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13"/>
  </p:notesMasterIdLst>
  <p:handoutMasterIdLst>
    <p:handoutMasterId r:id="rId14"/>
  </p:handoutMasterIdLst>
  <p:sldIdLst>
    <p:sldId id="588" r:id="rId2"/>
    <p:sldId id="590" r:id="rId3"/>
    <p:sldId id="595" r:id="rId4"/>
    <p:sldId id="596" r:id="rId5"/>
    <p:sldId id="601" r:id="rId6"/>
    <p:sldId id="597" r:id="rId7"/>
    <p:sldId id="599" r:id="rId8"/>
    <p:sldId id="598" r:id="rId9"/>
    <p:sldId id="600" r:id="rId10"/>
    <p:sldId id="594" r:id="rId11"/>
    <p:sldId id="58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02BB"/>
    <a:srgbClr val="000000"/>
    <a:srgbClr val="179E68"/>
    <a:srgbClr val="0000FF"/>
    <a:srgbClr val="FF8181"/>
    <a:srgbClr val="C1B3D1"/>
    <a:srgbClr val="0033CC"/>
    <a:srgbClr val="56E09E"/>
    <a:srgbClr val="00B05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025" autoAdjust="0"/>
    <p:restoredTop sz="95137" autoAdjust="0"/>
  </p:normalViewPr>
  <p:slideViewPr>
    <p:cSldViewPr snapToGrid="0" snapToObjects="1">
      <p:cViewPr varScale="1">
        <p:scale>
          <a:sx n="116" d="100"/>
          <a:sy n="116" d="100"/>
        </p:scale>
        <p:origin x="208" y="7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9/27/18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9/27/18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540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193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emf"/><Relationship Id="rId3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469087"/>
            <a:ext cx="8701471" cy="1241267"/>
          </a:xfrm>
        </p:spPr>
        <p:txBody>
          <a:bodyPr>
            <a:normAutofit/>
          </a:bodyPr>
          <a:lstStyle/>
          <a:p>
            <a:r>
              <a:rPr lang="en-GB" sz="3692" b="0" dirty="0" smtClean="0">
                <a:latin typeface="Arial" panose="020B0604020202020204" pitchFamily="34" charset="0"/>
                <a:cs typeface="Arial" panose="020B0604020202020204" pitchFamily="34" charset="0"/>
              </a:rPr>
              <a:t>New BCMS transverse beam control -       low-chromaticity and TFB</a:t>
            </a:r>
            <a:endParaRPr lang="en-US" sz="3692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747592"/>
            <a:ext cx="8701471" cy="2142220"/>
          </a:xfrm>
        </p:spPr>
        <p:txBody>
          <a:bodyPr>
            <a:normAutofit/>
          </a:bodyPr>
          <a:lstStyle/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Acknowledgements: G. </a:t>
            </a:r>
            <a:r>
              <a:rPr lang="en-US" sz="1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Sterbini</a:t>
            </a:r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M. </a:t>
            </a:r>
            <a:r>
              <a:rPr lang="en-US" sz="1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Kaitatzi</a:t>
            </a:r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PS operations crew</a:t>
            </a:r>
          </a:p>
          <a:p>
            <a:endParaRPr lang="en-US" sz="11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LIU-PS </a:t>
            </a: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</a:t>
            </a:r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Dynamics Working Group</a:t>
            </a:r>
          </a:p>
          <a:p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 September </a:t>
            </a:r>
            <a:r>
              <a:rPr lang="pl-PL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123"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2123">
              <a:latin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351693" y="3913094"/>
            <a:ext cx="8701471" cy="35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800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800" u="sng" kern="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800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Huschauer</a:t>
            </a:r>
            <a:endParaRPr lang="en-US" sz="1800" b="1" u="sng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4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Conclusion and outlook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93744" y="1310772"/>
            <a:ext cx="8491668" cy="5219119"/>
          </a:xfrm>
        </p:spPr>
        <p:txBody>
          <a:bodyPr>
            <a:normAutofit/>
          </a:bodyPr>
          <a:lstStyle/>
          <a:p>
            <a:r>
              <a:rPr lang="en-GB" dirty="0" smtClean="0"/>
              <a:t>New transverse beam control used since LHC fill 7123</a:t>
            </a:r>
          </a:p>
          <a:p>
            <a:r>
              <a:rPr lang="en-GB" dirty="0" smtClean="0"/>
              <a:t>TFB system is crucial for this new beam production scheme</a:t>
            </a:r>
          </a:p>
          <a:p>
            <a:pPr lvl="1"/>
            <a:r>
              <a:rPr lang="en-GB" dirty="0" smtClean="0"/>
              <a:t>Performance has been very reliable so far</a:t>
            </a:r>
          </a:p>
          <a:p>
            <a:r>
              <a:rPr lang="en-GB" dirty="0" smtClean="0"/>
              <a:t>Important step towards the LIU era for LHC beams in the PS</a:t>
            </a:r>
          </a:p>
          <a:p>
            <a:r>
              <a:rPr lang="en-GB" dirty="0" smtClean="0"/>
              <a:t>Emittance measurements with WS indicate slightly smaller (≈ 10%) emittances in the PS</a:t>
            </a:r>
          </a:p>
          <a:p>
            <a:pPr lvl="1"/>
            <a:r>
              <a:rPr lang="en-GB" dirty="0" smtClean="0"/>
              <a:t>Measurements in the SPS and LHC show comparable results to previous operational cycle</a:t>
            </a:r>
          </a:p>
          <a:p>
            <a:pPr lvl="1"/>
            <a:r>
              <a:rPr lang="en-GB" dirty="0" smtClean="0"/>
              <a:t>No clear evidence of gain in luminosity in the LHC</a:t>
            </a:r>
          </a:p>
          <a:p>
            <a:pPr lvl="1"/>
            <a:r>
              <a:rPr lang="en-GB" dirty="0" smtClean="0"/>
              <a:t>To be further analysed during LS2 with larger statistics</a:t>
            </a:r>
          </a:p>
          <a:p>
            <a:r>
              <a:rPr lang="en-GB" dirty="0" smtClean="0"/>
              <a:t>Further steps to be performed:</a:t>
            </a:r>
          </a:p>
          <a:p>
            <a:pPr lvl="1"/>
            <a:r>
              <a:rPr lang="en-GB" dirty="0" smtClean="0"/>
              <a:t>PFW in 5CM to reach zero chromaticity</a:t>
            </a:r>
          </a:p>
          <a:p>
            <a:pPr lvl="1"/>
            <a:r>
              <a:rPr lang="en-GB" dirty="0" smtClean="0"/>
              <a:t>Implementation on the LHC standard beams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086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GB" sz="1662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481105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800" b="1" dirty="0" smtClean="0">
                <a:solidFill>
                  <a:srgbClr val="0055A0"/>
                </a:solidFill>
                <a:latin typeface="Calibri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57469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9" y="1983126"/>
            <a:ext cx="8670962" cy="3999320"/>
          </a:xfrm>
        </p:spPr>
        <p:txBody>
          <a:bodyPr>
            <a:normAutofit/>
          </a:bodyPr>
          <a:lstStyle/>
          <a:p>
            <a:r>
              <a:rPr lang="en-GB" dirty="0" smtClean="0"/>
              <a:t>LIU baseline crucially relies on bunches with large longitudinal emittance at PS injection</a:t>
            </a:r>
          </a:p>
          <a:p>
            <a:pPr lvl="1"/>
            <a:r>
              <a:rPr lang="en-GB" dirty="0" smtClean="0"/>
              <a:t>Decreased maximum space charge tune shift for identical beam parameters as today</a:t>
            </a:r>
          </a:p>
          <a:p>
            <a:pPr lvl="1"/>
            <a:r>
              <a:rPr lang="en-GB" dirty="0" smtClean="0"/>
              <a:t>Increased chromatic tune spread due to large natural chromaticity</a:t>
            </a:r>
          </a:p>
          <a:p>
            <a:r>
              <a:rPr lang="en-GB" dirty="0" smtClean="0"/>
              <a:t>To correct the large chromatic tune spread operation at ideally zero chromaticity on the injection flat bottom has been envisaged</a:t>
            </a:r>
          </a:p>
          <a:p>
            <a:r>
              <a:rPr lang="en-GB" dirty="0" smtClean="0"/>
              <a:t>This furthermore requires to uncouple the machine and stabilise the beam with the TFB on the flat bottom against head-tail instabilities</a:t>
            </a:r>
          </a:p>
        </p:txBody>
      </p:sp>
    </p:spTree>
    <p:extLst>
      <p:ext uri="{BB962C8B-B14F-4D97-AF65-F5344CB8AC3E}">
        <p14:creationId xmlns:p14="http://schemas.microsoft.com/office/powerpoint/2010/main" val="47972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Chromaticity correction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6850" y="1154785"/>
            <a:ext cx="8670962" cy="3999320"/>
          </a:xfrm>
        </p:spPr>
        <p:txBody>
          <a:bodyPr>
            <a:normAutofit/>
          </a:bodyPr>
          <a:lstStyle/>
          <a:p>
            <a:r>
              <a:rPr lang="en-GB" dirty="0" smtClean="0"/>
              <a:t>Historically the PFW have been used to correct chromaticity at high-energy</a:t>
            </a:r>
          </a:p>
          <a:p>
            <a:pPr lvl="1"/>
            <a:r>
              <a:rPr lang="en-GB" dirty="0" smtClean="0"/>
              <a:t>From negative values (natural chromaticity </a:t>
            </a:r>
            <a:r>
              <a:rPr lang="en-GB" i="1" dirty="0" err="1" smtClean="0"/>
              <a:t>Q</a:t>
            </a:r>
            <a:r>
              <a:rPr lang="en-GB" i="1" baseline="-25000" dirty="0" err="1" smtClean="0"/>
              <a:t>x</a:t>
            </a:r>
            <a:r>
              <a:rPr lang="en-GB" baseline="30000" dirty="0" smtClean="0"/>
              <a:t>’</a:t>
            </a:r>
            <a:r>
              <a:rPr lang="en-GB" dirty="0" smtClean="0"/>
              <a:t> = -5, </a:t>
            </a:r>
            <a:r>
              <a:rPr lang="en-GB" i="1" dirty="0" err="1" smtClean="0"/>
              <a:t>Q</a:t>
            </a:r>
            <a:r>
              <a:rPr lang="en-GB" i="1" baseline="-25000" dirty="0" err="1" smtClean="0"/>
              <a:t>y</a:t>
            </a:r>
            <a:r>
              <a:rPr lang="en-GB" baseline="30000" dirty="0" smtClean="0"/>
              <a:t>’</a:t>
            </a:r>
            <a:r>
              <a:rPr lang="en-GB" dirty="0" smtClean="0"/>
              <a:t> = -7 ) before transition energy</a:t>
            </a:r>
          </a:p>
          <a:p>
            <a:pPr lvl="1"/>
            <a:r>
              <a:rPr lang="en-GB" dirty="0" smtClean="0"/>
              <a:t>To slightly positive values (</a:t>
            </a:r>
            <a:r>
              <a:rPr lang="en-GB" i="1" dirty="0" err="1" smtClean="0"/>
              <a:t>Q</a:t>
            </a:r>
            <a:r>
              <a:rPr lang="en-GB" i="1" baseline="-25000" dirty="0" err="1" smtClean="0"/>
              <a:t>x,y</a:t>
            </a:r>
            <a:r>
              <a:rPr lang="en-GB" baseline="30000" dirty="0" smtClean="0"/>
              <a:t>’</a:t>
            </a:r>
            <a:r>
              <a:rPr lang="en-GB" dirty="0" smtClean="0"/>
              <a:t> ≈ 1) after transition crossing </a:t>
            </a:r>
          </a:p>
          <a:p>
            <a:pPr lvl="1"/>
            <a:r>
              <a:rPr lang="en-GB" dirty="0" smtClean="0"/>
              <a:t>Correction is nowadays performed in 5CM</a:t>
            </a:r>
          </a:p>
          <a:p>
            <a:r>
              <a:rPr lang="en-GB" dirty="0" smtClean="0"/>
              <a:t>Correction at low-energy</a:t>
            </a:r>
          </a:p>
          <a:p>
            <a:pPr lvl="1"/>
            <a:r>
              <a:rPr lang="en-GB" dirty="0" smtClean="0"/>
              <a:t>Performed in 3CM to maintain linearity of the machine</a:t>
            </a:r>
          </a:p>
          <a:p>
            <a:pPr lvl="1"/>
            <a:r>
              <a:rPr lang="en-GB" dirty="0" smtClean="0"/>
              <a:t>Therefore less controllable parameters </a:t>
            </a:r>
            <a:r>
              <a:rPr lang="en-GB" dirty="0" smtClean="0">
                <a:sym typeface="Wingdings"/>
              </a:rPr>
              <a:t> zero chromaticity not achievable</a:t>
            </a:r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31" y="3391115"/>
            <a:ext cx="7200000" cy="33987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31" y="3391115"/>
            <a:ext cx="7200000" cy="339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80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Chromaticity correction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6850" y="1391455"/>
            <a:ext cx="8670962" cy="3999320"/>
          </a:xfrm>
        </p:spPr>
        <p:txBody>
          <a:bodyPr>
            <a:normAutofit/>
          </a:bodyPr>
          <a:lstStyle/>
          <a:p>
            <a:r>
              <a:rPr lang="en-GB" dirty="0" smtClean="0"/>
              <a:t>Head-tail instabilities only occurring in the horizontal plane</a:t>
            </a:r>
          </a:p>
          <a:p>
            <a:pPr lvl="1"/>
            <a:r>
              <a:rPr lang="en-GB" dirty="0" smtClean="0"/>
              <a:t>Focus on horizontal chromaticity reduction</a:t>
            </a:r>
          </a:p>
          <a:p>
            <a:pPr lvl="1"/>
            <a:r>
              <a:rPr lang="en-GB" dirty="0" smtClean="0"/>
              <a:t>Nevertheless significant vertical reduction achieved as well</a:t>
            </a:r>
          </a:p>
          <a:p>
            <a:r>
              <a:rPr lang="en-GB" dirty="0" smtClean="0"/>
              <a:t>Current setup leads to an even slightly positive horizontal chromaticity </a:t>
            </a:r>
          </a:p>
          <a:p>
            <a:pPr lvl="1"/>
            <a:r>
              <a:rPr lang="en-GB" dirty="0" smtClean="0"/>
              <a:t>Extremely unstable system</a:t>
            </a:r>
          </a:p>
          <a:p>
            <a:pPr lvl="1"/>
            <a:r>
              <a:rPr lang="en-GB" dirty="0" smtClean="0"/>
              <a:t>TFB indispensable for operation under these circumstances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793" y="3423389"/>
            <a:ext cx="4320000" cy="27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31" y="3423389"/>
            <a:ext cx="4320000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1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Attempt to use new </a:t>
            </a:r>
            <a:r>
              <a:rPr lang="en-US" dirty="0" err="1" smtClean="0"/>
              <a:t>sextupoles</a:t>
            </a:r>
            <a:r>
              <a:rPr lang="en-US" dirty="0" smtClean="0"/>
              <a:t> for chromaticity correction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93744" y="1310772"/>
            <a:ext cx="8491668" cy="5337453"/>
          </a:xfrm>
        </p:spPr>
        <p:txBody>
          <a:bodyPr>
            <a:normAutofit/>
          </a:bodyPr>
          <a:lstStyle/>
          <a:p>
            <a:r>
              <a:rPr lang="en-GB" dirty="0" smtClean="0"/>
              <a:t>A pair of </a:t>
            </a:r>
            <a:r>
              <a:rPr lang="en-GB" dirty="0" err="1" smtClean="0"/>
              <a:t>sextupoles</a:t>
            </a:r>
            <a:r>
              <a:rPr lang="en-GB" dirty="0" smtClean="0"/>
              <a:t> has recently been installed in SS60 and SS94</a:t>
            </a:r>
          </a:p>
          <a:p>
            <a:pPr lvl="1"/>
            <a:r>
              <a:rPr lang="en-GB" dirty="0" smtClean="0"/>
              <a:t>SSs with large vertical 𝛽-function</a:t>
            </a:r>
          </a:p>
          <a:p>
            <a:pPr lvl="1"/>
            <a:r>
              <a:rPr lang="en-GB" dirty="0" smtClean="0"/>
              <a:t>Both magnets powered in series</a:t>
            </a:r>
          </a:p>
          <a:p>
            <a:r>
              <a:rPr lang="en-GB" dirty="0" smtClean="0"/>
              <a:t>Chromaticity correction in both planes								      in principle achievable using also MTE								 </a:t>
            </a:r>
            <a:r>
              <a:rPr lang="en-GB" dirty="0" err="1" smtClean="0"/>
              <a:t>sextupoles</a:t>
            </a:r>
            <a:r>
              <a:rPr lang="en-GB" dirty="0" smtClean="0"/>
              <a:t> in SS39 and SS55</a:t>
            </a:r>
          </a:p>
          <a:p>
            <a:pPr lvl="1"/>
            <a:r>
              <a:rPr lang="en-GB" dirty="0"/>
              <a:t>SSs with large </a:t>
            </a:r>
            <a:r>
              <a:rPr lang="en-GB" dirty="0" smtClean="0"/>
              <a:t>horizontal 𝛽</a:t>
            </a:r>
            <a:r>
              <a:rPr lang="en-GB" dirty="0"/>
              <a:t>-function</a:t>
            </a:r>
          </a:p>
          <a:p>
            <a:pPr lvl="1"/>
            <a:r>
              <a:rPr lang="en-GB" dirty="0" smtClean="0"/>
              <a:t>Independently powered elements</a:t>
            </a:r>
          </a:p>
          <a:p>
            <a:r>
              <a:rPr lang="en-GB" dirty="0" smtClean="0"/>
              <a:t>Tune diagram measurements showed 						         		   very strong resonance excitation</a:t>
            </a:r>
          </a:p>
          <a:p>
            <a:pPr lvl="1"/>
            <a:r>
              <a:rPr lang="en-GB" dirty="0"/>
              <a:t>R</a:t>
            </a:r>
            <a:r>
              <a:rPr lang="en-GB" dirty="0" smtClean="0"/>
              <a:t>esult shown for only ¼ of the required 								    correction</a:t>
            </a:r>
          </a:p>
          <a:p>
            <a:r>
              <a:rPr lang="en-GB" dirty="0" smtClean="0"/>
              <a:t>Unacceptably high losses on the 						                          operational BCMS beam using XNO**</a:t>
            </a:r>
          </a:p>
        </p:txBody>
      </p:sp>
      <p:pic>
        <p:nvPicPr>
          <p:cNvPr id="6" name="11 - Εικόνα" descr="FINAL_VERSION_01_Horizontal_dynamic_scan_with_sextupoles_degaussed.png"/>
          <p:cNvPicPr>
            <a:picLocks noChangeAspect="1"/>
          </p:cNvPicPr>
          <p:nvPr/>
        </p:nvPicPr>
        <p:blipFill>
          <a:blip r:embed="rId2"/>
          <a:srcRect r="9547" b="2226"/>
          <a:stretch>
            <a:fillRect/>
          </a:stretch>
        </p:blipFill>
        <p:spPr>
          <a:xfrm>
            <a:off x="4665336" y="2011680"/>
            <a:ext cx="4478664" cy="38996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38335" y="5771945"/>
            <a:ext cx="1226371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M. </a:t>
            </a:r>
            <a:r>
              <a:rPr lang="en-US" sz="1600" dirty="0" err="1" smtClean="0"/>
              <a:t>Kaitatzi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418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Skew quadrupole settings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6850" y="1391455"/>
            <a:ext cx="8670962" cy="3999320"/>
          </a:xfrm>
        </p:spPr>
        <p:txBody>
          <a:bodyPr>
            <a:normAutofit/>
          </a:bodyPr>
          <a:lstStyle/>
          <a:p>
            <a:r>
              <a:rPr lang="en-GB" dirty="0" smtClean="0"/>
              <a:t>Globally decoupling the machine with skew quadrupoles based on closest tune approach</a:t>
            </a:r>
          </a:p>
          <a:p>
            <a:r>
              <a:rPr lang="en-GB" dirty="0" smtClean="0"/>
              <a:t>Recent optics studies confirm that such a global correction also works well locally</a:t>
            </a:r>
          </a:p>
          <a:p>
            <a:r>
              <a:rPr lang="en-GB" dirty="0" smtClean="0"/>
              <a:t>Previous operational skew settings</a:t>
            </a:r>
          </a:p>
          <a:p>
            <a:pPr lvl="1"/>
            <a:r>
              <a:rPr lang="en-GB" dirty="0" smtClean="0"/>
              <a:t>PR.QSKODD	= -0.30 A</a:t>
            </a:r>
          </a:p>
          <a:p>
            <a:pPr lvl="1"/>
            <a:r>
              <a:rPr lang="en-GB" dirty="0" smtClean="0"/>
              <a:t>PR.QSKEVEN 	=  0.30 A</a:t>
            </a:r>
          </a:p>
          <a:p>
            <a:r>
              <a:rPr lang="en-GB" dirty="0" smtClean="0"/>
              <a:t>Settings to decouple the lattice</a:t>
            </a:r>
          </a:p>
          <a:p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8519" y="4086116"/>
            <a:ext cx="3003651" cy="260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25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Tune correction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6850" y="1391455"/>
            <a:ext cx="8670962" cy="3999320"/>
          </a:xfrm>
        </p:spPr>
        <p:txBody>
          <a:bodyPr>
            <a:normAutofit/>
          </a:bodyPr>
          <a:lstStyle/>
          <a:p>
            <a:r>
              <a:rPr lang="en-GB" dirty="0" smtClean="0"/>
              <a:t>Stable horizontal tune along the low-energy plateaus advisable to simplify TFB operation</a:t>
            </a:r>
          </a:p>
          <a:p>
            <a:r>
              <a:rPr lang="en-GB" dirty="0" smtClean="0"/>
              <a:t>Using the PFW at low-energy requires an additional iteration on the tune correction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331" y="2699511"/>
            <a:ext cx="4320000" cy="3695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70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TFB settings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331" y="2995412"/>
            <a:ext cx="4320000" cy="3862588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6850" y="1240843"/>
            <a:ext cx="8670962" cy="3999320"/>
          </a:xfrm>
        </p:spPr>
        <p:txBody>
          <a:bodyPr>
            <a:normAutofit/>
          </a:bodyPr>
          <a:lstStyle/>
          <a:p>
            <a:r>
              <a:rPr lang="en-GB" dirty="0" smtClean="0"/>
              <a:t>Stable tune allows the frequency of the TFB to be controlled by knob rather than function</a:t>
            </a:r>
          </a:p>
          <a:p>
            <a:r>
              <a:rPr lang="en-GB" dirty="0" smtClean="0"/>
              <a:t>Only the gain is controlled by function</a:t>
            </a:r>
          </a:p>
          <a:p>
            <a:pPr lvl="1"/>
            <a:r>
              <a:rPr lang="en-GB" dirty="0" smtClean="0"/>
              <a:t>High gain to damp injection oscillations</a:t>
            </a:r>
          </a:p>
          <a:p>
            <a:pPr lvl="1"/>
            <a:r>
              <a:rPr lang="en-GB" dirty="0" smtClean="0"/>
              <a:t>Lower horizontal gain in-between and after injections to act against instabilities</a:t>
            </a:r>
          </a:p>
          <a:p>
            <a:pPr lvl="1"/>
            <a:r>
              <a:rPr lang="en-GB" dirty="0" smtClean="0"/>
              <a:t>Apart from injection no vertical feedback is required</a:t>
            </a:r>
          </a:p>
        </p:txBody>
      </p:sp>
    </p:spTree>
    <p:extLst>
      <p:ext uri="{BB962C8B-B14F-4D97-AF65-F5344CB8AC3E}">
        <p14:creationId xmlns:p14="http://schemas.microsoft.com/office/powerpoint/2010/main" val="157029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Beam loss along the cycle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6850" y="1391455"/>
            <a:ext cx="8670962" cy="3999320"/>
          </a:xfrm>
        </p:spPr>
        <p:txBody>
          <a:bodyPr>
            <a:normAutofit/>
          </a:bodyPr>
          <a:lstStyle/>
          <a:p>
            <a:r>
              <a:rPr lang="en-GB" dirty="0" smtClean="0"/>
              <a:t>With proper functioning TFB beam loss is identical (negligible) to previous operational setup</a:t>
            </a:r>
          </a:p>
          <a:p>
            <a:r>
              <a:rPr lang="en-GB" dirty="0" smtClean="0"/>
              <a:t>Failure of the TFB system however rapidly leads to almost complete beam loss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331" y="3069696"/>
            <a:ext cx="4320000" cy="37883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331" y="3069692"/>
            <a:ext cx="4320000" cy="3788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36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55819</TotalTime>
  <Words>524</Words>
  <Application>Microsoft Macintosh PowerPoint</Application>
  <PresentationFormat>On-screen Show (4:3)</PresentationFormat>
  <Paragraphs>75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Lucida Grande</vt:lpstr>
      <vt:lpstr>Times New Roman</vt:lpstr>
      <vt:lpstr>Wingdings</vt:lpstr>
      <vt:lpstr>Arial</vt:lpstr>
      <vt:lpstr>LIU_PowerPoint_Template</vt:lpstr>
      <vt:lpstr>New BCMS transverse beam control -       low-chromaticity and TFB</vt:lpstr>
      <vt:lpstr>Motivation</vt:lpstr>
      <vt:lpstr>Chromaticity correction</vt:lpstr>
      <vt:lpstr>Chromaticity correction</vt:lpstr>
      <vt:lpstr>Attempt to use new sextupoles for chromaticity correction</vt:lpstr>
      <vt:lpstr>Skew quadrupole settings</vt:lpstr>
      <vt:lpstr>Tune correction</vt:lpstr>
      <vt:lpstr>TFB settings</vt:lpstr>
      <vt:lpstr>Beam loss along the cycle</vt:lpstr>
      <vt:lpstr>Conclusion and outlook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Alexander Huschauer</cp:lastModifiedBy>
  <cp:revision>2508</cp:revision>
  <dcterms:created xsi:type="dcterms:W3CDTF">2013-04-17T22:56:34Z</dcterms:created>
  <dcterms:modified xsi:type="dcterms:W3CDTF">2018-09-27T09:10:22Z</dcterms:modified>
  <cp:category/>
</cp:coreProperties>
</file>