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51"/>
  </p:notesMasterIdLst>
  <p:sldIdLst>
    <p:sldId id="256" r:id="rId2"/>
    <p:sldId id="412" r:id="rId3"/>
    <p:sldId id="489" r:id="rId4"/>
    <p:sldId id="472" r:id="rId5"/>
    <p:sldId id="473" r:id="rId6"/>
    <p:sldId id="474" r:id="rId7"/>
    <p:sldId id="475" r:id="rId8"/>
    <p:sldId id="482" r:id="rId9"/>
    <p:sldId id="458" r:id="rId10"/>
    <p:sldId id="462" r:id="rId11"/>
    <p:sldId id="463" r:id="rId12"/>
    <p:sldId id="417" r:id="rId13"/>
    <p:sldId id="418" r:id="rId14"/>
    <p:sldId id="421" r:id="rId15"/>
    <p:sldId id="386" r:id="rId16"/>
    <p:sldId id="401" r:id="rId17"/>
    <p:sldId id="368" r:id="rId18"/>
    <p:sldId id="483" r:id="rId19"/>
    <p:sldId id="484" r:id="rId20"/>
    <p:sldId id="485" r:id="rId21"/>
    <p:sldId id="378" r:id="rId22"/>
    <p:sldId id="487" r:id="rId23"/>
    <p:sldId id="390" r:id="rId24"/>
    <p:sldId id="439" r:id="rId25"/>
    <p:sldId id="488" r:id="rId26"/>
    <p:sldId id="392" r:id="rId27"/>
    <p:sldId id="393" r:id="rId28"/>
    <p:sldId id="410" r:id="rId29"/>
    <p:sldId id="422" r:id="rId30"/>
    <p:sldId id="423" r:id="rId31"/>
    <p:sldId id="424" r:id="rId32"/>
    <p:sldId id="433" r:id="rId33"/>
    <p:sldId id="435" r:id="rId34"/>
    <p:sldId id="436" r:id="rId35"/>
    <p:sldId id="437" r:id="rId36"/>
    <p:sldId id="438" r:id="rId37"/>
    <p:sldId id="441" r:id="rId38"/>
    <p:sldId id="442" r:id="rId39"/>
    <p:sldId id="464" r:id="rId40"/>
    <p:sldId id="465" r:id="rId41"/>
    <p:sldId id="466" r:id="rId42"/>
    <p:sldId id="452" r:id="rId43"/>
    <p:sldId id="467" r:id="rId44"/>
    <p:sldId id="468" r:id="rId45"/>
    <p:sldId id="469" r:id="rId46"/>
    <p:sldId id="470" r:id="rId47"/>
    <p:sldId id="476" r:id="rId48"/>
    <p:sldId id="477" r:id="rId49"/>
    <p:sldId id="478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C0"/>
    <a:srgbClr val="0000CC"/>
    <a:srgbClr val="FF3300"/>
    <a:srgbClr val="FF5E1D"/>
    <a:srgbClr val="1D28FF"/>
    <a:srgbClr val="00B415"/>
    <a:srgbClr val="FF6201"/>
    <a:srgbClr val="FC9804"/>
    <a:srgbClr val="01D3F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0809" autoAdjust="0"/>
    <p:restoredTop sz="99112" autoAdjust="0"/>
  </p:normalViewPr>
  <p:slideViewPr>
    <p:cSldViewPr>
      <p:cViewPr varScale="1">
        <p:scale>
          <a:sx n="114" d="100"/>
          <a:sy n="114" d="100"/>
        </p:scale>
        <p:origin x="270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048F0E-576B-41F4-BB55-C2B0E9643657}" type="datetimeFigureOut">
              <a:rPr lang="en-GB" smtClean="0"/>
              <a:t>03/04/2019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C21126-0A48-4C77-81EB-2EE090673A32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993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21126-0A48-4C77-81EB-2EE090673A3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9472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21126-0A48-4C77-81EB-2EE090673A3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947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21126-0A48-4C77-81EB-2EE090673A32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9472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8D6E53-C2CB-431D-AE5C-2D9CB6CD2A7D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3342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C21126-0A48-4C77-81EB-2EE090673A32}" type="slidenum">
              <a:rPr lang="en-GB" smtClean="0"/>
              <a:t>47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2947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8B294-89F0-4FC7-B830-03ED4BC57F81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93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F505B-AC59-4601-84E1-12B61E27BD1D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655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F7242-4619-4DD5-B999-0418FD9B0A36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4971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572528" y="6500834"/>
            <a:ext cx="500066" cy="285752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26484-5C26-47F9-83DA-DCF03A28A7F8}" type="slidenum">
              <a:rPr lang="es-ES"/>
              <a:pPr>
                <a:defRPr/>
              </a:pPr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0292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6122EB-526F-4D79-B029-82C12E4004A1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5898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E0131-F869-4D74-A6E9-251ADEA66B20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5694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895A-4C8C-4773-A159-6D83EEC2F857}" type="datetime1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321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EA22A5-A9B3-4E6C-AD5A-42EBA7C7DA01}" type="datetime1">
              <a:rPr lang="en-GB" smtClean="0"/>
              <a:t>03/04/2019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7943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5B1C7-3EEF-49A5-BB1A-1554A4FEC69E}" type="datetime1">
              <a:rPr lang="en-GB" smtClean="0"/>
              <a:t>03/04/2019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378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32172D-E1E3-47FB-918E-BE5AFB7D5B17}" type="datetime1">
              <a:rPr lang="en-GB" smtClean="0"/>
              <a:t>03/04/2019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69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62C9B-8CCD-48D6-A98A-D4AD4E293885}" type="datetime1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5751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FFDC9-DCD6-4209-8B32-8BBF5E7809EF}" type="datetime1">
              <a:rPr lang="en-GB" smtClean="0"/>
              <a:t>03/04/2019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7629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DB75D-F44E-4328-99B7-4F747B482496}" type="datetime1">
              <a:rPr lang="en-GB" smtClean="0"/>
              <a:t>03/04/2019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Diego Martinez Santos, HQL,</a:t>
            </a:r>
            <a:r>
              <a:rPr lang="ja-JP" altLang="en-US"/>
              <a:t>山形 </a:t>
            </a:r>
            <a:r>
              <a:rPr lang="en-US" altLang="ja-JP"/>
              <a:t>2018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E07D0-9900-4F40-A33F-F204F9DC61BF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96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3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9.png"/><Relationship Id="rId4" Type="http://schemas.openxmlformats.org/officeDocument/2006/relationships/image" Target="../media/image45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590880/timetable/#20170426" TargetMode="External"/><Relationship Id="rId2" Type="http://schemas.openxmlformats.org/officeDocument/2006/relationships/hyperlink" Target="https://indico.cern.ch/event/280883/overview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380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90.png"/><Relationship Id="rId4" Type="http://schemas.openxmlformats.org/officeDocument/2006/relationships/image" Target="../media/image80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5" Type="http://schemas.microsoft.com/office/2007/relationships/hdphoto" Target="../media/hdphoto3.wdp"/><Relationship Id="rId4" Type="http://schemas.openxmlformats.org/officeDocument/2006/relationships/image" Target="../media/image2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rxiv.org/abs/1002.0900v2" TargetMode="Externa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7" Type="http://schemas.openxmlformats.org/officeDocument/2006/relationships/image" Target="../media/image260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0.png"/><Relationship Id="rId5" Type="http://schemas.microsoft.com/office/2007/relationships/hdphoto" Target="../media/hdphoto3.wdp"/><Relationship Id="rId4" Type="http://schemas.openxmlformats.org/officeDocument/2006/relationships/image" Target="../media/image29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microsoft.com/office/2007/relationships/hdphoto" Target="../media/hdphoto3.wdp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9.jpeg"/><Relationship Id="rId5" Type="http://schemas.openxmlformats.org/officeDocument/2006/relationships/image" Target="../media/image35.wmf"/><Relationship Id="rId4" Type="http://schemas.openxmlformats.org/officeDocument/2006/relationships/oleObject" Target="../embeddings/oleObject3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png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4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4.png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microsoft.com/office/2007/relationships/hdphoto" Target="../media/hdphoto3.wdp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hyperlink" Target="http://arxiv.org/abs/1507.03859" TargetMode="External"/><Relationship Id="rId4" Type="http://schemas.openxmlformats.org/officeDocument/2006/relationships/image" Target="../media/image4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arxiv.org/abs/arXiv:1706.00758" TargetMode="Externa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48.xml.rels><?xml version="1.0" encoding="UTF-8" standalone="yes"?>
<Relationships xmlns="http://schemas.openxmlformats.org/package/2006/relationships"><Relationship Id="rId7" Type="http://schemas.openxmlformats.org/officeDocument/2006/relationships/image" Target="../media/image2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380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1.png"/><Relationship Id="rId7" Type="http://schemas.openxmlformats.org/officeDocument/2006/relationships/image" Target="../media/image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image" Target="../media/image8.gif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.png"/><Relationship Id="rId5" Type="http://schemas.openxmlformats.org/officeDocument/2006/relationships/image" Target="../media/image8.gif"/><Relationship Id="rId4" Type="http://schemas.microsoft.com/office/2007/relationships/hdphoto" Target="../media/hdphoto2.wdp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2" descr="&#10;LHC&#10; logo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14" descr="&#10;LHC&#10; logo"/>
          <p:cNvSpPr>
            <a:spLocks noChangeAspect="1" noChangeArrowheads="1"/>
          </p:cNvSpPr>
          <p:nvPr/>
        </p:nvSpPr>
        <p:spPr bwMode="auto">
          <a:xfrm>
            <a:off x="215900" y="15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1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576146" y="2823319"/>
            <a:ext cx="6044816" cy="461665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strange program for the LHC</a:t>
            </a:r>
            <a:endParaRPr lang="en-GB" sz="2400" i="1" dirty="0">
              <a:solidFill>
                <a:srgbClr val="FF33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3154" y="4191471"/>
            <a:ext cx="3297698" cy="1138773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/>
              <a:t>Diego Mart</a:t>
            </a:r>
            <a:r>
              <a:rPr lang="es-ES" dirty="0"/>
              <a:t>í</a:t>
            </a:r>
            <a:r>
              <a:rPr lang="en-GB" dirty="0" err="1"/>
              <a:t>nez</a:t>
            </a:r>
            <a:r>
              <a:rPr lang="en-GB" dirty="0"/>
              <a:t> Santos</a:t>
            </a:r>
          </a:p>
          <a:p>
            <a:pPr algn="ctr"/>
            <a:endParaRPr lang="en-GB" dirty="0">
              <a:solidFill>
                <a:srgbClr val="C00000"/>
              </a:solidFill>
            </a:endParaRPr>
          </a:p>
          <a:p>
            <a:pPr algn="ctr"/>
            <a:r>
              <a:rPr lang="en-GB" sz="1600" i="1" dirty="0">
                <a:solidFill>
                  <a:schemeClr val="bg1">
                    <a:lumMod val="50000"/>
                  </a:schemeClr>
                </a:solidFill>
              </a:rPr>
              <a:t>GAIN</a:t>
            </a:r>
          </a:p>
          <a:p>
            <a:pPr algn="ctr"/>
            <a:r>
              <a:rPr lang="en-GB" sz="1600" i="1" dirty="0">
                <a:solidFill>
                  <a:schemeClr val="bg1">
                    <a:lumMod val="50000"/>
                  </a:schemeClr>
                </a:solidFill>
              </a:rPr>
              <a:t>(on behalf of the LHCb Collaboration)</a:t>
            </a:r>
          </a:p>
        </p:txBody>
      </p:sp>
      <p:sp>
        <p:nvSpPr>
          <p:cNvPr id="4" name="Rectangle 3"/>
          <p:cNvSpPr/>
          <p:nvPr/>
        </p:nvSpPr>
        <p:spPr>
          <a:xfrm>
            <a:off x="4479636" y="3244334"/>
            <a:ext cx="184731" cy="369332"/>
          </a:xfrm>
          <a:prstGeom prst="rect">
            <a:avLst/>
          </a:prstGeom>
          <a:solidFill>
            <a:schemeClr val="bg1">
              <a:alpha val="85000"/>
            </a:schemeClr>
          </a:solidFill>
        </p:spPr>
        <p:txBody>
          <a:bodyPr wrap="none">
            <a:spAutoFit/>
          </a:bodyPr>
          <a:lstStyle/>
          <a:p>
            <a:pPr algn="ctr"/>
            <a:endParaRPr lang="en-GB" i="1" dirty="0">
              <a:solidFill>
                <a:srgbClr val="FF33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0" name="Picture 9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62176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4424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K</a:t>
            </a:r>
            <a:r>
              <a:rPr lang="en-GB" sz="2800" baseline="-25000" dirty="0">
                <a:solidFill>
                  <a:srgbClr val="FF3300"/>
                </a:solidFill>
              </a:rPr>
              <a:t>S</a:t>
            </a:r>
            <a:r>
              <a:rPr lang="en-GB" sz="2800" dirty="0">
                <a:solidFill>
                  <a:srgbClr val="FF3300"/>
                </a:solidFill>
              </a:rPr>
              <a:t>→</a:t>
            </a:r>
            <a:r>
              <a:rPr lang="el-GR" sz="2800" dirty="0">
                <a:solidFill>
                  <a:srgbClr val="FF3300"/>
                </a:solidFill>
              </a:rPr>
              <a:t>μμ</a:t>
            </a:r>
            <a:r>
              <a:rPr lang="en-GB" sz="2800" dirty="0">
                <a:solidFill>
                  <a:srgbClr val="FF3300"/>
                </a:solidFill>
              </a:rPr>
              <a:t> full Run-I analysis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1824" y="1237583"/>
            <a:ext cx="872030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Event yield extracted from a maximum likelihood fit in BDT categories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Yield translated to BR via normalization to K</a:t>
            </a:r>
            <a:r>
              <a:rPr lang="en-GB" baseline="-25000" dirty="0"/>
              <a:t>S</a:t>
            </a:r>
            <a:r>
              <a:rPr lang="el-GR" dirty="0">
                <a:sym typeface="Wingdings" panose="05000000000000000000" pitchFamily="2" charset="2"/>
              </a:rPr>
              <a:t>→ππ</a:t>
            </a:r>
            <a:r>
              <a:rPr lang="en-GB" dirty="0">
                <a:sym typeface="Wingdings" panose="05000000000000000000" pitchFamily="2" charset="2"/>
              </a:rPr>
              <a:t> decays</a:t>
            </a:r>
          </a:p>
          <a:p>
            <a:pPr marL="285750" indent="-285750">
              <a:buFont typeface="Arial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K</a:t>
            </a:r>
            <a:r>
              <a:rPr lang="en-GB" baseline="-25000" dirty="0"/>
              <a:t>S</a:t>
            </a:r>
            <a:r>
              <a:rPr lang="el-GR" dirty="0">
                <a:sym typeface="Wingdings" panose="05000000000000000000" pitchFamily="2" charset="2"/>
              </a:rPr>
              <a:t> → ππ</a:t>
            </a:r>
            <a:r>
              <a:rPr lang="en-GB" dirty="0">
                <a:sym typeface="Wingdings" panose="05000000000000000000" pitchFamily="2" charset="2"/>
              </a:rPr>
              <a:t> is also the main background: muon identification BDT trained against it</a:t>
            </a:r>
          </a:p>
          <a:p>
            <a:pPr marL="285750" indent="-285750">
              <a:buFont typeface="Arial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Upper limit obtained integrating the posterior probability, combined 2011+2012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356991"/>
            <a:ext cx="4480132" cy="3171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/>
          <p:cNvGrpSpPr/>
          <p:nvPr/>
        </p:nvGrpSpPr>
        <p:grpSpPr>
          <a:xfrm>
            <a:off x="7025737" y="4869160"/>
            <a:ext cx="1722727" cy="616848"/>
            <a:chOff x="107504" y="5679482"/>
            <a:chExt cx="4230645" cy="620938"/>
          </a:xfrm>
        </p:grpSpPr>
        <p:sp>
          <p:nvSpPr>
            <p:cNvPr id="19" name="Rectangle 18"/>
            <p:cNvSpPr/>
            <p:nvPr/>
          </p:nvSpPr>
          <p:spPr>
            <a:xfrm>
              <a:off x="107504" y="5679482"/>
              <a:ext cx="4230645" cy="55783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62190" y="5773731"/>
              <a:ext cx="2392363" cy="52668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400" dirty="0"/>
                <a:t>BR&lt; 8 (10)x10</a:t>
              </a:r>
              <a:r>
                <a:rPr lang="en-GB" sz="1400" baseline="30000" dirty="0"/>
                <a:t>-10 </a:t>
              </a:r>
            </a:p>
            <a:p>
              <a:r>
                <a:rPr lang="en-GB" sz="1400" dirty="0"/>
                <a:t>@90(95)%CL</a:t>
              </a:r>
              <a:endParaRPr lang="en-GB" sz="1400" baseline="-25000" dirty="0"/>
            </a:p>
          </p:txBody>
        </p:sp>
      </p:grp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8743" y="3297825"/>
            <a:ext cx="3526929" cy="322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3" name="Picture 12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TextBox 14"/>
          <p:cNvSpPr txBox="1"/>
          <p:nvPr/>
        </p:nvSpPr>
        <p:spPr>
          <a:xfrm>
            <a:off x="7091483" y="693414"/>
            <a:ext cx="2076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/>
              <a:t>EPJC, 77 10 (2017) 678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99592" y="5445224"/>
            <a:ext cx="11304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00B415"/>
                </a:solidFill>
              </a:rPr>
              <a:t>K</a:t>
            </a:r>
            <a:r>
              <a:rPr lang="en-GB" sz="1200" baseline="-25000" dirty="0">
                <a:solidFill>
                  <a:srgbClr val="00B415"/>
                </a:solidFill>
              </a:rPr>
              <a:t>S</a:t>
            </a:r>
            <a:r>
              <a:rPr lang="en-GB" sz="1200" dirty="0">
                <a:solidFill>
                  <a:srgbClr val="00B415"/>
                </a:solidFill>
                <a:sym typeface="Wingdings" panose="05000000000000000000" pitchFamily="2" charset="2"/>
              </a:rPr>
              <a:t></a:t>
            </a:r>
            <a:r>
              <a:rPr lang="el-GR" sz="1200" dirty="0">
                <a:solidFill>
                  <a:srgbClr val="00B415"/>
                </a:solidFill>
                <a:sym typeface="Wingdings" panose="05000000000000000000" pitchFamily="2" charset="2"/>
              </a:rPr>
              <a:t>ππ</a:t>
            </a:r>
          </a:p>
          <a:p>
            <a:r>
              <a:rPr lang="en-GB" sz="1200" dirty="0">
                <a:solidFill>
                  <a:srgbClr val="FF0000"/>
                </a:solidFill>
                <a:sym typeface="Wingdings" panose="05000000000000000000" pitchFamily="2" charset="2"/>
              </a:rPr>
              <a:t>combinatorial</a:t>
            </a:r>
            <a:endParaRPr lang="en-GB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857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11</a:t>
            </a:fld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304800"/>
            <a:ext cx="29706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K</a:t>
            </a:r>
            <a:r>
              <a:rPr lang="en-GB" sz="2800" baseline="-25000" dirty="0">
                <a:solidFill>
                  <a:srgbClr val="FF3300"/>
                </a:solidFill>
              </a:rPr>
              <a:t>S</a:t>
            </a:r>
            <a:r>
              <a:rPr lang="en-GB" sz="2800" dirty="0">
                <a:solidFill>
                  <a:srgbClr val="FF3300"/>
                </a:solidFill>
              </a:rPr>
              <a:t>→</a:t>
            </a:r>
            <a:r>
              <a:rPr lang="el-GR" sz="2800" dirty="0">
                <a:solidFill>
                  <a:srgbClr val="FF3300"/>
                </a:solidFill>
              </a:rPr>
              <a:t>μμ</a:t>
            </a:r>
            <a:r>
              <a:rPr lang="en-GB" sz="2800" dirty="0">
                <a:solidFill>
                  <a:srgbClr val="FF3300"/>
                </a:solidFill>
              </a:rPr>
              <a:t> prospects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60032" y="1867545"/>
            <a:ext cx="426515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Extrapolating from Run-I result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Full Run-II analysis ongoing: expected to improve by a </a:t>
            </a:r>
            <a:r>
              <a:rPr lang="en-GB" b="1" dirty="0"/>
              <a:t>factor 3 to 10</a:t>
            </a:r>
            <a:r>
              <a:rPr lang="en-GB" dirty="0"/>
              <a:t> Run-I’s sensitivity</a:t>
            </a:r>
          </a:p>
          <a:p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Future: start to investigate tagged decays, which would allow to access NP in the K</a:t>
            </a:r>
            <a:r>
              <a:rPr lang="en-GB" baseline="-25000" dirty="0"/>
              <a:t>S</a:t>
            </a:r>
            <a:r>
              <a:rPr lang="en-GB" dirty="0"/>
              <a:t>-K</a:t>
            </a:r>
            <a:r>
              <a:rPr lang="en-GB" baseline="-25000" dirty="0"/>
              <a:t>L</a:t>
            </a:r>
            <a:r>
              <a:rPr lang="en-GB" dirty="0"/>
              <a:t> interference</a:t>
            </a:r>
          </a:p>
          <a:p>
            <a:r>
              <a:rPr lang="en-GB" dirty="0"/>
              <a:t>      [</a:t>
            </a:r>
            <a:r>
              <a:rPr lang="en-GB" sz="1200" dirty="0" err="1"/>
              <a:t>D’Ambrosio&amp;Kitahara</a:t>
            </a:r>
            <a:r>
              <a:rPr lang="en-GB" sz="1200" dirty="0"/>
              <a:t> PRL 119, 201802 (2017)</a:t>
            </a:r>
            <a:r>
              <a:rPr lang="en-GB" dirty="0"/>
              <a:t>]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14" name="Freeform 13"/>
          <p:cNvSpPr/>
          <p:nvPr/>
        </p:nvSpPr>
        <p:spPr>
          <a:xfrm>
            <a:off x="1493333" y="1828800"/>
            <a:ext cx="187983" cy="2831690"/>
          </a:xfrm>
          <a:custGeom>
            <a:avLst/>
            <a:gdLst>
              <a:gd name="connsiteX0" fmla="*/ 109325 w 187983"/>
              <a:gd name="connsiteY0" fmla="*/ 0 h 2831690"/>
              <a:gd name="connsiteX1" fmla="*/ 79828 w 187983"/>
              <a:gd name="connsiteY1" fmla="*/ 49161 h 2831690"/>
              <a:gd name="connsiteX2" fmla="*/ 40499 w 187983"/>
              <a:gd name="connsiteY2" fmla="*/ 98323 h 2831690"/>
              <a:gd name="connsiteX3" fmla="*/ 20835 w 187983"/>
              <a:gd name="connsiteY3" fmla="*/ 137652 h 2831690"/>
              <a:gd name="connsiteX4" fmla="*/ 89661 w 187983"/>
              <a:gd name="connsiteY4" fmla="*/ 147484 h 2831690"/>
              <a:gd name="connsiteX5" fmla="*/ 119157 w 187983"/>
              <a:gd name="connsiteY5" fmla="*/ 235974 h 2831690"/>
              <a:gd name="connsiteX6" fmla="*/ 158486 w 187983"/>
              <a:gd name="connsiteY6" fmla="*/ 294968 h 2831690"/>
              <a:gd name="connsiteX7" fmla="*/ 148654 w 187983"/>
              <a:gd name="connsiteY7" fmla="*/ 324465 h 2831690"/>
              <a:gd name="connsiteX8" fmla="*/ 148654 w 187983"/>
              <a:gd name="connsiteY8" fmla="*/ 471948 h 2831690"/>
              <a:gd name="connsiteX9" fmla="*/ 79828 w 187983"/>
              <a:gd name="connsiteY9" fmla="*/ 521110 h 2831690"/>
              <a:gd name="connsiteX10" fmla="*/ 30667 w 187983"/>
              <a:gd name="connsiteY10" fmla="*/ 550606 h 2831690"/>
              <a:gd name="connsiteX11" fmla="*/ 1170 w 187983"/>
              <a:gd name="connsiteY11" fmla="*/ 609600 h 2831690"/>
              <a:gd name="connsiteX12" fmla="*/ 119157 w 187983"/>
              <a:gd name="connsiteY12" fmla="*/ 658761 h 2831690"/>
              <a:gd name="connsiteX13" fmla="*/ 109325 w 187983"/>
              <a:gd name="connsiteY13" fmla="*/ 727587 h 2831690"/>
              <a:gd name="connsiteX14" fmla="*/ 99493 w 187983"/>
              <a:gd name="connsiteY14" fmla="*/ 766916 h 2831690"/>
              <a:gd name="connsiteX15" fmla="*/ 89661 w 187983"/>
              <a:gd name="connsiteY15" fmla="*/ 816077 h 2831690"/>
              <a:gd name="connsiteX16" fmla="*/ 128990 w 187983"/>
              <a:gd name="connsiteY16" fmla="*/ 825910 h 2831690"/>
              <a:gd name="connsiteX17" fmla="*/ 158486 w 187983"/>
              <a:gd name="connsiteY17" fmla="*/ 835742 h 2831690"/>
              <a:gd name="connsiteX18" fmla="*/ 168319 w 187983"/>
              <a:gd name="connsiteY18" fmla="*/ 875071 h 2831690"/>
              <a:gd name="connsiteX19" fmla="*/ 119157 w 187983"/>
              <a:gd name="connsiteY19" fmla="*/ 1042219 h 2831690"/>
              <a:gd name="connsiteX20" fmla="*/ 89661 w 187983"/>
              <a:gd name="connsiteY20" fmla="*/ 1061884 h 2831690"/>
              <a:gd name="connsiteX21" fmla="*/ 69996 w 187983"/>
              <a:gd name="connsiteY21" fmla="*/ 1111045 h 2831690"/>
              <a:gd name="connsiteX22" fmla="*/ 187983 w 187983"/>
              <a:gd name="connsiteY22" fmla="*/ 1150374 h 2831690"/>
              <a:gd name="connsiteX23" fmla="*/ 158486 w 187983"/>
              <a:gd name="connsiteY23" fmla="*/ 1209368 h 2831690"/>
              <a:gd name="connsiteX24" fmla="*/ 119157 w 187983"/>
              <a:gd name="connsiteY24" fmla="*/ 1248697 h 2831690"/>
              <a:gd name="connsiteX25" fmla="*/ 119157 w 187983"/>
              <a:gd name="connsiteY25" fmla="*/ 1406013 h 2831690"/>
              <a:gd name="connsiteX26" fmla="*/ 99493 w 187983"/>
              <a:gd name="connsiteY26" fmla="*/ 1445342 h 2831690"/>
              <a:gd name="connsiteX27" fmla="*/ 89661 w 187983"/>
              <a:gd name="connsiteY27" fmla="*/ 1474839 h 2831690"/>
              <a:gd name="connsiteX28" fmla="*/ 138822 w 187983"/>
              <a:gd name="connsiteY28" fmla="*/ 1514168 h 2831690"/>
              <a:gd name="connsiteX29" fmla="*/ 128990 w 187983"/>
              <a:gd name="connsiteY29" fmla="*/ 1632155 h 2831690"/>
              <a:gd name="connsiteX30" fmla="*/ 99493 w 187983"/>
              <a:gd name="connsiteY30" fmla="*/ 1769806 h 2831690"/>
              <a:gd name="connsiteX31" fmla="*/ 128990 w 187983"/>
              <a:gd name="connsiteY31" fmla="*/ 1779639 h 2831690"/>
              <a:gd name="connsiteX32" fmla="*/ 128990 w 187983"/>
              <a:gd name="connsiteY32" fmla="*/ 1868129 h 2831690"/>
              <a:gd name="connsiteX33" fmla="*/ 119157 w 187983"/>
              <a:gd name="connsiteY33" fmla="*/ 1897626 h 2831690"/>
              <a:gd name="connsiteX34" fmla="*/ 89661 w 187983"/>
              <a:gd name="connsiteY34" fmla="*/ 1966452 h 2831690"/>
              <a:gd name="connsiteX35" fmla="*/ 128990 w 187983"/>
              <a:gd name="connsiteY35" fmla="*/ 1976284 h 2831690"/>
              <a:gd name="connsiteX36" fmla="*/ 119157 w 187983"/>
              <a:gd name="connsiteY36" fmla="*/ 2064774 h 2831690"/>
              <a:gd name="connsiteX37" fmla="*/ 109325 w 187983"/>
              <a:gd name="connsiteY37" fmla="*/ 2104103 h 2831690"/>
              <a:gd name="connsiteX38" fmla="*/ 89661 w 187983"/>
              <a:gd name="connsiteY38" fmla="*/ 2133600 h 2831690"/>
              <a:gd name="connsiteX39" fmla="*/ 79828 w 187983"/>
              <a:gd name="connsiteY39" fmla="*/ 2163097 h 2831690"/>
              <a:gd name="connsiteX40" fmla="*/ 119157 w 187983"/>
              <a:gd name="connsiteY40" fmla="*/ 2261419 h 2831690"/>
              <a:gd name="connsiteX41" fmla="*/ 148654 w 187983"/>
              <a:gd name="connsiteY41" fmla="*/ 2271252 h 2831690"/>
              <a:gd name="connsiteX42" fmla="*/ 60164 w 187983"/>
              <a:gd name="connsiteY42" fmla="*/ 2369574 h 2831690"/>
              <a:gd name="connsiteX43" fmla="*/ 69996 w 187983"/>
              <a:gd name="connsiteY43" fmla="*/ 2408903 h 2831690"/>
              <a:gd name="connsiteX44" fmla="*/ 99493 w 187983"/>
              <a:gd name="connsiteY44" fmla="*/ 2438400 h 2831690"/>
              <a:gd name="connsiteX45" fmla="*/ 148654 w 187983"/>
              <a:gd name="connsiteY45" fmla="*/ 2625213 h 2831690"/>
              <a:gd name="connsiteX46" fmla="*/ 138822 w 187983"/>
              <a:gd name="connsiteY46" fmla="*/ 2694039 h 2831690"/>
              <a:gd name="connsiteX47" fmla="*/ 109325 w 187983"/>
              <a:gd name="connsiteY47" fmla="*/ 2792361 h 2831690"/>
              <a:gd name="connsiteX48" fmla="*/ 89661 w 187983"/>
              <a:gd name="connsiteY48" fmla="*/ 2831690 h 283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87983" h="2831690">
                <a:moveTo>
                  <a:pt x="109325" y="0"/>
                </a:moveTo>
                <a:cubicBezTo>
                  <a:pt x="99493" y="16387"/>
                  <a:pt x="90787" y="33505"/>
                  <a:pt x="79828" y="49161"/>
                </a:cubicBezTo>
                <a:cubicBezTo>
                  <a:pt x="67793" y="66353"/>
                  <a:pt x="52140" y="80862"/>
                  <a:pt x="40499" y="98323"/>
                </a:cubicBezTo>
                <a:cubicBezTo>
                  <a:pt x="32369" y="110518"/>
                  <a:pt x="27390" y="124542"/>
                  <a:pt x="20835" y="137652"/>
                </a:cubicBezTo>
                <a:cubicBezTo>
                  <a:pt x="43777" y="140929"/>
                  <a:pt x="70378" y="134629"/>
                  <a:pt x="89661" y="147484"/>
                </a:cubicBezTo>
                <a:cubicBezTo>
                  <a:pt x="108053" y="159746"/>
                  <a:pt x="109861" y="217381"/>
                  <a:pt x="119157" y="235974"/>
                </a:cubicBezTo>
                <a:cubicBezTo>
                  <a:pt x="129726" y="257113"/>
                  <a:pt x="158486" y="294968"/>
                  <a:pt x="158486" y="294968"/>
                </a:cubicBezTo>
                <a:cubicBezTo>
                  <a:pt x="155209" y="304800"/>
                  <a:pt x="148654" y="314101"/>
                  <a:pt x="148654" y="324465"/>
                </a:cubicBezTo>
                <a:cubicBezTo>
                  <a:pt x="148654" y="389604"/>
                  <a:pt x="176831" y="404322"/>
                  <a:pt x="148654" y="471948"/>
                </a:cubicBezTo>
                <a:cubicBezTo>
                  <a:pt x="128988" y="519146"/>
                  <a:pt x="111824" y="505112"/>
                  <a:pt x="79828" y="521110"/>
                </a:cubicBezTo>
                <a:cubicBezTo>
                  <a:pt x="62735" y="529656"/>
                  <a:pt x="47054" y="540774"/>
                  <a:pt x="30667" y="550606"/>
                </a:cubicBezTo>
                <a:cubicBezTo>
                  <a:pt x="30007" y="551596"/>
                  <a:pt x="-6972" y="601458"/>
                  <a:pt x="1170" y="609600"/>
                </a:cubicBezTo>
                <a:cubicBezTo>
                  <a:pt x="31419" y="639849"/>
                  <a:pt x="79276" y="648791"/>
                  <a:pt x="119157" y="658761"/>
                </a:cubicBezTo>
                <a:cubicBezTo>
                  <a:pt x="115880" y="681703"/>
                  <a:pt x="113471" y="704786"/>
                  <a:pt x="109325" y="727587"/>
                </a:cubicBezTo>
                <a:cubicBezTo>
                  <a:pt x="106908" y="740882"/>
                  <a:pt x="102424" y="753725"/>
                  <a:pt x="99493" y="766916"/>
                </a:cubicBezTo>
                <a:cubicBezTo>
                  <a:pt x="95868" y="783230"/>
                  <a:pt x="92938" y="799690"/>
                  <a:pt x="89661" y="816077"/>
                </a:cubicBezTo>
                <a:cubicBezTo>
                  <a:pt x="102771" y="819355"/>
                  <a:pt x="115997" y="822198"/>
                  <a:pt x="128990" y="825910"/>
                </a:cubicBezTo>
                <a:cubicBezTo>
                  <a:pt x="138955" y="828757"/>
                  <a:pt x="152012" y="827649"/>
                  <a:pt x="158486" y="835742"/>
                </a:cubicBezTo>
                <a:cubicBezTo>
                  <a:pt x="166928" y="846294"/>
                  <a:pt x="165041" y="861961"/>
                  <a:pt x="168319" y="875071"/>
                </a:cubicBezTo>
                <a:cubicBezTo>
                  <a:pt x="158919" y="912669"/>
                  <a:pt x="136715" y="1010028"/>
                  <a:pt x="119157" y="1042219"/>
                </a:cubicBezTo>
                <a:cubicBezTo>
                  <a:pt x="113499" y="1052593"/>
                  <a:pt x="99493" y="1055329"/>
                  <a:pt x="89661" y="1061884"/>
                </a:cubicBezTo>
                <a:cubicBezTo>
                  <a:pt x="83106" y="1078271"/>
                  <a:pt x="55311" y="1101255"/>
                  <a:pt x="69996" y="1111045"/>
                </a:cubicBezTo>
                <a:cubicBezTo>
                  <a:pt x="217706" y="1209518"/>
                  <a:pt x="158334" y="1061425"/>
                  <a:pt x="187983" y="1150374"/>
                </a:cubicBezTo>
                <a:cubicBezTo>
                  <a:pt x="178151" y="1170039"/>
                  <a:pt x="172794" y="1192675"/>
                  <a:pt x="158486" y="1209368"/>
                </a:cubicBezTo>
                <a:cubicBezTo>
                  <a:pt x="101279" y="1276111"/>
                  <a:pt x="150147" y="1155733"/>
                  <a:pt x="119157" y="1248697"/>
                </a:cubicBezTo>
                <a:cubicBezTo>
                  <a:pt x="135883" y="1315597"/>
                  <a:pt x="137937" y="1305855"/>
                  <a:pt x="119157" y="1406013"/>
                </a:cubicBezTo>
                <a:cubicBezTo>
                  <a:pt x="116456" y="1420419"/>
                  <a:pt x="105267" y="1431870"/>
                  <a:pt x="99493" y="1445342"/>
                </a:cubicBezTo>
                <a:cubicBezTo>
                  <a:pt x="95410" y="1454868"/>
                  <a:pt x="92938" y="1465007"/>
                  <a:pt x="89661" y="1474839"/>
                </a:cubicBezTo>
                <a:cubicBezTo>
                  <a:pt x="106048" y="1487949"/>
                  <a:pt x="125165" y="1498234"/>
                  <a:pt x="138822" y="1514168"/>
                </a:cubicBezTo>
                <a:cubicBezTo>
                  <a:pt x="164534" y="1544165"/>
                  <a:pt x="132462" y="1615662"/>
                  <a:pt x="128990" y="1632155"/>
                </a:cubicBezTo>
                <a:cubicBezTo>
                  <a:pt x="99239" y="1773471"/>
                  <a:pt x="120437" y="1686026"/>
                  <a:pt x="99493" y="1769806"/>
                </a:cubicBezTo>
                <a:cubicBezTo>
                  <a:pt x="109325" y="1773084"/>
                  <a:pt x="121661" y="1772310"/>
                  <a:pt x="128990" y="1779639"/>
                </a:cubicBezTo>
                <a:cubicBezTo>
                  <a:pt x="165010" y="1815660"/>
                  <a:pt x="143907" y="1828352"/>
                  <a:pt x="128990" y="1868129"/>
                </a:cubicBezTo>
                <a:cubicBezTo>
                  <a:pt x="125351" y="1877833"/>
                  <a:pt x="123240" y="1888100"/>
                  <a:pt x="119157" y="1897626"/>
                </a:cubicBezTo>
                <a:cubicBezTo>
                  <a:pt x="82713" y="1982662"/>
                  <a:pt x="112716" y="1897285"/>
                  <a:pt x="89661" y="1966452"/>
                </a:cubicBezTo>
                <a:cubicBezTo>
                  <a:pt x="102771" y="1969729"/>
                  <a:pt x="117746" y="1968788"/>
                  <a:pt x="128990" y="1976284"/>
                </a:cubicBezTo>
                <a:cubicBezTo>
                  <a:pt x="170806" y="2004161"/>
                  <a:pt x="135414" y="2032260"/>
                  <a:pt x="119157" y="2064774"/>
                </a:cubicBezTo>
                <a:cubicBezTo>
                  <a:pt x="115880" y="2077884"/>
                  <a:pt x="114648" y="2091682"/>
                  <a:pt x="109325" y="2104103"/>
                </a:cubicBezTo>
                <a:cubicBezTo>
                  <a:pt x="104670" y="2114964"/>
                  <a:pt x="94946" y="2123031"/>
                  <a:pt x="89661" y="2133600"/>
                </a:cubicBezTo>
                <a:cubicBezTo>
                  <a:pt x="85026" y="2142870"/>
                  <a:pt x="83106" y="2153265"/>
                  <a:pt x="79828" y="2163097"/>
                </a:cubicBezTo>
                <a:cubicBezTo>
                  <a:pt x="89187" y="2191173"/>
                  <a:pt x="105729" y="2243514"/>
                  <a:pt x="119157" y="2261419"/>
                </a:cubicBezTo>
                <a:cubicBezTo>
                  <a:pt x="125376" y="2269710"/>
                  <a:pt x="138822" y="2267974"/>
                  <a:pt x="148654" y="2271252"/>
                </a:cubicBezTo>
                <a:cubicBezTo>
                  <a:pt x="71472" y="2348433"/>
                  <a:pt x="97825" y="2313081"/>
                  <a:pt x="60164" y="2369574"/>
                </a:cubicBezTo>
                <a:cubicBezTo>
                  <a:pt x="63441" y="2382684"/>
                  <a:pt x="63292" y="2397170"/>
                  <a:pt x="69996" y="2408903"/>
                </a:cubicBezTo>
                <a:cubicBezTo>
                  <a:pt x="76895" y="2420976"/>
                  <a:pt x="96766" y="2424765"/>
                  <a:pt x="99493" y="2438400"/>
                </a:cubicBezTo>
                <a:cubicBezTo>
                  <a:pt x="138701" y="2634438"/>
                  <a:pt x="51917" y="2576843"/>
                  <a:pt x="148654" y="2625213"/>
                </a:cubicBezTo>
                <a:cubicBezTo>
                  <a:pt x="145377" y="2648155"/>
                  <a:pt x="142968" y="2671238"/>
                  <a:pt x="138822" y="2694039"/>
                </a:cubicBezTo>
                <a:cubicBezTo>
                  <a:pt x="132878" y="2726734"/>
                  <a:pt x="119589" y="2761570"/>
                  <a:pt x="109325" y="2792361"/>
                </a:cubicBezTo>
                <a:cubicBezTo>
                  <a:pt x="98027" y="2826256"/>
                  <a:pt x="106822" y="2814529"/>
                  <a:pt x="89661" y="283169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15478" y="4684494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LHCb-upgrade</a:t>
            </a:r>
          </a:p>
        </p:txBody>
      </p:sp>
      <p:sp>
        <p:nvSpPr>
          <p:cNvPr id="16" name="Freeform 15"/>
          <p:cNvSpPr/>
          <p:nvPr/>
        </p:nvSpPr>
        <p:spPr>
          <a:xfrm>
            <a:off x="4023977" y="1700808"/>
            <a:ext cx="187983" cy="2831690"/>
          </a:xfrm>
          <a:custGeom>
            <a:avLst/>
            <a:gdLst>
              <a:gd name="connsiteX0" fmla="*/ 109325 w 187983"/>
              <a:gd name="connsiteY0" fmla="*/ 0 h 2831690"/>
              <a:gd name="connsiteX1" fmla="*/ 79828 w 187983"/>
              <a:gd name="connsiteY1" fmla="*/ 49161 h 2831690"/>
              <a:gd name="connsiteX2" fmla="*/ 40499 w 187983"/>
              <a:gd name="connsiteY2" fmla="*/ 98323 h 2831690"/>
              <a:gd name="connsiteX3" fmla="*/ 20835 w 187983"/>
              <a:gd name="connsiteY3" fmla="*/ 137652 h 2831690"/>
              <a:gd name="connsiteX4" fmla="*/ 89661 w 187983"/>
              <a:gd name="connsiteY4" fmla="*/ 147484 h 2831690"/>
              <a:gd name="connsiteX5" fmla="*/ 119157 w 187983"/>
              <a:gd name="connsiteY5" fmla="*/ 235974 h 2831690"/>
              <a:gd name="connsiteX6" fmla="*/ 158486 w 187983"/>
              <a:gd name="connsiteY6" fmla="*/ 294968 h 2831690"/>
              <a:gd name="connsiteX7" fmla="*/ 148654 w 187983"/>
              <a:gd name="connsiteY7" fmla="*/ 324465 h 2831690"/>
              <a:gd name="connsiteX8" fmla="*/ 148654 w 187983"/>
              <a:gd name="connsiteY8" fmla="*/ 471948 h 2831690"/>
              <a:gd name="connsiteX9" fmla="*/ 79828 w 187983"/>
              <a:gd name="connsiteY9" fmla="*/ 521110 h 2831690"/>
              <a:gd name="connsiteX10" fmla="*/ 30667 w 187983"/>
              <a:gd name="connsiteY10" fmla="*/ 550606 h 2831690"/>
              <a:gd name="connsiteX11" fmla="*/ 1170 w 187983"/>
              <a:gd name="connsiteY11" fmla="*/ 609600 h 2831690"/>
              <a:gd name="connsiteX12" fmla="*/ 119157 w 187983"/>
              <a:gd name="connsiteY12" fmla="*/ 658761 h 2831690"/>
              <a:gd name="connsiteX13" fmla="*/ 109325 w 187983"/>
              <a:gd name="connsiteY13" fmla="*/ 727587 h 2831690"/>
              <a:gd name="connsiteX14" fmla="*/ 99493 w 187983"/>
              <a:gd name="connsiteY14" fmla="*/ 766916 h 2831690"/>
              <a:gd name="connsiteX15" fmla="*/ 89661 w 187983"/>
              <a:gd name="connsiteY15" fmla="*/ 816077 h 2831690"/>
              <a:gd name="connsiteX16" fmla="*/ 128990 w 187983"/>
              <a:gd name="connsiteY16" fmla="*/ 825910 h 2831690"/>
              <a:gd name="connsiteX17" fmla="*/ 158486 w 187983"/>
              <a:gd name="connsiteY17" fmla="*/ 835742 h 2831690"/>
              <a:gd name="connsiteX18" fmla="*/ 168319 w 187983"/>
              <a:gd name="connsiteY18" fmla="*/ 875071 h 2831690"/>
              <a:gd name="connsiteX19" fmla="*/ 119157 w 187983"/>
              <a:gd name="connsiteY19" fmla="*/ 1042219 h 2831690"/>
              <a:gd name="connsiteX20" fmla="*/ 89661 w 187983"/>
              <a:gd name="connsiteY20" fmla="*/ 1061884 h 2831690"/>
              <a:gd name="connsiteX21" fmla="*/ 69996 w 187983"/>
              <a:gd name="connsiteY21" fmla="*/ 1111045 h 2831690"/>
              <a:gd name="connsiteX22" fmla="*/ 187983 w 187983"/>
              <a:gd name="connsiteY22" fmla="*/ 1150374 h 2831690"/>
              <a:gd name="connsiteX23" fmla="*/ 158486 w 187983"/>
              <a:gd name="connsiteY23" fmla="*/ 1209368 h 2831690"/>
              <a:gd name="connsiteX24" fmla="*/ 119157 w 187983"/>
              <a:gd name="connsiteY24" fmla="*/ 1248697 h 2831690"/>
              <a:gd name="connsiteX25" fmla="*/ 119157 w 187983"/>
              <a:gd name="connsiteY25" fmla="*/ 1406013 h 2831690"/>
              <a:gd name="connsiteX26" fmla="*/ 99493 w 187983"/>
              <a:gd name="connsiteY26" fmla="*/ 1445342 h 2831690"/>
              <a:gd name="connsiteX27" fmla="*/ 89661 w 187983"/>
              <a:gd name="connsiteY27" fmla="*/ 1474839 h 2831690"/>
              <a:gd name="connsiteX28" fmla="*/ 138822 w 187983"/>
              <a:gd name="connsiteY28" fmla="*/ 1514168 h 2831690"/>
              <a:gd name="connsiteX29" fmla="*/ 128990 w 187983"/>
              <a:gd name="connsiteY29" fmla="*/ 1632155 h 2831690"/>
              <a:gd name="connsiteX30" fmla="*/ 99493 w 187983"/>
              <a:gd name="connsiteY30" fmla="*/ 1769806 h 2831690"/>
              <a:gd name="connsiteX31" fmla="*/ 128990 w 187983"/>
              <a:gd name="connsiteY31" fmla="*/ 1779639 h 2831690"/>
              <a:gd name="connsiteX32" fmla="*/ 128990 w 187983"/>
              <a:gd name="connsiteY32" fmla="*/ 1868129 h 2831690"/>
              <a:gd name="connsiteX33" fmla="*/ 119157 w 187983"/>
              <a:gd name="connsiteY33" fmla="*/ 1897626 h 2831690"/>
              <a:gd name="connsiteX34" fmla="*/ 89661 w 187983"/>
              <a:gd name="connsiteY34" fmla="*/ 1966452 h 2831690"/>
              <a:gd name="connsiteX35" fmla="*/ 128990 w 187983"/>
              <a:gd name="connsiteY35" fmla="*/ 1976284 h 2831690"/>
              <a:gd name="connsiteX36" fmla="*/ 119157 w 187983"/>
              <a:gd name="connsiteY36" fmla="*/ 2064774 h 2831690"/>
              <a:gd name="connsiteX37" fmla="*/ 109325 w 187983"/>
              <a:gd name="connsiteY37" fmla="*/ 2104103 h 2831690"/>
              <a:gd name="connsiteX38" fmla="*/ 89661 w 187983"/>
              <a:gd name="connsiteY38" fmla="*/ 2133600 h 2831690"/>
              <a:gd name="connsiteX39" fmla="*/ 79828 w 187983"/>
              <a:gd name="connsiteY39" fmla="*/ 2163097 h 2831690"/>
              <a:gd name="connsiteX40" fmla="*/ 119157 w 187983"/>
              <a:gd name="connsiteY40" fmla="*/ 2261419 h 2831690"/>
              <a:gd name="connsiteX41" fmla="*/ 148654 w 187983"/>
              <a:gd name="connsiteY41" fmla="*/ 2271252 h 2831690"/>
              <a:gd name="connsiteX42" fmla="*/ 60164 w 187983"/>
              <a:gd name="connsiteY42" fmla="*/ 2369574 h 2831690"/>
              <a:gd name="connsiteX43" fmla="*/ 69996 w 187983"/>
              <a:gd name="connsiteY43" fmla="*/ 2408903 h 2831690"/>
              <a:gd name="connsiteX44" fmla="*/ 99493 w 187983"/>
              <a:gd name="connsiteY44" fmla="*/ 2438400 h 2831690"/>
              <a:gd name="connsiteX45" fmla="*/ 148654 w 187983"/>
              <a:gd name="connsiteY45" fmla="*/ 2625213 h 2831690"/>
              <a:gd name="connsiteX46" fmla="*/ 138822 w 187983"/>
              <a:gd name="connsiteY46" fmla="*/ 2694039 h 2831690"/>
              <a:gd name="connsiteX47" fmla="*/ 109325 w 187983"/>
              <a:gd name="connsiteY47" fmla="*/ 2792361 h 2831690"/>
              <a:gd name="connsiteX48" fmla="*/ 89661 w 187983"/>
              <a:gd name="connsiteY48" fmla="*/ 2831690 h 283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87983" h="2831690">
                <a:moveTo>
                  <a:pt x="109325" y="0"/>
                </a:moveTo>
                <a:cubicBezTo>
                  <a:pt x="99493" y="16387"/>
                  <a:pt x="90787" y="33505"/>
                  <a:pt x="79828" y="49161"/>
                </a:cubicBezTo>
                <a:cubicBezTo>
                  <a:pt x="67793" y="66353"/>
                  <a:pt x="52140" y="80862"/>
                  <a:pt x="40499" y="98323"/>
                </a:cubicBezTo>
                <a:cubicBezTo>
                  <a:pt x="32369" y="110518"/>
                  <a:pt x="27390" y="124542"/>
                  <a:pt x="20835" y="137652"/>
                </a:cubicBezTo>
                <a:cubicBezTo>
                  <a:pt x="43777" y="140929"/>
                  <a:pt x="70378" y="134629"/>
                  <a:pt x="89661" y="147484"/>
                </a:cubicBezTo>
                <a:cubicBezTo>
                  <a:pt x="108053" y="159746"/>
                  <a:pt x="109861" y="217381"/>
                  <a:pt x="119157" y="235974"/>
                </a:cubicBezTo>
                <a:cubicBezTo>
                  <a:pt x="129726" y="257113"/>
                  <a:pt x="158486" y="294968"/>
                  <a:pt x="158486" y="294968"/>
                </a:cubicBezTo>
                <a:cubicBezTo>
                  <a:pt x="155209" y="304800"/>
                  <a:pt x="148654" y="314101"/>
                  <a:pt x="148654" y="324465"/>
                </a:cubicBezTo>
                <a:cubicBezTo>
                  <a:pt x="148654" y="389604"/>
                  <a:pt x="176831" y="404322"/>
                  <a:pt x="148654" y="471948"/>
                </a:cubicBezTo>
                <a:cubicBezTo>
                  <a:pt x="128988" y="519146"/>
                  <a:pt x="111824" y="505112"/>
                  <a:pt x="79828" y="521110"/>
                </a:cubicBezTo>
                <a:cubicBezTo>
                  <a:pt x="62735" y="529656"/>
                  <a:pt x="47054" y="540774"/>
                  <a:pt x="30667" y="550606"/>
                </a:cubicBezTo>
                <a:cubicBezTo>
                  <a:pt x="30007" y="551596"/>
                  <a:pt x="-6972" y="601458"/>
                  <a:pt x="1170" y="609600"/>
                </a:cubicBezTo>
                <a:cubicBezTo>
                  <a:pt x="31419" y="639849"/>
                  <a:pt x="79276" y="648791"/>
                  <a:pt x="119157" y="658761"/>
                </a:cubicBezTo>
                <a:cubicBezTo>
                  <a:pt x="115880" y="681703"/>
                  <a:pt x="113471" y="704786"/>
                  <a:pt x="109325" y="727587"/>
                </a:cubicBezTo>
                <a:cubicBezTo>
                  <a:pt x="106908" y="740882"/>
                  <a:pt x="102424" y="753725"/>
                  <a:pt x="99493" y="766916"/>
                </a:cubicBezTo>
                <a:cubicBezTo>
                  <a:pt x="95868" y="783230"/>
                  <a:pt x="92938" y="799690"/>
                  <a:pt x="89661" y="816077"/>
                </a:cubicBezTo>
                <a:cubicBezTo>
                  <a:pt x="102771" y="819355"/>
                  <a:pt x="115997" y="822198"/>
                  <a:pt x="128990" y="825910"/>
                </a:cubicBezTo>
                <a:cubicBezTo>
                  <a:pt x="138955" y="828757"/>
                  <a:pt x="152012" y="827649"/>
                  <a:pt x="158486" y="835742"/>
                </a:cubicBezTo>
                <a:cubicBezTo>
                  <a:pt x="166928" y="846294"/>
                  <a:pt x="165041" y="861961"/>
                  <a:pt x="168319" y="875071"/>
                </a:cubicBezTo>
                <a:cubicBezTo>
                  <a:pt x="158919" y="912669"/>
                  <a:pt x="136715" y="1010028"/>
                  <a:pt x="119157" y="1042219"/>
                </a:cubicBezTo>
                <a:cubicBezTo>
                  <a:pt x="113499" y="1052593"/>
                  <a:pt x="99493" y="1055329"/>
                  <a:pt x="89661" y="1061884"/>
                </a:cubicBezTo>
                <a:cubicBezTo>
                  <a:pt x="83106" y="1078271"/>
                  <a:pt x="55311" y="1101255"/>
                  <a:pt x="69996" y="1111045"/>
                </a:cubicBezTo>
                <a:cubicBezTo>
                  <a:pt x="217706" y="1209518"/>
                  <a:pt x="158334" y="1061425"/>
                  <a:pt x="187983" y="1150374"/>
                </a:cubicBezTo>
                <a:cubicBezTo>
                  <a:pt x="178151" y="1170039"/>
                  <a:pt x="172794" y="1192675"/>
                  <a:pt x="158486" y="1209368"/>
                </a:cubicBezTo>
                <a:cubicBezTo>
                  <a:pt x="101279" y="1276111"/>
                  <a:pt x="150147" y="1155733"/>
                  <a:pt x="119157" y="1248697"/>
                </a:cubicBezTo>
                <a:cubicBezTo>
                  <a:pt x="135883" y="1315597"/>
                  <a:pt x="137937" y="1305855"/>
                  <a:pt x="119157" y="1406013"/>
                </a:cubicBezTo>
                <a:cubicBezTo>
                  <a:pt x="116456" y="1420419"/>
                  <a:pt x="105267" y="1431870"/>
                  <a:pt x="99493" y="1445342"/>
                </a:cubicBezTo>
                <a:cubicBezTo>
                  <a:pt x="95410" y="1454868"/>
                  <a:pt x="92938" y="1465007"/>
                  <a:pt x="89661" y="1474839"/>
                </a:cubicBezTo>
                <a:cubicBezTo>
                  <a:pt x="106048" y="1487949"/>
                  <a:pt x="125165" y="1498234"/>
                  <a:pt x="138822" y="1514168"/>
                </a:cubicBezTo>
                <a:cubicBezTo>
                  <a:pt x="164534" y="1544165"/>
                  <a:pt x="132462" y="1615662"/>
                  <a:pt x="128990" y="1632155"/>
                </a:cubicBezTo>
                <a:cubicBezTo>
                  <a:pt x="99239" y="1773471"/>
                  <a:pt x="120437" y="1686026"/>
                  <a:pt x="99493" y="1769806"/>
                </a:cubicBezTo>
                <a:cubicBezTo>
                  <a:pt x="109325" y="1773084"/>
                  <a:pt x="121661" y="1772310"/>
                  <a:pt x="128990" y="1779639"/>
                </a:cubicBezTo>
                <a:cubicBezTo>
                  <a:pt x="165010" y="1815660"/>
                  <a:pt x="143907" y="1828352"/>
                  <a:pt x="128990" y="1868129"/>
                </a:cubicBezTo>
                <a:cubicBezTo>
                  <a:pt x="125351" y="1877833"/>
                  <a:pt x="123240" y="1888100"/>
                  <a:pt x="119157" y="1897626"/>
                </a:cubicBezTo>
                <a:cubicBezTo>
                  <a:pt x="82713" y="1982662"/>
                  <a:pt x="112716" y="1897285"/>
                  <a:pt x="89661" y="1966452"/>
                </a:cubicBezTo>
                <a:cubicBezTo>
                  <a:pt x="102771" y="1969729"/>
                  <a:pt x="117746" y="1968788"/>
                  <a:pt x="128990" y="1976284"/>
                </a:cubicBezTo>
                <a:cubicBezTo>
                  <a:pt x="170806" y="2004161"/>
                  <a:pt x="135414" y="2032260"/>
                  <a:pt x="119157" y="2064774"/>
                </a:cubicBezTo>
                <a:cubicBezTo>
                  <a:pt x="115880" y="2077884"/>
                  <a:pt x="114648" y="2091682"/>
                  <a:pt x="109325" y="2104103"/>
                </a:cubicBezTo>
                <a:cubicBezTo>
                  <a:pt x="104670" y="2114964"/>
                  <a:pt x="94946" y="2123031"/>
                  <a:pt x="89661" y="2133600"/>
                </a:cubicBezTo>
                <a:cubicBezTo>
                  <a:pt x="85026" y="2142870"/>
                  <a:pt x="83106" y="2153265"/>
                  <a:pt x="79828" y="2163097"/>
                </a:cubicBezTo>
                <a:cubicBezTo>
                  <a:pt x="89187" y="2191173"/>
                  <a:pt x="105729" y="2243514"/>
                  <a:pt x="119157" y="2261419"/>
                </a:cubicBezTo>
                <a:cubicBezTo>
                  <a:pt x="125376" y="2269710"/>
                  <a:pt x="138822" y="2267974"/>
                  <a:pt x="148654" y="2271252"/>
                </a:cubicBezTo>
                <a:cubicBezTo>
                  <a:pt x="71472" y="2348433"/>
                  <a:pt x="97825" y="2313081"/>
                  <a:pt x="60164" y="2369574"/>
                </a:cubicBezTo>
                <a:cubicBezTo>
                  <a:pt x="63441" y="2382684"/>
                  <a:pt x="63292" y="2397170"/>
                  <a:pt x="69996" y="2408903"/>
                </a:cubicBezTo>
                <a:cubicBezTo>
                  <a:pt x="76895" y="2420976"/>
                  <a:pt x="96766" y="2424765"/>
                  <a:pt x="99493" y="2438400"/>
                </a:cubicBezTo>
                <a:cubicBezTo>
                  <a:pt x="138701" y="2634438"/>
                  <a:pt x="51917" y="2576843"/>
                  <a:pt x="148654" y="2625213"/>
                </a:cubicBezTo>
                <a:cubicBezTo>
                  <a:pt x="145377" y="2648155"/>
                  <a:pt x="142968" y="2671238"/>
                  <a:pt x="138822" y="2694039"/>
                </a:cubicBezTo>
                <a:cubicBezTo>
                  <a:pt x="132878" y="2726734"/>
                  <a:pt x="119589" y="2761570"/>
                  <a:pt x="109325" y="2792361"/>
                </a:cubicBezTo>
                <a:cubicBezTo>
                  <a:pt x="98027" y="2826256"/>
                  <a:pt x="106822" y="2814529"/>
                  <a:pt x="89661" y="283169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3116402" y="4684494"/>
            <a:ext cx="1903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Phase-II-upgrade?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9" name="Picture 18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0399259"/>
              </p:ext>
            </p:extLst>
          </p:nvPr>
        </p:nvGraphicFramePr>
        <p:xfrm>
          <a:off x="250372" y="1491839"/>
          <a:ext cx="4347754" cy="34601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3" r:id="rId5" imgW="3981600" imgH="3168000" progId="">
                  <p:embed/>
                </p:oleObj>
              </mc:Choice>
              <mc:Fallback>
                <p:oleObj r:id="rId5" imgW="3981600" imgH="31680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50372" y="1491839"/>
                        <a:ext cx="4347754" cy="34601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CuadroTexto 1">
            <a:extLst>
              <a:ext uri="{FF2B5EF4-FFF2-40B4-BE49-F238E27FC236}">
                <a16:creationId xmlns:a16="http://schemas.microsoft.com/office/drawing/2014/main" id="{0B66C99E-2197-4169-B96A-2B3CC1B6C6E2}"/>
              </a:ext>
            </a:extLst>
          </p:cNvPr>
          <p:cNvSpPr txBox="1"/>
          <p:nvPr/>
        </p:nvSpPr>
        <p:spPr>
          <a:xfrm>
            <a:off x="467544" y="5566332"/>
            <a:ext cx="8496944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Very high ultimate precision: </a:t>
            </a:r>
            <a:r>
              <a:rPr lang="en-US" dirty="0"/>
              <a:t>could well become the strongest limit on a BR by an LHC experiment</a:t>
            </a:r>
          </a:p>
        </p:txBody>
      </p:sp>
    </p:spTree>
    <p:extLst>
      <p:ext uri="{BB962C8B-B14F-4D97-AF65-F5344CB8AC3E}">
        <p14:creationId xmlns:p14="http://schemas.microsoft.com/office/powerpoint/2010/main" val="23328536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12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360497" y="3068960"/>
            <a:ext cx="4423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>
                <a:solidFill>
                  <a:srgbClr val="FF3300"/>
                </a:solidFill>
              </a:rPr>
              <a:t>Σ→p</a:t>
            </a:r>
            <a:r>
              <a:rPr lang="el-GR" sz="2800" dirty="0">
                <a:solidFill>
                  <a:srgbClr val="FF3300"/>
                </a:solidFill>
              </a:rPr>
              <a:t>μμ</a:t>
            </a:r>
            <a:r>
              <a:rPr lang="en-GB" sz="2800" dirty="0">
                <a:solidFill>
                  <a:srgbClr val="FF3300"/>
                </a:solidFill>
              </a:rPr>
              <a:t> full Run-I analysis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15816" y="3789040"/>
            <a:ext cx="30423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algn="ctr"/>
            <a:r>
              <a:rPr lang="en-GB" sz="2000" dirty="0">
                <a:solidFill>
                  <a:srgbClr val="FF3300"/>
                </a:solidFill>
              </a:rPr>
              <a:t>LHCb-PAPER-2017-049 Phys. Rev. </a:t>
            </a:r>
            <a:r>
              <a:rPr lang="en-GB" sz="2000" dirty="0" err="1">
                <a:solidFill>
                  <a:srgbClr val="FF3300"/>
                </a:solidFill>
              </a:rPr>
              <a:t>Lett</a:t>
            </a:r>
            <a:r>
              <a:rPr lang="en-GB" sz="2000" dirty="0">
                <a:solidFill>
                  <a:srgbClr val="FF3300"/>
                </a:solidFill>
              </a:rPr>
              <a:t>. 120, 221803 (2018)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1169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13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81000" y="304800"/>
            <a:ext cx="3871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The </a:t>
            </a:r>
            <a:r>
              <a:rPr lang="en-GB" sz="2800" dirty="0" err="1">
                <a:solidFill>
                  <a:srgbClr val="FF3300"/>
                </a:solidFill>
              </a:rPr>
              <a:t>HyperCP</a:t>
            </a:r>
            <a:r>
              <a:rPr lang="en-GB" sz="2800" dirty="0">
                <a:solidFill>
                  <a:srgbClr val="FF3300"/>
                </a:solidFill>
              </a:rPr>
              <a:t> evidence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626" y="1124744"/>
            <a:ext cx="3281200" cy="2867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1330" y="3992228"/>
            <a:ext cx="4464496" cy="222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1340768"/>
            <a:ext cx="547310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The </a:t>
            </a:r>
            <a:r>
              <a:rPr lang="en-GB" dirty="0" err="1"/>
              <a:t>HyperCP</a:t>
            </a:r>
            <a:r>
              <a:rPr lang="en-GB" dirty="0"/>
              <a:t> collaboration found evidence for </a:t>
            </a:r>
            <a:r>
              <a:rPr lang="en-GB" dirty="0" err="1">
                <a:solidFill>
                  <a:srgbClr val="C00000"/>
                </a:solidFill>
              </a:rPr>
              <a:t>Σ→p</a:t>
            </a:r>
            <a:r>
              <a:rPr lang="el-GR" dirty="0">
                <a:solidFill>
                  <a:srgbClr val="C00000"/>
                </a:solidFill>
              </a:rPr>
              <a:t>μμ </a:t>
            </a:r>
            <a:r>
              <a:rPr lang="en-GB" dirty="0"/>
              <a:t>decays, and provided a BR: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Consistent w/ SM:  1.6 &lt; BR[x10</a:t>
            </a:r>
            <a:r>
              <a:rPr lang="en-GB" baseline="30000" dirty="0"/>
              <a:t>-8</a:t>
            </a:r>
            <a:r>
              <a:rPr lang="en-GB" dirty="0"/>
              <a:t>] &lt; 9</a:t>
            </a:r>
          </a:p>
          <a:p>
            <a:r>
              <a:rPr lang="en-GB" sz="1200" dirty="0"/>
              <a:t>			X G He et al, PRD 72 (2005) 074003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This evidence had wide relevance since all 3 observed events had the same </a:t>
            </a:r>
            <a:r>
              <a:rPr lang="en-GB" dirty="0" err="1"/>
              <a:t>dimuon</a:t>
            </a:r>
            <a:r>
              <a:rPr lang="en-GB" dirty="0"/>
              <a:t> invariant mass (214 MeV)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36621" y="4644918"/>
            <a:ext cx="41603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Suggested the existence of a new neutral particle at that mass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2152804"/>
            <a:ext cx="4248472" cy="560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2" name="Picture 11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659662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44230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err="1">
                <a:solidFill>
                  <a:srgbClr val="FF3300"/>
                </a:solidFill>
              </a:rPr>
              <a:t>Σ→p</a:t>
            </a:r>
            <a:r>
              <a:rPr lang="el-GR" sz="2800" dirty="0">
                <a:solidFill>
                  <a:srgbClr val="FF3300"/>
                </a:solidFill>
              </a:rPr>
              <a:t>μμ</a:t>
            </a:r>
            <a:r>
              <a:rPr lang="en-GB" sz="2800" dirty="0">
                <a:solidFill>
                  <a:srgbClr val="FF3300"/>
                </a:solidFill>
              </a:rPr>
              <a:t> full Run-I analysis</a:t>
            </a:r>
          </a:p>
        </p:txBody>
      </p:sp>
      <p:sp>
        <p:nvSpPr>
          <p:cNvPr id="7" name="Rectangle 6"/>
          <p:cNvSpPr/>
          <p:nvPr/>
        </p:nvSpPr>
        <p:spPr>
          <a:xfrm>
            <a:off x="4283968" y="1963272"/>
            <a:ext cx="478846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>
              <a:buFont typeface="Arial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X→</a:t>
            </a:r>
            <a:r>
              <a:rPr lang="el-GR" dirty="0">
                <a:solidFill>
                  <a:srgbClr val="C00000"/>
                </a:solidFill>
              </a:rPr>
              <a:t> μμ </a:t>
            </a:r>
            <a:r>
              <a:rPr lang="en-GB" dirty="0"/>
              <a:t>: Found </a:t>
            </a:r>
            <a:r>
              <a:rPr lang="en-GB" u="sng" dirty="0"/>
              <a:t>no evidence </a:t>
            </a:r>
            <a:r>
              <a:rPr lang="en-GB" dirty="0"/>
              <a:t>for the 214 MeV particle. Upper limit for the resonant channel: 1.2x10</a:t>
            </a:r>
            <a:r>
              <a:rPr lang="en-GB" baseline="30000" dirty="0"/>
              <a:t>-8 </a:t>
            </a:r>
            <a:r>
              <a:rPr lang="en-GB" dirty="0"/>
              <a:t>@95% CL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89746" y="1268760"/>
                <a:ext cx="4335016" cy="1205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dirty="0" err="1">
                    <a:solidFill>
                      <a:srgbClr val="C00000"/>
                    </a:solidFill>
                  </a:rPr>
                  <a:t>Σ→p</a:t>
                </a:r>
                <a:r>
                  <a:rPr lang="el-GR" dirty="0">
                    <a:solidFill>
                      <a:srgbClr val="C00000"/>
                    </a:solidFill>
                  </a:rPr>
                  <a:t>μμ </a:t>
                </a:r>
                <a:r>
                  <a:rPr lang="en-GB" dirty="0"/>
                  <a:t>: Found 4</a:t>
                </a:r>
                <a:r>
                  <a:rPr lang="el-GR" dirty="0"/>
                  <a:t>σ</a:t>
                </a:r>
                <a:r>
                  <a:rPr lang="en-GB" dirty="0"/>
                  <a:t> evidence</a:t>
                </a:r>
              </a:p>
              <a:p>
                <a:pPr marL="742950" lvl="1" indent="-285750">
                  <a:buFont typeface="Arial" charset="0"/>
                  <a:buChar char="•"/>
                </a:pPr>
                <a:endParaRPr lang="en-GB" dirty="0"/>
              </a:p>
              <a:p>
                <a:pPr marL="742950" lvl="1" indent="-285750">
                  <a:buFont typeface="Arial" charset="0"/>
                  <a:buChar char="•"/>
                </a:pPr>
                <a:r>
                  <a:rPr lang="en-GB" dirty="0">
                    <a:solidFill>
                      <a:srgbClr val="C00000"/>
                    </a:solidFill>
                  </a:rPr>
                  <a:t>BR(</a:t>
                </a:r>
                <a:r>
                  <a:rPr lang="en-GB" dirty="0" err="1">
                    <a:solidFill>
                      <a:srgbClr val="C00000"/>
                    </a:solidFill>
                  </a:rPr>
                  <a:t>Σ→p</a:t>
                </a:r>
                <a:r>
                  <a:rPr lang="el-GR" dirty="0">
                    <a:solidFill>
                      <a:srgbClr val="C00000"/>
                    </a:solidFill>
                  </a:rPr>
                  <a:t>μμ</a:t>
                </a:r>
                <a:r>
                  <a:rPr lang="en-GB" dirty="0">
                    <a:solidFill>
                      <a:srgbClr val="C00000"/>
                    </a:solidFill>
                  </a:rPr>
                  <a:t>) </a:t>
                </a:r>
                <a:r>
                  <a:rPr lang="en-GB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2.1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−1.2</m:t>
                        </m:r>
                      </m:sub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+1.6</m:t>
                        </m:r>
                      </m:sup>
                    </m:sSubSup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x 10</a:t>
                </a:r>
                <a:r>
                  <a:rPr lang="en-GB" baseline="30000" dirty="0">
                    <a:solidFill>
                      <a:schemeClr val="tx1"/>
                    </a:solidFill>
                  </a:rPr>
                  <a:t>-8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46" y="1268760"/>
                <a:ext cx="4335016" cy="1205779"/>
              </a:xfrm>
              <a:prstGeom prst="rect">
                <a:avLst/>
              </a:prstGeom>
              <a:blipFill rotWithShape="1">
                <a:blip r:embed="rId3"/>
                <a:stretch>
                  <a:fillRect b="-75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" name="Group 10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3" name="Picture 12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140968"/>
            <a:ext cx="3960440" cy="2607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6116" y="2924944"/>
            <a:ext cx="4440641" cy="2715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7308304" y="704909"/>
            <a:ext cx="17972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LHCb-PAPER-2017-049</a:t>
            </a:r>
          </a:p>
          <a:p>
            <a:r>
              <a:rPr lang="en-GB" sz="1200" dirty="0"/>
              <a:t>arXiv:1712.08606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683568" y="5748092"/>
            <a:ext cx="7272808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10y ago we thought this channel was ~impossible and instead now we are even thinking on an amplitude analysis….</a:t>
            </a:r>
          </a:p>
        </p:txBody>
      </p:sp>
    </p:spTree>
    <p:extLst>
      <p:ext uri="{BB962C8B-B14F-4D97-AF65-F5344CB8AC3E}">
        <p14:creationId xmlns:p14="http://schemas.microsoft.com/office/powerpoint/2010/main" val="20120975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15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123728" y="2780928"/>
            <a:ext cx="4477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K</a:t>
            </a:r>
            <a:r>
              <a:rPr lang="en-GB" sz="2800" baseline="-25000" dirty="0">
                <a:solidFill>
                  <a:srgbClr val="FF3300"/>
                </a:solidFill>
              </a:rPr>
              <a:t>S </a:t>
            </a:r>
            <a:r>
              <a:rPr lang="en-GB" sz="2800" dirty="0">
                <a:solidFill>
                  <a:srgbClr val="FF3300"/>
                </a:solidFill>
              </a:rPr>
              <a:t>→</a:t>
            </a:r>
            <a:r>
              <a:rPr lang="el-GR" sz="2800" dirty="0">
                <a:solidFill>
                  <a:srgbClr val="FF3300"/>
                </a:solidFill>
              </a:rPr>
              <a:t>π</a:t>
            </a:r>
            <a:r>
              <a:rPr lang="en-GB" sz="2800" baseline="30000" dirty="0">
                <a:solidFill>
                  <a:srgbClr val="FF3300"/>
                </a:solidFill>
              </a:rPr>
              <a:t>0</a:t>
            </a:r>
            <a:r>
              <a:rPr lang="el-GR" sz="2800" dirty="0">
                <a:solidFill>
                  <a:srgbClr val="FF3300"/>
                </a:solidFill>
              </a:rPr>
              <a:t>μμ</a:t>
            </a:r>
            <a:r>
              <a:rPr lang="en-GB" sz="2800" dirty="0">
                <a:solidFill>
                  <a:srgbClr val="FF3300"/>
                </a:solidFill>
              </a:rPr>
              <a:t> sensitivity study</a:t>
            </a:r>
          </a:p>
        </p:txBody>
      </p:sp>
      <p:sp>
        <p:nvSpPr>
          <p:cNvPr id="6" name="Rectangle 5"/>
          <p:cNvSpPr/>
          <p:nvPr/>
        </p:nvSpPr>
        <p:spPr>
          <a:xfrm>
            <a:off x="3024942" y="3429000"/>
            <a:ext cx="30941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3300"/>
                </a:solidFill>
              </a:rPr>
              <a:t> CERN-LHCb-PUB-2016-017</a:t>
            </a:r>
          </a:p>
        </p:txBody>
      </p:sp>
    </p:spTree>
    <p:extLst>
      <p:ext uri="{BB962C8B-B14F-4D97-AF65-F5344CB8AC3E}">
        <p14:creationId xmlns:p14="http://schemas.microsoft.com/office/powerpoint/2010/main" val="11373892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16</a:t>
            </a:fld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7452320" y="476672"/>
            <a:ext cx="1640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V. </a:t>
            </a:r>
            <a:r>
              <a:rPr lang="en-GB" sz="1200" dirty="0" err="1"/>
              <a:t>Chobanova</a:t>
            </a:r>
            <a:r>
              <a:rPr lang="en-GB" sz="1200" dirty="0"/>
              <a:t> et al,</a:t>
            </a:r>
          </a:p>
          <a:p>
            <a:r>
              <a:rPr lang="en-GB" sz="1200" dirty="0"/>
              <a:t>LHCb-PUB-2016-017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544" y="1340768"/>
            <a:ext cx="492795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K</a:t>
            </a:r>
            <a:r>
              <a:rPr lang="en-GB" baseline="-25000" dirty="0">
                <a:solidFill>
                  <a:srgbClr val="C00000"/>
                </a:solidFill>
              </a:rPr>
              <a:t>S </a:t>
            </a:r>
            <a:r>
              <a:rPr lang="en-GB" dirty="0">
                <a:solidFill>
                  <a:srgbClr val="C00000"/>
                </a:solidFill>
              </a:rPr>
              <a:t>→</a:t>
            </a:r>
            <a:r>
              <a:rPr lang="el-GR" dirty="0">
                <a:solidFill>
                  <a:srgbClr val="C00000"/>
                </a:solidFill>
              </a:rPr>
              <a:t>π</a:t>
            </a:r>
            <a:r>
              <a:rPr lang="en-GB" baseline="30000" dirty="0">
                <a:solidFill>
                  <a:srgbClr val="C00000"/>
                </a:solidFill>
              </a:rPr>
              <a:t>0</a:t>
            </a:r>
            <a:r>
              <a:rPr lang="el-GR" dirty="0">
                <a:solidFill>
                  <a:srgbClr val="C00000"/>
                </a:solidFill>
              </a:rPr>
              <a:t>μμ</a:t>
            </a:r>
            <a:r>
              <a:rPr lang="en-GB" dirty="0">
                <a:solidFill>
                  <a:srgbClr val="C00000"/>
                </a:solidFill>
              </a:rPr>
              <a:t> </a:t>
            </a:r>
            <a:r>
              <a:rPr lang="en-GB" dirty="0"/>
              <a:t>is searched for in two channels: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742950" lvl="1" indent="-285750">
              <a:buFont typeface="Arial" charset="0"/>
              <a:buChar char="•"/>
            </a:pPr>
            <a:r>
              <a:rPr lang="el-GR" dirty="0"/>
              <a:t>π</a:t>
            </a:r>
            <a:r>
              <a:rPr lang="en-GB" baseline="30000" dirty="0"/>
              <a:t>0 </a:t>
            </a:r>
            <a:r>
              <a:rPr lang="el-GR" dirty="0">
                <a:sym typeface="Wingdings" panose="05000000000000000000" pitchFamily="2" charset="2"/>
              </a:rPr>
              <a:t>(→ γγ) </a:t>
            </a:r>
            <a:r>
              <a:rPr lang="el-GR" dirty="0"/>
              <a:t>μμ</a:t>
            </a:r>
            <a:r>
              <a:rPr lang="en-GB" dirty="0"/>
              <a:t>: hereafter FULL  (low eff.)</a:t>
            </a:r>
          </a:p>
          <a:p>
            <a:pPr marL="742950" lvl="1" indent="-285750">
              <a:buFont typeface="Arial" charset="0"/>
              <a:buChar char="•"/>
            </a:pPr>
            <a:endParaRPr lang="el-GR" dirty="0"/>
          </a:p>
          <a:p>
            <a:pPr marL="742950" lvl="1" indent="-285750">
              <a:buFont typeface="Arial" charset="0"/>
              <a:buChar char="•"/>
            </a:pPr>
            <a:r>
              <a:rPr lang="el-GR" dirty="0"/>
              <a:t>π</a:t>
            </a:r>
            <a:r>
              <a:rPr lang="en-GB" baseline="30000" dirty="0"/>
              <a:t>0 </a:t>
            </a:r>
            <a:r>
              <a:rPr lang="el-GR" dirty="0"/>
              <a:t>μμ</a:t>
            </a:r>
            <a:r>
              <a:rPr lang="en-GB" dirty="0"/>
              <a:t>: hereafter PARTIAL</a:t>
            </a: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331640" y="2420888"/>
            <a:ext cx="216024" cy="39720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343317" y="3528304"/>
            <a:ext cx="4726868" cy="1941951"/>
            <a:chOff x="232099" y="3552639"/>
            <a:chExt cx="4726868" cy="1327139"/>
          </a:xfrm>
        </p:grpSpPr>
        <p:sp>
          <p:nvSpPr>
            <p:cNvPr id="11" name="TextBox 10"/>
            <p:cNvSpPr txBox="1"/>
            <p:nvPr/>
          </p:nvSpPr>
          <p:spPr>
            <a:xfrm>
              <a:off x="232099" y="4301230"/>
              <a:ext cx="4232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>
                  <a:solidFill>
                    <a:srgbClr val="C00000"/>
                  </a:solidFill>
                </a:rPr>
                <a:t>p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535530" y="4270178"/>
              <a:ext cx="42328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>
                  <a:solidFill>
                    <a:srgbClr val="C00000"/>
                  </a:solidFill>
                </a:rPr>
                <a:t>p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V="1">
              <a:off x="1897785" y="3552639"/>
              <a:ext cx="3061182" cy="921539"/>
            </a:xfrm>
            <a:prstGeom prst="line">
              <a:avLst/>
            </a:prstGeom>
            <a:ln w="25400">
              <a:solidFill>
                <a:srgbClr val="007E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" name="Group 14"/>
            <p:cNvGrpSpPr/>
            <p:nvPr/>
          </p:nvGrpSpPr>
          <p:grpSpPr>
            <a:xfrm>
              <a:off x="610303" y="3892877"/>
              <a:ext cx="2849026" cy="986901"/>
              <a:chOff x="5685373" y="689499"/>
              <a:chExt cx="2849026" cy="986901"/>
            </a:xfrm>
          </p:grpSpPr>
          <p:sp>
            <p:nvSpPr>
              <p:cNvPr id="19" name="Right Arrow 18"/>
              <p:cNvSpPr/>
              <p:nvPr/>
            </p:nvSpPr>
            <p:spPr>
              <a:xfrm>
                <a:off x="5685373" y="1143000"/>
                <a:ext cx="1100230" cy="279036"/>
              </a:xfrm>
              <a:prstGeom prst="rightArrow">
                <a:avLst/>
              </a:prstGeom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Right Arrow 19"/>
              <p:cNvSpPr/>
              <p:nvPr/>
            </p:nvSpPr>
            <p:spPr>
              <a:xfrm flipH="1">
                <a:off x="7225412" y="1143000"/>
                <a:ext cx="1308987" cy="279036"/>
              </a:xfrm>
              <a:prstGeom prst="rightArrow">
                <a:avLst/>
              </a:prstGeom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0" scaled="0"/>
              </a:gra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5-Point Star 20"/>
              <p:cNvSpPr/>
              <p:nvPr/>
            </p:nvSpPr>
            <p:spPr>
              <a:xfrm>
                <a:off x="6571431" y="689499"/>
                <a:ext cx="839310" cy="907001"/>
              </a:xfrm>
              <a:prstGeom prst="star5">
                <a:avLst>
                  <a:gd name="adj" fmla="val 16529"/>
                  <a:gd name="hf" fmla="val 105146"/>
                  <a:gd name="vf" fmla="val 110557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5-Point Star 21"/>
              <p:cNvSpPr/>
              <p:nvPr/>
            </p:nvSpPr>
            <p:spPr>
              <a:xfrm>
                <a:off x="6553200" y="769399"/>
                <a:ext cx="839310" cy="907001"/>
              </a:xfrm>
              <a:prstGeom prst="star5">
                <a:avLst>
                  <a:gd name="adj" fmla="val 16529"/>
                  <a:gd name="hf" fmla="val 105146"/>
                  <a:gd name="vf" fmla="val 110557"/>
                </a:avLst>
              </a:prstGeom>
              <a:gradFill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0" scaled="0"/>
              </a:gradFill>
              <a:ln>
                <a:noFill/>
              </a:ln>
              <a:scene3d>
                <a:camera prst="orthographicFront">
                  <a:rot lat="0" lon="0" rev="6000000"/>
                </a:camera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32" name="Straight Connector 31"/>
          <p:cNvCxnSpPr/>
          <p:nvPr/>
        </p:nvCxnSpPr>
        <p:spPr>
          <a:xfrm flipV="1">
            <a:off x="4198695" y="2619492"/>
            <a:ext cx="445313" cy="1282364"/>
          </a:xfrm>
          <a:prstGeom prst="line">
            <a:avLst/>
          </a:prstGeom>
          <a:ln w="25400">
            <a:solidFill>
              <a:srgbClr val="01D3F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371464" y="3244334"/>
            <a:ext cx="4010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01D3FD"/>
                </a:solidFill>
              </a:rPr>
              <a:t>π</a:t>
            </a:r>
            <a:r>
              <a:rPr lang="en-GB" baseline="30000" dirty="0">
                <a:solidFill>
                  <a:srgbClr val="01D3FD"/>
                </a:solidFill>
              </a:rPr>
              <a:t>0</a:t>
            </a:r>
            <a:endParaRPr lang="en-GB" dirty="0">
              <a:solidFill>
                <a:srgbClr val="01D3FD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/>
              <p:cNvSpPr txBox="1"/>
              <p:nvPr/>
            </p:nvSpPr>
            <p:spPr>
              <a:xfrm>
                <a:off x="5916554" y="1558063"/>
                <a:ext cx="3047934" cy="288841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In order to reconstruct the </a:t>
                </a:r>
                <a:r>
                  <a:rPr lang="en-GB" dirty="0" err="1"/>
                  <a:t>kaon</a:t>
                </a:r>
                <a:r>
                  <a:rPr lang="en-GB" dirty="0"/>
                  <a:t> mass for PARTIAL:</a:t>
                </a:r>
              </a:p>
              <a:p>
                <a:endParaRPr lang="en-GB" dirty="0"/>
              </a:p>
              <a:p>
                <a:pPr marL="285750" indent="-285750">
                  <a:buFont typeface="Arial" charset="0"/>
                  <a:buChar char="•"/>
                </a:pPr>
                <a:r>
                  <a:rPr lang="el-GR" dirty="0"/>
                  <a:t>π</a:t>
                </a:r>
                <a:r>
                  <a:rPr lang="el-GR" baseline="30000" dirty="0"/>
                  <a:t>0</a:t>
                </a:r>
                <a:r>
                  <a:rPr lang="en-GB" dirty="0"/>
                  <a:t> mass </a:t>
                </a:r>
                <a:r>
                  <a:rPr lang="en-GB" dirty="0">
                    <a:sym typeface="Wingdings" panose="05000000000000000000" pitchFamily="2" charset="2"/>
                  </a:rPr>
                  <a:t> PDG</a:t>
                </a:r>
              </a:p>
              <a:p>
                <a:pPr marL="285750" indent="-285750">
                  <a:buFont typeface="Arial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GB" b="0" i="1" smtClean="0">
                            <a:latin typeface="Cambria Math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sym typeface="Wingdings" panose="05000000000000000000" pitchFamily="2" charset="2"/>
                          </a:rPr>
                          <m:t>𝑇</m:t>
                        </m:r>
                      </m:sub>
                      <m:sup>
                        <m:r>
                          <a:rPr lang="el-GR" b="0" i="1" smtClean="0">
                            <a:latin typeface="Cambria Math"/>
                            <a:sym typeface="Wingdings" panose="05000000000000000000" pitchFamily="2" charset="2"/>
                          </a:rPr>
                          <m:t>𝜋</m:t>
                        </m:r>
                      </m:sup>
                    </m:sSubSup>
                    <m:r>
                      <a:rPr lang="el-GR" b="0" i="1" smtClean="0">
                        <a:latin typeface="Cambria Math"/>
                        <a:sym typeface="Wingdings" panose="05000000000000000000" pitchFamily="2" charset="2"/>
                      </a:rPr>
                      <m:t>=</m:t>
                    </m:r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l-GR" b="0" i="1" smtClean="0">
                            <a:latin typeface="Cambria Math"/>
                            <a:sym typeface="Wingdings" panose="05000000000000000000" pitchFamily="2" charset="2"/>
                          </a:rPr>
                          <m:t>−</m:t>
                        </m:r>
                        <m:r>
                          <a:rPr lang="en-GB" i="1">
                            <a:latin typeface="Cambria Math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GB" i="1">
                            <a:latin typeface="Cambria Math"/>
                            <a:sym typeface="Wingdings" panose="05000000000000000000" pitchFamily="2" charset="2"/>
                          </a:rPr>
                          <m:t>𝑇</m:t>
                        </m:r>
                      </m:sub>
                      <m:sup>
                        <m:r>
                          <a:rPr lang="el-GR" b="0" i="1" smtClean="0">
                            <a:latin typeface="Cambria Math"/>
                            <a:sym typeface="Wingdings" panose="05000000000000000000" pitchFamily="2" charset="2"/>
                          </a:rPr>
                          <m:t>𝜇𝜇</m:t>
                        </m:r>
                      </m:sup>
                    </m:sSubSup>
                  </m:oMath>
                </a14:m>
                <a:endParaRPr lang="el-GR" dirty="0">
                  <a:sym typeface="Wingdings" panose="05000000000000000000" pitchFamily="2" charset="2"/>
                </a:endParaRPr>
              </a:p>
              <a:p>
                <a:pPr marL="285750" indent="-285750">
                  <a:buFont typeface="Arial" charset="0"/>
                  <a:buChar char="•"/>
                </a:pPr>
                <a:endParaRPr lang="el-GR" dirty="0">
                  <a:sym typeface="Wingdings" panose="05000000000000000000" pitchFamily="2" charset="2"/>
                </a:endParaRPr>
              </a:p>
              <a:p>
                <a:r>
                  <a:rPr lang="en-GB" dirty="0">
                    <a:sym typeface="Wingdings" panose="05000000000000000000" pitchFamily="2" charset="2"/>
                  </a:rPr>
                  <a:t>The only unknown is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/>
                            <a:sym typeface="Wingdings" panose="05000000000000000000" pitchFamily="2" charset="2"/>
                          </a:rPr>
                          <m:t>𝑝</m:t>
                        </m:r>
                      </m:e>
                      <m:sub>
                        <m:r>
                          <a:rPr lang="en-GB" b="0" i="1" smtClean="0">
                            <a:latin typeface="Cambria Math"/>
                            <a:sym typeface="Wingdings" panose="05000000000000000000" pitchFamily="2" charset="2"/>
                          </a:rPr>
                          <m:t>𝐿</m:t>
                        </m:r>
                      </m:sub>
                      <m:sup>
                        <m:r>
                          <a:rPr lang="el-GR" i="1">
                            <a:latin typeface="Cambria Math"/>
                            <a:sym typeface="Wingdings" panose="05000000000000000000" pitchFamily="2" charset="2"/>
                          </a:rPr>
                          <m:t>𝜋</m:t>
                        </m:r>
                      </m:sup>
                    </m:sSubSup>
                  </m:oMath>
                </a14:m>
                <a:r>
                  <a:rPr lang="en-GB" dirty="0">
                    <a:sym typeface="Wingdings" panose="05000000000000000000" pitchFamily="2" charset="2"/>
                  </a:rPr>
                  <a:t>. But statistically is ≈10GeV</a:t>
                </a:r>
              </a:p>
              <a:p>
                <a:pPr marL="285750" indent="-285750">
                  <a:buFont typeface="Arial" charset="0"/>
                  <a:buChar char="•"/>
                </a:pPr>
                <a:endParaRPr lang="en-GB" dirty="0"/>
              </a:p>
              <a:p>
                <a:r>
                  <a:rPr lang="en-GB" dirty="0"/>
                  <a:t> </a:t>
                </a:r>
              </a:p>
            </p:txBody>
          </p:sp>
        </mc:Choice>
        <mc:Fallback xmlns=""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6554" y="1558063"/>
                <a:ext cx="3047934" cy="2888419"/>
              </a:xfrm>
              <a:prstGeom prst="rect">
                <a:avLst/>
              </a:prstGeom>
              <a:blipFill rotWithShape="1">
                <a:blip r:embed="rId4"/>
                <a:stretch>
                  <a:fillRect l="-1800" t="-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107" y="3933056"/>
            <a:ext cx="3379381" cy="2376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Arrow Connector 40"/>
          <p:cNvCxnSpPr/>
          <p:nvPr/>
        </p:nvCxnSpPr>
        <p:spPr>
          <a:xfrm>
            <a:off x="4184538" y="3901856"/>
            <a:ext cx="1322804" cy="53525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4982563" y="4320416"/>
            <a:ext cx="4603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μμ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4644008" y="2619492"/>
            <a:ext cx="852355" cy="18176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7"/>
          <p:cNvSpPr/>
          <p:nvPr/>
        </p:nvSpPr>
        <p:spPr>
          <a:xfrm>
            <a:off x="4032138" y="3713161"/>
            <a:ext cx="304800" cy="377391"/>
          </a:xfrm>
          <a:prstGeom prst="ellipse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6" name="Group 25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27" name="Picture 26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9" name="TextBox 28"/>
          <p:cNvSpPr txBox="1"/>
          <p:nvPr/>
        </p:nvSpPr>
        <p:spPr>
          <a:xfrm>
            <a:off x="381000" y="304800"/>
            <a:ext cx="4477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K</a:t>
            </a:r>
            <a:r>
              <a:rPr lang="en-GB" sz="2800" baseline="-25000" dirty="0">
                <a:solidFill>
                  <a:srgbClr val="FF3300"/>
                </a:solidFill>
              </a:rPr>
              <a:t>S </a:t>
            </a:r>
            <a:r>
              <a:rPr lang="en-GB" sz="2800" dirty="0">
                <a:solidFill>
                  <a:srgbClr val="FF3300"/>
                </a:solidFill>
              </a:rPr>
              <a:t>→</a:t>
            </a:r>
            <a:r>
              <a:rPr lang="el-GR" sz="2800" dirty="0">
                <a:solidFill>
                  <a:srgbClr val="FF3300"/>
                </a:solidFill>
              </a:rPr>
              <a:t>π</a:t>
            </a:r>
            <a:r>
              <a:rPr lang="en-GB" sz="2800" baseline="30000" dirty="0">
                <a:solidFill>
                  <a:srgbClr val="FF3300"/>
                </a:solidFill>
              </a:rPr>
              <a:t>0</a:t>
            </a:r>
            <a:r>
              <a:rPr lang="el-GR" sz="2800" dirty="0">
                <a:solidFill>
                  <a:srgbClr val="FF3300"/>
                </a:solidFill>
              </a:rPr>
              <a:t>μμ</a:t>
            </a:r>
            <a:r>
              <a:rPr lang="en-GB" sz="2800" dirty="0">
                <a:solidFill>
                  <a:srgbClr val="FF3300"/>
                </a:solidFill>
              </a:rPr>
              <a:t> sensitivity study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43316" y="5805264"/>
            <a:ext cx="37267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Much more </a:t>
            </a:r>
            <a:r>
              <a:rPr lang="en-GB" dirty="0" err="1"/>
              <a:t>bkg</a:t>
            </a:r>
            <a:r>
              <a:rPr lang="en-GB" dirty="0"/>
              <a:t> than Ks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l-GR" dirty="0">
                <a:sym typeface="Wingdings" panose="05000000000000000000" pitchFamily="2" charset="2"/>
              </a:rPr>
              <a:t>μμ</a:t>
            </a:r>
            <a:r>
              <a:rPr lang="en-GB" dirty="0">
                <a:sym typeface="Wingdings" panose="05000000000000000000" pitchFamily="2" charset="2"/>
              </a:rPr>
              <a:t>, but also 1000x more signal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22873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4477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K</a:t>
            </a:r>
            <a:r>
              <a:rPr lang="en-GB" sz="2800" baseline="-25000" dirty="0">
                <a:solidFill>
                  <a:srgbClr val="FF3300"/>
                </a:solidFill>
              </a:rPr>
              <a:t>S </a:t>
            </a:r>
            <a:r>
              <a:rPr lang="en-GB" sz="2800" dirty="0">
                <a:solidFill>
                  <a:srgbClr val="FF3300"/>
                </a:solidFill>
              </a:rPr>
              <a:t>→</a:t>
            </a:r>
            <a:r>
              <a:rPr lang="el-GR" sz="2800" dirty="0">
                <a:solidFill>
                  <a:srgbClr val="FF3300"/>
                </a:solidFill>
              </a:rPr>
              <a:t>π</a:t>
            </a:r>
            <a:r>
              <a:rPr lang="en-GB" sz="2800" baseline="30000" dirty="0">
                <a:solidFill>
                  <a:srgbClr val="FF3300"/>
                </a:solidFill>
              </a:rPr>
              <a:t>0</a:t>
            </a:r>
            <a:r>
              <a:rPr lang="el-GR" sz="2800" dirty="0">
                <a:solidFill>
                  <a:srgbClr val="FF3300"/>
                </a:solidFill>
              </a:rPr>
              <a:t>μμ</a:t>
            </a:r>
            <a:r>
              <a:rPr lang="en-GB" sz="2800" dirty="0">
                <a:solidFill>
                  <a:srgbClr val="FF3300"/>
                </a:solidFill>
              </a:rPr>
              <a:t> sensitivity study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71600" y="1196752"/>
            <a:ext cx="5121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Normalize yields to </a:t>
            </a:r>
            <a:r>
              <a:rPr lang="en-GB" dirty="0">
                <a:solidFill>
                  <a:srgbClr val="C00000"/>
                </a:solidFill>
              </a:rPr>
              <a:t>K</a:t>
            </a:r>
            <a:r>
              <a:rPr lang="en-GB" baseline="-25000" dirty="0">
                <a:solidFill>
                  <a:srgbClr val="C00000"/>
                </a:solidFill>
              </a:rPr>
              <a:t>S </a:t>
            </a:r>
            <a:r>
              <a:rPr lang="en-GB" dirty="0">
                <a:solidFill>
                  <a:srgbClr val="C00000"/>
                </a:solidFill>
              </a:rPr>
              <a:t>→</a:t>
            </a:r>
            <a:r>
              <a:rPr lang="el-GR" dirty="0">
                <a:solidFill>
                  <a:srgbClr val="C00000"/>
                </a:solidFill>
              </a:rPr>
              <a:t>ππ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 sensitivity to BR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8" name="Picture 17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8358989"/>
              </p:ext>
            </p:extLst>
          </p:nvPr>
        </p:nvGraphicFramePr>
        <p:xfrm>
          <a:off x="4380138" y="1336576"/>
          <a:ext cx="4586559" cy="367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331" r:id="rId6" imgW="3961440" imgH="3175200" progId="">
                  <p:embed/>
                </p:oleObj>
              </mc:Choice>
              <mc:Fallback>
                <p:oleObj r:id="rId6" imgW="3961440" imgH="31752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380138" y="1336576"/>
                        <a:ext cx="4586559" cy="3676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Freeform 21"/>
          <p:cNvSpPr/>
          <p:nvPr/>
        </p:nvSpPr>
        <p:spPr>
          <a:xfrm>
            <a:off x="6732240" y="1677430"/>
            <a:ext cx="187983" cy="2831690"/>
          </a:xfrm>
          <a:custGeom>
            <a:avLst/>
            <a:gdLst>
              <a:gd name="connsiteX0" fmla="*/ 109325 w 187983"/>
              <a:gd name="connsiteY0" fmla="*/ 0 h 2831690"/>
              <a:gd name="connsiteX1" fmla="*/ 79828 w 187983"/>
              <a:gd name="connsiteY1" fmla="*/ 49161 h 2831690"/>
              <a:gd name="connsiteX2" fmla="*/ 40499 w 187983"/>
              <a:gd name="connsiteY2" fmla="*/ 98323 h 2831690"/>
              <a:gd name="connsiteX3" fmla="*/ 20835 w 187983"/>
              <a:gd name="connsiteY3" fmla="*/ 137652 h 2831690"/>
              <a:gd name="connsiteX4" fmla="*/ 89661 w 187983"/>
              <a:gd name="connsiteY4" fmla="*/ 147484 h 2831690"/>
              <a:gd name="connsiteX5" fmla="*/ 119157 w 187983"/>
              <a:gd name="connsiteY5" fmla="*/ 235974 h 2831690"/>
              <a:gd name="connsiteX6" fmla="*/ 158486 w 187983"/>
              <a:gd name="connsiteY6" fmla="*/ 294968 h 2831690"/>
              <a:gd name="connsiteX7" fmla="*/ 148654 w 187983"/>
              <a:gd name="connsiteY7" fmla="*/ 324465 h 2831690"/>
              <a:gd name="connsiteX8" fmla="*/ 148654 w 187983"/>
              <a:gd name="connsiteY8" fmla="*/ 471948 h 2831690"/>
              <a:gd name="connsiteX9" fmla="*/ 79828 w 187983"/>
              <a:gd name="connsiteY9" fmla="*/ 521110 h 2831690"/>
              <a:gd name="connsiteX10" fmla="*/ 30667 w 187983"/>
              <a:gd name="connsiteY10" fmla="*/ 550606 h 2831690"/>
              <a:gd name="connsiteX11" fmla="*/ 1170 w 187983"/>
              <a:gd name="connsiteY11" fmla="*/ 609600 h 2831690"/>
              <a:gd name="connsiteX12" fmla="*/ 119157 w 187983"/>
              <a:gd name="connsiteY12" fmla="*/ 658761 h 2831690"/>
              <a:gd name="connsiteX13" fmla="*/ 109325 w 187983"/>
              <a:gd name="connsiteY13" fmla="*/ 727587 h 2831690"/>
              <a:gd name="connsiteX14" fmla="*/ 99493 w 187983"/>
              <a:gd name="connsiteY14" fmla="*/ 766916 h 2831690"/>
              <a:gd name="connsiteX15" fmla="*/ 89661 w 187983"/>
              <a:gd name="connsiteY15" fmla="*/ 816077 h 2831690"/>
              <a:gd name="connsiteX16" fmla="*/ 128990 w 187983"/>
              <a:gd name="connsiteY16" fmla="*/ 825910 h 2831690"/>
              <a:gd name="connsiteX17" fmla="*/ 158486 w 187983"/>
              <a:gd name="connsiteY17" fmla="*/ 835742 h 2831690"/>
              <a:gd name="connsiteX18" fmla="*/ 168319 w 187983"/>
              <a:gd name="connsiteY18" fmla="*/ 875071 h 2831690"/>
              <a:gd name="connsiteX19" fmla="*/ 119157 w 187983"/>
              <a:gd name="connsiteY19" fmla="*/ 1042219 h 2831690"/>
              <a:gd name="connsiteX20" fmla="*/ 89661 w 187983"/>
              <a:gd name="connsiteY20" fmla="*/ 1061884 h 2831690"/>
              <a:gd name="connsiteX21" fmla="*/ 69996 w 187983"/>
              <a:gd name="connsiteY21" fmla="*/ 1111045 h 2831690"/>
              <a:gd name="connsiteX22" fmla="*/ 187983 w 187983"/>
              <a:gd name="connsiteY22" fmla="*/ 1150374 h 2831690"/>
              <a:gd name="connsiteX23" fmla="*/ 158486 w 187983"/>
              <a:gd name="connsiteY23" fmla="*/ 1209368 h 2831690"/>
              <a:gd name="connsiteX24" fmla="*/ 119157 w 187983"/>
              <a:gd name="connsiteY24" fmla="*/ 1248697 h 2831690"/>
              <a:gd name="connsiteX25" fmla="*/ 119157 w 187983"/>
              <a:gd name="connsiteY25" fmla="*/ 1406013 h 2831690"/>
              <a:gd name="connsiteX26" fmla="*/ 99493 w 187983"/>
              <a:gd name="connsiteY26" fmla="*/ 1445342 h 2831690"/>
              <a:gd name="connsiteX27" fmla="*/ 89661 w 187983"/>
              <a:gd name="connsiteY27" fmla="*/ 1474839 h 2831690"/>
              <a:gd name="connsiteX28" fmla="*/ 138822 w 187983"/>
              <a:gd name="connsiteY28" fmla="*/ 1514168 h 2831690"/>
              <a:gd name="connsiteX29" fmla="*/ 128990 w 187983"/>
              <a:gd name="connsiteY29" fmla="*/ 1632155 h 2831690"/>
              <a:gd name="connsiteX30" fmla="*/ 99493 w 187983"/>
              <a:gd name="connsiteY30" fmla="*/ 1769806 h 2831690"/>
              <a:gd name="connsiteX31" fmla="*/ 128990 w 187983"/>
              <a:gd name="connsiteY31" fmla="*/ 1779639 h 2831690"/>
              <a:gd name="connsiteX32" fmla="*/ 128990 w 187983"/>
              <a:gd name="connsiteY32" fmla="*/ 1868129 h 2831690"/>
              <a:gd name="connsiteX33" fmla="*/ 119157 w 187983"/>
              <a:gd name="connsiteY33" fmla="*/ 1897626 h 2831690"/>
              <a:gd name="connsiteX34" fmla="*/ 89661 w 187983"/>
              <a:gd name="connsiteY34" fmla="*/ 1966452 h 2831690"/>
              <a:gd name="connsiteX35" fmla="*/ 128990 w 187983"/>
              <a:gd name="connsiteY35" fmla="*/ 1976284 h 2831690"/>
              <a:gd name="connsiteX36" fmla="*/ 119157 w 187983"/>
              <a:gd name="connsiteY36" fmla="*/ 2064774 h 2831690"/>
              <a:gd name="connsiteX37" fmla="*/ 109325 w 187983"/>
              <a:gd name="connsiteY37" fmla="*/ 2104103 h 2831690"/>
              <a:gd name="connsiteX38" fmla="*/ 89661 w 187983"/>
              <a:gd name="connsiteY38" fmla="*/ 2133600 h 2831690"/>
              <a:gd name="connsiteX39" fmla="*/ 79828 w 187983"/>
              <a:gd name="connsiteY39" fmla="*/ 2163097 h 2831690"/>
              <a:gd name="connsiteX40" fmla="*/ 119157 w 187983"/>
              <a:gd name="connsiteY40" fmla="*/ 2261419 h 2831690"/>
              <a:gd name="connsiteX41" fmla="*/ 148654 w 187983"/>
              <a:gd name="connsiteY41" fmla="*/ 2271252 h 2831690"/>
              <a:gd name="connsiteX42" fmla="*/ 60164 w 187983"/>
              <a:gd name="connsiteY42" fmla="*/ 2369574 h 2831690"/>
              <a:gd name="connsiteX43" fmla="*/ 69996 w 187983"/>
              <a:gd name="connsiteY43" fmla="*/ 2408903 h 2831690"/>
              <a:gd name="connsiteX44" fmla="*/ 99493 w 187983"/>
              <a:gd name="connsiteY44" fmla="*/ 2438400 h 2831690"/>
              <a:gd name="connsiteX45" fmla="*/ 148654 w 187983"/>
              <a:gd name="connsiteY45" fmla="*/ 2625213 h 2831690"/>
              <a:gd name="connsiteX46" fmla="*/ 138822 w 187983"/>
              <a:gd name="connsiteY46" fmla="*/ 2694039 h 2831690"/>
              <a:gd name="connsiteX47" fmla="*/ 109325 w 187983"/>
              <a:gd name="connsiteY47" fmla="*/ 2792361 h 2831690"/>
              <a:gd name="connsiteX48" fmla="*/ 89661 w 187983"/>
              <a:gd name="connsiteY48" fmla="*/ 2831690 h 2831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87983" h="2831690">
                <a:moveTo>
                  <a:pt x="109325" y="0"/>
                </a:moveTo>
                <a:cubicBezTo>
                  <a:pt x="99493" y="16387"/>
                  <a:pt x="90787" y="33505"/>
                  <a:pt x="79828" y="49161"/>
                </a:cubicBezTo>
                <a:cubicBezTo>
                  <a:pt x="67793" y="66353"/>
                  <a:pt x="52140" y="80862"/>
                  <a:pt x="40499" y="98323"/>
                </a:cubicBezTo>
                <a:cubicBezTo>
                  <a:pt x="32369" y="110518"/>
                  <a:pt x="27390" y="124542"/>
                  <a:pt x="20835" y="137652"/>
                </a:cubicBezTo>
                <a:cubicBezTo>
                  <a:pt x="43777" y="140929"/>
                  <a:pt x="70378" y="134629"/>
                  <a:pt x="89661" y="147484"/>
                </a:cubicBezTo>
                <a:cubicBezTo>
                  <a:pt x="108053" y="159746"/>
                  <a:pt x="109861" y="217381"/>
                  <a:pt x="119157" y="235974"/>
                </a:cubicBezTo>
                <a:cubicBezTo>
                  <a:pt x="129726" y="257113"/>
                  <a:pt x="158486" y="294968"/>
                  <a:pt x="158486" y="294968"/>
                </a:cubicBezTo>
                <a:cubicBezTo>
                  <a:pt x="155209" y="304800"/>
                  <a:pt x="148654" y="314101"/>
                  <a:pt x="148654" y="324465"/>
                </a:cubicBezTo>
                <a:cubicBezTo>
                  <a:pt x="148654" y="389604"/>
                  <a:pt x="176831" y="404322"/>
                  <a:pt x="148654" y="471948"/>
                </a:cubicBezTo>
                <a:cubicBezTo>
                  <a:pt x="128988" y="519146"/>
                  <a:pt x="111824" y="505112"/>
                  <a:pt x="79828" y="521110"/>
                </a:cubicBezTo>
                <a:cubicBezTo>
                  <a:pt x="62735" y="529656"/>
                  <a:pt x="47054" y="540774"/>
                  <a:pt x="30667" y="550606"/>
                </a:cubicBezTo>
                <a:cubicBezTo>
                  <a:pt x="30007" y="551596"/>
                  <a:pt x="-6972" y="601458"/>
                  <a:pt x="1170" y="609600"/>
                </a:cubicBezTo>
                <a:cubicBezTo>
                  <a:pt x="31419" y="639849"/>
                  <a:pt x="79276" y="648791"/>
                  <a:pt x="119157" y="658761"/>
                </a:cubicBezTo>
                <a:cubicBezTo>
                  <a:pt x="115880" y="681703"/>
                  <a:pt x="113471" y="704786"/>
                  <a:pt x="109325" y="727587"/>
                </a:cubicBezTo>
                <a:cubicBezTo>
                  <a:pt x="106908" y="740882"/>
                  <a:pt x="102424" y="753725"/>
                  <a:pt x="99493" y="766916"/>
                </a:cubicBezTo>
                <a:cubicBezTo>
                  <a:pt x="95868" y="783230"/>
                  <a:pt x="92938" y="799690"/>
                  <a:pt x="89661" y="816077"/>
                </a:cubicBezTo>
                <a:cubicBezTo>
                  <a:pt x="102771" y="819355"/>
                  <a:pt x="115997" y="822198"/>
                  <a:pt x="128990" y="825910"/>
                </a:cubicBezTo>
                <a:cubicBezTo>
                  <a:pt x="138955" y="828757"/>
                  <a:pt x="152012" y="827649"/>
                  <a:pt x="158486" y="835742"/>
                </a:cubicBezTo>
                <a:cubicBezTo>
                  <a:pt x="166928" y="846294"/>
                  <a:pt x="165041" y="861961"/>
                  <a:pt x="168319" y="875071"/>
                </a:cubicBezTo>
                <a:cubicBezTo>
                  <a:pt x="158919" y="912669"/>
                  <a:pt x="136715" y="1010028"/>
                  <a:pt x="119157" y="1042219"/>
                </a:cubicBezTo>
                <a:cubicBezTo>
                  <a:pt x="113499" y="1052593"/>
                  <a:pt x="99493" y="1055329"/>
                  <a:pt x="89661" y="1061884"/>
                </a:cubicBezTo>
                <a:cubicBezTo>
                  <a:pt x="83106" y="1078271"/>
                  <a:pt x="55311" y="1101255"/>
                  <a:pt x="69996" y="1111045"/>
                </a:cubicBezTo>
                <a:cubicBezTo>
                  <a:pt x="217706" y="1209518"/>
                  <a:pt x="158334" y="1061425"/>
                  <a:pt x="187983" y="1150374"/>
                </a:cubicBezTo>
                <a:cubicBezTo>
                  <a:pt x="178151" y="1170039"/>
                  <a:pt x="172794" y="1192675"/>
                  <a:pt x="158486" y="1209368"/>
                </a:cubicBezTo>
                <a:cubicBezTo>
                  <a:pt x="101279" y="1276111"/>
                  <a:pt x="150147" y="1155733"/>
                  <a:pt x="119157" y="1248697"/>
                </a:cubicBezTo>
                <a:cubicBezTo>
                  <a:pt x="135883" y="1315597"/>
                  <a:pt x="137937" y="1305855"/>
                  <a:pt x="119157" y="1406013"/>
                </a:cubicBezTo>
                <a:cubicBezTo>
                  <a:pt x="116456" y="1420419"/>
                  <a:pt x="105267" y="1431870"/>
                  <a:pt x="99493" y="1445342"/>
                </a:cubicBezTo>
                <a:cubicBezTo>
                  <a:pt x="95410" y="1454868"/>
                  <a:pt x="92938" y="1465007"/>
                  <a:pt x="89661" y="1474839"/>
                </a:cubicBezTo>
                <a:cubicBezTo>
                  <a:pt x="106048" y="1487949"/>
                  <a:pt x="125165" y="1498234"/>
                  <a:pt x="138822" y="1514168"/>
                </a:cubicBezTo>
                <a:cubicBezTo>
                  <a:pt x="164534" y="1544165"/>
                  <a:pt x="132462" y="1615662"/>
                  <a:pt x="128990" y="1632155"/>
                </a:cubicBezTo>
                <a:cubicBezTo>
                  <a:pt x="99239" y="1773471"/>
                  <a:pt x="120437" y="1686026"/>
                  <a:pt x="99493" y="1769806"/>
                </a:cubicBezTo>
                <a:cubicBezTo>
                  <a:pt x="109325" y="1773084"/>
                  <a:pt x="121661" y="1772310"/>
                  <a:pt x="128990" y="1779639"/>
                </a:cubicBezTo>
                <a:cubicBezTo>
                  <a:pt x="165010" y="1815660"/>
                  <a:pt x="143907" y="1828352"/>
                  <a:pt x="128990" y="1868129"/>
                </a:cubicBezTo>
                <a:cubicBezTo>
                  <a:pt x="125351" y="1877833"/>
                  <a:pt x="123240" y="1888100"/>
                  <a:pt x="119157" y="1897626"/>
                </a:cubicBezTo>
                <a:cubicBezTo>
                  <a:pt x="82713" y="1982662"/>
                  <a:pt x="112716" y="1897285"/>
                  <a:pt x="89661" y="1966452"/>
                </a:cubicBezTo>
                <a:cubicBezTo>
                  <a:pt x="102771" y="1969729"/>
                  <a:pt x="117746" y="1968788"/>
                  <a:pt x="128990" y="1976284"/>
                </a:cubicBezTo>
                <a:cubicBezTo>
                  <a:pt x="170806" y="2004161"/>
                  <a:pt x="135414" y="2032260"/>
                  <a:pt x="119157" y="2064774"/>
                </a:cubicBezTo>
                <a:cubicBezTo>
                  <a:pt x="115880" y="2077884"/>
                  <a:pt x="114648" y="2091682"/>
                  <a:pt x="109325" y="2104103"/>
                </a:cubicBezTo>
                <a:cubicBezTo>
                  <a:pt x="104670" y="2114964"/>
                  <a:pt x="94946" y="2123031"/>
                  <a:pt x="89661" y="2133600"/>
                </a:cubicBezTo>
                <a:cubicBezTo>
                  <a:pt x="85026" y="2142870"/>
                  <a:pt x="83106" y="2153265"/>
                  <a:pt x="79828" y="2163097"/>
                </a:cubicBezTo>
                <a:cubicBezTo>
                  <a:pt x="89187" y="2191173"/>
                  <a:pt x="105729" y="2243514"/>
                  <a:pt x="119157" y="2261419"/>
                </a:cubicBezTo>
                <a:cubicBezTo>
                  <a:pt x="125376" y="2269710"/>
                  <a:pt x="138822" y="2267974"/>
                  <a:pt x="148654" y="2271252"/>
                </a:cubicBezTo>
                <a:cubicBezTo>
                  <a:pt x="71472" y="2348433"/>
                  <a:pt x="97825" y="2313081"/>
                  <a:pt x="60164" y="2369574"/>
                </a:cubicBezTo>
                <a:cubicBezTo>
                  <a:pt x="63441" y="2382684"/>
                  <a:pt x="63292" y="2397170"/>
                  <a:pt x="69996" y="2408903"/>
                </a:cubicBezTo>
                <a:cubicBezTo>
                  <a:pt x="76895" y="2420976"/>
                  <a:pt x="96766" y="2424765"/>
                  <a:pt x="99493" y="2438400"/>
                </a:cubicBezTo>
                <a:cubicBezTo>
                  <a:pt x="138701" y="2634438"/>
                  <a:pt x="51917" y="2576843"/>
                  <a:pt x="148654" y="2625213"/>
                </a:cubicBezTo>
                <a:cubicBezTo>
                  <a:pt x="145377" y="2648155"/>
                  <a:pt x="142968" y="2671238"/>
                  <a:pt x="138822" y="2694039"/>
                </a:cubicBezTo>
                <a:cubicBezTo>
                  <a:pt x="132878" y="2726734"/>
                  <a:pt x="119589" y="2761570"/>
                  <a:pt x="109325" y="2792361"/>
                </a:cubicBezTo>
                <a:cubicBezTo>
                  <a:pt x="98027" y="2826256"/>
                  <a:pt x="106822" y="2814529"/>
                  <a:pt x="89661" y="283169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5504986" y="4790655"/>
            <a:ext cx="15872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LHCb-upgrade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292001" y="5230941"/>
            <a:ext cx="2456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FF0000"/>
                </a:solidFill>
              </a:rPr>
              <a:t>Phase-II-upgrade? </a:t>
            </a:r>
            <a:r>
              <a:rPr lang="en-GB" i="1" dirty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3316" y="5805264"/>
            <a:ext cx="35086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Much more </a:t>
            </a:r>
            <a:r>
              <a:rPr lang="en-GB" dirty="0" err="1"/>
              <a:t>bkg</a:t>
            </a:r>
            <a:r>
              <a:rPr lang="en-GB" dirty="0"/>
              <a:t> than K</a:t>
            </a:r>
            <a:r>
              <a:rPr lang="en-GB" baseline="-25000" dirty="0"/>
              <a:t>S</a:t>
            </a:r>
            <a:r>
              <a:rPr lang="el-GR" dirty="0">
                <a:sym typeface="Wingdings" panose="05000000000000000000" pitchFamily="2" charset="2"/>
              </a:rPr>
              <a:t>→μμ</a:t>
            </a:r>
            <a:r>
              <a:rPr lang="en-GB" dirty="0">
                <a:sym typeface="Wingdings" panose="05000000000000000000" pitchFamily="2" charset="2"/>
              </a:rPr>
              <a:t>, but also 1000x more signal</a:t>
            </a:r>
            <a:endParaRPr lang="en-GB" dirty="0"/>
          </a:p>
        </p:txBody>
      </p:sp>
      <p:pic>
        <p:nvPicPr>
          <p:cNvPr id="9296" name="Picture 8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1" y="1999615"/>
            <a:ext cx="4562310" cy="297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2285191"/>
            <a:ext cx="2218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2015 Data , 0.77 pb</a:t>
            </a:r>
            <a:r>
              <a:rPr lang="en-GB" baseline="30000" dirty="0"/>
              <a:t>-1</a:t>
            </a:r>
          </a:p>
        </p:txBody>
      </p:sp>
      <p:sp>
        <p:nvSpPr>
          <p:cNvPr id="16" name="Rectangle 15"/>
          <p:cNvSpPr/>
          <p:nvPr/>
        </p:nvSpPr>
        <p:spPr>
          <a:xfrm>
            <a:off x="7452320" y="476672"/>
            <a:ext cx="1640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V. </a:t>
            </a:r>
            <a:r>
              <a:rPr lang="en-GB" sz="1200" dirty="0" err="1"/>
              <a:t>Chobanova</a:t>
            </a:r>
            <a:r>
              <a:rPr lang="en-GB" sz="1200" dirty="0"/>
              <a:t> et al,</a:t>
            </a:r>
          </a:p>
          <a:p>
            <a:r>
              <a:rPr lang="en-GB" sz="1200" dirty="0"/>
              <a:t>LHCb-PUB-2016-017</a:t>
            </a:r>
          </a:p>
        </p:txBody>
      </p:sp>
    </p:spTree>
    <p:extLst>
      <p:ext uri="{BB962C8B-B14F-4D97-AF65-F5344CB8AC3E}">
        <p14:creationId xmlns:p14="http://schemas.microsoft.com/office/powerpoint/2010/main" val="41894145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18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4007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Ongoing/future studies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1340768"/>
            <a:ext cx="8655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err="1"/>
              <a:t>Semileptonic</a:t>
            </a:r>
            <a:r>
              <a:rPr lang="en-GB" dirty="0"/>
              <a:t> Hyperon Decays (SHD)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8" name="Picture 7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Rectangle 4"/>
          <p:cNvSpPr/>
          <p:nvPr/>
        </p:nvSpPr>
        <p:spPr>
          <a:xfrm>
            <a:off x="7399509" y="581799"/>
            <a:ext cx="16369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arXiv:1808.03477 [hep-ex]</a:t>
            </a:r>
          </a:p>
        </p:txBody>
      </p:sp>
      <p:pic>
        <p:nvPicPr>
          <p:cNvPr id="10" name="Picture 9"/>
          <p:cNvPicPr/>
          <p:nvPr/>
        </p:nvPicPr>
        <p:blipFill>
          <a:blip r:embed="rId4"/>
          <a:stretch>
            <a:fillRect/>
          </a:stretch>
        </p:blipFill>
        <p:spPr>
          <a:xfrm>
            <a:off x="4036038" y="1916832"/>
            <a:ext cx="4807265" cy="354758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0097" y="2060848"/>
            <a:ext cx="372594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Very interesting in view of LUV hints in </a:t>
            </a:r>
            <a:r>
              <a:rPr lang="en-GB" dirty="0" err="1"/>
              <a:t>semileptonic</a:t>
            </a:r>
            <a:r>
              <a:rPr lang="en-GB" dirty="0"/>
              <a:t> B decays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r>
              <a:rPr lang="en-GB" dirty="0"/>
              <a:t>Many </a:t>
            </a:r>
            <a:r>
              <a:rPr lang="en-GB" dirty="0" err="1"/>
              <a:t>muonic</a:t>
            </a:r>
            <a:r>
              <a:rPr lang="en-GB" dirty="0"/>
              <a:t> modes have  still very poor precision (20%, 100%)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/>
              <a:t>High BR (10</a:t>
            </a:r>
            <a:r>
              <a:rPr lang="en-GB" baseline="30000" dirty="0"/>
              <a:t>-4</a:t>
            </a:r>
            <a:r>
              <a:rPr lang="en-GB" dirty="0"/>
              <a:t>): Massive yields in LHCb acceptance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b="1" dirty="0">
                <a:solidFill>
                  <a:srgbClr val="FF0000"/>
                </a:solidFill>
                <a:sym typeface="Wingdings" panose="05000000000000000000" pitchFamily="2" charset="2"/>
              </a:rPr>
              <a:t> </a:t>
            </a:r>
            <a:r>
              <a:rPr lang="en-GB" dirty="0">
                <a:sym typeface="Wingdings" panose="05000000000000000000" pitchFamily="2" charset="2"/>
              </a:rPr>
              <a:t>Challenging peaking backgrounds: </a:t>
            </a:r>
          </a:p>
          <a:p>
            <a:pPr marL="285750" indent="-285750">
              <a:buFont typeface="Arial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For each</a:t>
            </a:r>
          </a:p>
          <a:p>
            <a:r>
              <a:rPr lang="en-GB" dirty="0">
                <a:sym typeface="Wingdings" panose="05000000000000000000" pitchFamily="2" charset="2"/>
              </a:rPr>
              <a:t>B1 </a:t>
            </a:r>
            <a:r>
              <a:rPr lang="el-GR" dirty="0">
                <a:sym typeface="Wingdings" panose="05000000000000000000" pitchFamily="2" charset="2"/>
              </a:rPr>
              <a:t>→ </a:t>
            </a:r>
            <a:r>
              <a:rPr lang="en-GB" dirty="0">
                <a:sym typeface="Wingdings" panose="05000000000000000000" pitchFamily="2" charset="2"/>
              </a:rPr>
              <a:t>B2 </a:t>
            </a:r>
            <a:r>
              <a:rPr lang="el-GR" dirty="0">
                <a:sym typeface="Wingdings" panose="05000000000000000000" pitchFamily="2" charset="2"/>
              </a:rPr>
              <a:t>μν</a:t>
            </a:r>
            <a:r>
              <a:rPr lang="en-GB" dirty="0">
                <a:sym typeface="Wingdings" panose="05000000000000000000" pitchFamily="2" charset="2"/>
              </a:rPr>
              <a:t> there is always a </a:t>
            </a:r>
          </a:p>
          <a:p>
            <a:r>
              <a:rPr lang="en-GB" dirty="0">
                <a:sym typeface="Wingdings" panose="05000000000000000000" pitchFamily="2" charset="2"/>
              </a:rPr>
              <a:t>B1 </a:t>
            </a:r>
            <a:r>
              <a:rPr lang="el-GR" dirty="0">
                <a:sym typeface="Wingdings" panose="05000000000000000000" pitchFamily="2" charset="2"/>
              </a:rPr>
              <a:t>→ </a:t>
            </a:r>
            <a:r>
              <a:rPr lang="en-GB" dirty="0">
                <a:sym typeface="Wingdings" panose="05000000000000000000" pitchFamily="2" charset="2"/>
              </a:rPr>
              <a:t>B2</a:t>
            </a:r>
            <a:r>
              <a:rPr lang="el-GR" dirty="0">
                <a:sym typeface="Wingdings" panose="05000000000000000000" pitchFamily="2" charset="2"/>
              </a:rPr>
              <a:t>π</a:t>
            </a:r>
            <a:r>
              <a:rPr lang="en-GB" dirty="0">
                <a:sym typeface="Wingdings" panose="05000000000000000000" pitchFamily="2" charset="2"/>
              </a:rPr>
              <a:t>  (</a:t>
            </a:r>
            <a:r>
              <a:rPr lang="en-GB" dirty="0" err="1">
                <a:sym typeface="Wingdings" panose="05000000000000000000" pitchFamily="2" charset="2"/>
              </a:rPr>
              <a:t>inc.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l-GR" dirty="0">
                <a:sym typeface="Wingdings" panose="05000000000000000000" pitchFamily="2" charset="2"/>
              </a:rPr>
              <a:t>→</a:t>
            </a:r>
            <a:r>
              <a:rPr lang="en-GB" dirty="0">
                <a:sym typeface="Wingdings" panose="05000000000000000000" pitchFamily="2" charset="2"/>
              </a:rPr>
              <a:t>B2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en-GB" dirty="0">
                <a:sym typeface="Wingdings" panose="05000000000000000000" pitchFamily="2" charset="2"/>
              </a:rPr>
              <a:t>v)</a:t>
            </a:r>
            <a:endParaRPr lang="en-GB" dirty="0"/>
          </a:p>
        </p:txBody>
      </p:sp>
      <p:sp>
        <p:nvSpPr>
          <p:cNvPr id="6" name="Right Brace 5"/>
          <p:cNvSpPr/>
          <p:nvPr/>
        </p:nvSpPr>
        <p:spPr>
          <a:xfrm>
            <a:off x="3347864" y="5589240"/>
            <a:ext cx="216024" cy="79208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629235" y="5805264"/>
            <a:ext cx="3894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  <a:sym typeface="Wingdings" panose="05000000000000000000" pitchFamily="2" charset="2"/>
              </a:rPr>
              <a:t>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/>
              <a:t>Can be separated in search planes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523250" y="2564904"/>
            <a:ext cx="994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FF0000"/>
                </a:solidFill>
              </a:rPr>
              <a:t>Λ</a:t>
            </a:r>
            <a:r>
              <a:rPr lang="en-GB" dirty="0">
                <a:solidFill>
                  <a:srgbClr val="FF0000"/>
                </a:solidFill>
                <a:sym typeface="Wingdings" panose="05000000000000000000" pitchFamily="2" charset="2"/>
              </a:rPr>
              <a:t>p</a:t>
            </a:r>
            <a:r>
              <a:rPr lang="el-GR" dirty="0">
                <a:solidFill>
                  <a:srgbClr val="FF0000"/>
                </a:solidFill>
                <a:sym typeface="Wingdings" panose="05000000000000000000" pitchFamily="2" charset="2"/>
              </a:rPr>
              <a:t>π</a:t>
            </a:r>
          </a:p>
          <a:p>
            <a:r>
              <a:rPr lang="el-GR" dirty="0">
                <a:solidFill>
                  <a:srgbClr val="0000CC"/>
                </a:solidFill>
                <a:sym typeface="Wingdings" panose="05000000000000000000" pitchFamily="2" charset="2"/>
              </a:rPr>
              <a:t>Λ</a:t>
            </a:r>
            <a:r>
              <a:rPr lang="en-GB" dirty="0">
                <a:solidFill>
                  <a:srgbClr val="0000CC"/>
                </a:solidFill>
                <a:sym typeface="Wingdings" panose="05000000000000000000" pitchFamily="2" charset="2"/>
              </a:rPr>
              <a:t>p</a:t>
            </a:r>
            <a:r>
              <a:rPr lang="el-GR" dirty="0">
                <a:solidFill>
                  <a:srgbClr val="0000CC"/>
                </a:solidFill>
                <a:sym typeface="Wingdings" panose="05000000000000000000" pitchFamily="2" charset="2"/>
              </a:rPr>
              <a:t>μν</a:t>
            </a:r>
            <a:endParaRPr lang="en-GB" dirty="0">
              <a:solidFill>
                <a:srgbClr val="0000CC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344366" y="2184496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1808.03477</a:t>
            </a:r>
          </a:p>
        </p:txBody>
      </p:sp>
    </p:spTree>
    <p:extLst>
      <p:ext uri="{BB962C8B-B14F-4D97-AF65-F5344CB8AC3E}">
        <p14:creationId xmlns:p14="http://schemas.microsoft.com/office/powerpoint/2010/main" val="131597902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19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4007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Ongoing/future studies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1340768"/>
            <a:ext cx="86554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err="1"/>
              <a:t>Semileptonic</a:t>
            </a:r>
            <a:r>
              <a:rPr lang="en-GB" dirty="0"/>
              <a:t> Hyperon Decays (SHD)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LFV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8" name="Picture 7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Rectangle 4"/>
          <p:cNvSpPr/>
          <p:nvPr/>
        </p:nvSpPr>
        <p:spPr>
          <a:xfrm>
            <a:off x="7399509" y="581799"/>
            <a:ext cx="163698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/>
              <a:t>arXiv:1808.02006 [hep-ex]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3097" y="1700808"/>
            <a:ext cx="6702197" cy="4158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2541097"/>
            <a:ext cx="22333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LHCb can do: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r>
              <a:rPr lang="en-GB" dirty="0"/>
              <a:t> K</a:t>
            </a:r>
            <a:r>
              <a:rPr lang="en-GB" baseline="-25000" dirty="0"/>
              <a:t>S</a:t>
            </a:r>
            <a:r>
              <a:rPr lang="el-GR" dirty="0">
                <a:sym typeface="Wingdings" panose="05000000000000000000" pitchFamily="2" charset="2"/>
              </a:rPr>
              <a:t> → </a:t>
            </a:r>
            <a:r>
              <a:rPr lang="en-GB" dirty="0">
                <a:sym typeface="Wingdings" panose="05000000000000000000" pitchFamily="2" charset="2"/>
              </a:rPr>
              <a:t>e</a:t>
            </a:r>
            <a:r>
              <a:rPr lang="el-GR" dirty="0">
                <a:sym typeface="Wingdings" panose="05000000000000000000" pitchFamily="2" charset="2"/>
              </a:rPr>
              <a:t>μ</a:t>
            </a:r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 K</a:t>
            </a:r>
            <a:r>
              <a:rPr lang="en-GB" baseline="30000" dirty="0">
                <a:sym typeface="Wingdings" panose="05000000000000000000" pitchFamily="2" charset="2"/>
              </a:rPr>
              <a:t>+</a:t>
            </a:r>
            <a:r>
              <a:rPr lang="el-GR" dirty="0">
                <a:sym typeface="Wingdings" panose="05000000000000000000" pitchFamily="2" charset="2"/>
              </a:rPr>
              <a:t> → π</a:t>
            </a:r>
            <a:r>
              <a:rPr lang="el-GR" baseline="30000" dirty="0">
                <a:sym typeface="Wingdings" panose="05000000000000000000" pitchFamily="2" charset="2"/>
              </a:rPr>
              <a:t>+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el-GR" baseline="30000" dirty="0">
                <a:sym typeface="Wingdings" panose="05000000000000000000" pitchFamily="2" charset="2"/>
              </a:rPr>
              <a:t>-</a:t>
            </a:r>
            <a:r>
              <a:rPr lang="en-GB" dirty="0">
                <a:sym typeface="Wingdings" panose="05000000000000000000" pitchFamily="2" charset="2"/>
              </a:rPr>
              <a:t>e</a:t>
            </a:r>
            <a:r>
              <a:rPr lang="en-GB" baseline="30000" dirty="0">
                <a:sym typeface="Wingdings" panose="05000000000000000000" pitchFamily="2" charset="2"/>
              </a:rPr>
              <a:t>+</a:t>
            </a:r>
          </a:p>
          <a:p>
            <a:r>
              <a:rPr lang="en-GB" dirty="0">
                <a:sym typeface="Wingdings" panose="05000000000000000000" pitchFamily="2" charset="2"/>
              </a:rPr>
              <a:t> Maybe K</a:t>
            </a:r>
            <a:r>
              <a:rPr lang="en-GB" baseline="30000" dirty="0">
                <a:sym typeface="Wingdings" panose="05000000000000000000" pitchFamily="2" charset="2"/>
              </a:rPr>
              <a:t>+</a:t>
            </a:r>
            <a:r>
              <a:rPr lang="el-GR" dirty="0">
                <a:sym typeface="Wingdings" panose="05000000000000000000" pitchFamily="2" charset="2"/>
              </a:rPr>
              <a:t> → π</a:t>
            </a:r>
            <a:r>
              <a:rPr lang="el-GR" baseline="30000" dirty="0">
                <a:sym typeface="Wingdings" panose="05000000000000000000" pitchFamily="2" charset="2"/>
              </a:rPr>
              <a:t>+</a:t>
            </a:r>
            <a:r>
              <a:rPr lang="el-GR" dirty="0">
                <a:sym typeface="Wingdings" panose="05000000000000000000" pitchFamily="2" charset="2"/>
              </a:rPr>
              <a:t>μ</a:t>
            </a:r>
            <a:r>
              <a:rPr lang="en-GB" baseline="30000" dirty="0">
                <a:sym typeface="Wingdings" panose="05000000000000000000" pitchFamily="2" charset="2"/>
              </a:rPr>
              <a:t>+</a:t>
            </a:r>
            <a:r>
              <a:rPr lang="en-GB" dirty="0">
                <a:sym typeface="Wingdings" panose="05000000000000000000" pitchFamily="2" charset="2"/>
              </a:rPr>
              <a:t>e</a:t>
            </a:r>
            <a:r>
              <a:rPr lang="en-GB" baseline="30000" dirty="0">
                <a:sym typeface="Wingdings" panose="05000000000000000000" pitchFamily="2" charset="2"/>
              </a:rPr>
              <a:t>-</a:t>
            </a:r>
          </a:p>
          <a:p>
            <a:pPr marL="742950" lvl="1" indent="-285750">
              <a:buFont typeface="Arial" charset="0"/>
              <a:buChar char="•"/>
            </a:pPr>
            <a:endParaRPr lang="en-GB" dirty="0"/>
          </a:p>
        </p:txBody>
      </p:sp>
      <p:sp>
        <p:nvSpPr>
          <p:cNvPr id="6" name="Oval 5"/>
          <p:cNvSpPr/>
          <p:nvPr/>
        </p:nvSpPr>
        <p:spPr>
          <a:xfrm>
            <a:off x="457134" y="3418259"/>
            <a:ext cx="2422476" cy="8461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stCxn id="4" idx="2"/>
          </p:cNvCxnSpPr>
          <p:nvPr/>
        </p:nvCxnSpPr>
        <p:spPr>
          <a:xfrm>
            <a:off x="1497652" y="4295423"/>
            <a:ext cx="137858" cy="3577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1560" y="4869160"/>
            <a:ext cx="2268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Competition w/ NA62 to be clarified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7056960" y="2356431"/>
            <a:ext cx="12811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1808.02006</a:t>
            </a:r>
          </a:p>
        </p:txBody>
      </p:sp>
    </p:spTree>
    <p:extLst>
      <p:ext uri="{BB962C8B-B14F-4D97-AF65-F5344CB8AC3E}">
        <p14:creationId xmlns:p14="http://schemas.microsoft.com/office/powerpoint/2010/main" val="4161761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51520" y="548680"/>
            <a:ext cx="19335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1" name="Picture 10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179512" y="1208941"/>
            <a:ext cx="57606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LHCb experiment at LHC 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Designed mostly for </a:t>
            </a:r>
            <a:r>
              <a:rPr lang="en-GB" b="1" dirty="0">
                <a:solidFill>
                  <a:srgbClr val="1D28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</a:t>
            </a:r>
            <a:r>
              <a:rPr lang="en-GB" dirty="0"/>
              <a:t>and </a:t>
            </a:r>
            <a:r>
              <a:rPr lang="en-GB" b="1" dirty="0">
                <a:solidFill>
                  <a:srgbClr val="00B41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GB" dirty="0"/>
              <a:t> decays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 low trigger efficiency otherwise</a:t>
            </a:r>
            <a:endParaRPr lang="en-GB" dirty="0"/>
          </a:p>
          <a:p>
            <a:pPr marL="742950" lvl="1" indent="-285750">
              <a:buFont typeface="Arial" charset="0"/>
              <a:buChar char="•"/>
            </a:pPr>
            <a:endParaRPr lang="en-GB" dirty="0"/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But there is also an ~infinite </a:t>
            </a:r>
            <a:r>
              <a:rPr lang="en-GB" b="1" dirty="0">
                <a:solidFill>
                  <a:srgbClr val="C0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strangeness </a:t>
            </a:r>
            <a:r>
              <a:rPr lang="en-GB" dirty="0"/>
              <a:t>production at LHC (</a:t>
            </a:r>
            <a:r>
              <a:rPr lang="en-GB" dirty="0" err="1"/>
              <a:t>kaon</a:t>
            </a:r>
            <a:r>
              <a:rPr lang="en-GB" dirty="0"/>
              <a:t> </a:t>
            </a:r>
            <a:r>
              <a:rPr lang="en-GB" dirty="0" err="1"/>
              <a:t>xs</a:t>
            </a:r>
            <a:r>
              <a:rPr lang="en-GB" dirty="0"/>
              <a:t> ~ 1.2 </a:t>
            </a:r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barn</a:t>
            </a:r>
            <a:r>
              <a:rPr lang="en-GB" dirty="0"/>
              <a:t>)</a:t>
            </a:r>
          </a:p>
          <a:p>
            <a:pPr marL="742950" lvl="1" indent="-285750">
              <a:buFont typeface="Arial" charset="0"/>
              <a:buChar char="•"/>
            </a:pPr>
            <a:endParaRPr lang="en-GB" dirty="0"/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Infinite production times zero efficiency requires </a:t>
            </a:r>
            <a:r>
              <a:rPr lang="en-GB" dirty="0" err="1"/>
              <a:t>L’Hopital</a:t>
            </a:r>
            <a:endParaRPr lang="en-GB" dirty="0"/>
          </a:p>
          <a:p>
            <a:pPr marL="1200150" lvl="2" indent="-285750">
              <a:buFont typeface="Arial" charset="0"/>
              <a:buChar char="•"/>
            </a:pPr>
            <a:r>
              <a:rPr lang="en-GB" dirty="0"/>
              <a:t>In 2011 we managed to get world best result in K</a:t>
            </a:r>
            <a:r>
              <a:rPr lang="en-GB" baseline="-25000" dirty="0"/>
              <a:t>S</a:t>
            </a:r>
            <a:r>
              <a:rPr lang="el-GR" dirty="0">
                <a:sym typeface="Wingdings" panose="05000000000000000000" pitchFamily="2" charset="2"/>
              </a:rPr>
              <a:t> → μμ</a:t>
            </a:r>
            <a:endParaRPr lang="en-GB" dirty="0"/>
          </a:p>
          <a:p>
            <a:pPr marL="1200150" lvl="2" indent="-285750">
              <a:buFont typeface="Arial" charset="0"/>
              <a:buChar char="•"/>
            </a:pPr>
            <a:endParaRPr lang="en-GB" dirty="0"/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Major improvements in the trigger for </a:t>
            </a:r>
            <a:r>
              <a:rPr lang="en-GB" b="1" dirty="0">
                <a:solidFill>
                  <a:srgbClr val="C00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GB" dirty="0"/>
              <a:t> decays done for Run-II (2016-2018), and ongoing for Upgrade (&gt;=2021)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</p:txBody>
      </p:sp>
      <p:pic>
        <p:nvPicPr>
          <p:cNvPr id="9" name="Picture 7" descr="\\cern.ch\dfs\Users\d\diegoms\Documents\My Pictures\LHCb_persp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556792"/>
            <a:ext cx="4139952" cy="324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4356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20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4007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Ongoing/future studies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1340768"/>
            <a:ext cx="865549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err="1"/>
              <a:t>Semileptonic</a:t>
            </a:r>
            <a:r>
              <a:rPr lang="en-GB" dirty="0"/>
              <a:t> Hyperon Decays (SHD)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LFV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Tagged </a:t>
            </a:r>
            <a:r>
              <a:rPr lang="en-GB" dirty="0" err="1"/>
              <a:t>kaons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K</a:t>
            </a:r>
            <a:r>
              <a:rPr lang="en-GB" baseline="30000" dirty="0"/>
              <a:t>+</a:t>
            </a:r>
            <a:r>
              <a:rPr lang="en-GB" dirty="0"/>
              <a:t> mass in K</a:t>
            </a:r>
            <a:r>
              <a:rPr lang="el-GR" dirty="0">
                <a:sym typeface="Wingdings" panose="05000000000000000000" pitchFamily="2" charset="2"/>
              </a:rPr>
              <a:t> → 3π</a:t>
            </a:r>
            <a:r>
              <a:rPr lang="en-GB" dirty="0">
                <a:sym typeface="Wingdings" panose="05000000000000000000" pitchFamily="2" charset="2"/>
              </a:rPr>
              <a:t> </a:t>
            </a:r>
            <a:r>
              <a:rPr lang="en-GB" dirty="0">
                <a:solidFill>
                  <a:srgbClr val="0000CC"/>
                </a:solidFill>
                <a:sym typeface="Wingdings" panose="05000000000000000000" pitchFamily="2" charset="2"/>
              </a:rPr>
              <a:t>(ongoing)   </a:t>
            </a:r>
            <a:r>
              <a:rPr lang="en-GB" i="1" dirty="0">
                <a:sym typeface="Wingdings" panose="05000000000000000000" pitchFamily="2" charset="2"/>
              </a:rPr>
              <a:t>(Also under study </a:t>
            </a:r>
            <a:r>
              <a:rPr lang="en-GB" i="1" dirty="0" err="1">
                <a:sym typeface="Wingdings" panose="05000000000000000000" pitchFamily="2" charset="2"/>
              </a:rPr>
              <a:t>sensit</a:t>
            </a:r>
            <a:r>
              <a:rPr lang="en-GB" i="1" dirty="0">
                <a:sym typeface="Wingdings" panose="05000000000000000000" pitchFamily="2" charset="2"/>
              </a:rPr>
              <a:t>. K</a:t>
            </a:r>
            <a:r>
              <a:rPr lang="en-GB" i="1" baseline="30000" dirty="0">
                <a:sym typeface="Wingdings" panose="05000000000000000000" pitchFamily="2" charset="2"/>
              </a:rPr>
              <a:t>+</a:t>
            </a:r>
            <a:r>
              <a:rPr lang="el-GR" dirty="0">
                <a:sym typeface="Wingdings" panose="05000000000000000000" pitchFamily="2" charset="2"/>
              </a:rPr>
              <a:t> → </a:t>
            </a:r>
            <a:r>
              <a:rPr lang="el-GR" i="1" dirty="0">
                <a:sym typeface="Wingdings" panose="05000000000000000000" pitchFamily="2" charset="2"/>
              </a:rPr>
              <a:t>π</a:t>
            </a:r>
            <a:r>
              <a:rPr lang="en-US" i="1" baseline="30000" dirty="0">
                <a:sym typeface="Wingdings" panose="05000000000000000000" pitchFamily="2" charset="2"/>
              </a:rPr>
              <a:t>+</a:t>
            </a:r>
            <a:r>
              <a:rPr lang="el-GR" i="1" dirty="0">
                <a:sym typeface="Wingdings" panose="05000000000000000000" pitchFamily="2" charset="2"/>
              </a:rPr>
              <a:t>μμ</a:t>
            </a:r>
            <a:r>
              <a:rPr lang="en-GB" i="1" dirty="0">
                <a:sym typeface="Wingdings" panose="05000000000000000000" pitchFamily="2" charset="2"/>
              </a:rPr>
              <a:t> vs NA62 )</a:t>
            </a:r>
            <a:endParaRPr lang="en-GB" i="1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K</a:t>
            </a:r>
            <a:r>
              <a:rPr lang="en-GB" baseline="-25000" dirty="0"/>
              <a:t>S</a:t>
            </a:r>
            <a:r>
              <a:rPr lang="el-GR" dirty="0">
                <a:sym typeface="Wingdings" panose="05000000000000000000" pitchFamily="2" charset="2"/>
              </a:rPr>
              <a:t> → </a:t>
            </a:r>
            <a:r>
              <a:rPr lang="en-GB" dirty="0"/>
              <a:t>X</a:t>
            </a:r>
            <a:r>
              <a:rPr lang="en-GB" baseline="30000" dirty="0"/>
              <a:t>0</a:t>
            </a:r>
            <a:r>
              <a:rPr lang="el-GR" dirty="0"/>
              <a:t>μμ,</a:t>
            </a:r>
            <a:r>
              <a:rPr lang="en-GB" dirty="0"/>
              <a:t> </a:t>
            </a:r>
            <a:r>
              <a:rPr lang="el-GR" dirty="0"/>
              <a:t>(</a:t>
            </a:r>
            <a:r>
              <a:rPr lang="en-GB" dirty="0"/>
              <a:t>X whatever neutral system: </a:t>
            </a:r>
            <a:r>
              <a:rPr lang="en-GB" dirty="0" err="1"/>
              <a:t>eg</a:t>
            </a:r>
            <a:r>
              <a:rPr lang="en-GB" dirty="0"/>
              <a:t> </a:t>
            </a:r>
            <a:r>
              <a:rPr lang="el-GR" dirty="0"/>
              <a:t>γ</a:t>
            </a:r>
            <a:r>
              <a:rPr lang="en-GB" dirty="0"/>
              <a:t>)</a:t>
            </a:r>
            <a:r>
              <a:rPr lang="en-GB" dirty="0">
                <a:solidFill>
                  <a:srgbClr val="0000CC"/>
                </a:solidFill>
                <a:sym typeface="Wingdings" panose="05000000000000000000" pitchFamily="2" charset="2"/>
              </a:rPr>
              <a:t> (ongoing)</a:t>
            </a:r>
            <a:endParaRPr lang="en-GB" dirty="0">
              <a:solidFill>
                <a:srgbClr val="0000CC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endParaRPr lang="el-GR" dirty="0"/>
          </a:p>
        </p:txBody>
      </p:sp>
      <p:grpSp>
        <p:nvGrpSpPr>
          <p:cNvPr id="7" name="Group 6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8" name="Picture 7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152103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21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4007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Ongoing/future studies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1000" y="1340768"/>
            <a:ext cx="865549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 err="1"/>
              <a:t>Semileptonic</a:t>
            </a:r>
            <a:r>
              <a:rPr lang="en-GB" dirty="0"/>
              <a:t> Hyperon Decays (SHD)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LFV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Tagged </a:t>
            </a:r>
            <a:r>
              <a:rPr lang="en-GB" dirty="0" err="1"/>
              <a:t>kaons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K</a:t>
            </a:r>
            <a:r>
              <a:rPr lang="en-GB" baseline="30000" dirty="0"/>
              <a:t>+</a:t>
            </a:r>
            <a:r>
              <a:rPr lang="en-GB" dirty="0"/>
              <a:t> mass in K</a:t>
            </a:r>
            <a:r>
              <a:rPr lang="el-GR" dirty="0">
                <a:sym typeface="Wingdings" panose="05000000000000000000" pitchFamily="2" charset="2"/>
              </a:rPr>
              <a:t> → 3π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K</a:t>
            </a:r>
            <a:r>
              <a:rPr lang="en-GB" baseline="-25000" dirty="0"/>
              <a:t>S</a:t>
            </a:r>
            <a:r>
              <a:rPr lang="el-GR" dirty="0">
                <a:sym typeface="Wingdings" panose="05000000000000000000" pitchFamily="2" charset="2"/>
              </a:rPr>
              <a:t> → </a:t>
            </a:r>
            <a:r>
              <a:rPr lang="en-GB" dirty="0"/>
              <a:t>X</a:t>
            </a:r>
            <a:r>
              <a:rPr lang="en-GB" baseline="30000" dirty="0"/>
              <a:t>0</a:t>
            </a:r>
            <a:r>
              <a:rPr lang="el-GR" dirty="0"/>
              <a:t>μμ,</a:t>
            </a:r>
            <a:r>
              <a:rPr lang="en-GB" dirty="0"/>
              <a:t> </a:t>
            </a:r>
            <a:r>
              <a:rPr lang="el-GR" dirty="0"/>
              <a:t>(</a:t>
            </a:r>
            <a:r>
              <a:rPr lang="en-GB" dirty="0"/>
              <a:t>X whatever neutral system: </a:t>
            </a:r>
            <a:r>
              <a:rPr lang="en-GB" dirty="0" err="1"/>
              <a:t>eg</a:t>
            </a:r>
            <a:r>
              <a:rPr lang="en-GB" dirty="0"/>
              <a:t> </a:t>
            </a:r>
            <a:r>
              <a:rPr lang="el-GR" dirty="0"/>
              <a:t>γ</a:t>
            </a:r>
            <a:r>
              <a:rPr lang="en-GB" dirty="0"/>
              <a:t>)</a:t>
            </a:r>
          </a:p>
          <a:p>
            <a:endParaRPr lang="el-GR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K</a:t>
            </a:r>
            <a:r>
              <a:rPr lang="en-GB" baseline="-25000" dirty="0"/>
              <a:t>S</a:t>
            </a:r>
            <a:r>
              <a:rPr lang="el-GR" dirty="0">
                <a:sym typeface="Wingdings" panose="05000000000000000000" pitchFamily="2" charset="2"/>
              </a:rPr>
              <a:t> → </a:t>
            </a:r>
            <a:r>
              <a:rPr lang="en-GB" dirty="0"/>
              <a:t>X</a:t>
            </a:r>
            <a:r>
              <a:rPr lang="en-GB" baseline="30000" dirty="0"/>
              <a:t>0</a:t>
            </a:r>
            <a:r>
              <a:rPr lang="el-GR" dirty="0"/>
              <a:t>πμ </a:t>
            </a:r>
            <a:r>
              <a:rPr lang="en-GB" dirty="0"/>
              <a:t> </a:t>
            </a:r>
            <a:r>
              <a:rPr lang="el-GR" dirty="0"/>
              <a:t>(</a:t>
            </a:r>
            <a:r>
              <a:rPr lang="en-GB" dirty="0"/>
              <a:t>X whatever neutral system: </a:t>
            </a:r>
            <a:r>
              <a:rPr lang="en-GB" dirty="0" err="1"/>
              <a:t>eg</a:t>
            </a:r>
            <a:r>
              <a:rPr lang="en-GB" dirty="0"/>
              <a:t>  sterile neutrino)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l-GR" dirty="0"/>
              <a:t>Δ</a:t>
            </a:r>
            <a:r>
              <a:rPr lang="en-GB" dirty="0"/>
              <a:t>S = 2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Workshop in 2013 and 2017 to discuss with TH community</a:t>
            </a:r>
          </a:p>
          <a:p>
            <a:r>
              <a:rPr lang="en-GB" dirty="0"/>
              <a:t>	</a:t>
            </a:r>
            <a:r>
              <a:rPr lang="en-GB" dirty="0">
                <a:hlinkClick r:id="rId2"/>
              </a:rPr>
              <a:t>https://indico.cern.ch/event/280883/overview</a:t>
            </a:r>
            <a:endParaRPr lang="en-GB" dirty="0"/>
          </a:p>
          <a:p>
            <a:r>
              <a:rPr lang="en-GB" dirty="0"/>
              <a:t>	</a:t>
            </a:r>
            <a:r>
              <a:rPr lang="en-GB" dirty="0">
                <a:hlinkClick r:id="rId3"/>
              </a:rPr>
              <a:t>https://indico.cern.ch/event/590880/timetable/#20170426</a:t>
            </a:r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8" name="Picture 7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63046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22</a:t>
            </a:fld>
            <a:endParaRPr lang="en-GB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88605"/>
            <a:ext cx="8989630" cy="4320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81000" y="304800"/>
            <a:ext cx="4007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Ongoing/future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1000" y="1268760"/>
            <a:ext cx="4658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* More details in:  arXiv:1808.03477 [hep-ex]</a:t>
            </a:r>
          </a:p>
          <a:p>
            <a:r>
              <a:rPr lang="en-GB" dirty="0"/>
              <a:t> </a:t>
            </a:r>
          </a:p>
        </p:txBody>
      </p:sp>
      <p:grpSp>
        <p:nvGrpSpPr>
          <p:cNvPr id="6" name="Group 8">
            <a:extLst>
              <a:ext uri="{FF2B5EF4-FFF2-40B4-BE49-F238E27FC236}">
                <a16:creationId xmlns:a16="http://schemas.microsoft.com/office/drawing/2014/main" id="{CFD30EB7-81C3-4A26-A4DE-C0B9AF9AE479}"/>
              </a:ext>
            </a:extLst>
          </p:cNvPr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7" name="Picture 9" descr="http://globhealth.vjf.cnrs.fr/images/ERC_Logo.png">
              <a:extLst>
                <a:ext uri="{FF2B5EF4-FFF2-40B4-BE49-F238E27FC236}">
                  <a16:creationId xmlns:a16="http://schemas.microsoft.com/office/drawing/2014/main" id="{1EFDEF6E-00C8-4CDB-A464-859E51C8F5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30D5CC6B-F488-4E37-82F7-7725E9129C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" name="CuadroTexto 4">
            <a:extLst>
              <a:ext uri="{FF2B5EF4-FFF2-40B4-BE49-F238E27FC236}">
                <a16:creationId xmlns:a16="http://schemas.microsoft.com/office/drawing/2014/main" id="{17FF48D1-DCAB-4434-81DC-3AA9ECF939B1}"/>
              </a:ext>
            </a:extLst>
          </p:cNvPr>
          <p:cNvSpPr txBox="1"/>
          <p:nvPr/>
        </p:nvSpPr>
        <p:spPr>
          <a:xfrm>
            <a:off x="1907704" y="1915091"/>
            <a:ext cx="127150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/>
              <a:t>Xs</a:t>
            </a:r>
            <a:r>
              <a:rPr lang="en-US" dirty="0"/>
              <a:t>/</a:t>
            </a:r>
            <a:r>
              <a:rPr lang="en-US" dirty="0" err="1"/>
              <a:t>Xs</a:t>
            </a:r>
            <a:r>
              <a:rPr lang="en-US" dirty="0"/>
              <a:t>(K</a:t>
            </a:r>
            <a:r>
              <a:rPr lang="en-US" baseline="-25000" dirty="0"/>
              <a:t>S</a:t>
            </a:r>
            <a:r>
              <a:rPr lang="en-US" dirty="0"/>
              <a:t>)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2D28FB2-1B4C-4491-B84F-969F893B5705}"/>
              </a:ext>
            </a:extLst>
          </p:cNvPr>
          <p:cNvSpPr txBox="1"/>
          <p:nvPr/>
        </p:nvSpPr>
        <p:spPr>
          <a:xfrm>
            <a:off x="3300498" y="1929106"/>
            <a:ext cx="125547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eff/eff(K</a:t>
            </a:r>
            <a:r>
              <a:rPr lang="en-US" baseline="-25000" dirty="0"/>
              <a:t>S</a:t>
            </a:r>
            <a:r>
              <a:rPr lang="en-US" dirty="0"/>
              <a:t>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BBF1F67-7FB5-4C95-BCAD-D283EFC0595F}"/>
              </a:ext>
            </a:extLst>
          </p:cNvPr>
          <p:cNvSpPr txBox="1"/>
          <p:nvPr/>
        </p:nvSpPr>
        <p:spPr>
          <a:xfrm>
            <a:off x="4705910" y="1761203"/>
            <a:ext cx="151195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eff/eff(K</a:t>
            </a:r>
            <a:r>
              <a:rPr lang="en-US" baseline="-25000" dirty="0"/>
              <a:t>S</a:t>
            </a:r>
            <a:r>
              <a:rPr lang="en-US" dirty="0"/>
              <a:t>)</a:t>
            </a:r>
          </a:p>
          <a:p>
            <a:r>
              <a:rPr lang="en-US" sz="1000" dirty="0"/>
              <a:t>w/ Downstream tracks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4367B6B-E943-4821-AA97-FD2721E560A6}"/>
              </a:ext>
            </a:extLst>
          </p:cNvPr>
          <p:cNvSpPr txBox="1"/>
          <p:nvPr/>
        </p:nvSpPr>
        <p:spPr>
          <a:xfrm>
            <a:off x="6793266" y="1639524"/>
            <a:ext cx="180850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Mass resolution</a:t>
            </a:r>
          </a:p>
        </p:txBody>
      </p:sp>
    </p:spTree>
    <p:extLst>
      <p:ext uri="{BB962C8B-B14F-4D97-AF65-F5344CB8AC3E}">
        <p14:creationId xmlns:p14="http://schemas.microsoft.com/office/powerpoint/2010/main" val="22198494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23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21355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Conclusions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1000" y="1052736"/>
            <a:ext cx="8249374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b="1" dirty="0"/>
              <a:t> </a:t>
            </a:r>
            <a:r>
              <a:rPr lang="en-GB" b="1" dirty="0">
                <a:solidFill>
                  <a:srgbClr val="C000C0"/>
                </a:solidFill>
              </a:rPr>
              <a:t>s</a:t>
            </a:r>
            <a:r>
              <a:rPr lang="en-GB" dirty="0"/>
              <a:t> decays are awesome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High interest for BSM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Ultimate experimental precision ~ 10</a:t>
            </a:r>
            <a:r>
              <a:rPr lang="en-GB" baseline="30000" dirty="0"/>
              <a:t>-11 </a:t>
            </a:r>
            <a:r>
              <a:rPr lang="en-GB" dirty="0"/>
              <a:t>-10</a:t>
            </a:r>
            <a:r>
              <a:rPr lang="en-GB" baseline="30000" dirty="0"/>
              <a:t>-12</a:t>
            </a:r>
            <a:endParaRPr lang="en-GB" dirty="0"/>
          </a:p>
          <a:p>
            <a:pPr marL="742950" lvl="1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There is an LHC</a:t>
            </a:r>
            <a:r>
              <a:rPr lang="en-GB" b="1" dirty="0">
                <a:solidFill>
                  <a:srgbClr val="C000C0"/>
                </a:solidFill>
              </a:rPr>
              <a:t>s</a:t>
            </a:r>
            <a:r>
              <a:rPr lang="en-GB" dirty="0"/>
              <a:t> community in the LHC</a:t>
            </a:r>
            <a:r>
              <a:rPr lang="en-GB" b="1" dirty="0">
                <a:solidFill>
                  <a:srgbClr val="0000CC"/>
                </a:solidFill>
              </a:rPr>
              <a:t>b</a:t>
            </a:r>
            <a:r>
              <a:rPr lang="en-GB" dirty="0"/>
              <a:t> village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Trigger is constantly improving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We aim for LHCb upgrade to reach efficiencies </a:t>
            </a:r>
            <a:r>
              <a:rPr lang="en-GB" b="1" dirty="0">
                <a:solidFill>
                  <a:srgbClr val="C000C0"/>
                </a:solidFill>
              </a:rPr>
              <a:t>s </a:t>
            </a:r>
            <a:r>
              <a:rPr lang="en-GB" dirty="0"/>
              <a:t>as high as for </a:t>
            </a:r>
            <a:r>
              <a:rPr lang="en-GB" b="1" dirty="0">
                <a:solidFill>
                  <a:srgbClr val="0000CC"/>
                </a:solidFill>
              </a:rPr>
              <a:t>b</a:t>
            </a:r>
            <a:r>
              <a:rPr lang="en-GB" dirty="0"/>
              <a:t>’s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Available measurements for: </a:t>
            </a:r>
            <a:r>
              <a:rPr lang="en-GB" dirty="0" err="1">
                <a:solidFill>
                  <a:srgbClr val="C00000"/>
                </a:solidFill>
              </a:rPr>
              <a:t>Σ→p</a:t>
            </a:r>
            <a:r>
              <a:rPr lang="el-GR" dirty="0">
                <a:solidFill>
                  <a:srgbClr val="C00000"/>
                </a:solidFill>
              </a:rPr>
              <a:t>μμ</a:t>
            </a:r>
            <a:r>
              <a:rPr lang="en-GB" dirty="0">
                <a:solidFill>
                  <a:srgbClr val="C00000"/>
                </a:solidFill>
              </a:rPr>
              <a:t>, BR(K</a:t>
            </a:r>
            <a:r>
              <a:rPr lang="en-GB" baseline="-25000" dirty="0">
                <a:solidFill>
                  <a:srgbClr val="C00000"/>
                </a:solidFill>
              </a:rPr>
              <a:t>S</a:t>
            </a:r>
            <a:r>
              <a:rPr lang="en-GB" dirty="0">
                <a:solidFill>
                  <a:srgbClr val="C00000"/>
                </a:solidFill>
              </a:rPr>
              <a:t> → µµ) </a:t>
            </a:r>
            <a:endParaRPr lang="en-GB" dirty="0"/>
          </a:p>
          <a:p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Published prospects for </a:t>
            </a:r>
            <a:r>
              <a:rPr lang="en-GB" dirty="0">
                <a:solidFill>
                  <a:srgbClr val="C00000"/>
                </a:solidFill>
              </a:rPr>
              <a:t>K</a:t>
            </a:r>
            <a:r>
              <a:rPr lang="en-GB" baseline="-25000" dirty="0">
                <a:solidFill>
                  <a:srgbClr val="C00000"/>
                </a:solidFill>
              </a:rPr>
              <a:t>S </a:t>
            </a:r>
            <a:r>
              <a:rPr lang="en-GB" dirty="0">
                <a:solidFill>
                  <a:srgbClr val="C00000"/>
                </a:solidFill>
              </a:rPr>
              <a:t>→</a:t>
            </a:r>
            <a:r>
              <a:rPr lang="el-GR" dirty="0">
                <a:solidFill>
                  <a:srgbClr val="C00000"/>
                </a:solidFill>
              </a:rPr>
              <a:t>π</a:t>
            </a:r>
            <a:r>
              <a:rPr lang="en-GB" baseline="30000" dirty="0">
                <a:solidFill>
                  <a:srgbClr val="C00000"/>
                </a:solidFill>
              </a:rPr>
              <a:t>0</a:t>
            </a:r>
            <a:r>
              <a:rPr lang="el-GR" dirty="0">
                <a:solidFill>
                  <a:srgbClr val="C00000"/>
                </a:solidFill>
              </a:rPr>
              <a:t>μμ</a:t>
            </a:r>
            <a:r>
              <a:rPr lang="en-GB" dirty="0"/>
              <a:t> , </a:t>
            </a:r>
            <a:r>
              <a:rPr lang="en-GB" dirty="0">
                <a:solidFill>
                  <a:srgbClr val="C00000"/>
                </a:solidFill>
              </a:rPr>
              <a:t>K</a:t>
            </a:r>
            <a:r>
              <a:rPr lang="en-GB" baseline="-25000" dirty="0">
                <a:solidFill>
                  <a:srgbClr val="C00000"/>
                </a:solidFill>
              </a:rPr>
              <a:t>S </a:t>
            </a:r>
            <a:r>
              <a:rPr lang="en-GB" dirty="0">
                <a:solidFill>
                  <a:srgbClr val="C00000"/>
                </a:solidFill>
              </a:rPr>
              <a:t>→</a:t>
            </a:r>
            <a:r>
              <a:rPr lang="el-GR" dirty="0">
                <a:solidFill>
                  <a:srgbClr val="C00000"/>
                </a:solidFill>
              </a:rPr>
              <a:t>π</a:t>
            </a:r>
            <a:r>
              <a:rPr lang="en-GB" baseline="30000" dirty="0">
                <a:solidFill>
                  <a:srgbClr val="C00000"/>
                </a:solidFill>
              </a:rPr>
              <a:t>+</a:t>
            </a:r>
            <a:r>
              <a:rPr lang="el-GR" dirty="0">
                <a:solidFill>
                  <a:srgbClr val="C00000"/>
                </a:solidFill>
              </a:rPr>
              <a:t>π</a:t>
            </a:r>
            <a:r>
              <a:rPr lang="en-GB" baseline="30000" dirty="0">
                <a:solidFill>
                  <a:srgbClr val="C00000"/>
                </a:solidFill>
              </a:rPr>
              <a:t>-</a:t>
            </a:r>
            <a:r>
              <a:rPr lang="en-GB" dirty="0" err="1">
                <a:solidFill>
                  <a:srgbClr val="C00000"/>
                </a:solidFill>
              </a:rPr>
              <a:t>ee</a:t>
            </a:r>
            <a:endParaRPr lang="el-GR" dirty="0">
              <a:solidFill>
                <a:srgbClr val="C00000"/>
              </a:solidFill>
            </a:endParaRPr>
          </a:p>
          <a:p>
            <a:pPr marL="285750" indent="-285750">
              <a:buFont typeface="Arial" charset="0"/>
              <a:buChar char="•"/>
            </a:pPr>
            <a:endParaRPr lang="el-GR" dirty="0">
              <a:solidFill>
                <a:srgbClr val="C0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Run-II (2016-2018) data analysis ongoing </a:t>
            </a:r>
            <a:r>
              <a:rPr lang="en-GB" dirty="0" err="1">
                <a:solidFill>
                  <a:srgbClr val="C00000"/>
                </a:solidFill>
              </a:rPr>
              <a:t>Σ→p</a:t>
            </a:r>
            <a:r>
              <a:rPr lang="el-GR" dirty="0">
                <a:solidFill>
                  <a:srgbClr val="C00000"/>
                </a:solidFill>
              </a:rPr>
              <a:t>μμ</a:t>
            </a:r>
            <a:r>
              <a:rPr lang="en-GB" dirty="0">
                <a:solidFill>
                  <a:srgbClr val="C00000"/>
                </a:solidFill>
              </a:rPr>
              <a:t>, K</a:t>
            </a:r>
            <a:r>
              <a:rPr lang="en-GB" baseline="-25000" dirty="0">
                <a:solidFill>
                  <a:srgbClr val="C00000"/>
                </a:solidFill>
              </a:rPr>
              <a:t>S</a:t>
            </a:r>
            <a:r>
              <a:rPr lang="en-GB" dirty="0">
                <a:solidFill>
                  <a:srgbClr val="C00000"/>
                </a:solidFill>
              </a:rPr>
              <a:t> → µµ, K</a:t>
            </a:r>
            <a:r>
              <a:rPr lang="en-GB" baseline="-25000" dirty="0">
                <a:solidFill>
                  <a:srgbClr val="C00000"/>
                </a:solidFill>
              </a:rPr>
              <a:t>S</a:t>
            </a:r>
            <a:r>
              <a:rPr lang="en-GB" dirty="0">
                <a:solidFill>
                  <a:srgbClr val="C00000"/>
                </a:solidFill>
              </a:rPr>
              <a:t> → </a:t>
            </a:r>
            <a:r>
              <a:rPr lang="el-GR" dirty="0">
                <a:solidFill>
                  <a:srgbClr val="C00000"/>
                </a:solidFill>
              </a:rPr>
              <a:t>(γ/π</a:t>
            </a:r>
            <a:r>
              <a:rPr lang="el-GR" baseline="30000" dirty="0">
                <a:solidFill>
                  <a:srgbClr val="C00000"/>
                </a:solidFill>
              </a:rPr>
              <a:t>0</a:t>
            </a:r>
            <a:r>
              <a:rPr lang="el-GR" dirty="0">
                <a:solidFill>
                  <a:srgbClr val="C00000"/>
                </a:solidFill>
              </a:rPr>
              <a:t>)</a:t>
            </a:r>
            <a:r>
              <a:rPr lang="en-GB" dirty="0">
                <a:solidFill>
                  <a:srgbClr val="C00000"/>
                </a:solidFill>
              </a:rPr>
              <a:t>µµ</a:t>
            </a:r>
            <a:r>
              <a:rPr lang="el-GR" dirty="0">
                <a:solidFill>
                  <a:srgbClr val="C00000"/>
                </a:solidFill>
              </a:rPr>
              <a:t>...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Some more channels in our TODO list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Workshops to discuss with the TH community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0" name="Picture 9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824849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24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884151" y="2924944"/>
            <a:ext cx="13756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418626676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25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4729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K</a:t>
            </a:r>
            <a:r>
              <a:rPr lang="en-GB" sz="2800" baseline="-25000" dirty="0">
                <a:solidFill>
                  <a:srgbClr val="FF3300"/>
                </a:solidFill>
              </a:rPr>
              <a:t>S </a:t>
            </a:r>
            <a:r>
              <a:rPr lang="en-GB" sz="2800" dirty="0">
                <a:solidFill>
                  <a:srgbClr val="FF3300"/>
                </a:solidFill>
              </a:rPr>
              <a:t>→</a:t>
            </a:r>
            <a:r>
              <a:rPr lang="el-GR" sz="2800" dirty="0">
                <a:solidFill>
                  <a:srgbClr val="FF3300"/>
                </a:solidFill>
              </a:rPr>
              <a:t>π</a:t>
            </a:r>
            <a:r>
              <a:rPr lang="en-GB" sz="2800" baseline="30000" dirty="0">
                <a:solidFill>
                  <a:srgbClr val="FF3300"/>
                </a:solidFill>
              </a:rPr>
              <a:t>+</a:t>
            </a:r>
            <a:r>
              <a:rPr lang="el-GR" sz="2800" dirty="0">
                <a:solidFill>
                  <a:srgbClr val="FF3300"/>
                </a:solidFill>
              </a:rPr>
              <a:t>π</a:t>
            </a:r>
            <a:r>
              <a:rPr lang="en-GB" sz="2800" baseline="30000" dirty="0">
                <a:solidFill>
                  <a:srgbClr val="FF3300"/>
                </a:solidFill>
              </a:rPr>
              <a:t>-</a:t>
            </a:r>
            <a:r>
              <a:rPr lang="en-GB" sz="2800" dirty="0" err="1">
                <a:solidFill>
                  <a:srgbClr val="FF3300"/>
                </a:solidFill>
              </a:rPr>
              <a:t>ee</a:t>
            </a:r>
            <a:r>
              <a:rPr lang="en-GB" sz="2800" dirty="0">
                <a:solidFill>
                  <a:srgbClr val="FF3300"/>
                </a:solidFill>
              </a:rPr>
              <a:t> sensitivity study</a:t>
            </a:r>
          </a:p>
        </p:txBody>
      </p:sp>
      <p:sp>
        <p:nvSpPr>
          <p:cNvPr id="6" name="Rectangle 5"/>
          <p:cNvSpPr/>
          <p:nvPr/>
        </p:nvSpPr>
        <p:spPr>
          <a:xfrm>
            <a:off x="7506783" y="447055"/>
            <a:ext cx="16017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/>
              <a:t>C.Marin</a:t>
            </a:r>
            <a:r>
              <a:rPr lang="en-GB" sz="1200" dirty="0"/>
              <a:t> et al,</a:t>
            </a:r>
          </a:p>
          <a:p>
            <a:r>
              <a:rPr lang="en-GB" sz="1200" dirty="0"/>
              <a:t>LHCb-PUB-2016-016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4960"/>
            <a:ext cx="4824536" cy="434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19828" y="1988840"/>
            <a:ext cx="28568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Based on simulation:</a:t>
            </a:r>
          </a:p>
          <a:p>
            <a:endParaRPr lang="en-GB" dirty="0"/>
          </a:p>
          <a:p>
            <a:r>
              <a:rPr lang="en-GB" dirty="0"/>
              <a:t>Expected a signal yield of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228184" y="3124366"/>
                <a:ext cx="1527149" cy="376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=120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−100</m:t>
                          </m:r>
                        </m:sub>
                        <m:sup>
                          <m:r>
                            <a:rPr lang="en-GB" b="0" i="1" smtClean="0">
                              <a:latin typeface="Cambria Math"/>
                            </a:rPr>
                            <m:t>+280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3124366"/>
                <a:ext cx="1527149" cy="376642"/>
              </a:xfrm>
              <a:prstGeom prst="rect">
                <a:avLst/>
              </a:prstGeom>
              <a:blipFill rotWithShape="1">
                <a:blip r:embed="rId5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436096" y="3668831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the full Run-I dataset</a:t>
            </a:r>
          </a:p>
          <a:p>
            <a:endParaRPr lang="en-GB" dirty="0"/>
          </a:p>
          <a:p>
            <a:r>
              <a:rPr lang="en-GB" dirty="0"/>
              <a:t>Expected background yield is not well known yet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2" name="Picture 11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5508214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26</a:t>
            </a:fld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088" y="942975"/>
            <a:ext cx="6219825" cy="497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232199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BA40-E7FE-4365-9E59-AB04C092EF39}" type="slidenum">
              <a:rPr lang="en-GB" smtClean="0"/>
              <a:t>27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95536" y="668013"/>
            <a:ext cx="4774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Lifetime acceptance and K</a:t>
            </a:r>
            <a:r>
              <a:rPr lang="en-GB" b="1" i="1" baseline="-250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</a:t>
            </a:r>
            <a:r>
              <a:rPr lang="en-GB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→</a:t>
            </a:r>
            <a:r>
              <a:rPr lang="el-GR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μμ</a:t>
            </a:r>
            <a:r>
              <a:rPr lang="en-GB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background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1268760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</a:t>
            </a:r>
            <a:r>
              <a:rPr lang="en-GB" baseline="-25000" dirty="0"/>
              <a:t>L</a:t>
            </a:r>
            <a:r>
              <a:rPr lang="en-GB" dirty="0"/>
              <a:t> and K</a:t>
            </a:r>
            <a:r>
              <a:rPr lang="en-GB" baseline="-25000" dirty="0"/>
              <a:t>S</a:t>
            </a:r>
            <a:r>
              <a:rPr lang="en-GB" dirty="0"/>
              <a:t> are distinguishable only by the </a:t>
            </a:r>
            <a:r>
              <a:rPr lang="en-GB" dirty="0" err="1"/>
              <a:t>decaytime</a:t>
            </a:r>
            <a:r>
              <a:rPr lang="en-GB" dirty="0"/>
              <a:t>…</a:t>
            </a:r>
          </a:p>
          <a:p>
            <a:r>
              <a:rPr lang="en-GB" dirty="0"/>
              <a:t>… and that is in theory. In practice, </a:t>
            </a:r>
            <a:r>
              <a:rPr lang="en-GB" dirty="0" err="1"/>
              <a:t>LHCb</a:t>
            </a:r>
            <a:r>
              <a:rPr lang="en-GB" dirty="0"/>
              <a:t> </a:t>
            </a:r>
            <a:r>
              <a:rPr lang="en-GB" dirty="0" err="1"/>
              <a:t>decaytime</a:t>
            </a:r>
            <a:r>
              <a:rPr lang="en-GB" dirty="0"/>
              <a:t> acceptance is not great for </a:t>
            </a:r>
            <a:r>
              <a:rPr lang="en-GB" dirty="0" err="1"/>
              <a:t>kaons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39552" y="2192090"/>
                <a:ext cx="1584176" cy="3822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/>
                          <a:ea typeface="Cambria Math"/>
                        </a:rPr>
                        <m:t>𝜖</m:t>
                      </m:r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e>
                      </m:d>
                      <m:r>
                        <a:rPr lang="en-GB" i="1">
                          <a:latin typeface="Cambria Math"/>
                          <a:ea typeface="Cambria Math"/>
                        </a:rPr>
                        <m:t>~</m:t>
                      </m:r>
                      <m:sSup>
                        <m:sSup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GB" i="1" smtClean="0">
                              <a:latin typeface="Cambria Math"/>
                              <a:ea typeface="Cambria Math"/>
                            </a:rPr>
                            <m:t>𝛽</m:t>
                          </m:r>
                          <m:r>
                            <a:rPr lang="en-GB" b="0" i="1" smtClean="0">
                              <a:latin typeface="Cambria Math"/>
                              <a:ea typeface="Cambria Math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9552" y="2192090"/>
                <a:ext cx="1584176" cy="382284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2123728" y="2205042"/>
                <a:ext cx="24481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With </a:t>
                </a:r>
                <a:r>
                  <a:rPr lang="el-GR" dirty="0"/>
                  <a:t>β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ea typeface="Cambria Math"/>
                      </a:rPr>
                      <m:t>≳</m:t>
                    </m:r>
                  </m:oMath>
                </a14:m>
                <a:r>
                  <a:rPr lang="en-GB" dirty="0"/>
                  <a:t> 5x</a:t>
                </a:r>
                <a:r>
                  <a:rPr lang="el-GR" dirty="0"/>
                  <a:t>Γ</a:t>
                </a:r>
                <a:r>
                  <a:rPr lang="en-GB" dirty="0"/>
                  <a:t>s (&gt;&gt; </a:t>
                </a:r>
                <a:r>
                  <a:rPr lang="el-GR" dirty="0"/>
                  <a:t>Γ</a:t>
                </a:r>
                <a:r>
                  <a:rPr lang="en-GB" baseline="-25000" dirty="0"/>
                  <a:t>L</a:t>
                </a:r>
                <a:r>
                  <a:rPr lang="en-GB" dirty="0"/>
                  <a:t>).</a:t>
                </a:r>
                <a:endParaRPr lang="en-GB" baseline="-250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2205042"/>
                <a:ext cx="2448106" cy="369332"/>
              </a:xfrm>
              <a:prstGeom prst="rect">
                <a:avLst/>
              </a:prstGeom>
              <a:blipFill rotWithShape="1">
                <a:blip r:embed="rId5"/>
                <a:stretch>
                  <a:fillRect l="-1990" t="-6667" r="-1493" b="-28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539552" y="2574374"/>
            <a:ext cx="5907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This makes the two lifetime distributions to look similar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7504" y="3476885"/>
            <a:ext cx="5407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But the overall efficiency ratio is of course different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293096"/>
            <a:ext cx="2891004" cy="2013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355976" y="4293096"/>
            <a:ext cx="43204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And makes K</a:t>
            </a:r>
            <a:r>
              <a:rPr lang="en-GB" baseline="-25000" dirty="0"/>
              <a:t>L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l-GR" dirty="0"/>
              <a:t>μμ</a:t>
            </a:r>
            <a:r>
              <a:rPr lang="en-GB" dirty="0"/>
              <a:t> to become a negligible background for the current level of precision</a:t>
            </a:r>
          </a:p>
          <a:p>
            <a:r>
              <a:rPr lang="en-GB" dirty="0"/>
              <a:t>But can be relevant when we approach the 10</a:t>
            </a:r>
            <a:r>
              <a:rPr lang="en-GB" baseline="30000" dirty="0"/>
              <a:t>-11</a:t>
            </a:r>
            <a:r>
              <a:rPr lang="en-GB" dirty="0"/>
              <a:t> level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11128" y="5157192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= O(10</a:t>
            </a:r>
            <a:r>
              <a:rPr lang="en-GB" baseline="30000" dirty="0"/>
              <a:t>-3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5716326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28</a:t>
            </a:fld>
            <a:endParaRPr lang="es-ES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51499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520372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79F7F-4924-471B-B4BC-80BD207F4078}" type="slidenum">
              <a:rPr lang="en-GB" smtClean="0"/>
              <a:t>29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81000" y="1071479"/>
            <a:ext cx="5024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Converting a signal yield into a branching ratio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7200" y="1828800"/>
                <a:ext cx="8077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b="0" i="0" smtClean="0">
                          <a:latin typeface="Cambria Math"/>
                        </a:rPr>
                        <m:t>Ν</m:t>
                      </m:r>
                      <m:d>
                        <m:d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800" i="1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/>
                                </a:rPr>
                                <m:t>0</m:t>
                              </m:r>
                            </m:sup>
                          </m:sSubSup>
                          <m:r>
                            <a:rPr lang="en-GB" sz="2800" i="1">
                              <a:latin typeface="Cambria Math"/>
                            </a:rPr>
                            <m:t>→</m:t>
                          </m:r>
                          <m:r>
                            <a:rPr lang="el-GR" sz="2800" i="1">
                              <a:latin typeface="Cambria Math"/>
                            </a:rPr>
                            <m:t>𝜋𝜇𝜇</m:t>
                          </m:r>
                        </m:e>
                      </m:d>
                      <m:r>
                        <a:rPr lang="en-GB" sz="2800" b="0" i="1" smtClean="0">
                          <a:latin typeface="Cambria Math"/>
                        </a:rPr>
                        <m:t>=</m:t>
                      </m:r>
                      <m:r>
                        <a:rPr lang="el-GR" sz="2800" b="0" i="1" smtClean="0">
                          <a:solidFill>
                            <a:srgbClr val="D60093"/>
                          </a:solidFill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GB" sz="2800" b="0" i="1" smtClean="0">
                              <a:solidFill>
                                <a:srgbClr val="D6009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800" b="0" i="1" smtClean="0">
                                  <a:solidFill>
                                    <a:srgbClr val="D6009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b="0" i="1" smtClean="0">
                                  <a:solidFill>
                                    <a:srgbClr val="D60093"/>
                                  </a:solidFill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800" b="0" i="1" smtClean="0">
                                  <a:solidFill>
                                    <a:srgbClr val="D60093"/>
                                  </a:solidFill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GB" sz="2800" b="0" i="1" smtClean="0">
                                  <a:solidFill>
                                    <a:srgbClr val="D60093"/>
                                  </a:solidFill>
                                  <a:latin typeface="Cambria Math"/>
                                </a:rPr>
                                <m:t>0</m:t>
                              </m:r>
                            </m:sup>
                          </m:sSubSup>
                        </m:e>
                      </m:d>
                      <m:r>
                        <m:rPr>
                          <m:sty m:val="p"/>
                        </m:rPr>
                        <a:rPr lang="el-GR" sz="2800" b="0" i="0" smtClean="0">
                          <a:latin typeface="Cambria Math"/>
                        </a:rPr>
                        <m:t>Β</m:t>
                      </m:r>
                      <m:r>
                        <a:rPr lang="en-GB" sz="2800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800" i="1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/>
                                </a:rPr>
                                <m:t>0</m:t>
                              </m:r>
                            </m:sup>
                          </m:sSubSup>
                          <m:r>
                            <a:rPr lang="en-GB" sz="2800" b="0" i="1" smtClean="0">
                              <a:latin typeface="Cambria Math"/>
                            </a:rPr>
                            <m:t>→</m:t>
                          </m:r>
                          <m:r>
                            <a:rPr lang="el-GR" sz="2800" b="0" i="1" smtClean="0">
                              <a:latin typeface="Cambria Math"/>
                            </a:rPr>
                            <m:t>𝜋𝜇𝜇</m:t>
                          </m:r>
                        </m:e>
                      </m:d>
                      <m:r>
                        <a:rPr lang="el-GR" sz="2800" b="1" i="1" smtClean="0">
                          <a:solidFill>
                            <a:srgbClr val="007E00"/>
                          </a:solidFill>
                          <a:latin typeface="Cambria Math"/>
                        </a:rPr>
                        <m:t>𝜺</m:t>
                      </m:r>
                      <m:r>
                        <a:rPr lang="en-GB" sz="28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en-GB" sz="2800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828800"/>
                <a:ext cx="8077200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21722" y="1371600"/>
                <a:ext cx="2859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rgbClr val="D6009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D60093"/>
                            </a:solidFill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GB" i="1">
                            <a:solidFill>
                              <a:srgbClr val="D60093"/>
                            </a:solidFill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GB" i="1">
                            <a:solidFill>
                              <a:srgbClr val="D60093"/>
                            </a:solidFill>
                            <a:latin typeface="Cambria Math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GB" dirty="0">
                    <a:solidFill>
                      <a:srgbClr val="D60093"/>
                    </a:solidFill>
                  </a:rPr>
                  <a:t> production crossection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1722" y="1371600"/>
                <a:ext cx="2859244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6557" r="-1493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172200" y="1459468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E00"/>
                </a:solidFill>
              </a:rPr>
              <a:t>Absolute efficiency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2762" y="2505785"/>
            <a:ext cx="2411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3CC"/>
                </a:solidFill>
              </a:rPr>
              <a:t>Integrated luminosity</a:t>
            </a:r>
          </a:p>
        </p:txBody>
      </p:sp>
      <p:cxnSp>
        <p:nvCxnSpPr>
          <p:cNvPr id="11" name="Straight Arrow Connector 10"/>
          <p:cNvCxnSpPr>
            <a:stCxn id="7" idx="2"/>
          </p:cNvCxnSpPr>
          <p:nvPr/>
        </p:nvCxnSpPr>
        <p:spPr>
          <a:xfrm>
            <a:off x="4051344" y="1740932"/>
            <a:ext cx="0" cy="240268"/>
          </a:xfrm>
          <a:prstGeom prst="straightConnector1">
            <a:avLst/>
          </a:prstGeom>
          <a:ln w="38100">
            <a:solidFill>
              <a:srgbClr val="D6009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289026" y="1692533"/>
            <a:ext cx="152400" cy="337066"/>
          </a:xfrm>
          <a:prstGeom prst="straightConnector1">
            <a:avLst/>
          </a:prstGeom>
          <a:ln w="38100">
            <a:solidFill>
              <a:srgbClr val="007E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441426" y="2242810"/>
            <a:ext cx="228600" cy="3479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04800" y="228600"/>
            <a:ext cx="54328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C00000"/>
                </a:solidFill>
              </a:rPr>
              <a:t>Normalization of event yield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0007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338756F-0456-4A8F-965A-0EABC036A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3</a:t>
            </a:fld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F1D9275-920A-4115-8482-8F2EA61D1714}"/>
              </a:ext>
            </a:extLst>
          </p:cNvPr>
          <p:cNvSpPr txBox="1"/>
          <p:nvPr/>
        </p:nvSpPr>
        <p:spPr>
          <a:xfrm>
            <a:off x="381000" y="424190"/>
            <a:ext cx="3248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Strangeness decays</a:t>
            </a:r>
          </a:p>
        </p:txBody>
      </p:sp>
      <p:grpSp>
        <p:nvGrpSpPr>
          <p:cNvPr id="4" name="Group 13">
            <a:extLst>
              <a:ext uri="{FF2B5EF4-FFF2-40B4-BE49-F238E27FC236}">
                <a16:creationId xmlns:a16="http://schemas.microsoft.com/office/drawing/2014/main" id="{F85A2DF2-06E2-4236-B37C-2A67211D94D6}"/>
              </a:ext>
            </a:extLst>
          </p:cNvPr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5" name="Picture 15" descr="http://globhealth.vjf.cnrs.fr/images/ERC_Logo.png">
              <a:extLst>
                <a:ext uri="{FF2B5EF4-FFF2-40B4-BE49-F238E27FC236}">
                  <a16:creationId xmlns:a16="http://schemas.microsoft.com/office/drawing/2014/main" id="{FC837935-79E6-4728-B0C1-17B5D27BB9E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C44F9AF4-0ED6-41CE-B408-64212866BE2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CuadroTexto 6">
            <a:extLst>
              <a:ext uri="{FF2B5EF4-FFF2-40B4-BE49-F238E27FC236}">
                <a16:creationId xmlns:a16="http://schemas.microsoft.com/office/drawing/2014/main" id="{1B4333EB-6E06-4B08-B615-619ADFDF1223}"/>
              </a:ext>
            </a:extLst>
          </p:cNvPr>
          <p:cNvSpPr txBox="1"/>
          <p:nvPr/>
        </p:nvSpPr>
        <p:spPr>
          <a:xfrm flipH="1">
            <a:off x="389359" y="1268387"/>
            <a:ext cx="377070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So far a kaons provided showed great success on indirect searches: </a:t>
            </a:r>
            <a:r>
              <a:rPr lang="en-US" i="1" dirty="0"/>
              <a:t>c, b, t , </a:t>
            </a:r>
            <a:r>
              <a:rPr lang="en-US" dirty="0"/>
              <a:t>CKM 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theoretical interest, most notably to test departures from MFV paradigm (</a:t>
            </a:r>
            <a:r>
              <a:rPr lang="en-US" dirty="0" err="1"/>
              <a:t>eg</a:t>
            </a:r>
            <a:r>
              <a:rPr lang="en-US" dirty="0"/>
              <a:t>, flavor generic)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78A8BCB-BD1E-49AC-8757-68ECD53FE202}"/>
              </a:ext>
            </a:extLst>
          </p:cNvPr>
          <p:cNvSpPr/>
          <p:nvPr/>
        </p:nvSpPr>
        <p:spPr>
          <a:xfrm>
            <a:off x="366242" y="4847548"/>
            <a:ext cx="845122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Useful to understand “Hints” for BSM in b sector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/>
              <a:t>Eg</a:t>
            </a:r>
            <a:r>
              <a:rPr lang="en-US" dirty="0"/>
              <a:t>: deviations in </a:t>
            </a:r>
            <a:r>
              <a:rPr lang="en-US" dirty="0" err="1"/>
              <a:t>b</a:t>
            </a:r>
            <a:r>
              <a:rPr lang="en-US" dirty="0" err="1">
                <a:sym typeface="Wingdings" panose="05000000000000000000" pitchFamily="2" charset="2"/>
              </a:rPr>
              <a:t>s</a:t>
            </a:r>
            <a:r>
              <a:rPr lang="en-US" dirty="0">
                <a:sym typeface="Wingdings" panose="05000000000000000000" pitchFamily="2" charset="2"/>
              </a:rPr>
              <a:t>µµ: are they replicated in s  dµµ?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Potentially immense samples : high(</a:t>
            </a:r>
            <a:r>
              <a:rPr lang="en-US" dirty="0" err="1">
                <a:sym typeface="Wingdings" panose="05000000000000000000" pitchFamily="2" charset="2"/>
              </a:rPr>
              <a:t>est</a:t>
            </a:r>
            <a:r>
              <a:rPr lang="en-US" dirty="0">
                <a:sym typeface="Wingdings" panose="05000000000000000000" pitchFamily="2" charset="2"/>
              </a:rPr>
              <a:t>) ultimate experimental precision</a:t>
            </a:r>
            <a:r>
              <a:rPr lang="en-US" dirty="0"/>
              <a:t>  </a:t>
            </a:r>
          </a:p>
        </p:txBody>
      </p:sp>
      <p:cxnSp>
        <p:nvCxnSpPr>
          <p:cNvPr id="10" name="Conector recto de flecha 9">
            <a:extLst>
              <a:ext uri="{FF2B5EF4-FFF2-40B4-BE49-F238E27FC236}">
                <a16:creationId xmlns:a16="http://schemas.microsoft.com/office/drawing/2014/main" id="{41AC088D-0E16-4BB1-81D6-2A28BCF91977}"/>
              </a:ext>
            </a:extLst>
          </p:cNvPr>
          <p:cNvCxnSpPr>
            <a:cxnSpLocks/>
          </p:cNvCxnSpPr>
          <p:nvPr/>
        </p:nvCxnSpPr>
        <p:spPr>
          <a:xfrm flipV="1">
            <a:off x="6948264" y="5224116"/>
            <a:ext cx="216024" cy="393570"/>
          </a:xfrm>
          <a:prstGeom prst="straightConnector1">
            <a:avLst/>
          </a:prstGeom>
          <a:ln>
            <a:solidFill>
              <a:srgbClr val="C00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de flecha 10">
            <a:extLst>
              <a:ext uri="{FF2B5EF4-FFF2-40B4-BE49-F238E27FC236}">
                <a16:creationId xmlns:a16="http://schemas.microsoft.com/office/drawing/2014/main" id="{F36590AD-66A4-4BD8-B70C-C2BDC0B3F917}"/>
              </a:ext>
            </a:extLst>
          </p:cNvPr>
          <p:cNvCxnSpPr>
            <a:cxnSpLocks/>
          </p:cNvCxnSpPr>
          <p:nvPr/>
        </p:nvCxnSpPr>
        <p:spPr>
          <a:xfrm>
            <a:off x="6948264" y="5589241"/>
            <a:ext cx="216024" cy="234607"/>
          </a:xfrm>
          <a:prstGeom prst="straightConnector1">
            <a:avLst/>
          </a:prstGeom>
          <a:ln>
            <a:solidFill>
              <a:srgbClr val="C00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8D2CF76-965D-438C-AD48-621E3D1BC3C1}"/>
              </a:ext>
            </a:extLst>
          </p:cNvPr>
          <p:cNvSpPr txBox="1"/>
          <p:nvPr/>
        </p:nvSpPr>
        <p:spPr>
          <a:xfrm>
            <a:off x="7112699" y="5075892"/>
            <a:ext cx="1851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 </a:t>
            </a:r>
            <a:r>
              <a:rPr lang="en-US" dirty="0">
                <a:sym typeface="Wingdings" panose="05000000000000000000" pitchFamily="2" charset="2"/>
              </a:rPr>
              <a:t> interesting</a:t>
            </a:r>
            <a:r>
              <a:rPr lang="en-US" dirty="0"/>
              <a:t> 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BD4ED5EE-48C5-459A-A2AA-708BED4D592F}"/>
              </a:ext>
            </a:extLst>
          </p:cNvPr>
          <p:cNvSpPr txBox="1"/>
          <p:nvPr/>
        </p:nvSpPr>
        <p:spPr>
          <a:xfrm>
            <a:off x="7101017" y="5621893"/>
            <a:ext cx="18902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 </a:t>
            </a:r>
            <a:r>
              <a:rPr lang="en-US" dirty="0">
                <a:sym typeface="Wingdings" panose="05000000000000000000" pitchFamily="2" charset="2"/>
              </a:rPr>
              <a:t> interesting</a:t>
            </a:r>
            <a:r>
              <a:rPr lang="en-US" dirty="0"/>
              <a:t> 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FC77D08-70BE-482C-87FC-22A19B762D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31466" y="1034153"/>
            <a:ext cx="4833074" cy="3327922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7A00501D-D935-439E-9466-AADA3C7AD2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4268" y="857484"/>
            <a:ext cx="2133688" cy="617077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53269A97-6603-4774-8F26-160AE439EA2D}"/>
              </a:ext>
            </a:extLst>
          </p:cNvPr>
          <p:cNvSpPr txBox="1"/>
          <p:nvPr/>
        </p:nvSpPr>
        <p:spPr>
          <a:xfrm>
            <a:off x="6372200" y="1371480"/>
            <a:ext cx="16834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From G. </a:t>
            </a:r>
            <a:r>
              <a:rPr lang="en-US" sz="1000" dirty="0" err="1"/>
              <a:t>Isidori</a:t>
            </a:r>
            <a:r>
              <a:rPr lang="en-US" sz="1000" dirty="0"/>
              <a:t> KAON’16</a:t>
            </a:r>
          </a:p>
          <a:p>
            <a:r>
              <a:rPr lang="en-US" sz="1000" dirty="0"/>
              <a:t>For details see </a:t>
            </a:r>
          </a:p>
          <a:p>
            <a:r>
              <a:rPr lang="en-US" sz="1000" dirty="0" err="1"/>
              <a:t>G.Isidori</a:t>
            </a:r>
            <a:r>
              <a:rPr lang="en-US" sz="1000" dirty="0"/>
              <a:t> , Y. Nir, G. Perez</a:t>
            </a:r>
          </a:p>
          <a:p>
            <a:r>
              <a:rPr lang="en-US" sz="1000" dirty="0">
                <a:hlinkClick r:id="rId6"/>
              </a:rPr>
              <a:t>arXiv:1002.0900v2</a:t>
            </a:r>
            <a:r>
              <a:rPr lang="en-US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717912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79F7F-4924-471B-B4BC-80BD207F4078}" type="slidenum">
              <a:rPr lang="en-GB" smtClean="0"/>
              <a:t>30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04800" y="228600"/>
            <a:ext cx="47612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C00000"/>
                </a:solidFill>
              </a:rPr>
              <a:t>How? </a:t>
            </a:r>
            <a:r>
              <a:rPr lang="en-GB" sz="2000" dirty="0">
                <a:solidFill>
                  <a:srgbClr val="C00000"/>
                </a:solidFill>
              </a:rPr>
              <a:t>(normalization of event yield)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1000" y="1071479"/>
            <a:ext cx="50241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Converting a signal yield into a branching ratio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57200" y="1828800"/>
                <a:ext cx="80772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800" b="0" i="0" smtClean="0">
                          <a:latin typeface="Cambria Math"/>
                        </a:rPr>
                        <m:t>Ν</m:t>
                      </m:r>
                      <m:d>
                        <m:dPr>
                          <m:ctrlPr>
                            <a:rPr lang="en-GB" sz="28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800" i="1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/>
                                </a:rPr>
                                <m:t>0</m:t>
                              </m:r>
                            </m:sup>
                          </m:sSubSup>
                          <m:r>
                            <a:rPr lang="en-GB" sz="2800" i="1">
                              <a:latin typeface="Cambria Math"/>
                            </a:rPr>
                            <m:t>→</m:t>
                          </m:r>
                          <m:r>
                            <a:rPr lang="el-GR" sz="2800" i="1">
                              <a:latin typeface="Cambria Math"/>
                            </a:rPr>
                            <m:t>𝜋𝜇𝜇</m:t>
                          </m:r>
                        </m:e>
                      </m:d>
                      <m:r>
                        <a:rPr lang="en-GB" sz="2800" b="0" i="1" smtClean="0">
                          <a:latin typeface="Cambria Math"/>
                        </a:rPr>
                        <m:t>=</m:t>
                      </m:r>
                      <m:r>
                        <a:rPr lang="el-GR" sz="2800" b="0" i="1" smtClean="0">
                          <a:solidFill>
                            <a:srgbClr val="D60093"/>
                          </a:solidFill>
                          <a:latin typeface="Cambria Math"/>
                        </a:rPr>
                        <m:t>𝜎</m:t>
                      </m:r>
                      <m:d>
                        <m:dPr>
                          <m:ctrlPr>
                            <a:rPr lang="en-GB" sz="2800" b="0" i="1" smtClean="0">
                              <a:solidFill>
                                <a:srgbClr val="D60093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800" b="0" i="1" smtClean="0">
                                  <a:solidFill>
                                    <a:srgbClr val="D6009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b="0" i="1" smtClean="0">
                                  <a:solidFill>
                                    <a:srgbClr val="D60093"/>
                                  </a:solidFill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800" b="0" i="1" smtClean="0">
                                  <a:solidFill>
                                    <a:srgbClr val="D60093"/>
                                  </a:solidFill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GB" sz="2800" b="0" i="1" smtClean="0">
                                  <a:solidFill>
                                    <a:srgbClr val="D60093"/>
                                  </a:solidFill>
                                  <a:latin typeface="Cambria Math"/>
                                </a:rPr>
                                <m:t>0</m:t>
                              </m:r>
                            </m:sup>
                          </m:sSubSup>
                        </m:e>
                      </m:d>
                      <m:r>
                        <m:rPr>
                          <m:sty m:val="p"/>
                        </m:rPr>
                        <a:rPr lang="el-GR" sz="2800" b="0" i="0" smtClean="0">
                          <a:latin typeface="Cambria Math"/>
                        </a:rPr>
                        <m:t>Β</m:t>
                      </m:r>
                      <m:r>
                        <a:rPr lang="en-GB" sz="2800" b="0" i="1" smtClean="0">
                          <a:latin typeface="Cambria Math"/>
                        </a:rPr>
                        <m:t>𝑅</m:t>
                      </m:r>
                      <m:d>
                        <m:d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2800" i="1">
                                  <a:latin typeface="Cambria Math"/>
                                </a:rPr>
                                <m:t>𝐾</m:t>
                              </m:r>
                            </m:e>
                            <m:sub>
                              <m:r>
                                <a:rPr lang="en-GB" sz="2800" i="1">
                                  <a:latin typeface="Cambria Math"/>
                                </a:rPr>
                                <m:t>𝑠</m:t>
                              </m:r>
                            </m:sub>
                            <m:sup>
                              <m:r>
                                <a:rPr lang="en-GB" sz="2800" i="1">
                                  <a:latin typeface="Cambria Math"/>
                                </a:rPr>
                                <m:t>0</m:t>
                              </m:r>
                            </m:sup>
                          </m:sSubSup>
                          <m:r>
                            <a:rPr lang="en-GB" sz="2800" b="0" i="1" smtClean="0">
                              <a:latin typeface="Cambria Math"/>
                            </a:rPr>
                            <m:t>→</m:t>
                          </m:r>
                          <m:r>
                            <a:rPr lang="el-GR" sz="2800" b="0" i="1" smtClean="0">
                              <a:latin typeface="Cambria Math"/>
                            </a:rPr>
                            <m:t>𝜋𝜇𝜇</m:t>
                          </m:r>
                        </m:e>
                      </m:d>
                      <m:r>
                        <a:rPr lang="el-GR" sz="2800" b="1" i="1" smtClean="0">
                          <a:solidFill>
                            <a:srgbClr val="007E00"/>
                          </a:solidFill>
                          <a:latin typeface="Cambria Math"/>
                        </a:rPr>
                        <m:t>𝜺</m:t>
                      </m:r>
                      <m:r>
                        <a:rPr lang="en-GB" sz="2800" b="0" i="1" smtClean="0">
                          <a:solidFill>
                            <a:srgbClr val="0033CC"/>
                          </a:solidFill>
                          <a:latin typeface="Cambria Math"/>
                        </a:rPr>
                        <m:t>𝐿</m:t>
                      </m:r>
                    </m:oMath>
                  </m:oMathPara>
                </a14:m>
                <a:endParaRPr lang="en-GB" sz="2800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1828800"/>
                <a:ext cx="8077200" cy="52322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621722" y="1371600"/>
                <a:ext cx="285924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GB" i="1" smtClean="0">
                            <a:solidFill>
                              <a:srgbClr val="D60093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solidFill>
                              <a:srgbClr val="D60093"/>
                            </a:solidFill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GB" i="1">
                            <a:solidFill>
                              <a:srgbClr val="D60093"/>
                            </a:solidFill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GB" i="1">
                            <a:solidFill>
                              <a:srgbClr val="D60093"/>
                            </a:solidFill>
                            <a:latin typeface="Cambria Math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GB" dirty="0">
                    <a:solidFill>
                      <a:srgbClr val="D60093"/>
                    </a:solidFill>
                  </a:rPr>
                  <a:t> production crossection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1722" y="1371600"/>
                <a:ext cx="2859244" cy="369332"/>
              </a:xfrm>
              <a:prstGeom prst="rect">
                <a:avLst/>
              </a:prstGeom>
              <a:blipFill rotWithShape="1">
                <a:blip r:embed="rId3"/>
                <a:stretch>
                  <a:fillRect t="-6557" r="-1493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6172200" y="1459468"/>
            <a:ext cx="21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E00"/>
                </a:solidFill>
              </a:rPr>
              <a:t>Absolute efficiency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2762" y="2505785"/>
            <a:ext cx="2411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33CC"/>
                </a:solidFill>
              </a:rPr>
              <a:t>Integrated luminosity</a:t>
            </a:r>
          </a:p>
        </p:txBody>
      </p:sp>
      <p:cxnSp>
        <p:nvCxnSpPr>
          <p:cNvPr id="11" name="Straight Arrow Connector 10"/>
          <p:cNvCxnSpPr>
            <a:stCxn id="7" idx="2"/>
          </p:cNvCxnSpPr>
          <p:nvPr/>
        </p:nvCxnSpPr>
        <p:spPr>
          <a:xfrm>
            <a:off x="4051344" y="1740932"/>
            <a:ext cx="0" cy="240268"/>
          </a:xfrm>
          <a:prstGeom prst="straightConnector1">
            <a:avLst/>
          </a:prstGeom>
          <a:ln w="38100">
            <a:solidFill>
              <a:srgbClr val="D60093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7289026" y="1692533"/>
            <a:ext cx="152400" cy="337066"/>
          </a:xfrm>
          <a:prstGeom prst="straightConnector1">
            <a:avLst/>
          </a:prstGeom>
          <a:ln w="38100">
            <a:solidFill>
              <a:srgbClr val="007E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7441426" y="2242810"/>
            <a:ext cx="228600" cy="34799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2744" y="3810000"/>
                <a:ext cx="8077200" cy="10491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l-GR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sz="2800">
                              <a:latin typeface="Cambria Math"/>
                            </a:rPr>
                            <m:t>Ν</m:t>
                          </m:r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i="1">
                                      <a:latin typeface="Cambria Math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GB" sz="2800" i="1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bSup>
                              <m:r>
                                <a:rPr lang="en-GB" sz="2800" i="1">
                                  <a:latin typeface="Cambria Math"/>
                                </a:rPr>
                                <m:t>→</m:t>
                              </m:r>
                              <m:r>
                                <a:rPr lang="el-GR" sz="2800" i="1">
                                  <a:latin typeface="Cambria Math"/>
                                </a:rPr>
                                <m:t>𝜋𝜇𝜇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l-GR" sz="2800">
                              <a:latin typeface="Cambria Math"/>
                            </a:rPr>
                            <m:t>Ν</m:t>
                          </m:r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i="1">
                                      <a:latin typeface="Cambria Math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GB" sz="2800" i="1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bSup>
                              <m:r>
                                <a:rPr lang="en-GB" sz="2800" i="1">
                                  <a:latin typeface="Cambria Math"/>
                                </a:rPr>
                                <m:t>→</m:t>
                              </m:r>
                              <m:r>
                                <a:rPr lang="el-GR" sz="2800" i="1">
                                  <a:latin typeface="Cambria Math"/>
                                </a:rPr>
                                <m:t>𝜋𝜋</m:t>
                              </m:r>
                            </m:e>
                          </m:d>
                        </m:den>
                      </m:f>
                      <m:r>
                        <a:rPr lang="en-GB" sz="28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l-GR" sz="2800" i="1">
                              <a:solidFill>
                                <a:srgbClr val="D60093"/>
                              </a:solidFill>
                              <a:latin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2800" i="1">
                                  <a:solidFill>
                                    <a:srgbClr val="D6009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2800" i="1">
                                      <a:solidFill>
                                        <a:srgbClr val="D6009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i="1">
                                      <a:solidFill>
                                        <a:srgbClr val="D60093"/>
                                      </a:solidFill>
                                      <a:latin typeface="Cambria Math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solidFill>
                                        <a:srgbClr val="D60093"/>
                                      </a:solidFill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GB" sz="2800" i="1">
                                      <a:solidFill>
                                        <a:srgbClr val="D60093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bSup>
                            </m:e>
                          </m:d>
                          <m:r>
                            <m:rPr>
                              <m:sty m:val="p"/>
                            </m:rPr>
                            <a:rPr lang="el-GR" sz="2800">
                              <a:latin typeface="Cambria Math"/>
                            </a:rPr>
                            <m:t>Β</m:t>
                          </m:r>
                          <m:r>
                            <a:rPr lang="en-GB" sz="2800" i="1">
                              <a:latin typeface="Cambria Math"/>
                            </a:rPr>
                            <m:t>𝑅</m:t>
                          </m:r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i="1">
                                      <a:latin typeface="Cambria Math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GB" sz="2800" i="1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bSup>
                              <m:r>
                                <a:rPr lang="en-GB" sz="2800" i="1">
                                  <a:latin typeface="Cambria Math"/>
                                </a:rPr>
                                <m:t>→</m:t>
                              </m:r>
                              <m:r>
                                <a:rPr lang="el-GR" sz="2800" i="1">
                                  <a:latin typeface="Cambria Math"/>
                                </a:rPr>
                                <m:t>𝜋𝜇𝜇</m:t>
                              </m:r>
                            </m:e>
                          </m:d>
                          <m:r>
                            <a:rPr lang="el-GR" sz="2800" b="1" i="1">
                              <a:solidFill>
                                <a:srgbClr val="007E00"/>
                              </a:solidFill>
                              <a:latin typeface="Cambria Math"/>
                            </a:rPr>
                            <m:t>𝜺</m:t>
                          </m:r>
                          <m:r>
                            <a:rPr lang="en-GB" sz="2800" i="1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m:rPr>
                              <m:nor/>
                            </m:rPr>
                            <a:rPr lang="en-GB" sz="2800" dirty="0">
                              <a:solidFill>
                                <a:srgbClr val="0033CC"/>
                              </a:solidFill>
                            </a:rPr>
                            <m:t> </m:t>
                          </m:r>
                        </m:num>
                        <m:den>
                          <m:r>
                            <a:rPr lang="el-GR" sz="2800" i="1">
                              <a:solidFill>
                                <a:srgbClr val="D60093"/>
                              </a:solidFill>
                              <a:latin typeface="Cambria Math"/>
                            </a:rPr>
                            <m:t>𝜎</m:t>
                          </m:r>
                          <m:d>
                            <m:dPr>
                              <m:ctrlPr>
                                <a:rPr lang="en-GB" sz="2800" i="1">
                                  <a:solidFill>
                                    <a:srgbClr val="D60093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2800" i="1">
                                      <a:solidFill>
                                        <a:srgbClr val="D60093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i="1">
                                      <a:solidFill>
                                        <a:srgbClr val="D60093"/>
                                      </a:solidFill>
                                      <a:latin typeface="Cambria Math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solidFill>
                                        <a:srgbClr val="D60093"/>
                                      </a:solidFill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GB" sz="2800" i="1">
                                      <a:solidFill>
                                        <a:srgbClr val="D60093"/>
                                      </a:solidFill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bSup>
                            </m:e>
                          </m:d>
                          <m:r>
                            <m:rPr>
                              <m:sty m:val="p"/>
                            </m:rPr>
                            <a:rPr lang="el-GR" sz="2800">
                              <a:latin typeface="Cambria Math"/>
                            </a:rPr>
                            <m:t>Β</m:t>
                          </m:r>
                          <m:r>
                            <a:rPr lang="en-GB" sz="2800" i="1">
                              <a:latin typeface="Cambria Math"/>
                            </a:rPr>
                            <m:t>𝑅</m:t>
                          </m:r>
                          <m:d>
                            <m:dPr>
                              <m:ctrlPr>
                                <a:rPr lang="en-GB" sz="2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800" i="1">
                                      <a:latin typeface="Cambria Math"/>
                                    </a:rPr>
                                    <m:t>𝐾</m:t>
                                  </m:r>
                                </m:e>
                                <m:sub>
                                  <m:r>
                                    <a:rPr lang="en-GB" sz="2800" i="1">
                                      <a:latin typeface="Cambria Math"/>
                                    </a:rPr>
                                    <m:t>𝑠</m:t>
                                  </m:r>
                                </m:sub>
                                <m:sup>
                                  <m:r>
                                    <a:rPr lang="en-GB" sz="2800" i="1">
                                      <a:latin typeface="Cambria Math"/>
                                    </a:rPr>
                                    <m:t>0</m:t>
                                  </m:r>
                                </m:sup>
                              </m:sSubSup>
                              <m:r>
                                <a:rPr lang="en-GB" sz="2800" i="1">
                                  <a:latin typeface="Cambria Math"/>
                                </a:rPr>
                                <m:t>→</m:t>
                              </m:r>
                              <m:r>
                                <a:rPr lang="el-GR" sz="2800" i="1">
                                  <a:latin typeface="Cambria Math"/>
                                </a:rPr>
                                <m:t>𝜋𝜋</m:t>
                              </m:r>
                            </m:e>
                          </m:d>
                          <m:r>
                            <a:rPr lang="el-GR" sz="2800" b="1" i="1">
                              <a:solidFill>
                                <a:srgbClr val="007E00"/>
                              </a:solidFill>
                              <a:latin typeface="Cambria Math"/>
                            </a:rPr>
                            <m:t>𝜺</m:t>
                          </m:r>
                          <m:r>
                            <a:rPr lang="en-GB" sz="2800" b="1" i="1" smtClean="0">
                              <a:solidFill>
                                <a:srgbClr val="007E00"/>
                              </a:solidFill>
                              <a:latin typeface="Cambria Math"/>
                            </a:rPr>
                            <m:t>′</m:t>
                          </m:r>
                          <m:r>
                            <a:rPr lang="en-GB" sz="2800" i="1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𝐿</m:t>
                          </m:r>
                          <m:r>
                            <m:rPr>
                              <m:nor/>
                            </m:rPr>
                            <a:rPr lang="en-GB" sz="2800" dirty="0">
                              <a:solidFill>
                                <a:srgbClr val="0033CC"/>
                              </a:solidFill>
                            </a:rPr>
                            <m:t> </m:t>
                          </m:r>
                        </m:den>
                      </m:f>
                    </m:oMath>
                  </m:oMathPara>
                </a14:m>
                <a:endParaRPr lang="en-GB" sz="2800" dirty="0">
                  <a:solidFill>
                    <a:srgbClr val="0033CC"/>
                  </a:solidFill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44" y="3810000"/>
                <a:ext cx="8077200" cy="104919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/>
          <p:cNvCxnSpPr/>
          <p:nvPr/>
        </p:nvCxnSpPr>
        <p:spPr>
          <a:xfrm flipH="1">
            <a:off x="3886200" y="3751402"/>
            <a:ext cx="381000" cy="12015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302491" y="5225534"/>
                <a:ext cx="54065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/>
                  <a:t>Introduce in the </a:t>
                </a:r>
                <a:r>
                  <a:rPr lang="en-GB" dirty="0" err="1"/>
                  <a:t>ntuples</a:t>
                </a:r>
                <a:r>
                  <a:rPr lang="en-GB" dirty="0"/>
                  <a:t> a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i="1">
                            <a:latin typeface="Cambria Math"/>
                          </a:rPr>
                          <m:t>𝐾</m:t>
                        </m:r>
                      </m:e>
                      <m:sub>
                        <m:r>
                          <a:rPr lang="en-GB" i="1">
                            <a:latin typeface="Cambria Math"/>
                          </a:rPr>
                          <m:t>𝑠</m:t>
                        </m:r>
                      </m:sub>
                      <m:sup>
                        <m:r>
                          <a:rPr lang="en-GB" i="1">
                            <a:latin typeface="Cambria Math"/>
                          </a:rPr>
                          <m:t>0</m:t>
                        </m:r>
                      </m:sup>
                    </m:sSubSup>
                    <m:r>
                      <a:rPr lang="en-GB" i="1">
                        <a:latin typeface="Cambria Math"/>
                      </a:rPr>
                      <m:t>→</m:t>
                    </m:r>
                    <m:r>
                      <a:rPr lang="el-GR" i="1">
                        <a:latin typeface="Cambria Math"/>
                      </a:rPr>
                      <m:t>𝜋𝜋</m:t>
                    </m:r>
                  </m:oMath>
                </a14:m>
                <a:r>
                  <a:rPr lang="en-GB" dirty="0"/>
                  <a:t> decays counter </a:t>
                </a: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2491" y="5225534"/>
                <a:ext cx="5406545" cy="369332"/>
              </a:xfrm>
              <a:prstGeom prst="rect">
                <a:avLst/>
              </a:prstGeom>
              <a:blipFill rotWithShape="1">
                <a:blip r:embed="rId7"/>
                <a:stretch>
                  <a:fillRect l="-1015" t="-6557" b="-2623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/>
          <p:cNvCxnSpPr/>
          <p:nvPr/>
        </p:nvCxnSpPr>
        <p:spPr>
          <a:xfrm flipH="1">
            <a:off x="6781800" y="3810000"/>
            <a:ext cx="381000" cy="120159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1676400" y="4859198"/>
            <a:ext cx="0" cy="3663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172200" y="4953000"/>
            <a:ext cx="8382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7010400" y="5116945"/>
            <a:ext cx="19511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Very well known</a:t>
            </a:r>
          </a:p>
          <a:p>
            <a:r>
              <a:rPr lang="en-GB" dirty="0"/>
              <a:t>(69.20±0.05)%</a:t>
            </a:r>
          </a:p>
        </p:txBody>
      </p:sp>
    </p:spTree>
    <p:extLst>
      <p:ext uri="{BB962C8B-B14F-4D97-AF65-F5344CB8AC3E}">
        <p14:creationId xmlns:p14="http://schemas.microsoft.com/office/powerpoint/2010/main" val="398464736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609600"/>
            <a:ext cx="2746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Dilepton</a:t>
            </a:r>
            <a:r>
              <a:rPr lang="en-GB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mass distribution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1353189"/>
            <a:ext cx="861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Take formulae from hep-</a:t>
            </a:r>
            <a:r>
              <a:rPr lang="en-GB" dirty="0" err="1"/>
              <a:t>ph</a:t>
            </a:r>
            <a:r>
              <a:rPr lang="en-GB" dirty="0"/>
              <a:t>/9808289 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27" y="2466975"/>
            <a:ext cx="795337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3962400"/>
            <a:ext cx="2823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z= m</a:t>
            </a:r>
            <a:r>
              <a:rPr lang="en-GB" baseline="30000" dirty="0"/>
              <a:t>2</a:t>
            </a:r>
            <a:r>
              <a:rPr lang="el-GR" dirty="0"/>
              <a:t> </a:t>
            </a:r>
            <a:r>
              <a:rPr lang="el-GR" dirty="0">
                <a:sym typeface="Wingdings" panose="05000000000000000000" pitchFamily="2" charset="2"/>
              </a:rPr>
              <a:t> </a:t>
            </a:r>
            <a:r>
              <a:rPr lang="en-GB" dirty="0"/>
              <a:t>d</a:t>
            </a:r>
            <a:r>
              <a:rPr lang="el-GR" dirty="0"/>
              <a:t>Γ</a:t>
            </a:r>
            <a:r>
              <a:rPr lang="en-GB" dirty="0"/>
              <a:t>/</a:t>
            </a:r>
            <a:r>
              <a:rPr lang="en-GB" dirty="0" err="1"/>
              <a:t>dm</a:t>
            </a:r>
            <a:r>
              <a:rPr lang="en-GB" dirty="0"/>
              <a:t>  = 2m</a:t>
            </a:r>
            <a:r>
              <a:rPr lang="el-GR" dirty="0"/>
              <a:t> </a:t>
            </a:r>
            <a:r>
              <a:rPr lang="en-GB" dirty="0"/>
              <a:t>d</a:t>
            </a:r>
            <a:r>
              <a:rPr lang="el-GR" dirty="0"/>
              <a:t>Γ</a:t>
            </a:r>
            <a:r>
              <a:rPr lang="en-GB" dirty="0"/>
              <a:t>/</a:t>
            </a:r>
            <a:r>
              <a:rPr lang="en-GB" dirty="0" err="1"/>
              <a:t>dz</a:t>
            </a:r>
            <a:endParaRPr lang="en-GB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724400"/>
            <a:ext cx="74199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5562600"/>
            <a:ext cx="49530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28954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32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971600" y="2924944"/>
            <a:ext cx="2972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Remind of </a:t>
            </a:r>
            <a:r>
              <a:rPr lang="en-GB" dirty="0" err="1"/>
              <a:t>Bmm</a:t>
            </a:r>
            <a:r>
              <a:rPr lang="en-GB" dirty="0"/>
              <a:t> sensitivity</a:t>
            </a:r>
          </a:p>
        </p:txBody>
      </p:sp>
    </p:spTree>
    <p:extLst>
      <p:ext uri="{BB962C8B-B14F-4D97-AF65-F5344CB8AC3E}">
        <p14:creationId xmlns:p14="http://schemas.microsoft.com/office/powerpoint/2010/main" val="5218219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1066800"/>
            <a:ext cx="1191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 mesons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1" y="16002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check that we get right the expected increase of B meson yields (</a:t>
            </a:r>
            <a:r>
              <a:rPr lang="en-US" dirty="0" err="1"/>
              <a:t>i.e</a:t>
            </a:r>
            <a:r>
              <a:rPr lang="en-US" dirty="0"/>
              <a:t>, a factor ~2)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362200"/>
            <a:ext cx="6248400" cy="415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5029200" y="3352800"/>
            <a:ext cx="2133600" cy="2286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962400" y="312420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B0s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5334000" y="4038600"/>
            <a:ext cx="1524000" cy="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572000" y="388620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B0d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010400" y="4191000"/>
            <a:ext cx="0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629400" y="4724400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B+/-</a:t>
            </a:r>
          </a:p>
        </p:txBody>
      </p:sp>
      <p:pic>
        <p:nvPicPr>
          <p:cNvPr id="14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55646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1066800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 mesons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1" y="1600200"/>
            <a:ext cx="784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D mesons the increase is slightly smaller (~1.6- 1.7)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438400"/>
            <a:ext cx="6096000" cy="4185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4648200" y="3429000"/>
            <a:ext cx="5164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D+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5257800" y="3581400"/>
            <a:ext cx="533400" cy="685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810000" y="3810000"/>
            <a:ext cx="516488" cy="369332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D-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419600" y="3962400"/>
            <a:ext cx="914400" cy="685800"/>
          </a:xfrm>
          <a:prstGeom prst="straightConnector1">
            <a:avLst/>
          </a:prstGeom>
          <a:ln w="38100">
            <a:solidFill>
              <a:srgbClr val="FF0000"/>
            </a:solidFill>
            <a:prstDash val="sys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6019800" y="4343400"/>
            <a:ext cx="1828800" cy="5334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315200" y="4953000"/>
            <a:ext cx="595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D0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5562600" y="4876800"/>
            <a:ext cx="0" cy="53340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562600" y="5410200"/>
            <a:ext cx="556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Ds</a:t>
            </a:r>
          </a:p>
        </p:txBody>
      </p:sp>
      <p:pic>
        <p:nvPicPr>
          <p:cNvPr id="16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19867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1000" y="1066800"/>
            <a:ext cx="194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Strange particles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1905000"/>
            <a:ext cx="6293889" cy="4288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0" name="Straight Arrow Connector 19"/>
          <p:cNvCxnSpPr/>
          <p:nvPr/>
        </p:nvCxnSpPr>
        <p:spPr>
          <a:xfrm>
            <a:off x="5562600" y="2590800"/>
            <a:ext cx="1295400" cy="457200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657600" y="2209800"/>
            <a:ext cx="2988319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K</a:t>
            </a:r>
            <a:r>
              <a:rPr lang="en-US" baseline="30000" dirty="0">
                <a:solidFill>
                  <a:srgbClr val="00B050"/>
                </a:solidFill>
              </a:rPr>
              <a:t>0</a:t>
            </a:r>
            <a:r>
              <a:rPr lang="en-US" dirty="0">
                <a:solidFill>
                  <a:srgbClr val="00B050"/>
                </a:solidFill>
              </a:rPr>
              <a:t>s, K</a:t>
            </a:r>
            <a:r>
              <a:rPr lang="en-US" baseline="30000" dirty="0">
                <a:solidFill>
                  <a:srgbClr val="00B050"/>
                </a:solidFill>
              </a:rPr>
              <a:t>0</a:t>
            </a:r>
            <a:r>
              <a:rPr lang="en-US" baseline="-25000" dirty="0">
                <a:solidFill>
                  <a:srgbClr val="00B050"/>
                </a:solidFill>
              </a:rPr>
              <a:t>L</a:t>
            </a:r>
            <a:r>
              <a:rPr lang="en-US" dirty="0">
                <a:solidFill>
                  <a:srgbClr val="00B050"/>
                </a:solidFill>
              </a:rPr>
              <a:t> ,K</a:t>
            </a:r>
            <a:r>
              <a:rPr lang="en-US" baseline="30000" dirty="0">
                <a:solidFill>
                  <a:srgbClr val="00B050"/>
                </a:solidFill>
              </a:rPr>
              <a:t>+/-/0</a:t>
            </a:r>
            <a:r>
              <a:rPr lang="en-US" dirty="0">
                <a:solidFill>
                  <a:srgbClr val="00B050"/>
                </a:solidFill>
              </a:rPr>
              <a:t>, </a:t>
            </a:r>
            <a:r>
              <a:rPr lang="el-GR" dirty="0">
                <a:solidFill>
                  <a:srgbClr val="00B050"/>
                </a:solidFill>
              </a:rPr>
              <a:t>φ</a:t>
            </a:r>
            <a:r>
              <a:rPr lang="en-US" dirty="0">
                <a:solidFill>
                  <a:srgbClr val="00B050"/>
                </a:solidFill>
              </a:rPr>
              <a:t>(1020),  K*</a:t>
            </a:r>
          </a:p>
          <a:p>
            <a:r>
              <a:rPr lang="en-US" dirty="0">
                <a:solidFill>
                  <a:srgbClr val="00B050"/>
                </a:solidFill>
              </a:rPr>
              <a:t>As well as anti baryons</a:t>
            </a:r>
          </a:p>
        </p:txBody>
      </p:sp>
      <p:graphicFrame>
        <p:nvGraphicFramePr>
          <p:cNvPr id="27" name="Object 26"/>
          <p:cNvGraphicFramePr>
            <a:graphicFrameLocks noChangeAspect="1"/>
          </p:cNvGraphicFramePr>
          <p:nvPr/>
        </p:nvGraphicFramePr>
        <p:xfrm>
          <a:off x="6172200" y="2514600"/>
          <a:ext cx="609600" cy="273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46" name="Equation" r:id="rId4" imgW="304560" imgH="241200" progId="Equation.3">
                  <p:embed/>
                </p:oleObj>
              </mc:Choice>
              <mc:Fallback>
                <p:oleObj name="Equation" r:id="rId4" imgW="30456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200" y="2514600"/>
                        <a:ext cx="609600" cy="273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7467600" y="3352800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rgbClr val="7030A0"/>
                </a:solidFill>
              </a:rPr>
              <a:t>Λ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620000" y="26670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rgbClr val="FF0000"/>
                </a:solidFill>
              </a:rPr>
              <a:t>Σ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4800" y="1981200"/>
            <a:ext cx="20574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Increase for  most of them is ~40% </a:t>
            </a:r>
          </a:p>
          <a:p>
            <a:endParaRPr lang="en-US" dirty="0"/>
          </a:p>
          <a:p>
            <a:r>
              <a:rPr lang="en-US" dirty="0"/>
              <a:t>A bit less for baryons (note: baryons, not anti-baryons)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However, the momentum is also different </a:t>
            </a:r>
            <a:r>
              <a:rPr lang="en-US" dirty="0" err="1"/>
              <a:t>w.r.t</a:t>
            </a:r>
            <a:r>
              <a:rPr lang="en-US" dirty="0"/>
              <a:t> 7 </a:t>
            </a:r>
            <a:r>
              <a:rPr lang="en-US" dirty="0" err="1"/>
              <a:t>TeV</a:t>
            </a:r>
            <a:r>
              <a:rPr lang="en-US" dirty="0"/>
              <a:t>. </a:t>
            </a:r>
          </a:p>
        </p:txBody>
      </p:sp>
      <p:sp>
        <p:nvSpPr>
          <p:cNvPr id="33" name="Rectangle 32"/>
          <p:cNvSpPr/>
          <p:nvPr/>
        </p:nvSpPr>
        <p:spPr>
          <a:xfrm>
            <a:off x="152400" y="6096000"/>
            <a:ext cx="815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</a:rPr>
              <a:t>In particular, for the K0s decaying in the VELO the increase is “only” ~30% </a:t>
            </a:r>
            <a:r>
              <a:rPr lang="en-US" b="1" i="1" dirty="0">
                <a:solidFill>
                  <a:srgbClr val="C00000"/>
                </a:solidFill>
                <a:sym typeface="Wingdings" pitchFamily="2" charset="2"/>
              </a:rPr>
              <a:t> This is the number we really care for Ks  </a:t>
            </a:r>
            <a:r>
              <a:rPr lang="el-GR" b="1" i="1" dirty="0">
                <a:solidFill>
                  <a:srgbClr val="C00000"/>
                </a:solidFill>
                <a:sym typeface="Wingdings" pitchFamily="2" charset="2"/>
              </a:rPr>
              <a:t>μμ</a:t>
            </a:r>
            <a:r>
              <a:rPr lang="en-US" b="1" i="1" dirty="0">
                <a:solidFill>
                  <a:srgbClr val="C00000"/>
                </a:solidFill>
                <a:sym typeface="Wingdings" pitchFamily="2" charset="2"/>
              </a:rPr>
              <a:t> studies</a:t>
            </a:r>
            <a:endParaRPr lang="en-US" b="1" i="1" dirty="0">
              <a:solidFill>
                <a:srgbClr val="C00000"/>
              </a:solidFill>
            </a:endParaRPr>
          </a:p>
        </p:txBody>
      </p:sp>
      <p:pic>
        <p:nvPicPr>
          <p:cNvPr id="14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86753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" y="1066800"/>
            <a:ext cx="1031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Leptons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2133600"/>
            <a:ext cx="5715000" cy="389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400800" y="5029200"/>
            <a:ext cx="2438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Electrons, </a:t>
            </a:r>
            <a:r>
              <a:rPr lang="en-US" b="1" dirty="0" err="1">
                <a:solidFill>
                  <a:srgbClr val="FF0000"/>
                </a:solidFill>
              </a:rPr>
              <a:t>muons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6172200" y="4800600"/>
            <a:ext cx="304800" cy="3048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62600" y="2667000"/>
            <a:ext cx="55816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2800" dirty="0">
                <a:solidFill>
                  <a:srgbClr val="7030A0"/>
                </a:solidFill>
              </a:rPr>
              <a:t>τ</a:t>
            </a:r>
            <a:r>
              <a:rPr lang="en-US" sz="2800" dirty="0">
                <a:solidFill>
                  <a:srgbClr val="7030A0"/>
                </a:solidFill>
              </a:rPr>
              <a:t>+</a:t>
            </a:r>
          </a:p>
        </p:txBody>
      </p:sp>
      <p:cxnSp>
        <p:nvCxnSpPr>
          <p:cNvPr id="16" name="Straight Arrow Connector 15"/>
          <p:cNvCxnSpPr>
            <a:stCxn id="14" idx="3"/>
          </p:cNvCxnSpPr>
          <p:nvPr/>
        </p:nvCxnSpPr>
        <p:spPr>
          <a:xfrm>
            <a:off x="6120766" y="2928610"/>
            <a:ext cx="1194434" cy="65279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385434" y="3472190"/>
            <a:ext cx="46038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sz="2800" dirty="0">
                <a:solidFill>
                  <a:srgbClr val="7030A0"/>
                </a:solidFill>
              </a:rPr>
              <a:t>τ</a:t>
            </a:r>
            <a:r>
              <a:rPr lang="en-US" sz="2800" dirty="0">
                <a:solidFill>
                  <a:srgbClr val="7030A0"/>
                </a:solidFill>
              </a:rPr>
              <a:t>-</a:t>
            </a:r>
          </a:p>
        </p:txBody>
      </p:sp>
      <p:cxnSp>
        <p:nvCxnSpPr>
          <p:cNvPr id="18" name="Straight Arrow Connector 17"/>
          <p:cNvCxnSpPr>
            <a:stCxn id="17" idx="3"/>
          </p:cNvCxnSpPr>
          <p:nvPr/>
        </p:nvCxnSpPr>
        <p:spPr>
          <a:xfrm>
            <a:off x="5845816" y="3733800"/>
            <a:ext cx="1292218" cy="652790"/>
          </a:xfrm>
          <a:prstGeom prst="straightConnector1">
            <a:avLst/>
          </a:prstGeom>
          <a:ln w="38100">
            <a:solidFill>
              <a:srgbClr val="7030A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81000" y="2133600"/>
            <a:ext cx="21336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Increase in tau </a:t>
            </a:r>
            <a:r>
              <a:rPr lang="en-US" dirty="0" err="1"/>
              <a:t>yiled</a:t>
            </a:r>
            <a:r>
              <a:rPr lang="en-US" dirty="0"/>
              <a:t> consistent with ~ 2 , expected by the fact that most of them come from </a:t>
            </a:r>
            <a:r>
              <a:rPr lang="en-US" dirty="0" err="1"/>
              <a:t>b’s</a:t>
            </a:r>
            <a:r>
              <a:rPr lang="en-US" dirty="0"/>
              <a:t> and </a:t>
            </a:r>
            <a:r>
              <a:rPr lang="en-US" dirty="0" err="1"/>
              <a:t>c’s</a:t>
            </a:r>
            <a:endParaRPr lang="en-US" dirty="0"/>
          </a:p>
          <a:p>
            <a:endParaRPr lang="en-US" dirty="0"/>
          </a:p>
          <a:p>
            <a:r>
              <a:rPr lang="en-US" dirty="0"/>
              <a:t>Check with more stats if the asymmetry +/- is still there</a:t>
            </a:r>
          </a:p>
        </p:txBody>
      </p:sp>
      <p:pic>
        <p:nvPicPr>
          <p:cNvPr id="15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4043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37</a:t>
            </a:fld>
            <a:endParaRPr lang="es-E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340768"/>
            <a:ext cx="5184576" cy="4367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39835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38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710" y="328612"/>
            <a:ext cx="466929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697509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39</a:t>
            </a:fld>
            <a:endParaRPr lang="en-GB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20" y="1556792"/>
            <a:ext cx="7524328" cy="2930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304800"/>
            <a:ext cx="4477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K</a:t>
            </a:r>
            <a:r>
              <a:rPr lang="en-GB" sz="2800" baseline="-25000" dirty="0">
                <a:solidFill>
                  <a:srgbClr val="C00000"/>
                </a:solidFill>
              </a:rPr>
              <a:t>S </a:t>
            </a:r>
            <a:r>
              <a:rPr lang="en-GB" sz="2800" dirty="0">
                <a:solidFill>
                  <a:srgbClr val="C00000"/>
                </a:solidFill>
              </a:rPr>
              <a:t>→</a:t>
            </a:r>
            <a:r>
              <a:rPr lang="el-GR" sz="2800" dirty="0">
                <a:solidFill>
                  <a:srgbClr val="C00000"/>
                </a:solidFill>
              </a:rPr>
              <a:t>π</a:t>
            </a:r>
            <a:r>
              <a:rPr lang="en-GB" sz="2800" baseline="30000" dirty="0">
                <a:solidFill>
                  <a:srgbClr val="C00000"/>
                </a:solidFill>
              </a:rPr>
              <a:t>0</a:t>
            </a:r>
            <a:r>
              <a:rPr lang="el-GR" sz="2800" dirty="0">
                <a:solidFill>
                  <a:srgbClr val="C00000"/>
                </a:solidFill>
              </a:rPr>
              <a:t>μμ</a:t>
            </a:r>
            <a:r>
              <a:rPr lang="en-GB" sz="2800" dirty="0">
                <a:solidFill>
                  <a:srgbClr val="C00000"/>
                </a:solidFill>
              </a:rPr>
              <a:t> sensitivity study</a:t>
            </a:r>
          </a:p>
        </p:txBody>
      </p:sp>
      <p:pic>
        <p:nvPicPr>
          <p:cNvPr id="6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7018097" y="879103"/>
            <a:ext cx="2125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V. </a:t>
            </a:r>
            <a:r>
              <a:rPr lang="en-GB" sz="1200" dirty="0" err="1"/>
              <a:t>Chobanova</a:t>
            </a:r>
            <a:r>
              <a:rPr lang="en-GB" sz="1200" dirty="0"/>
              <a:t> et al,</a:t>
            </a:r>
          </a:p>
          <a:p>
            <a:r>
              <a:rPr lang="en-GB" sz="1200" dirty="0"/>
              <a:t> CERN-LHCb-PUB-2016-017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3335" y="5013175"/>
            <a:ext cx="7215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As usual: BDT trained against combinatorial background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Specific backgrounds: K</a:t>
            </a:r>
            <a:r>
              <a:rPr lang="en-GB" baseline="-25000" dirty="0"/>
              <a:t>S </a:t>
            </a:r>
            <a:r>
              <a:rPr lang="en-GB" dirty="0"/>
              <a:t>→</a:t>
            </a:r>
            <a:r>
              <a:rPr lang="el-GR" dirty="0"/>
              <a:t>ππ, </a:t>
            </a:r>
            <a:r>
              <a:rPr lang="en-GB" dirty="0"/>
              <a:t>K</a:t>
            </a:r>
            <a:r>
              <a:rPr lang="en-GB" baseline="-25000" dirty="0"/>
              <a:t>L</a:t>
            </a:r>
            <a:r>
              <a:rPr lang="en-GB" dirty="0"/>
              <a:t>→</a:t>
            </a:r>
            <a:r>
              <a:rPr lang="el-GR" dirty="0"/>
              <a:t>πππ, </a:t>
            </a:r>
            <a:r>
              <a:rPr lang="en-GB" dirty="0"/>
              <a:t>K</a:t>
            </a:r>
            <a:r>
              <a:rPr lang="en-GB" baseline="-25000" dirty="0"/>
              <a:t>S/L </a:t>
            </a:r>
            <a:r>
              <a:rPr lang="en-GB" dirty="0"/>
              <a:t>→</a:t>
            </a:r>
            <a:r>
              <a:rPr lang="el-GR" dirty="0"/>
              <a:t>μμγγ</a:t>
            </a:r>
            <a:r>
              <a:rPr lang="en-GB" dirty="0"/>
              <a:t> (negligible)</a:t>
            </a:r>
            <a:r>
              <a:rPr lang="el-GR" dirty="0"/>
              <a:t> </a:t>
            </a:r>
            <a:endParaRPr lang="en-GB" dirty="0"/>
          </a:p>
        </p:txBody>
      </p:sp>
      <p:sp>
        <p:nvSpPr>
          <p:cNvPr id="8" name="Right Brace 7"/>
          <p:cNvSpPr/>
          <p:nvPr/>
        </p:nvSpPr>
        <p:spPr>
          <a:xfrm>
            <a:off x="3731229" y="5046567"/>
            <a:ext cx="408723" cy="1550785"/>
          </a:xfrm>
          <a:prstGeom prst="rightBrace">
            <a:avLst>
              <a:gd name="adj1" fmla="val 8333"/>
              <a:gd name="adj2" fmla="val 59997"/>
            </a:avLst>
          </a:prstGeom>
          <a:ln w="25400">
            <a:solidFill>
              <a:srgbClr val="C0000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44313" y="5867399"/>
            <a:ext cx="2986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Don’t affect the sensitivity estimate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07704" y="836711"/>
            <a:ext cx="26949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The background discrimination</a:t>
            </a:r>
          </a:p>
        </p:txBody>
      </p:sp>
    </p:spTree>
    <p:extLst>
      <p:ext uri="{BB962C8B-B14F-4D97-AF65-F5344CB8AC3E}">
        <p14:creationId xmlns:p14="http://schemas.microsoft.com/office/powerpoint/2010/main" val="3806266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4</a:t>
            </a:fld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424190"/>
            <a:ext cx="5985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Trigger system: status and prospects</a:t>
            </a:r>
          </a:p>
        </p:txBody>
      </p:sp>
      <p:sp>
        <p:nvSpPr>
          <p:cNvPr id="4" name="Rectangle 3"/>
          <p:cNvSpPr/>
          <p:nvPr/>
        </p:nvSpPr>
        <p:spPr>
          <a:xfrm>
            <a:off x="1403648" y="1484784"/>
            <a:ext cx="1512168" cy="115212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L0 (Hardware)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87412" y="2776430"/>
            <a:ext cx="1512168" cy="1152128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HLT1 (Software)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87412" y="4221088"/>
            <a:ext cx="1512168" cy="1152128"/>
          </a:xfrm>
          <a:prstGeom prst="rect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HLT2 (Software)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771800" y="1700808"/>
            <a:ext cx="602167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73967" y="1430219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bottleneck for K. Can’t be changed</a:t>
            </a:r>
          </a:p>
        </p:txBody>
      </p:sp>
      <p:sp>
        <p:nvSpPr>
          <p:cNvPr id="23" name="Right Brace 22"/>
          <p:cNvSpPr/>
          <p:nvPr/>
        </p:nvSpPr>
        <p:spPr>
          <a:xfrm>
            <a:off x="2915816" y="2753345"/>
            <a:ext cx="157067" cy="27638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3131840" y="3284984"/>
            <a:ext cx="2016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 designed for K, but flexible. </a:t>
            </a:r>
          </a:p>
          <a:p>
            <a:endParaRPr lang="en-GB" dirty="0"/>
          </a:p>
          <a:p>
            <a:r>
              <a:rPr lang="en-GB" dirty="0"/>
              <a:t>K triggers being implemented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15" name="Picture 5" descr="LHC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38" y="2717395"/>
            <a:ext cx="1066182" cy="75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6" name="Picture 15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745471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40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81000" y="304800"/>
            <a:ext cx="4477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K</a:t>
            </a:r>
            <a:r>
              <a:rPr lang="en-GB" sz="2800" baseline="-25000" dirty="0">
                <a:solidFill>
                  <a:srgbClr val="C00000"/>
                </a:solidFill>
              </a:rPr>
              <a:t>S </a:t>
            </a:r>
            <a:r>
              <a:rPr lang="en-GB" sz="2800" dirty="0">
                <a:solidFill>
                  <a:srgbClr val="C00000"/>
                </a:solidFill>
              </a:rPr>
              <a:t>→</a:t>
            </a:r>
            <a:r>
              <a:rPr lang="el-GR" sz="2800" dirty="0">
                <a:solidFill>
                  <a:srgbClr val="C00000"/>
                </a:solidFill>
              </a:rPr>
              <a:t>π</a:t>
            </a:r>
            <a:r>
              <a:rPr lang="en-GB" sz="2800" baseline="30000" dirty="0">
                <a:solidFill>
                  <a:srgbClr val="C00000"/>
                </a:solidFill>
              </a:rPr>
              <a:t>0</a:t>
            </a:r>
            <a:r>
              <a:rPr lang="el-GR" sz="2800" dirty="0">
                <a:solidFill>
                  <a:srgbClr val="C00000"/>
                </a:solidFill>
              </a:rPr>
              <a:t>μμ</a:t>
            </a:r>
            <a:r>
              <a:rPr lang="en-GB" sz="2800" dirty="0">
                <a:solidFill>
                  <a:srgbClr val="C00000"/>
                </a:solidFill>
              </a:rPr>
              <a:t> sensitivity study</a:t>
            </a:r>
          </a:p>
        </p:txBody>
      </p:sp>
      <p:pic>
        <p:nvPicPr>
          <p:cNvPr id="5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018097" y="879103"/>
            <a:ext cx="2125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V. </a:t>
            </a:r>
            <a:r>
              <a:rPr lang="en-GB" sz="1200" dirty="0" err="1"/>
              <a:t>Chobanova</a:t>
            </a:r>
            <a:r>
              <a:rPr lang="en-GB" sz="1200" dirty="0"/>
              <a:t> et al,</a:t>
            </a:r>
          </a:p>
          <a:p>
            <a:r>
              <a:rPr lang="en-GB" sz="1200" dirty="0"/>
              <a:t> CERN-LHCb-PUB-2016-017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7704" y="836711"/>
            <a:ext cx="942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Fit, FULL</a:t>
            </a: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503" y="1340768"/>
            <a:ext cx="69818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32455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41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81000" y="304800"/>
            <a:ext cx="4477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K</a:t>
            </a:r>
            <a:r>
              <a:rPr lang="en-GB" sz="2800" baseline="-25000" dirty="0">
                <a:solidFill>
                  <a:srgbClr val="C00000"/>
                </a:solidFill>
              </a:rPr>
              <a:t>S </a:t>
            </a:r>
            <a:r>
              <a:rPr lang="en-GB" sz="2800" dirty="0">
                <a:solidFill>
                  <a:srgbClr val="C00000"/>
                </a:solidFill>
              </a:rPr>
              <a:t>→</a:t>
            </a:r>
            <a:r>
              <a:rPr lang="el-GR" sz="2800" dirty="0">
                <a:solidFill>
                  <a:srgbClr val="C00000"/>
                </a:solidFill>
              </a:rPr>
              <a:t>π</a:t>
            </a:r>
            <a:r>
              <a:rPr lang="en-GB" sz="2800" baseline="30000" dirty="0">
                <a:solidFill>
                  <a:srgbClr val="C00000"/>
                </a:solidFill>
              </a:rPr>
              <a:t>0</a:t>
            </a:r>
            <a:r>
              <a:rPr lang="el-GR" sz="2800" dirty="0">
                <a:solidFill>
                  <a:srgbClr val="C00000"/>
                </a:solidFill>
              </a:rPr>
              <a:t>μμ</a:t>
            </a:r>
            <a:r>
              <a:rPr lang="en-GB" sz="2800" dirty="0">
                <a:solidFill>
                  <a:srgbClr val="C00000"/>
                </a:solidFill>
              </a:rPr>
              <a:t> sensitivity study</a:t>
            </a:r>
          </a:p>
        </p:txBody>
      </p:sp>
      <p:pic>
        <p:nvPicPr>
          <p:cNvPr id="5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7018097" y="879103"/>
            <a:ext cx="2125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/>
              <a:t>V. </a:t>
            </a:r>
            <a:r>
              <a:rPr lang="en-GB" sz="1200" dirty="0" err="1"/>
              <a:t>Chobanova</a:t>
            </a:r>
            <a:r>
              <a:rPr lang="en-GB" sz="1200" dirty="0"/>
              <a:t> et al,</a:t>
            </a:r>
          </a:p>
          <a:p>
            <a:r>
              <a:rPr lang="en-GB" sz="1200" dirty="0"/>
              <a:t> CERN-LHCb-PUB-2016-017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907704" y="836711"/>
            <a:ext cx="12747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C00000"/>
                </a:solidFill>
              </a:rPr>
              <a:t>Fit, PARTIAL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22970"/>
            <a:ext cx="6886575" cy="501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813167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42</a:t>
            </a:fld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424190"/>
            <a:ext cx="70679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Strangeness production/detection at LHCb</a:t>
            </a:r>
          </a:p>
        </p:txBody>
      </p:sp>
      <p:pic>
        <p:nvPicPr>
          <p:cNvPr id="5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012782"/>
            <a:ext cx="5198379" cy="5845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080432" y="4694943"/>
            <a:ext cx="208939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</a:t>
            </a:r>
            <a:r>
              <a:rPr lang="en-GB" baseline="-25000" dirty="0"/>
              <a:t>L</a:t>
            </a:r>
            <a:r>
              <a:rPr lang="en-GB" dirty="0"/>
              <a:t> , K</a:t>
            </a:r>
            <a:r>
              <a:rPr lang="en-GB" baseline="-25000" dirty="0"/>
              <a:t>S</a:t>
            </a:r>
            <a:r>
              <a:rPr lang="en-GB" dirty="0"/>
              <a:t> produced in equal amounts.  Acceptance ratio is ~2x10</a:t>
            </a:r>
            <a:r>
              <a:rPr lang="en-GB" baseline="30000" dirty="0"/>
              <a:t>-3</a:t>
            </a:r>
          </a:p>
          <a:p>
            <a:r>
              <a:rPr lang="en-GB" dirty="0"/>
              <a:t>(for Long Tracks)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9023" y="1412776"/>
            <a:ext cx="36634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The pp collisions @ LHC produce a ‘</a:t>
            </a:r>
            <a:r>
              <a:rPr lang="en-GB" dirty="0" err="1"/>
              <a:t>kaon</a:t>
            </a:r>
            <a:r>
              <a:rPr lang="en-GB" dirty="0"/>
              <a:t> flux’ of 10</a:t>
            </a:r>
            <a:r>
              <a:rPr lang="en-GB" baseline="30000" dirty="0"/>
              <a:t>13</a:t>
            </a:r>
            <a:r>
              <a:rPr lang="en-GB" dirty="0"/>
              <a:t> K</a:t>
            </a:r>
            <a:r>
              <a:rPr lang="en-GB" baseline="-25000" dirty="0"/>
              <a:t>S </a:t>
            </a:r>
            <a:r>
              <a:rPr lang="en-GB" dirty="0"/>
              <a:t>per fb</a:t>
            </a:r>
            <a:r>
              <a:rPr lang="en-GB" baseline="30000" dirty="0"/>
              <a:t>-1</a:t>
            </a:r>
            <a:r>
              <a:rPr lang="en-GB" dirty="0"/>
              <a:t> of luminosity in the LHCb acceptance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Charged decay products can be reconstructed using Long Tracks or Downstream Tracks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We use Long Tracks for </a:t>
            </a:r>
            <a:r>
              <a:rPr lang="en-GB" dirty="0" err="1"/>
              <a:t>RnS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Downstream will be investigated (extra yield, but worse reconstruction quality)</a:t>
            </a: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4427984" y="2204864"/>
            <a:ext cx="4032448" cy="72008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4788024" y="3042778"/>
            <a:ext cx="3888432" cy="170198"/>
          </a:xfrm>
          <a:prstGeom prst="line">
            <a:avLst/>
          </a:prstGeom>
          <a:ln w="38100">
            <a:solidFill>
              <a:srgbClr val="7030A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7756604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43</a:t>
            </a:fld>
            <a:endParaRPr lang="en-GB"/>
          </a:p>
        </p:txBody>
      </p:sp>
      <p:pic>
        <p:nvPicPr>
          <p:cNvPr id="5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371992" y="2924944"/>
            <a:ext cx="24000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Ongoing stuff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691680" y="4005064"/>
            <a:ext cx="5328592" cy="2230206"/>
            <a:chOff x="323528" y="4408081"/>
            <a:chExt cx="5328592" cy="2230206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1475656" y="4408081"/>
              <a:ext cx="0" cy="182923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1475656" y="6237312"/>
              <a:ext cx="417646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323528" y="5061086"/>
              <a:ext cx="1715533" cy="369332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algn="ctr"/>
              <a:r>
                <a:rPr lang="en-GB" i="1" dirty="0"/>
                <a:t>BR(K</a:t>
              </a:r>
              <a:r>
                <a:rPr lang="en-GB" i="1" baseline="-25000" dirty="0"/>
                <a:t>S </a:t>
              </a:r>
              <a:r>
                <a:rPr lang="en-GB" i="1" dirty="0"/>
                <a:t>→X</a:t>
              </a:r>
              <a:r>
                <a:rPr lang="en-GB" i="1" baseline="30000" dirty="0"/>
                <a:t>0</a:t>
              </a:r>
              <a:r>
                <a:rPr lang="el-GR" i="1" dirty="0"/>
                <a:t>μμ</a:t>
              </a:r>
              <a:r>
                <a:rPr lang="en-GB" i="1" dirty="0"/>
                <a:t> )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95096" y="6268955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/>
                <a:t>m</a:t>
              </a:r>
              <a:r>
                <a:rPr lang="en-GB" baseline="-25000" dirty="0" err="1"/>
                <a:t>X</a:t>
              </a:r>
              <a:endParaRPr lang="en-GB" baseline="-25000" dirty="0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1502229" y="4598126"/>
              <a:ext cx="3670662" cy="1438274"/>
            </a:xfrm>
            <a:custGeom>
              <a:avLst/>
              <a:gdLst>
                <a:gd name="connsiteX0" fmla="*/ 0 w 3670662"/>
                <a:gd name="connsiteY0" fmla="*/ 0 h 1438274"/>
                <a:gd name="connsiteX1" fmla="*/ 26125 w 3670662"/>
                <a:gd name="connsiteY1" fmla="*/ 65314 h 1438274"/>
                <a:gd name="connsiteX2" fmla="*/ 39188 w 3670662"/>
                <a:gd name="connsiteY2" fmla="*/ 104503 h 1438274"/>
                <a:gd name="connsiteX3" fmla="*/ 78377 w 3670662"/>
                <a:gd name="connsiteY3" fmla="*/ 391885 h 1438274"/>
                <a:gd name="connsiteX4" fmla="*/ 91440 w 3670662"/>
                <a:gd name="connsiteY4" fmla="*/ 444137 h 1438274"/>
                <a:gd name="connsiteX5" fmla="*/ 209005 w 3670662"/>
                <a:gd name="connsiteY5" fmla="*/ 509451 h 1438274"/>
                <a:gd name="connsiteX6" fmla="*/ 287382 w 3670662"/>
                <a:gd name="connsiteY6" fmla="*/ 561703 h 1438274"/>
                <a:gd name="connsiteX7" fmla="*/ 339634 w 3670662"/>
                <a:gd name="connsiteY7" fmla="*/ 522514 h 1438274"/>
                <a:gd name="connsiteX8" fmla="*/ 378822 w 3670662"/>
                <a:gd name="connsiteY8" fmla="*/ 509451 h 1438274"/>
                <a:gd name="connsiteX9" fmla="*/ 391885 w 3670662"/>
                <a:gd name="connsiteY9" fmla="*/ 561703 h 1438274"/>
                <a:gd name="connsiteX10" fmla="*/ 470262 w 3670662"/>
                <a:gd name="connsiteY10" fmla="*/ 613954 h 1438274"/>
                <a:gd name="connsiteX11" fmla="*/ 496388 w 3670662"/>
                <a:gd name="connsiteY11" fmla="*/ 653143 h 1438274"/>
                <a:gd name="connsiteX12" fmla="*/ 587828 w 3670662"/>
                <a:gd name="connsiteY12" fmla="*/ 718457 h 1438274"/>
                <a:gd name="connsiteX13" fmla="*/ 744582 w 3670662"/>
                <a:gd name="connsiteY13" fmla="*/ 862148 h 1438274"/>
                <a:gd name="connsiteX14" fmla="*/ 783771 w 3670662"/>
                <a:gd name="connsiteY14" fmla="*/ 875211 h 1438274"/>
                <a:gd name="connsiteX15" fmla="*/ 822960 w 3670662"/>
                <a:gd name="connsiteY15" fmla="*/ 914400 h 1438274"/>
                <a:gd name="connsiteX16" fmla="*/ 979714 w 3670662"/>
                <a:gd name="connsiteY16" fmla="*/ 992777 h 1438274"/>
                <a:gd name="connsiteX17" fmla="*/ 1188720 w 3670662"/>
                <a:gd name="connsiteY17" fmla="*/ 979714 h 1438274"/>
                <a:gd name="connsiteX18" fmla="*/ 1227908 w 3670662"/>
                <a:gd name="connsiteY18" fmla="*/ 1097280 h 1438274"/>
                <a:gd name="connsiteX19" fmla="*/ 1293222 w 3670662"/>
                <a:gd name="connsiteY19" fmla="*/ 1162594 h 1438274"/>
                <a:gd name="connsiteX20" fmla="*/ 1397725 w 3670662"/>
                <a:gd name="connsiteY20" fmla="*/ 1254034 h 1438274"/>
                <a:gd name="connsiteX21" fmla="*/ 1658982 w 3670662"/>
                <a:gd name="connsiteY21" fmla="*/ 1240971 h 1438274"/>
                <a:gd name="connsiteX22" fmla="*/ 1711234 w 3670662"/>
                <a:gd name="connsiteY22" fmla="*/ 1214845 h 1438274"/>
                <a:gd name="connsiteX23" fmla="*/ 1815737 w 3670662"/>
                <a:gd name="connsiteY23" fmla="*/ 1254034 h 1438274"/>
                <a:gd name="connsiteX24" fmla="*/ 1867988 w 3670662"/>
                <a:gd name="connsiteY24" fmla="*/ 1267097 h 1438274"/>
                <a:gd name="connsiteX25" fmla="*/ 1894114 w 3670662"/>
                <a:gd name="connsiteY25" fmla="*/ 1306285 h 1438274"/>
                <a:gd name="connsiteX26" fmla="*/ 2063931 w 3670662"/>
                <a:gd name="connsiteY26" fmla="*/ 1332411 h 1438274"/>
                <a:gd name="connsiteX27" fmla="*/ 2116182 w 3670662"/>
                <a:gd name="connsiteY27" fmla="*/ 1345474 h 1438274"/>
                <a:gd name="connsiteX28" fmla="*/ 2233748 w 3670662"/>
                <a:gd name="connsiteY28" fmla="*/ 1410788 h 1438274"/>
                <a:gd name="connsiteX29" fmla="*/ 2351314 w 3670662"/>
                <a:gd name="connsiteY29" fmla="*/ 1371600 h 1438274"/>
                <a:gd name="connsiteX30" fmla="*/ 2416628 w 3670662"/>
                <a:gd name="connsiteY30" fmla="*/ 1384663 h 1438274"/>
                <a:gd name="connsiteX31" fmla="*/ 2455817 w 3670662"/>
                <a:gd name="connsiteY31" fmla="*/ 1397725 h 1438274"/>
                <a:gd name="connsiteX32" fmla="*/ 2599508 w 3670662"/>
                <a:gd name="connsiteY32" fmla="*/ 1410788 h 1438274"/>
                <a:gd name="connsiteX33" fmla="*/ 2730137 w 3670662"/>
                <a:gd name="connsiteY33" fmla="*/ 1384663 h 1438274"/>
                <a:gd name="connsiteX34" fmla="*/ 2847702 w 3670662"/>
                <a:gd name="connsiteY34" fmla="*/ 1371600 h 1438274"/>
                <a:gd name="connsiteX35" fmla="*/ 2899954 w 3670662"/>
                <a:gd name="connsiteY35" fmla="*/ 1345474 h 1438274"/>
                <a:gd name="connsiteX36" fmla="*/ 3122022 w 3670662"/>
                <a:gd name="connsiteY36" fmla="*/ 1384663 h 1438274"/>
                <a:gd name="connsiteX37" fmla="*/ 3148148 w 3670662"/>
                <a:gd name="connsiteY37" fmla="*/ 1423851 h 1438274"/>
                <a:gd name="connsiteX38" fmla="*/ 3213462 w 3670662"/>
                <a:gd name="connsiteY38" fmla="*/ 1371600 h 1438274"/>
                <a:gd name="connsiteX39" fmla="*/ 3344091 w 3670662"/>
                <a:gd name="connsiteY39" fmla="*/ 1358537 h 1438274"/>
                <a:gd name="connsiteX40" fmla="*/ 3540034 w 3670662"/>
                <a:gd name="connsiteY40" fmla="*/ 1084217 h 1438274"/>
                <a:gd name="connsiteX41" fmla="*/ 3553097 w 3670662"/>
                <a:gd name="connsiteY41" fmla="*/ 1031965 h 1438274"/>
                <a:gd name="connsiteX42" fmla="*/ 3540034 w 3670662"/>
                <a:gd name="connsiteY42" fmla="*/ 1071154 h 1438274"/>
                <a:gd name="connsiteX43" fmla="*/ 3553097 w 3670662"/>
                <a:gd name="connsiteY43" fmla="*/ 1005840 h 1438274"/>
                <a:gd name="connsiteX44" fmla="*/ 3631474 w 3670662"/>
                <a:gd name="connsiteY44" fmla="*/ 992777 h 1438274"/>
                <a:gd name="connsiteX45" fmla="*/ 3644537 w 3670662"/>
                <a:gd name="connsiteY45" fmla="*/ 901337 h 1438274"/>
                <a:gd name="connsiteX46" fmla="*/ 3670662 w 3670662"/>
                <a:gd name="connsiteY46" fmla="*/ 862148 h 143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670662" h="1438274">
                  <a:moveTo>
                    <a:pt x="0" y="0"/>
                  </a:moveTo>
                  <a:cubicBezTo>
                    <a:pt x="8708" y="21771"/>
                    <a:pt x="17892" y="43359"/>
                    <a:pt x="26125" y="65314"/>
                  </a:cubicBezTo>
                  <a:cubicBezTo>
                    <a:pt x="30960" y="78207"/>
                    <a:pt x="37941" y="90790"/>
                    <a:pt x="39188" y="104503"/>
                  </a:cubicBezTo>
                  <a:cubicBezTo>
                    <a:pt x="64771" y="385917"/>
                    <a:pt x="4079" y="280441"/>
                    <a:pt x="78377" y="391885"/>
                  </a:cubicBezTo>
                  <a:cubicBezTo>
                    <a:pt x="82731" y="409302"/>
                    <a:pt x="79756" y="430506"/>
                    <a:pt x="91440" y="444137"/>
                  </a:cubicBezTo>
                  <a:cubicBezTo>
                    <a:pt x="108685" y="464257"/>
                    <a:pt x="183719" y="494279"/>
                    <a:pt x="209005" y="509451"/>
                  </a:cubicBezTo>
                  <a:cubicBezTo>
                    <a:pt x="235930" y="525606"/>
                    <a:pt x="287382" y="561703"/>
                    <a:pt x="287382" y="561703"/>
                  </a:cubicBezTo>
                  <a:cubicBezTo>
                    <a:pt x="304799" y="548640"/>
                    <a:pt x="320731" y="533316"/>
                    <a:pt x="339634" y="522514"/>
                  </a:cubicBezTo>
                  <a:cubicBezTo>
                    <a:pt x="351589" y="515682"/>
                    <a:pt x="367807" y="501189"/>
                    <a:pt x="378822" y="509451"/>
                  </a:cubicBezTo>
                  <a:cubicBezTo>
                    <a:pt x="393185" y="520223"/>
                    <a:pt x="380063" y="548192"/>
                    <a:pt x="391885" y="561703"/>
                  </a:cubicBezTo>
                  <a:cubicBezTo>
                    <a:pt x="412561" y="585333"/>
                    <a:pt x="470262" y="613954"/>
                    <a:pt x="470262" y="613954"/>
                  </a:cubicBezTo>
                  <a:cubicBezTo>
                    <a:pt x="478971" y="627017"/>
                    <a:pt x="485287" y="642042"/>
                    <a:pt x="496388" y="653143"/>
                  </a:cubicBezTo>
                  <a:cubicBezTo>
                    <a:pt x="584581" y="741335"/>
                    <a:pt x="513665" y="651710"/>
                    <a:pt x="587828" y="718457"/>
                  </a:cubicBezTo>
                  <a:cubicBezTo>
                    <a:pt x="642027" y="767236"/>
                    <a:pt x="682448" y="823315"/>
                    <a:pt x="744582" y="862148"/>
                  </a:cubicBezTo>
                  <a:cubicBezTo>
                    <a:pt x="756259" y="869446"/>
                    <a:pt x="770708" y="870857"/>
                    <a:pt x="783771" y="875211"/>
                  </a:cubicBezTo>
                  <a:cubicBezTo>
                    <a:pt x="796834" y="888274"/>
                    <a:pt x="806436" y="906138"/>
                    <a:pt x="822960" y="914400"/>
                  </a:cubicBezTo>
                  <a:cubicBezTo>
                    <a:pt x="1003082" y="1004461"/>
                    <a:pt x="891177" y="904240"/>
                    <a:pt x="979714" y="992777"/>
                  </a:cubicBezTo>
                  <a:cubicBezTo>
                    <a:pt x="1136314" y="961457"/>
                    <a:pt x="1066541" y="959351"/>
                    <a:pt x="1188720" y="979714"/>
                  </a:cubicBezTo>
                  <a:cubicBezTo>
                    <a:pt x="1276601" y="1155479"/>
                    <a:pt x="1151933" y="894682"/>
                    <a:pt x="1227908" y="1097280"/>
                  </a:cubicBezTo>
                  <a:cubicBezTo>
                    <a:pt x="1245783" y="1144945"/>
                    <a:pt x="1257931" y="1132345"/>
                    <a:pt x="1293222" y="1162594"/>
                  </a:cubicBezTo>
                  <a:cubicBezTo>
                    <a:pt x="1451067" y="1297889"/>
                    <a:pt x="1246044" y="1140271"/>
                    <a:pt x="1397725" y="1254034"/>
                  </a:cubicBezTo>
                  <a:cubicBezTo>
                    <a:pt x="1484811" y="1249680"/>
                    <a:pt x="1572461" y="1251786"/>
                    <a:pt x="1658982" y="1240971"/>
                  </a:cubicBezTo>
                  <a:cubicBezTo>
                    <a:pt x="1678305" y="1238556"/>
                    <a:pt x="1691828" y="1213228"/>
                    <a:pt x="1711234" y="1214845"/>
                  </a:cubicBezTo>
                  <a:cubicBezTo>
                    <a:pt x="1748309" y="1217935"/>
                    <a:pt x="1780443" y="1242269"/>
                    <a:pt x="1815737" y="1254034"/>
                  </a:cubicBezTo>
                  <a:cubicBezTo>
                    <a:pt x="1832769" y="1259711"/>
                    <a:pt x="1850571" y="1262743"/>
                    <a:pt x="1867988" y="1267097"/>
                  </a:cubicBezTo>
                  <a:cubicBezTo>
                    <a:pt x="1876697" y="1280160"/>
                    <a:pt x="1879220" y="1301320"/>
                    <a:pt x="1894114" y="1306285"/>
                  </a:cubicBezTo>
                  <a:cubicBezTo>
                    <a:pt x="1948447" y="1324396"/>
                    <a:pt x="2007531" y="1322458"/>
                    <a:pt x="2063931" y="1332411"/>
                  </a:cubicBezTo>
                  <a:cubicBezTo>
                    <a:pt x="2081611" y="1335531"/>
                    <a:pt x="2098765" y="1341120"/>
                    <a:pt x="2116182" y="1345474"/>
                  </a:cubicBezTo>
                  <a:cubicBezTo>
                    <a:pt x="2121034" y="1348385"/>
                    <a:pt x="2217966" y="1408815"/>
                    <a:pt x="2233748" y="1410788"/>
                  </a:cubicBezTo>
                  <a:cubicBezTo>
                    <a:pt x="2255176" y="1413466"/>
                    <a:pt x="2339300" y="1376406"/>
                    <a:pt x="2351314" y="1371600"/>
                  </a:cubicBezTo>
                  <a:cubicBezTo>
                    <a:pt x="2373085" y="1375954"/>
                    <a:pt x="2395088" y="1379278"/>
                    <a:pt x="2416628" y="1384663"/>
                  </a:cubicBezTo>
                  <a:cubicBezTo>
                    <a:pt x="2429986" y="1388003"/>
                    <a:pt x="2442186" y="1395778"/>
                    <a:pt x="2455817" y="1397725"/>
                  </a:cubicBezTo>
                  <a:cubicBezTo>
                    <a:pt x="2503428" y="1404526"/>
                    <a:pt x="2551611" y="1406434"/>
                    <a:pt x="2599508" y="1410788"/>
                  </a:cubicBezTo>
                  <a:cubicBezTo>
                    <a:pt x="2731844" y="1463723"/>
                    <a:pt x="2597601" y="1431997"/>
                    <a:pt x="2730137" y="1384663"/>
                  </a:cubicBezTo>
                  <a:cubicBezTo>
                    <a:pt x="2767269" y="1371401"/>
                    <a:pt x="2808514" y="1375954"/>
                    <a:pt x="2847702" y="1371600"/>
                  </a:cubicBezTo>
                  <a:cubicBezTo>
                    <a:pt x="2865119" y="1362891"/>
                    <a:pt x="2880481" y="1345474"/>
                    <a:pt x="2899954" y="1345474"/>
                  </a:cubicBezTo>
                  <a:cubicBezTo>
                    <a:pt x="2972094" y="1345474"/>
                    <a:pt x="3050391" y="1366755"/>
                    <a:pt x="3122022" y="1384663"/>
                  </a:cubicBezTo>
                  <a:cubicBezTo>
                    <a:pt x="3130731" y="1397726"/>
                    <a:pt x="3132606" y="1426071"/>
                    <a:pt x="3148148" y="1423851"/>
                  </a:cubicBezTo>
                  <a:cubicBezTo>
                    <a:pt x="3175749" y="1419908"/>
                    <a:pt x="3187012" y="1380417"/>
                    <a:pt x="3213462" y="1371600"/>
                  </a:cubicBezTo>
                  <a:cubicBezTo>
                    <a:pt x="3254977" y="1357762"/>
                    <a:pt x="3300548" y="1362891"/>
                    <a:pt x="3344091" y="1358537"/>
                  </a:cubicBezTo>
                  <a:cubicBezTo>
                    <a:pt x="3472997" y="1251116"/>
                    <a:pt x="3431365" y="1301556"/>
                    <a:pt x="3540034" y="1084217"/>
                  </a:cubicBezTo>
                  <a:cubicBezTo>
                    <a:pt x="3548063" y="1068159"/>
                    <a:pt x="3553097" y="1049918"/>
                    <a:pt x="3553097" y="1031965"/>
                  </a:cubicBezTo>
                  <a:cubicBezTo>
                    <a:pt x="3553097" y="1018195"/>
                    <a:pt x="3540034" y="1084924"/>
                    <a:pt x="3540034" y="1071154"/>
                  </a:cubicBezTo>
                  <a:cubicBezTo>
                    <a:pt x="3540034" y="1048951"/>
                    <a:pt x="3548743" y="1027611"/>
                    <a:pt x="3553097" y="1005840"/>
                  </a:cubicBezTo>
                  <a:cubicBezTo>
                    <a:pt x="3587412" y="1028716"/>
                    <a:pt x="3605006" y="1058947"/>
                    <a:pt x="3631474" y="992777"/>
                  </a:cubicBezTo>
                  <a:cubicBezTo>
                    <a:pt x="3642909" y="964190"/>
                    <a:pt x="3635690" y="930828"/>
                    <a:pt x="3644537" y="901337"/>
                  </a:cubicBezTo>
                  <a:cubicBezTo>
                    <a:pt x="3649048" y="886300"/>
                    <a:pt x="3670662" y="862148"/>
                    <a:pt x="3670662" y="862148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23204" y="4797364"/>
              <a:ext cx="14077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/>
                <a:t>LHCb Fictitious 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714020" y="5317263"/>
              <a:ext cx="1929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>
                  <a:solidFill>
                    <a:srgbClr val="C00000"/>
                  </a:solidFill>
                </a:rPr>
                <a:t>90% CL exclusion</a:t>
              </a:r>
            </a:p>
          </p:txBody>
        </p:sp>
        <p:cxnSp>
          <p:nvCxnSpPr>
            <p:cNvPr id="15" name="Straight Connector 14"/>
            <p:cNvCxnSpPr>
              <a:stCxn id="12" idx="37"/>
            </p:cNvCxnSpPr>
            <p:nvPr/>
          </p:nvCxnSpPr>
          <p:spPr>
            <a:xfrm flipH="1">
              <a:off x="4644008" y="6021977"/>
              <a:ext cx="6369" cy="215335"/>
            </a:xfrm>
            <a:prstGeom prst="line">
              <a:avLst/>
            </a:prstGeom>
            <a:ln>
              <a:solidFill>
                <a:srgbClr val="0000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455590" y="6156012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solidFill>
                    <a:srgbClr val="0000CC"/>
                  </a:solidFill>
                </a:rPr>
                <a:t>γ</a:t>
              </a:r>
              <a:endParaRPr lang="en-GB" baseline="30000" dirty="0">
                <a:solidFill>
                  <a:srgbClr val="0000CC"/>
                </a:solidFill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475656" y="4598126"/>
              <a:ext cx="1" cy="1611870"/>
            </a:xfrm>
            <a:prstGeom prst="line">
              <a:avLst/>
            </a:prstGeom>
            <a:ln w="25400">
              <a:solidFill>
                <a:srgbClr val="0000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483916" y="6237312"/>
              <a:ext cx="401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solidFill>
                    <a:srgbClr val="0000CC"/>
                  </a:solidFill>
                </a:rPr>
                <a:t>π</a:t>
              </a:r>
              <a:r>
                <a:rPr lang="en-GB" baseline="30000" dirty="0">
                  <a:solidFill>
                    <a:srgbClr val="0000CC"/>
                  </a:solidFill>
                </a:rPr>
                <a:t>0</a:t>
              </a:r>
            </a:p>
          </p:txBody>
        </p:sp>
        <p:cxnSp>
          <p:nvCxnSpPr>
            <p:cNvPr id="19" name="Straight Connector 18"/>
            <p:cNvCxnSpPr/>
            <p:nvPr/>
          </p:nvCxnSpPr>
          <p:spPr>
            <a:xfrm flipH="1">
              <a:off x="1752122" y="5188726"/>
              <a:ext cx="6370" cy="1048586"/>
            </a:xfrm>
            <a:prstGeom prst="line">
              <a:avLst/>
            </a:prstGeom>
            <a:ln>
              <a:solidFill>
                <a:srgbClr val="0000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1822930" y="5721723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00CC"/>
                  </a:solidFill>
                </a:rPr>
                <a:t>X</a:t>
              </a:r>
              <a:endParaRPr lang="en-GB" baseline="30000" dirty="0">
                <a:solidFill>
                  <a:srgbClr val="0000CC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097518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44</a:t>
            </a:fld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1872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K</a:t>
            </a:r>
            <a:r>
              <a:rPr lang="en-GB" sz="2800" baseline="30000" dirty="0">
                <a:solidFill>
                  <a:srgbClr val="C00000"/>
                </a:solidFill>
              </a:rPr>
              <a:t>+</a:t>
            </a:r>
            <a:r>
              <a:rPr lang="en-GB" sz="2800" baseline="-25000" dirty="0">
                <a:solidFill>
                  <a:srgbClr val="C00000"/>
                </a:solidFill>
              </a:rPr>
              <a:t> </a:t>
            </a:r>
            <a:r>
              <a:rPr lang="en-GB" sz="2800" dirty="0">
                <a:solidFill>
                  <a:srgbClr val="C00000"/>
                </a:solidFill>
              </a:rPr>
              <a:t>studies </a:t>
            </a:r>
          </a:p>
        </p:txBody>
      </p:sp>
      <p:pic>
        <p:nvPicPr>
          <p:cNvPr id="4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222" y="1268760"/>
            <a:ext cx="4307496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004049" y="1556792"/>
            <a:ext cx="36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Large samples of charged </a:t>
            </a:r>
            <a:r>
              <a:rPr lang="en-GB" dirty="0" err="1"/>
              <a:t>kaon</a:t>
            </a:r>
            <a:r>
              <a:rPr lang="en-GB" dirty="0"/>
              <a:t> decays are available</a:t>
            </a:r>
          </a:p>
          <a:p>
            <a:endParaRPr lang="en-GB" dirty="0"/>
          </a:p>
          <a:p>
            <a:r>
              <a:rPr lang="en-GB" dirty="0"/>
              <a:t>K</a:t>
            </a:r>
            <a:r>
              <a:rPr lang="en-GB" baseline="30000" dirty="0"/>
              <a:t>+</a:t>
            </a:r>
            <a:r>
              <a:rPr lang="en-GB" dirty="0"/>
              <a:t> mass is not very well known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K</a:t>
            </a:r>
            <a:r>
              <a:rPr lang="en-GB" baseline="30000" dirty="0"/>
              <a:t>+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l-GR" dirty="0">
                <a:sym typeface="Wingdings" panose="05000000000000000000" pitchFamily="2" charset="2"/>
              </a:rPr>
              <a:t>πμμ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389668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45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18678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K</a:t>
            </a:r>
            <a:r>
              <a:rPr lang="en-GB" sz="2800" baseline="-25000" dirty="0">
                <a:solidFill>
                  <a:srgbClr val="C00000"/>
                </a:solidFill>
              </a:rPr>
              <a:t>S </a:t>
            </a:r>
            <a:r>
              <a:rPr lang="en-GB" sz="2800" dirty="0">
                <a:solidFill>
                  <a:srgbClr val="C00000"/>
                </a:solidFill>
              </a:rPr>
              <a:t>→X</a:t>
            </a:r>
            <a:r>
              <a:rPr lang="en-GB" sz="2800" baseline="30000" dirty="0">
                <a:solidFill>
                  <a:srgbClr val="C00000"/>
                </a:solidFill>
              </a:rPr>
              <a:t>0</a:t>
            </a:r>
            <a:r>
              <a:rPr lang="el-GR" sz="2800" dirty="0">
                <a:solidFill>
                  <a:srgbClr val="C00000"/>
                </a:solidFill>
              </a:rPr>
              <a:t>μμ</a:t>
            </a:r>
            <a:r>
              <a:rPr lang="en-GB" sz="28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1268760"/>
            <a:ext cx="84249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The </a:t>
            </a:r>
            <a:r>
              <a:rPr lang="en-GB" dirty="0">
                <a:solidFill>
                  <a:srgbClr val="C00000"/>
                </a:solidFill>
              </a:rPr>
              <a:t>K</a:t>
            </a:r>
            <a:r>
              <a:rPr lang="en-GB" baseline="-25000" dirty="0">
                <a:solidFill>
                  <a:srgbClr val="C00000"/>
                </a:solidFill>
              </a:rPr>
              <a:t>S </a:t>
            </a:r>
            <a:r>
              <a:rPr lang="en-GB" dirty="0">
                <a:solidFill>
                  <a:srgbClr val="C00000"/>
                </a:solidFill>
              </a:rPr>
              <a:t>→</a:t>
            </a:r>
            <a:r>
              <a:rPr lang="el-GR" dirty="0">
                <a:solidFill>
                  <a:srgbClr val="C00000"/>
                </a:solidFill>
              </a:rPr>
              <a:t>π</a:t>
            </a:r>
            <a:r>
              <a:rPr lang="en-GB" baseline="30000" dirty="0">
                <a:solidFill>
                  <a:srgbClr val="C00000"/>
                </a:solidFill>
              </a:rPr>
              <a:t>0</a:t>
            </a:r>
            <a:r>
              <a:rPr lang="el-GR" dirty="0">
                <a:solidFill>
                  <a:srgbClr val="C00000"/>
                </a:solidFill>
              </a:rPr>
              <a:t>μμ</a:t>
            </a:r>
            <a:r>
              <a:rPr lang="en-GB" dirty="0"/>
              <a:t>  PARTIAL analysis can be </a:t>
            </a:r>
            <a:r>
              <a:rPr lang="en-GB" dirty="0" err="1"/>
              <a:t>recasted</a:t>
            </a:r>
            <a:r>
              <a:rPr lang="en-GB" dirty="0"/>
              <a:t> for general/inclusive  </a:t>
            </a:r>
            <a:r>
              <a:rPr lang="en-GB" dirty="0">
                <a:solidFill>
                  <a:srgbClr val="C00000"/>
                </a:solidFill>
              </a:rPr>
              <a:t>K</a:t>
            </a:r>
            <a:r>
              <a:rPr lang="en-GB" baseline="-25000" dirty="0">
                <a:solidFill>
                  <a:srgbClr val="C00000"/>
                </a:solidFill>
              </a:rPr>
              <a:t>S </a:t>
            </a:r>
            <a:r>
              <a:rPr lang="en-GB" dirty="0">
                <a:solidFill>
                  <a:srgbClr val="C00000"/>
                </a:solidFill>
              </a:rPr>
              <a:t>→X</a:t>
            </a:r>
            <a:r>
              <a:rPr lang="en-GB" baseline="30000" dirty="0">
                <a:solidFill>
                  <a:srgbClr val="C00000"/>
                </a:solidFill>
              </a:rPr>
              <a:t>0</a:t>
            </a:r>
            <a:r>
              <a:rPr lang="el-GR" dirty="0">
                <a:solidFill>
                  <a:srgbClr val="C00000"/>
                </a:solidFill>
              </a:rPr>
              <a:t>μμ</a:t>
            </a:r>
            <a:r>
              <a:rPr lang="en-GB" dirty="0"/>
              <a:t>. With X being whatever neutral system: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K</a:t>
            </a:r>
            <a:r>
              <a:rPr lang="en-GB" baseline="-25000" dirty="0"/>
              <a:t>S </a:t>
            </a:r>
            <a:r>
              <a:rPr lang="en-GB" dirty="0"/>
              <a:t>→γ</a:t>
            </a:r>
            <a:r>
              <a:rPr lang="el-GR" dirty="0"/>
              <a:t>μμ</a:t>
            </a:r>
            <a:r>
              <a:rPr lang="en-GB" dirty="0"/>
              <a:t>. Can also be completed with photon reconstruction</a:t>
            </a:r>
          </a:p>
          <a:p>
            <a:pPr marL="742950" lvl="1" indent="-285750">
              <a:buFont typeface="Arial" charset="0"/>
              <a:buChar char="•"/>
            </a:pPr>
            <a:endParaRPr lang="en-GB" dirty="0"/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K</a:t>
            </a:r>
            <a:r>
              <a:rPr lang="en-GB" baseline="-25000" dirty="0"/>
              <a:t>S </a:t>
            </a:r>
            <a:r>
              <a:rPr lang="en-GB" dirty="0"/>
              <a:t>→(</a:t>
            </a:r>
            <a:r>
              <a:rPr lang="en-GB" dirty="0" err="1"/>
              <a:t>l+l</a:t>
            </a:r>
            <a:r>
              <a:rPr lang="en-GB" dirty="0"/>
              <a:t>-)</a:t>
            </a:r>
            <a:r>
              <a:rPr lang="el-GR" dirty="0"/>
              <a:t>μμ</a:t>
            </a:r>
            <a:r>
              <a:rPr lang="en-GB" dirty="0"/>
              <a:t>. Some of them are also being searched for explicitly</a:t>
            </a:r>
          </a:p>
          <a:p>
            <a:pPr marL="742950" lvl="1" indent="-285750">
              <a:buFont typeface="Arial" charset="0"/>
              <a:buChar char="•"/>
            </a:pPr>
            <a:endParaRPr lang="en-GB" dirty="0"/>
          </a:p>
          <a:p>
            <a:pPr marL="742950" lvl="1" indent="-285750">
              <a:buFont typeface="Arial" charset="0"/>
              <a:buChar char="•"/>
            </a:pPr>
            <a:r>
              <a:rPr lang="en-GB" dirty="0"/>
              <a:t>Some exotic, </a:t>
            </a:r>
            <a:r>
              <a:rPr lang="en-GB" dirty="0" err="1"/>
              <a:t>eg</a:t>
            </a:r>
            <a:r>
              <a:rPr lang="en-GB" dirty="0"/>
              <a:t>, 17 MeV neutral boson of </a:t>
            </a:r>
            <a:r>
              <a:rPr lang="en-GB" sz="1400" dirty="0"/>
              <a:t>Phys. Rev. </a:t>
            </a:r>
            <a:r>
              <a:rPr lang="en-GB" sz="1400" dirty="0" err="1"/>
              <a:t>Lett</a:t>
            </a:r>
            <a:r>
              <a:rPr lang="en-GB" sz="1400" dirty="0"/>
              <a:t>. 116, 042501 (2016)</a:t>
            </a:r>
          </a:p>
          <a:p>
            <a:pPr marL="742950" lvl="1" indent="-285750">
              <a:buFont typeface="Arial" charset="0"/>
              <a:buChar char="•"/>
            </a:pPr>
            <a:endParaRPr lang="en-GB" dirty="0">
              <a:solidFill>
                <a:srgbClr val="C00000"/>
              </a:solidFill>
            </a:endParaRPr>
          </a:p>
          <a:p>
            <a:pPr marL="742950" lvl="1" indent="-285750">
              <a:buFont typeface="Arial" charset="0"/>
              <a:buChar char="•"/>
            </a:pPr>
            <a:endParaRPr lang="en-GB" dirty="0">
              <a:solidFill>
                <a:srgbClr val="C00000"/>
              </a:solidFill>
            </a:endParaRPr>
          </a:p>
          <a:p>
            <a:r>
              <a:rPr lang="en-GB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9512" y="3893867"/>
            <a:ext cx="50690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Limits can be provided as a function of X</a:t>
            </a:r>
            <a:r>
              <a:rPr lang="en-GB" baseline="30000" dirty="0"/>
              <a:t>0</a:t>
            </a:r>
            <a:r>
              <a:rPr lang="en-GB" dirty="0"/>
              <a:t> mass</a:t>
            </a:r>
          </a:p>
        </p:txBody>
      </p:sp>
      <p:pic>
        <p:nvPicPr>
          <p:cNvPr id="19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323528" y="4408081"/>
            <a:ext cx="5328592" cy="2230206"/>
            <a:chOff x="323528" y="4408081"/>
            <a:chExt cx="5328592" cy="2230206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1475656" y="4408081"/>
              <a:ext cx="0" cy="182923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1475656" y="6237312"/>
              <a:ext cx="4176464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323528" y="5061086"/>
              <a:ext cx="1715533" cy="369332"/>
            </a:xfrm>
            <a:prstGeom prst="rect">
              <a:avLst/>
            </a:prstGeom>
            <a:noFill/>
            <a:scene3d>
              <a:camera prst="orthographicFront">
                <a:rot lat="0" lon="0" rev="5400000"/>
              </a:camera>
              <a:lightRig rig="threePt" dir="t"/>
            </a:scene3d>
          </p:spPr>
          <p:txBody>
            <a:bodyPr wrap="none" rtlCol="0">
              <a:spAutoFit/>
            </a:bodyPr>
            <a:lstStyle/>
            <a:p>
              <a:pPr algn="ctr"/>
              <a:r>
                <a:rPr lang="en-GB" i="1" dirty="0"/>
                <a:t>BR(K</a:t>
              </a:r>
              <a:r>
                <a:rPr lang="en-GB" i="1" baseline="-25000" dirty="0"/>
                <a:t>S </a:t>
              </a:r>
              <a:r>
                <a:rPr lang="en-GB" i="1" dirty="0"/>
                <a:t>→X</a:t>
              </a:r>
              <a:r>
                <a:rPr lang="en-GB" i="1" baseline="30000" dirty="0"/>
                <a:t>0</a:t>
              </a:r>
              <a:r>
                <a:rPr lang="el-GR" i="1" dirty="0"/>
                <a:t>μμ</a:t>
              </a:r>
              <a:r>
                <a:rPr lang="en-GB" i="1" dirty="0"/>
                <a:t> )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95096" y="6268955"/>
              <a:ext cx="490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/>
                <a:t>m</a:t>
              </a:r>
              <a:r>
                <a:rPr lang="en-GB" baseline="-25000" dirty="0" err="1"/>
                <a:t>X</a:t>
              </a:r>
              <a:endParaRPr lang="en-GB" baseline="-25000" dirty="0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502229" y="4598126"/>
              <a:ext cx="3670662" cy="1438274"/>
            </a:xfrm>
            <a:custGeom>
              <a:avLst/>
              <a:gdLst>
                <a:gd name="connsiteX0" fmla="*/ 0 w 3670662"/>
                <a:gd name="connsiteY0" fmla="*/ 0 h 1438274"/>
                <a:gd name="connsiteX1" fmla="*/ 26125 w 3670662"/>
                <a:gd name="connsiteY1" fmla="*/ 65314 h 1438274"/>
                <a:gd name="connsiteX2" fmla="*/ 39188 w 3670662"/>
                <a:gd name="connsiteY2" fmla="*/ 104503 h 1438274"/>
                <a:gd name="connsiteX3" fmla="*/ 78377 w 3670662"/>
                <a:gd name="connsiteY3" fmla="*/ 391885 h 1438274"/>
                <a:gd name="connsiteX4" fmla="*/ 91440 w 3670662"/>
                <a:gd name="connsiteY4" fmla="*/ 444137 h 1438274"/>
                <a:gd name="connsiteX5" fmla="*/ 209005 w 3670662"/>
                <a:gd name="connsiteY5" fmla="*/ 509451 h 1438274"/>
                <a:gd name="connsiteX6" fmla="*/ 287382 w 3670662"/>
                <a:gd name="connsiteY6" fmla="*/ 561703 h 1438274"/>
                <a:gd name="connsiteX7" fmla="*/ 339634 w 3670662"/>
                <a:gd name="connsiteY7" fmla="*/ 522514 h 1438274"/>
                <a:gd name="connsiteX8" fmla="*/ 378822 w 3670662"/>
                <a:gd name="connsiteY8" fmla="*/ 509451 h 1438274"/>
                <a:gd name="connsiteX9" fmla="*/ 391885 w 3670662"/>
                <a:gd name="connsiteY9" fmla="*/ 561703 h 1438274"/>
                <a:gd name="connsiteX10" fmla="*/ 470262 w 3670662"/>
                <a:gd name="connsiteY10" fmla="*/ 613954 h 1438274"/>
                <a:gd name="connsiteX11" fmla="*/ 496388 w 3670662"/>
                <a:gd name="connsiteY11" fmla="*/ 653143 h 1438274"/>
                <a:gd name="connsiteX12" fmla="*/ 587828 w 3670662"/>
                <a:gd name="connsiteY12" fmla="*/ 718457 h 1438274"/>
                <a:gd name="connsiteX13" fmla="*/ 744582 w 3670662"/>
                <a:gd name="connsiteY13" fmla="*/ 862148 h 1438274"/>
                <a:gd name="connsiteX14" fmla="*/ 783771 w 3670662"/>
                <a:gd name="connsiteY14" fmla="*/ 875211 h 1438274"/>
                <a:gd name="connsiteX15" fmla="*/ 822960 w 3670662"/>
                <a:gd name="connsiteY15" fmla="*/ 914400 h 1438274"/>
                <a:gd name="connsiteX16" fmla="*/ 979714 w 3670662"/>
                <a:gd name="connsiteY16" fmla="*/ 992777 h 1438274"/>
                <a:gd name="connsiteX17" fmla="*/ 1188720 w 3670662"/>
                <a:gd name="connsiteY17" fmla="*/ 979714 h 1438274"/>
                <a:gd name="connsiteX18" fmla="*/ 1227908 w 3670662"/>
                <a:gd name="connsiteY18" fmla="*/ 1097280 h 1438274"/>
                <a:gd name="connsiteX19" fmla="*/ 1293222 w 3670662"/>
                <a:gd name="connsiteY19" fmla="*/ 1162594 h 1438274"/>
                <a:gd name="connsiteX20" fmla="*/ 1397725 w 3670662"/>
                <a:gd name="connsiteY20" fmla="*/ 1254034 h 1438274"/>
                <a:gd name="connsiteX21" fmla="*/ 1658982 w 3670662"/>
                <a:gd name="connsiteY21" fmla="*/ 1240971 h 1438274"/>
                <a:gd name="connsiteX22" fmla="*/ 1711234 w 3670662"/>
                <a:gd name="connsiteY22" fmla="*/ 1214845 h 1438274"/>
                <a:gd name="connsiteX23" fmla="*/ 1815737 w 3670662"/>
                <a:gd name="connsiteY23" fmla="*/ 1254034 h 1438274"/>
                <a:gd name="connsiteX24" fmla="*/ 1867988 w 3670662"/>
                <a:gd name="connsiteY24" fmla="*/ 1267097 h 1438274"/>
                <a:gd name="connsiteX25" fmla="*/ 1894114 w 3670662"/>
                <a:gd name="connsiteY25" fmla="*/ 1306285 h 1438274"/>
                <a:gd name="connsiteX26" fmla="*/ 2063931 w 3670662"/>
                <a:gd name="connsiteY26" fmla="*/ 1332411 h 1438274"/>
                <a:gd name="connsiteX27" fmla="*/ 2116182 w 3670662"/>
                <a:gd name="connsiteY27" fmla="*/ 1345474 h 1438274"/>
                <a:gd name="connsiteX28" fmla="*/ 2233748 w 3670662"/>
                <a:gd name="connsiteY28" fmla="*/ 1410788 h 1438274"/>
                <a:gd name="connsiteX29" fmla="*/ 2351314 w 3670662"/>
                <a:gd name="connsiteY29" fmla="*/ 1371600 h 1438274"/>
                <a:gd name="connsiteX30" fmla="*/ 2416628 w 3670662"/>
                <a:gd name="connsiteY30" fmla="*/ 1384663 h 1438274"/>
                <a:gd name="connsiteX31" fmla="*/ 2455817 w 3670662"/>
                <a:gd name="connsiteY31" fmla="*/ 1397725 h 1438274"/>
                <a:gd name="connsiteX32" fmla="*/ 2599508 w 3670662"/>
                <a:gd name="connsiteY32" fmla="*/ 1410788 h 1438274"/>
                <a:gd name="connsiteX33" fmla="*/ 2730137 w 3670662"/>
                <a:gd name="connsiteY33" fmla="*/ 1384663 h 1438274"/>
                <a:gd name="connsiteX34" fmla="*/ 2847702 w 3670662"/>
                <a:gd name="connsiteY34" fmla="*/ 1371600 h 1438274"/>
                <a:gd name="connsiteX35" fmla="*/ 2899954 w 3670662"/>
                <a:gd name="connsiteY35" fmla="*/ 1345474 h 1438274"/>
                <a:gd name="connsiteX36" fmla="*/ 3122022 w 3670662"/>
                <a:gd name="connsiteY36" fmla="*/ 1384663 h 1438274"/>
                <a:gd name="connsiteX37" fmla="*/ 3148148 w 3670662"/>
                <a:gd name="connsiteY37" fmla="*/ 1423851 h 1438274"/>
                <a:gd name="connsiteX38" fmla="*/ 3213462 w 3670662"/>
                <a:gd name="connsiteY38" fmla="*/ 1371600 h 1438274"/>
                <a:gd name="connsiteX39" fmla="*/ 3344091 w 3670662"/>
                <a:gd name="connsiteY39" fmla="*/ 1358537 h 1438274"/>
                <a:gd name="connsiteX40" fmla="*/ 3540034 w 3670662"/>
                <a:gd name="connsiteY40" fmla="*/ 1084217 h 1438274"/>
                <a:gd name="connsiteX41" fmla="*/ 3553097 w 3670662"/>
                <a:gd name="connsiteY41" fmla="*/ 1031965 h 1438274"/>
                <a:gd name="connsiteX42" fmla="*/ 3540034 w 3670662"/>
                <a:gd name="connsiteY42" fmla="*/ 1071154 h 1438274"/>
                <a:gd name="connsiteX43" fmla="*/ 3553097 w 3670662"/>
                <a:gd name="connsiteY43" fmla="*/ 1005840 h 1438274"/>
                <a:gd name="connsiteX44" fmla="*/ 3631474 w 3670662"/>
                <a:gd name="connsiteY44" fmla="*/ 992777 h 1438274"/>
                <a:gd name="connsiteX45" fmla="*/ 3644537 w 3670662"/>
                <a:gd name="connsiteY45" fmla="*/ 901337 h 1438274"/>
                <a:gd name="connsiteX46" fmla="*/ 3670662 w 3670662"/>
                <a:gd name="connsiteY46" fmla="*/ 862148 h 143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670662" h="1438274">
                  <a:moveTo>
                    <a:pt x="0" y="0"/>
                  </a:moveTo>
                  <a:cubicBezTo>
                    <a:pt x="8708" y="21771"/>
                    <a:pt x="17892" y="43359"/>
                    <a:pt x="26125" y="65314"/>
                  </a:cubicBezTo>
                  <a:cubicBezTo>
                    <a:pt x="30960" y="78207"/>
                    <a:pt x="37941" y="90790"/>
                    <a:pt x="39188" y="104503"/>
                  </a:cubicBezTo>
                  <a:cubicBezTo>
                    <a:pt x="64771" y="385917"/>
                    <a:pt x="4079" y="280441"/>
                    <a:pt x="78377" y="391885"/>
                  </a:cubicBezTo>
                  <a:cubicBezTo>
                    <a:pt x="82731" y="409302"/>
                    <a:pt x="79756" y="430506"/>
                    <a:pt x="91440" y="444137"/>
                  </a:cubicBezTo>
                  <a:cubicBezTo>
                    <a:pt x="108685" y="464257"/>
                    <a:pt x="183719" y="494279"/>
                    <a:pt x="209005" y="509451"/>
                  </a:cubicBezTo>
                  <a:cubicBezTo>
                    <a:pt x="235930" y="525606"/>
                    <a:pt x="287382" y="561703"/>
                    <a:pt x="287382" y="561703"/>
                  </a:cubicBezTo>
                  <a:cubicBezTo>
                    <a:pt x="304799" y="548640"/>
                    <a:pt x="320731" y="533316"/>
                    <a:pt x="339634" y="522514"/>
                  </a:cubicBezTo>
                  <a:cubicBezTo>
                    <a:pt x="351589" y="515682"/>
                    <a:pt x="367807" y="501189"/>
                    <a:pt x="378822" y="509451"/>
                  </a:cubicBezTo>
                  <a:cubicBezTo>
                    <a:pt x="393185" y="520223"/>
                    <a:pt x="380063" y="548192"/>
                    <a:pt x="391885" y="561703"/>
                  </a:cubicBezTo>
                  <a:cubicBezTo>
                    <a:pt x="412561" y="585333"/>
                    <a:pt x="470262" y="613954"/>
                    <a:pt x="470262" y="613954"/>
                  </a:cubicBezTo>
                  <a:cubicBezTo>
                    <a:pt x="478971" y="627017"/>
                    <a:pt x="485287" y="642042"/>
                    <a:pt x="496388" y="653143"/>
                  </a:cubicBezTo>
                  <a:cubicBezTo>
                    <a:pt x="584581" y="741335"/>
                    <a:pt x="513665" y="651710"/>
                    <a:pt x="587828" y="718457"/>
                  </a:cubicBezTo>
                  <a:cubicBezTo>
                    <a:pt x="642027" y="767236"/>
                    <a:pt x="682448" y="823315"/>
                    <a:pt x="744582" y="862148"/>
                  </a:cubicBezTo>
                  <a:cubicBezTo>
                    <a:pt x="756259" y="869446"/>
                    <a:pt x="770708" y="870857"/>
                    <a:pt x="783771" y="875211"/>
                  </a:cubicBezTo>
                  <a:cubicBezTo>
                    <a:pt x="796834" y="888274"/>
                    <a:pt x="806436" y="906138"/>
                    <a:pt x="822960" y="914400"/>
                  </a:cubicBezTo>
                  <a:cubicBezTo>
                    <a:pt x="1003082" y="1004461"/>
                    <a:pt x="891177" y="904240"/>
                    <a:pt x="979714" y="992777"/>
                  </a:cubicBezTo>
                  <a:cubicBezTo>
                    <a:pt x="1136314" y="961457"/>
                    <a:pt x="1066541" y="959351"/>
                    <a:pt x="1188720" y="979714"/>
                  </a:cubicBezTo>
                  <a:cubicBezTo>
                    <a:pt x="1276601" y="1155479"/>
                    <a:pt x="1151933" y="894682"/>
                    <a:pt x="1227908" y="1097280"/>
                  </a:cubicBezTo>
                  <a:cubicBezTo>
                    <a:pt x="1245783" y="1144945"/>
                    <a:pt x="1257931" y="1132345"/>
                    <a:pt x="1293222" y="1162594"/>
                  </a:cubicBezTo>
                  <a:cubicBezTo>
                    <a:pt x="1451067" y="1297889"/>
                    <a:pt x="1246044" y="1140271"/>
                    <a:pt x="1397725" y="1254034"/>
                  </a:cubicBezTo>
                  <a:cubicBezTo>
                    <a:pt x="1484811" y="1249680"/>
                    <a:pt x="1572461" y="1251786"/>
                    <a:pt x="1658982" y="1240971"/>
                  </a:cubicBezTo>
                  <a:cubicBezTo>
                    <a:pt x="1678305" y="1238556"/>
                    <a:pt x="1691828" y="1213228"/>
                    <a:pt x="1711234" y="1214845"/>
                  </a:cubicBezTo>
                  <a:cubicBezTo>
                    <a:pt x="1748309" y="1217935"/>
                    <a:pt x="1780443" y="1242269"/>
                    <a:pt x="1815737" y="1254034"/>
                  </a:cubicBezTo>
                  <a:cubicBezTo>
                    <a:pt x="1832769" y="1259711"/>
                    <a:pt x="1850571" y="1262743"/>
                    <a:pt x="1867988" y="1267097"/>
                  </a:cubicBezTo>
                  <a:cubicBezTo>
                    <a:pt x="1876697" y="1280160"/>
                    <a:pt x="1879220" y="1301320"/>
                    <a:pt x="1894114" y="1306285"/>
                  </a:cubicBezTo>
                  <a:cubicBezTo>
                    <a:pt x="1948447" y="1324396"/>
                    <a:pt x="2007531" y="1322458"/>
                    <a:pt x="2063931" y="1332411"/>
                  </a:cubicBezTo>
                  <a:cubicBezTo>
                    <a:pt x="2081611" y="1335531"/>
                    <a:pt x="2098765" y="1341120"/>
                    <a:pt x="2116182" y="1345474"/>
                  </a:cubicBezTo>
                  <a:cubicBezTo>
                    <a:pt x="2121034" y="1348385"/>
                    <a:pt x="2217966" y="1408815"/>
                    <a:pt x="2233748" y="1410788"/>
                  </a:cubicBezTo>
                  <a:cubicBezTo>
                    <a:pt x="2255176" y="1413466"/>
                    <a:pt x="2339300" y="1376406"/>
                    <a:pt x="2351314" y="1371600"/>
                  </a:cubicBezTo>
                  <a:cubicBezTo>
                    <a:pt x="2373085" y="1375954"/>
                    <a:pt x="2395088" y="1379278"/>
                    <a:pt x="2416628" y="1384663"/>
                  </a:cubicBezTo>
                  <a:cubicBezTo>
                    <a:pt x="2429986" y="1388003"/>
                    <a:pt x="2442186" y="1395778"/>
                    <a:pt x="2455817" y="1397725"/>
                  </a:cubicBezTo>
                  <a:cubicBezTo>
                    <a:pt x="2503428" y="1404526"/>
                    <a:pt x="2551611" y="1406434"/>
                    <a:pt x="2599508" y="1410788"/>
                  </a:cubicBezTo>
                  <a:cubicBezTo>
                    <a:pt x="2731844" y="1463723"/>
                    <a:pt x="2597601" y="1431997"/>
                    <a:pt x="2730137" y="1384663"/>
                  </a:cubicBezTo>
                  <a:cubicBezTo>
                    <a:pt x="2767269" y="1371401"/>
                    <a:pt x="2808514" y="1375954"/>
                    <a:pt x="2847702" y="1371600"/>
                  </a:cubicBezTo>
                  <a:cubicBezTo>
                    <a:pt x="2865119" y="1362891"/>
                    <a:pt x="2880481" y="1345474"/>
                    <a:pt x="2899954" y="1345474"/>
                  </a:cubicBezTo>
                  <a:cubicBezTo>
                    <a:pt x="2972094" y="1345474"/>
                    <a:pt x="3050391" y="1366755"/>
                    <a:pt x="3122022" y="1384663"/>
                  </a:cubicBezTo>
                  <a:cubicBezTo>
                    <a:pt x="3130731" y="1397726"/>
                    <a:pt x="3132606" y="1426071"/>
                    <a:pt x="3148148" y="1423851"/>
                  </a:cubicBezTo>
                  <a:cubicBezTo>
                    <a:pt x="3175749" y="1419908"/>
                    <a:pt x="3187012" y="1380417"/>
                    <a:pt x="3213462" y="1371600"/>
                  </a:cubicBezTo>
                  <a:cubicBezTo>
                    <a:pt x="3254977" y="1357762"/>
                    <a:pt x="3300548" y="1362891"/>
                    <a:pt x="3344091" y="1358537"/>
                  </a:cubicBezTo>
                  <a:cubicBezTo>
                    <a:pt x="3472997" y="1251116"/>
                    <a:pt x="3431365" y="1301556"/>
                    <a:pt x="3540034" y="1084217"/>
                  </a:cubicBezTo>
                  <a:cubicBezTo>
                    <a:pt x="3548063" y="1068159"/>
                    <a:pt x="3553097" y="1049918"/>
                    <a:pt x="3553097" y="1031965"/>
                  </a:cubicBezTo>
                  <a:cubicBezTo>
                    <a:pt x="3553097" y="1018195"/>
                    <a:pt x="3540034" y="1084924"/>
                    <a:pt x="3540034" y="1071154"/>
                  </a:cubicBezTo>
                  <a:cubicBezTo>
                    <a:pt x="3540034" y="1048951"/>
                    <a:pt x="3548743" y="1027611"/>
                    <a:pt x="3553097" y="1005840"/>
                  </a:cubicBezTo>
                  <a:cubicBezTo>
                    <a:pt x="3587412" y="1028716"/>
                    <a:pt x="3605006" y="1058947"/>
                    <a:pt x="3631474" y="992777"/>
                  </a:cubicBezTo>
                  <a:cubicBezTo>
                    <a:pt x="3642909" y="964190"/>
                    <a:pt x="3635690" y="930828"/>
                    <a:pt x="3644537" y="901337"/>
                  </a:cubicBezTo>
                  <a:cubicBezTo>
                    <a:pt x="3649048" y="886300"/>
                    <a:pt x="3670662" y="862148"/>
                    <a:pt x="3670662" y="862148"/>
                  </a:cubicBezTo>
                </a:path>
              </a:pathLst>
            </a:cu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23204" y="4797364"/>
              <a:ext cx="14077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i="1" dirty="0"/>
                <a:t>LHCb Fictitious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714020" y="5317263"/>
              <a:ext cx="19299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i="1" dirty="0">
                  <a:solidFill>
                    <a:srgbClr val="C00000"/>
                  </a:solidFill>
                </a:rPr>
                <a:t>90% CL exclusion</a:t>
              </a:r>
            </a:p>
          </p:txBody>
        </p:sp>
        <p:cxnSp>
          <p:nvCxnSpPr>
            <p:cNvPr id="8" name="Straight Connector 7"/>
            <p:cNvCxnSpPr>
              <a:stCxn id="14" idx="37"/>
            </p:cNvCxnSpPr>
            <p:nvPr/>
          </p:nvCxnSpPr>
          <p:spPr>
            <a:xfrm flipH="1">
              <a:off x="4644008" y="6021977"/>
              <a:ext cx="6369" cy="215335"/>
            </a:xfrm>
            <a:prstGeom prst="line">
              <a:avLst/>
            </a:prstGeom>
            <a:ln>
              <a:solidFill>
                <a:srgbClr val="0000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455590" y="6156012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solidFill>
                    <a:srgbClr val="0000CC"/>
                  </a:solidFill>
                </a:rPr>
                <a:t>γ</a:t>
              </a:r>
              <a:endParaRPr lang="en-GB" baseline="30000" dirty="0">
                <a:solidFill>
                  <a:srgbClr val="0000CC"/>
                </a:solidFill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1475656" y="4598126"/>
              <a:ext cx="1" cy="1611870"/>
            </a:xfrm>
            <a:prstGeom prst="line">
              <a:avLst/>
            </a:prstGeom>
            <a:ln w="25400">
              <a:solidFill>
                <a:srgbClr val="0000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483916" y="6237312"/>
              <a:ext cx="40107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>
                  <a:solidFill>
                    <a:srgbClr val="0000CC"/>
                  </a:solidFill>
                </a:rPr>
                <a:t>π</a:t>
              </a:r>
              <a:r>
                <a:rPr lang="en-GB" baseline="30000" dirty="0">
                  <a:solidFill>
                    <a:srgbClr val="0000CC"/>
                  </a:solidFill>
                </a:rPr>
                <a:t>0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 flipH="1">
              <a:off x="1752122" y="5188726"/>
              <a:ext cx="6370" cy="1048586"/>
            </a:xfrm>
            <a:prstGeom prst="line">
              <a:avLst/>
            </a:prstGeom>
            <a:ln>
              <a:solidFill>
                <a:srgbClr val="0000CC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1822930" y="5721723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00CC"/>
                  </a:solidFill>
                </a:rPr>
                <a:t>X</a:t>
              </a:r>
              <a:endParaRPr lang="en-GB" baseline="30000" dirty="0">
                <a:solidFill>
                  <a:srgbClr val="0000CC"/>
                </a:solidFill>
              </a:endParaRPr>
            </a:p>
          </p:txBody>
        </p:sp>
      </p:grp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109" y="3725897"/>
            <a:ext cx="2536233" cy="2493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363456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46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59586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B and L violation (very low priority)</a:t>
            </a:r>
          </a:p>
        </p:txBody>
      </p:sp>
      <p:sp>
        <p:nvSpPr>
          <p:cNvPr id="4" name="Rectangle 3"/>
          <p:cNvSpPr/>
          <p:nvPr/>
        </p:nvSpPr>
        <p:spPr>
          <a:xfrm>
            <a:off x="1115618" y="1411613"/>
            <a:ext cx="44279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 collaboration (Jefferson Lab):</a:t>
            </a:r>
          </a:p>
          <a:p>
            <a:r>
              <a:rPr lang="en-GB" b="1" i="1" dirty="0">
                <a:solidFill>
                  <a:srgbClr val="C00000"/>
                </a:solidFill>
              </a:rPr>
              <a:t>Limits on </a:t>
            </a:r>
            <a:r>
              <a:rPr lang="en-GB" b="1" i="1" dirty="0">
                <a:solidFill>
                  <a:srgbClr val="0070C0"/>
                </a:solidFill>
              </a:rPr>
              <a:t>B</a:t>
            </a:r>
            <a:r>
              <a:rPr lang="en-GB" b="1" i="1" dirty="0">
                <a:solidFill>
                  <a:srgbClr val="C00000"/>
                </a:solidFill>
              </a:rPr>
              <a:t> and </a:t>
            </a:r>
            <a:r>
              <a:rPr lang="en-GB" b="1" i="1" dirty="0">
                <a:solidFill>
                  <a:srgbClr val="0070C0"/>
                </a:solidFill>
              </a:rPr>
              <a:t>L</a:t>
            </a:r>
            <a:r>
              <a:rPr lang="en-GB" b="1" i="1" dirty="0">
                <a:solidFill>
                  <a:srgbClr val="C00000"/>
                </a:solidFill>
              </a:rPr>
              <a:t> violation </a:t>
            </a:r>
          </a:p>
          <a:p>
            <a:endParaRPr lang="en-GB" b="1" i="1" dirty="0">
              <a:solidFill>
                <a:srgbClr val="C00000"/>
              </a:solidFill>
            </a:endParaRPr>
          </a:p>
          <a:p>
            <a:endParaRPr lang="en-GB" dirty="0">
              <a:solidFill>
                <a:srgbClr val="C00000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64904"/>
            <a:ext cx="3150097" cy="2441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3135239" y="2540568"/>
            <a:ext cx="2228850" cy="2790825"/>
            <a:chOff x="6735638" y="2540568"/>
            <a:chExt cx="2228850" cy="2790825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5638" y="2540568"/>
              <a:ext cx="1171575" cy="2790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7213" y="2586462"/>
              <a:ext cx="1057275" cy="272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Rectangle 8"/>
          <p:cNvSpPr/>
          <p:nvPr/>
        </p:nvSpPr>
        <p:spPr>
          <a:xfrm>
            <a:off x="1650317" y="5404574"/>
            <a:ext cx="27991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5"/>
              </a:rPr>
              <a:t>arXiv:1507.03859</a:t>
            </a:r>
            <a:r>
              <a:rPr lang="en-GB" dirty="0"/>
              <a:t> [hep-ex]</a:t>
            </a:r>
          </a:p>
        </p:txBody>
      </p:sp>
      <p:sp>
        <p:nvSpPr>
          <p:cNvPr id="10" name="TextBox 9"/>
          <p:cNvSpPr txBox="1"/>
          <p:nvPr/>
        </p:nvSpPr>
        <p:spPr>
          <a:xfrm flipH="1">
            <a:off x="5985870" y="1411613"/>
            <a:ext cx="283460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can easily do many of CLAS’ decays</a:t>
            </a:r>
          </a:p>
          <a:p>
            <a:endParaRPr lang="en-GB" dirty="0"/>
          </a:p>
          <a:p>
            <a:r>
              <a:rPr lang="en-GB" dirty="0"/>
              <a:t>…as well as others:</a:t>
            </a:r>
          </a:p>
          <a:p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l-GR" dirty="0"/>
              <a:t>Σ</a:t>
            </a:r>
            <a:r>
              <a:rPr lang="en-GB" dirty="0">
                <a:sym typeface="Wingdings" panose="05000000000000000000" pitchFamily="2" charset="2"/>
              </a:rPr>
              <a:t> 3</a:t>
            </a:r>
            <a:r>
              <a:rPr lang="el-GR" dirty="0"/>
              <a:t>μ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l-GR" dirty="0"/>
              <a:t>Λ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l-GR" dirty="0">
                <a:sym typeface="Wingdings" panose="05000000000000000000" pitchFamily="2" charset="2"/>
              </a:rPr>
              <a:t>π</a:t>
            </a:r>
            <a:r>
              <a:rPr lang="en-GB" dirty="0">
                <a:sym typeface="Wingdings" panose="05000000000000000000" pitchFamily="2" charset="2"/>
              </a:rPr>
              <a:t>3</a:t>
            </a:r>
            <a:r>
              <a:rPr lang="el-GR" dirty="0">
                <a:sym typeface="Wingdings" panose="05000000000000000000" pitchFamily="2" charset="2"/>
              </a:rPr>
              <a:t>μ</a:t>
            </a:r>
            <a:endParaRPr lang="en-GB" dirty="0">
              <a:sym typeface="Wingdings" panose="05000000000000000000" pitchFamily="2" charset="2"/>
            </a:endParaRPr>
          </a:p>
          <a:p>
            <a:endParaRPr lang="en-GB" dirty="0"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…and many other crazy (J conserving) combinations.</a:t>
            </a:r>
            <a:endParaRPr lang="en-GB" dirty="0"/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r>
              <a:rPr lang="en-GB" dirty="0"/>
              <a:t>Currently very low priority, since we assume that BSM contributions can only be as much as  BR ~10</a:t>
            </a:r>
            <a:r>
              <a:rPr lang="en-GB" baseline="30000" dirty="0"/>
              <a:t>-56</a:t>
            </a:r>
            <a:r>
              <a:rPr lang="en-GB" dirty="0"/>
              <a:t> </a:t>
            </a:r>
          </a:p>
        </p:txBody>
      </p:sp>
      <p:pic>
        <p:nvPicPr>
          <p:cNvPr id="12" name="Picture 2" descr="http://www.ma.tum.de/foswiki/pub/Mathematik/2012_07_19_ERC-StG_Fornasier/ERC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encilGrayscale pencilSize="3"/>
                    </a14:imgEffect>
                    <a14:imgEffect>
                      <a14:colorTemperature colorTemp="115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5226" y="22434"/>
            <a:ext cx="1760301" cy="968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37128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47</a:t>
            </a:fld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44246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K</a:t>
            </a:r>
            <a:r>
              <a:rPr lang="en-GB" sz="2800" baseline="-25000" dirty="0">
                <a:solidFill>
                  <a:srgbClr val="C00000"/>
                </a:solidFill>
              </a:rPr>
              <a:t>S</a:t>
            </a:r>
            <a:r>
              <a:rPr lang="en-GB" sz="2800" dirty="0">
                <a:solidFill>
                  <a:srgbClr val="C00000"/>
                </a:solidFill>
              </a:rPr>
              <a:t>→</a:t>
            </a:r>
            <a:r>
              <a:rPr lang="el-GR" sz="2800" dirty="0">
                <a:solidFill>
                  <a:srgbClr val="C00000"/>
                </a:solidFill>
              </a:rPr>
              <a:t>μμ</a:t>
            </a:r>
            <a:r>
              <a:rPr lang="en-GB" sz="2800" dirty="0">
                <a:solidFill>
                  <a:srgbClr val="C00000"/>
                </a:solidFill>
              </a:rPr>
              <a:t> full Run-I analysis</a:t>
            </a:r>
          </a:p>
        </p:txBody>
      </p:sp>
      <p:sp>
        <p:nvSpPr>
          <p:cNvPr id="4" name="Rectangle 3"/>
          <p:cNvSpPr/>
          <p:nvPr/>
        </p:nvSpPr>
        <p:spPr>
          <a:xfrm>
            <a:off x="5220072" y="3789040"/>
            <a:ext cx="38884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K</a:t>
            </a:r>
            <a:r>
              <a:rPr lang="en-GB" baseline="-25000" dirty="0"/>
              <a:t>L</a:t>
            </a:r>
            <a:r>
              <a:rPr lang="en-GB" dirty="0"/>
              <a:t>→</a:t>
            </a:r>
            <a:r>
              <a:rPr lang="el-GR" dirty="0"/>
              <a:t>μμ </a:t>
            </a:r>
            <a:r>
              <a:rPr lang="en-GB" dirty="0"/>
              <a:t>negligible: (down to 10</a:t>
            </a:r>
            <a:r>
              <a:rPr lang="en-GB" baseline="30000" dirty="0"/>
              <a:t>-11 </a:t>
            </a:r>
            <a:r>
              <a:rPr lang="en-GB" dirty="0"/>
              <a:t>precision)</a:t>
            </a:r>
          </a:p>
          <a:p>
            <a:endParaRPr lang="en-GB" dirty="0"/>
          </a:p>
          <a:p>
            <a:r>
              <a:rPr lang="en-GB" dirty="0"/>
              <a:t>K→</a:t>
            </a:r>
            <a:r>
              <a:rPr lang="el-GR" dirty="0"/>
              <a:t>πμν</a:t>
            </a:r>
            <a:r>
              <a:rPr lang="en-GB" dirty="0"/>
              <a:t> : negligible</a:t>
            </a:r>
          </a:p>
          <a:p>
            <a:endParaRPr lang="en-GB" dirty="0"/>
          </a:p>
          <a:p>
            <a:r>
              <a:rPr lang="en-GB" dirty="0"/>
              <a:t>Λ</a:t>
            </a:r>
            <a:r>
              <a:rPr lang="en-GB" dirty="0">
                <a:sym typeface="Wingdings" panose="05000000000000000000" pitchFamily="2" charset="2"/>
              </a:rPr>
              <a:t> p</a:t>
            </a:r>
            <a:r>
              <a:rPr lang="el-GR" dirty="0"/>
              <a:t>π</a:t>
            </a:r>
            <a:r>
              <a:rPr lang="en-GB" dirty="0"/>
              <a:t> removed by a cut in the </a:t>
            </a:r>
            <a:r>
              <a:rPr lang="en-GB" dirty="0" err="1"/>
              <a:t>Armenteros-Podolanski</a:t>
            </a:r>
            <a:r>
              <a:rPr lang="en-GB" dirty="0"/>
              <a:t> plot.</a:t>
            </a:r>
          </a:p>
          <a:p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b="1" dirty="0">
                <a:solidFill>
                  <a:srgbClr val="0000CC"/>
                </a:solidFill>
              </a:rPr>
              <a:t>Combinatorial background </a:t>
            </a:r>
          </a:p>
          <a:p>
            <a:pPr marL="285750" indent="-285750">
              <a:buFont typeface="Arial" charset="0"/>
              <a:buChar char="•"/>
            </a:pPr>
            <a:r>
              <a:rPr lang="en-GB" b="1" dirty="0">
                <a:solidFill>
                  <a:srgbClr val="0000CC"/>
                </a:solidFill>
              </a:rPr>
              <a:t>K</a:t>
            </a:r>
            <a:r>
              <a:rPr lang="en-GB" b="1" baseline="-25000" dirty="0">
                <a:solidFill>
                  <a:srgbClr val="0000CC"/>
                </a:solidFill>
              </a:rPr>
              <a:t>S</a:t>
            </a:r>
            <a:r>
              <a:rPr lang="el-GR" b="1" dirty="0">
                <a:solidFill>
                  <a:srgbClr val="0000CC"/>
                </a:solidFill>
                <a:sym typeface="Wingdings" panose="05000000000000000000" pitchFamily="2" charset="2"/>
              </a:rPr>
              <a:t>ππ</a:t>
            </a:r>
            <a:r>
              <a:rPr lang="en-GB" b="1" dirty="0">
                <a:solidFill>
                  <a:srgbClr val="0000CC"/>
                </a:solidFill>
                <a:sym typeface="Wingdings" panose="05000000000000000000" pitchFamily="2" charset="2"/>
              </a:rPr>
              <a:t> double </a:t>
            </a:r>
            <a:r>
              <a:rPr lang="en-GB" b="1" dirty="0" err="1">
                <a:solidFill>
                  <a:srgbClr val="0000CC"/>
                </a:solidFill>
                <a:sym typeface="Wingdings" panose="05000000000000000000" pitchFamily="2" charset="2"/>
              </a:rPr>
              <a:t>misid</a:t>
            </a:r>
            <a:endParaRPr lang="en-GB" b="1" dirty="0">
              <a:solidFill>
                <a:srgbClr val="0000CC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84168" y="3347490"/>
            <a:ext cx="15696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C00000"/>
                </a:solidFill>
              </a:rPr>
              <a:t>Background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571" y="3599948"/>
            <a:ext cx="4061004" cy="2718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2" name="Picture 11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TextBox 13"/>
          <p:cNvSpPr txBox="1"/>
          <p:nvPr/>
        </p:nvSpPr>
        <p:spPr>
          <a:xfrm>
            <a:off x="7020272" y="692696"/>
            <a:ext cx="20764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hlinkClick r:id="rId6"/>
              </a:rPr>
              <a:t>arXiv:1706.00758</a:t>
            </a:r>
            <a:r>
              <a:rPr lang="en-GB" sz="1200" dirty="0"/>
              <a:t> [hep-ex]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80026" y="1349125"/>
            <a:ext cx="783900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/>
              <a:t>Analysed full Run-I (2011-2012) data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Events classified using a BDT trained against combinatorial background</a:t>
            </a:r>
          </a:p>
          <a:p>
            <a:pPr marL="285750" indent="-285750">
              <a:buFont typeface="Arial" charset="0"/>
              <a:buChar char="•"/>
            </a:pPr>
            <a:endParaRPr lang="en-GB" dirty="0"/>
          </a:p>
          <a:p>
            <a:pPr marL="285750" indent="-285750">
              <a:buFont typeface="Arial" charset="0"/>
              <a:buChar char="•"/>
            </a:pPr>
            <a:r>
              <a:rPr lang="en-GB" dirty="0"/>
              <a:t>Dedicated </a:t>
            </a:r>
            <a:r>
              <a:rPr lang="en-GB" dirty="0" err="1"/>
              <a:t>muon</a:t>
            </a:r>
            <a:r>
              <a:rPr lang="en-GB" dirty="0"/>
              <a:t> identification algorithm trained against K</a:t>
            </a:r>
            <a:r>
              <a:rPr lang="en-GB" baseline="-25000" dirty="0"/>
              <a:t>S</a:t>
            </a:r>
            <a:r>
              <a:rPr lang="el-GR" dirty="0">
                <a:sym typeface="Wingdings" panose="05000000000000000000" pitchFamily="2" charset="2"/>
              </a:rPr>
              <a:t>ππ</a:t>
            </a: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charset="0"/>
              <a:buChar char="•"/>
            </a:pPr>
            <a:endParaRPr lang="en-GB" dirty="0">
              <a:sym typeface="Wingdings" panose="05000000000000000000" pitchFamily="2" charset="2"/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>
                <a:sym typeface="Wingdings" panose="05000000000000000000" pitchFamily="2" charset="2"/>
              </a:rPr>
              <a:t>Mass resolution 4 MeV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36093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48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381000" y="304800"/>
            <a:ext cx="47291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C00000"/>
                </a:solidFill>
              </a:rPr>
              <a:t>K</a:t>
            </a:r>
            <a:r>
              <a:rPr lang="en-GB" sz="2800" baseline="-25000" dirty="0">
                <a:solidFill>
                  <a:srgbClr val="C00000"/>
                </a:solidFill>
              </a:rPr>
              <a:t>S </a:t>
            </a:r>
            <a:r>
              <a:rPr lang="en-GB" sz="2800" dirty="0">
                <a:solidFill>
                  <a:srgbClr val="C00000"/>
                </a:solidFill>
              </a:rPr>
              <a:t>→</a:t>
            </a:r>
            <a:r>
              <a:rPr lang="el-GR" sz="2800" dirty="0">
                <a:solidFill>
                  <a:srgbClr val="C00000"/>
                </a:solidFill>
              </a:rPr>
              <a:t>π</a:t>
            </a:r>
            <a:r>
              <a:rPr lang="en-GB" sz="2800" baseline="30000" dirty="0">
                <a:solidFill>
                  <a:srgbClr val="C00000"/>
                </a:solidFill>
              </a:rPr>
              <a:t>+</a:t>
            </a:r>
            <a:r>
              <a:rPr lang="el-GR" sz="2800" dirty="0">
                <a:solidFill>
                  <a:srgbClr val="C00000"/>
                </a:solidFill>
              </a:rPr>
              <a:t>π</a:t>
            </a:r>
            <a:r>
              <a:rPr lang="en-GB" sz="2800" baseline="30000" dirty="0">
                <a:solidFill>
                  <a:srgbClr val="C00000"/>
                </a:solidFill>
              </a:rPr>
              <a:t>-</a:t>
            </a:r>
            <a:r>
              <a:rPr lang="en-GB" sz="2800" dirty="0" err="1">
                <a:solidFill>
                  <a:srgbClr val="C00000"/>
                </a:solidFill>
              </a:rPr>
              <a:t>ee</a:t>
            </a:r>
            <a:r>
              <a:rPr lang="en-GB" sz="2800" dirty="0">
                <a:solidFill>
                  <a:srgbClr val="C00000"/>
                </a:solidFill>
              </a:rPr>
              <a:t> sensitivity study</a:t>
            </a:r>
          </a:p>
        </p:txBody>
      </p:sp>
      <p:sp>
        <p:nvSpPr>
          <p:cNvPr id="6" name="Rectangle 5"/>
          <p:cNvSpPr/>
          <p:nvPr/>
        </p:nvSpPr>
        <p:spPr>
          <a:xfrm>
            <a:off x="7018097" y="879103"/>
            <a:ext cx="21259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err="1"/>
              <a:t>C.Marin</a:t>
            </a:r>
            <a:r>
              <a:rPr lang="en-GB" sz="1200" dirty="0"/>
              <a:t> et al,</a:t>
            </a:r>
          </a:p>
          <a:p>
            <a:r>
              <a:rPr lang="en-GB" sz="1200" dirty="0"/>
              <a:t> CERN-LHCb-PUB-2016-016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44960"/>
            <a:ext cx="4824536" cy="434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519828" y="1988840"/>
            <a:ext cx="285687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Based on simulation:</a:t>
            </a:r>
          </a:p>
          <a:p>
            <a:endParaRPr lang="en-GB" dirty="0"/>
          </a:p>
          <a:p>
            <a:r>
              <a:rPr lang="en-GB" dirty="0"/>
              <a:t>Expected a signal yield of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228184" y="3124366"/>
                <a:ext cx="1527149" cy="3766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b="0" i="1" smtClean="0">
                              <a:latin typeface="Cambria Math"/>
                            </a:rPr>
                            <m:t>𝑁</m:t>
                          </m:r>
                          <m:r>
                            <a:rPr lang="en-GB" b="0" i="1" smtClean="0">
                              <a:latin typeface="Cambria Math"/>
                            </a:rPr>
                            <m:t>=120</m:t>
                          </m:r>
                        </m:e>
                        <m:sub>
                          <m:r>
                            <a:rPr lang="en-GB" b="0" i="1" smtClean="0">
                              <a:latin typeface="Cambria Math"/>
                            </a:rPr>
                            <m:t>−100</m:t>
                          </m:r>
                        </m:sub>
                        <m:sup>
                          <m:r>
                            <a:rPr lang="en-GB" b="0" i="1" smtClean="0">
                              <a:latin typeface="Cambria Math"/>
                            </a:rPr>
                            <m:t>+280</m:t>
                          </m:r>
                        </m:sup>
                      </m:sSubSup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3124366"/>
                <a:ext cx="1527149" cy="376642"/>
              </a:xfrm>
              <a:prstGeom prst="rect">
                <a:avLst/>
              </a:prstGeom>
              <a:blipFill rotWithShape="1">
                <a:blip r:embed="rId5"/>
                <a:stretch>
                  <a:fillRect b="-16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436096" y="3668831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For the full Run-I dataset</a:t>
            </a:r>
          </a:p>
          <a:p>
            <a:endParaRPr lang="en-GB" dirty="0"/>
          </a:p>
          <a:p>
            <a:r>
              <a:rPr lang="en-GB" dirty="0"/>
              <a:t>Expected background yield is not well known yet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2" name="Picture 11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06614475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79F7F-4924-471B-B4BC-80BD207F4078}" type="slidenum">
              <a:rPr lang="en-GB" smtClean="0"/>
              <a:t>49</a:t>
            </a:fld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066799"/>
            <a:ext cx="5009689" cy="492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82" y="1752600"/>
            <a:ext cx="668655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895600"/>
            <a:ext cx="4124786" cy="3415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0286" y="2533938"/>
            <a:ext cx="18669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Arrow Connector 6"/>
          <p:cNvCxnSpPr>
            <a:stCxn id="3076" idx="3"/>
          </p:cNvCxnSpPr>
          <p:nvPr/>
        </p:nvCxnSpPr>
        <p:spPr>
          <a:xfrm>
            <a:off x="4277186" y="2710151"/>
            <a:ext cx="599614" cy="1762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876800" y="2514600"/>
            <a:ext cx="3962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Dominant uncertainty, that makes difficult potential BSM interpretation of K</a:t>
            </a:r>
            <a:r>
              <a:rPr lang="en-GB" b="1" baseline="-25000" dirty="0">
                <a:solidFill>
                  <a:srgbClr val="0070C0"/>
                </a:solidFill>
              </a:rPr>
              <a:t>L</a:t>
            </a:r>
            <a:r>
              <a:rPr lang="en-GB" baseline="-25000" dirty="0"/>
              <a:t>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l-GR" dirty="0">
                <a:sym typeface="Wingdings" panose="05000000000000000000" pitchFamily="2" charset="2"/>
              </a:rPr>
              <a:t>π</a:t>
            </a:r>
            <a:r>
              <a:rPr lang="es-ES" baseline="30000" dirty="0">
                <a:sym typeface="Wingdings" panose="05000000000000000000" pitchFamily="2" charset="2"/>
              </a:rPr>
              <a:t>0</a:t>
            </a:r>
            <a:r>
              <a:rPr lang="el-GR" dirty="0">
                <a:sym typeface="Wingdings" panose="05000000000000000000" pitchFamily="2" charset="2"/>
              </a:rPr>
              <a:t>μμ</a:t>
            </a:r>
            <a:endParaRPr lang="en-GB" dirty="0"/>
          </a:p>
          <a:p>
            <a:endParaRPr lang="en-GB" dirty="0"/>
          </a:p>
          <a:p>
            <a:r>
              <a:rPr lang="en-GB" dirty="0"/>
              <a:t>It comes from the </a:t>
            </a:r>
            <a:r>
              <a:rPr lang="en-GB" b="1" dirty="0"/>
              <a:t>experimental uncertainty </a:t>
            </a:r>
            <a:r>
              <a:rPr lang="en-GB" dirty="0"/>
              <a:t>on BR(K</a:t>
            </a:r>
            <a:r>
              <a:rPr lang="en-GB" b="1" baseline="-25000" dirty="0">
                <a:solidFill>
                  <a:srgbClr val="D60093"/>
                </a:solidFill>
              </a:rPr>
              <a:t>S</a:t>
            </a:r>
            <a:r>
              <a:rPr lang="en-GB" baseline="-25000" dirty="0"/>
              <a:t>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l-GR" dirty="0">
                <a:sym typeface="Wingdings" panose="05000000000000000000" pitchFamily="2" charset="2"/>
              </a:rPr>
              <a:t>π</a:t>
            </a:r>
            <a:r>
              <a:rPr lang="es-ES" baseline="30000" dirty="0">
                <a:sym typeface="Wingdings" panose="05000000000000000000" pitchFamily="2" charset="2"/>
              </a:rPr>
              <a:t>0</a:t>
            </a:r>
            <a:r>
              <a:rPr lang="el-GR" dirty="0">
                <a:sym typeface="Wingdings" panose="05000000000000000000" pitchFamily="2" charset="2"/>
              </a:rPr>
              <a:t>μμ</a:t>
            </a:r>
            <a:r>
              <a:rPr lang="en-GB" dirty="0">
                <a:sym typeface="Wingdings" panose="05000000000000000000" pitchFamily="2" charset="2"/>
              </a:rPr>
              <a:t>) measured by NA48</a:t>
            </a:r>
            <a:endParaRPr lang="en-GB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245" y="4572000"/>
            <a:ext cx="4928755" cy="37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926863" y="4573922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NA48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248792" y="5105400"/>
            <a:ext cx="21435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~50% relative error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251786" y="5849363"/>
            <a:ext cx="4739814" cy="923330"/>
          </a:xfrm>
          <a:prstGeom prst="rect">
            <a:avLst/>
          </a:prstGeom>
          <a:noFill/>
          <a:ln w="38100">
            <a:solidFill>
              <a:srgbClr val="0033CC"/>
            </a:solidFill>
          </a:ln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0033CC"/>
                </a:solidFill>
              </a:rPr>
              <a:t>Improved measurements of BR(K</a:t>
            </a:r>
            <a:r>
              <a:rPr lang="en-GB" b="1" baseline="-25000" dirty="0">
                <a:solidFill>
                  <a:srgbClr val="D60093"/>
                </a:solidFill>
              </a:rPr>
              <a:t>S</a:t>
            </a:r>
            <a:r>
              <a:rPr lang="en-GB" b="1" baseline="-25000" dirty="0">
                <a:solidFill>
                  <a:srgbClr val="0033CC"/>
                </a:solidFill>
              </a:rPr>
              <a:t> </a:t>
            </a:r>
            <a:r>
              <a:rPr lang="en-GB" b="1" dirty="0">
                <a:solidFill>
                  <a:srgbClr val="0033CC"/>
                </a:solidFill>
                <a:sym typeface="Wingdings" panose="05000000000000000000" pitchFamily="2" charset="2"/>
              </a:rPr>
              <a:t> </a:t>
            </a:r>
            <a:r>
              <a:rPr lang="el-GR" b="1" dirty="0">
                <a:solidFill>
                  <a:srgbClr val="0033CC"/>
                </a:solidFill>
                <a:sym typeface="Wingdings" panose="05000000000000000000" pitchFamily="2" charset="2"/>
              </a:rPr>
              <a:t>π</a:t>
            </a:r>
            <a:r>
              <a:rPr lang="es-ES" b="1" baseline="30000" dirty="0">
                <a:solidFill>
                  <a:srgbClr val="0033CC"/>
                </a:solidFill>
                <a:sym typeface="Wingdings" panose="05000000000000000000" pitchFamily="2" charset="2"/>
              </a:rPr>
              <a:t>0</a:t>
            </a:r>
            <a:r>
              <a:rPr lang="el-GR" b="1" dirty="0">
                <a:solidFill>
                  <a:srgbClr val="0033CC"/>
                </a:solidFill>
                <a:sym typeface="Wingdings" panose="05000000000000000000" pitchFamily="2" charset="2"/>
              </a:rPr>
              <a:t>μμ</a:t>
            </a:r>
            <a:r>
              <a:rPr lang="en-GB" b="1" dirty="0">
                <a:solidFill>
                  <a:srgbClr val="0033CC"/>
                </a:solidFill>
                <a:sym typeface="Wingdings" panose="05000000000000000000" pitchFamily="2" charset="2"/>
              </a:rPr>
              <a:t>) w</a:t>
            </a:r>
            <a:r>
              <a:rPr lang="en-GB" b="1" dirty="0">
                <a:solidFill>
                  <a:srgbClr val="0033CC"/>
                </a:solidFill>
              </a:rPr>
              <a:t>ill translate into improved BSM constraints from K</a:t>
            </a:r>
            <a:r>
              <a:rPr lang="en-GB" b="1" baseline="-25000" dirty="0">
                <a:solidFill>
                  <a:srgbClr val="0033CC"/>
                </a:solidFill>
              </a:rPr>
              <a:t>L </a:t>
            </a:r>
            <a:r>
              <a:rPr lang="en-GB" b="1" dirty="0">
                <a:solidFill>
                  <a:srgbClr val="0033CC"/>
                </a:solidFill>
                <a:sym typeface="Wingdings" panose="05000000000000000000" pitchFamily="2" charset="2"/>
              </a:rPr>
              <a:t> </a:t>
            </a:r>
            <a:r>
              <a:rPr lang="el-GR" b="1" dirty="0">
                <a:solidFill>
                  <a:srgbClr val="0033CC"/>
                </a:solidFill>
                <a:sym typeface="Wingdings" panose="05000000000000000000" pitchFamily="2" charset="2"/>
              </a:rPr>
              <a:t>π</a:t>
            </a:r>
            <a:r>
              <a:rPr lang="es-ES" b="1" baseline="30000" dirty="0">
                <a:solidFill>
                  <a:srgbClr val="0033CC"/>
                </a:solidFill>
                <a:sym typeface="Wingdings" panose="05000000000000000000" pitchFamily="2" charset="2"/>
              </a:rPr>
              <a:t>0</a:t>
            </a:r>
            <a:r>
              <a:rPr lang="el-GR" b="1" dirty="0">
                <a:solidFill>
                  <a:srgbClr val="0033CC"/>
                </a:solidFill>
                <a:sym typeface="Wingdings" panose="05000000000000000000" pitchFamily="2" charset="2"/>
              </a:rPr>
              <a:t>μμ</a:t>
            </a:r>
            <a:r>
              <a:rPr lang="en-GB" b="1" dirty="0">
                <a:solidFill>
                  <a:srgbClr val="0033CC"/>
                </a:solidFill>
                <a:sym typeface="Wingdings" panose="05000000000000000000" pitchFamily="2" charset="2"/>
              </a:rPr>
              <a:t> </a:t>
            </a:r>
            <a:endParaRPr lang="en-GB" b="1" dirty="0">
              <a:solidFill>
                <a:srgbClr val="0033CC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4800" y="228600"/>
            <a:ext cx="6006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>
                <a:solidFill>
                  <a:srgbClr val="C00000"/>
                </a:solidFill>
              </a:rPr>
              <a:t>Why? </a:t>
            </a:r>
            <a:r>
              <a:rPr lang="en-GB" sz="2000" dirty="0">
                <a:solidFill>
                  <a:srgbClr val="C00000"/>
                </a:solidFill>
              </a:rPr>
              <a:t>(K</a:t>
            </a:r>
            <a:r>
              <a:rPr lang="en-GB" sz="2000" b="1" baseline="-25000" dirty="0">
                <a:solidFill>
                  <a:srgbClr val="D60093"/>
                </a:solidFill>
              </a:rPr>
              <a:t>S</a:t>
            </a:r>
            <a:r>
              <a:rPr lang="en-GB" sz="2000" baseline="-25000" dirty="0">
                <a:solidFill>
                  <a:srgbClr val="C00000"/>
                </a:solidFill>
              </a:rPr>
              <a:t> </a:t>
            </a:r>
            <a:r>
              <a:rPr lang="en-GB" sz="20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l-GR" sz="2000" dirty="0">
                <a:solidFill>
                  <a:srgbClr val="C00000"/>
                </a:solidFill>
                <a:sym typeface="Wingdings" panose="05000000000000000000" pitchFamily="2" charset="2"/>
              </a:rPr>
              <a:t>π</a:t>
            </a:r>
            <a:r>
              <a:rPr lang="es-ES" sz="2000" baseline="30000" dirty="0">
                <a:solidFill>
                  <a:srgbClr val="C00000"/>
                </a:solidFill>
                <a:sym typeface="Wingdings" panose="05000000000000000000" pitchFamily="2" charset="2"/>
              </a:rPr>
              <a:t>0</a:t>
            </a:r>
            <a:r>
              <a:rPr lang="el-GR" sz="2000" dirty="0">
                <a:solidFill>
                  <a:srgbClr val="C00000"/>
                </a:solidFill>
                <a:sym typeface="Wingdings" panose="05000000000000000000" pitchFamily="2" charset="2"/>
              </a:rPr>
              <a:t>μμ</a:t>
            </a:r>
            <a:r>
              <a:rPr lang="en-GB" sz="2000" dirty="0">
                <a:solidFill>
                  <a:srgbClr val="C00000"/>
                </a:solidFill>
                <a:sym typeface="Wingdings" panose="05000000000000000000" pitchFamily="2" charset="2"/>
              </a:rPr>
              <a:t> and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>
                <a:solidFill>
                  <a:srgbClr val="C00000"/>
                </a:solidFill>
              </a:rPr>
              <a:t>SM errors on K</a:t>
            </a:r>
            <a:r>
              <a:rPr lang="en-GB" sz="2000" b="1" baseline="-25000" dirty="0">
                <a:solidFill>
                  <a:srgbClr val="0033CC"/>
                </a:solidFill>
              </a:rPr>
              <a:t>L</a:t>
            </a:r>
            <a:r>
              <a:rPr lang="en-GB" sz="2000" baseline="-25000" dirty="0">
                <a:solidFill>
                  <a:srgbClr val="C00000"/>
                </a:solidFill>
              </a:rPr>
              <a:t> </a:t>
            </a:r>
            <a:r>
              <a:rPr lang="en-GB" sz="20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el-GR" sz="2000" dirty="0">
                <a:solidFill>
                  <a:srgbClr val="C00000"/>
                </a:solidFill>
                <a:sym typeface="Wingdings" panose="05000000000000000000" pitchFamily="2" charset="2"/>
              </a:rPr>
              <a:t>π</a:t>
            </a:r>
            <a:r>
              <a:rPr lang="es-ES" sz="2000" baseline="30000" dirty="0">
                <a:solidFill>
                  <a:srgbClr val="C00000"/>
                </a:solidFill>
                <a:sym typeface="Wingdings" panose="05000000000000000000" pitchFamily="2" charset="2"/>
              </a:rPr>
              <a:t>0</a:t>
            </a:r>
            <a:r>
              <a:rPr lang="el-GR" sz="2000" dirty="0">
                <a:solidFill>
                  <a:srgbClr val="C00000"/>
                </a:solidFill>
                <a:sym typeface="Wingdings" panose="05000000000000000000" pitchFamily="2" charset="2"/>
              </a:rPr>
              <a:t>μμ</a:t>
            </a:r>
            <a:r>
              <a:rPr lang="en-GB" sz="2000" dirty="0">
                <a:solidFill>
                  <a:srgbClr val="C00000"/>
                </a:solidFill>
                <a:sym typeface="Wingdings" panose="05000000000000000000" pitchFamily="2" charset="2"/>
              </a:rPr>
              <a:t>)</a:t>
            </a:r>
            <a:endParaRPr lang="en-GB" sz="2000" dirty="0">
              <a:solidFill>
                <a:srgbClr val="C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6" name="Picture 15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413091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424190"/>
            <a:ext cx="5985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Trigger system: status and prospects</a:t>
            </a:r>
          </a:p>
        </p:txBody>
      </p:sp>
      <p:sp>
        <p:nvSpPr>
          <p:cNvPr id="4" name="Rectangle 3"/>
          <p:cNvSpPr/>
          <p:nvPr/>
        </p:nvSpPr>
        <p:spPr>
          <a:xfrm>
            <a:off x="1403648" y="1484784"/>
            <a:ext cx="1512168" cy="115212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L0 (Hardware)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87412" y="2776430"/>
            <a:ext cx="1512168" cy="1152128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HLT1 (Software)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87412" y="4221088"/>
            <a:ext cx="1512168" cy="1152128"/>
          </a:xfrm>
          <a:prstGeom prst="rect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HLT2 (Software)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771800" y="1700808"/>
            <a:ext cx="602167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73967" y="1430219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bottleneck for K. Can’t be changed</a:t>
            </a:r>
          </a:p>
        </p:txBody>
      </p:sp>
      <p:sp>
        <p:nvSpPr>
          <p:cNvPr id="23" name="Right Brace 22"/>
          <p:cNvSpPr/>
          <p:nvPr/>
        </p:nvSpPr>
        <p:spPr>
          <a:xfrm>
            <a:off x="2915816" y="2753345"/>
            <a:ext cx="157067" cy="27638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3131840" y="3284984"/>
            <a:ext cx="2016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 designed for K, but flexible. </a:t>
            </a:r>
          </a:p>
          <a:p>
            <a:endParaRPr lang="en-GB" dirty="0"/>
          </a:p>
          <a:p>
            <a:r>
              <a:rPr lang="en-GB" dirty="0"/>
              <a:t>K triggers being implemented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398485" y="5535326"/>
            <a:ext cx="41736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ε</a:t>
            </a:r>
            <a:r>
              <a:rPr lang="en-GB" dirty="0"/>
              <a:t>(2011-2012) ~ 1-2%</a:t>
            </a:r>
          </a:p>
          <a:p>
            <a:r>
              <a:rPr lang="el-GR" dirty="0"/>
              <a:t>ε</a:t>
            </a:r>
            <a:r>
              <a:rPr lang="en-GB" dirty="0"/>
              <a:t>(Run-II) improved HLT1,2 ~ 18%</a:t>
            </a:r>
          </a:p>
          <a:p>
            <a:r>
              <a:rPr lang="en-GB" dirty="0"/>
              <a:t>Maximum possible ~30% (L0 won’t allow more)</a:t>
            </a:r>
          </a:p>
        </p:txBody>
      </p:sp>
      <p:pic>
        <p:nvPicPr>
          <p:cNvPr id="15" name="Picture 5" descr="LHC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38" y="2717395"/>
            <a:ext cx="1066182" cy="75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16" name="Picture 15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518671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6</a:t>
            </a:fld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424190"/>
            <a:ext cx="5985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Trigger system: status and prospects</a:t>
            </a:r>
          </a:p>
        </p:txBody>
      </p:sp>
      <p:sp>
        <p:nvSpPr>
          <p:cNvPr id="4" name="Rectangle 3"/>
          <p:cNvSpPr/>
          <p:nvPr/>
        </p:nvSpPr>
        <p:spPr>
          <a:xfrm>
            <a:off x="1403648" y="1484784"/>
            <a:ext cx="1512168" cy="115212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L0 (Hardware)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87412" y="2776430"/>
            <a:ext cx="1512168" cy="1152128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HLT1 (Software)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87412" y="4221088"/>
            <a:ext cx="1512168" cy="1152128"/>
          </a:xfrm>
          <a:prstGeom prst="rect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HLT2 (Software)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85502" y="2107014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0000CC"/>
                </a:solidFill>
              </a:rPr>
              <a:t>LHCb</a:t>
            </a:r>
          </a:p>
          <a:p>
            <a:pPr algn="ctr"/>
            <a:r>
              <a:rPr lang="en-GB" b="1" dirty="0">
                <a:solidFill>
                  <a:srgbClr val="0000CC"/>
                </a:solidFill>
              </a:rPr>
              <a:t>Upgrade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948264" y="1575704"/>
            <a:ext cx="1512168" cy="3797511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HLT (Software)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771800" y="1700808"/>
            <a:ext cx="602167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73967" y="1430219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bottleneck for K. Can’t be changed</a:t>
            </a:r>
          </a:p>
        </p:txBody>
      </p:sp>
      <p:sp>
        <p:nvSpPr>
          <p:cNvPr id="23" name="Right Brace 22"/>
          <p:cNvSpPr/>
          <p:nvPr/>
        </p:nvSpPr>
        <p:spPr>
          <a:xfrm>
            <a:off x="2915816" y="2753345"/>
            <a:ext cx="157067" cy="27638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3131840" y="3284984"/>
            <a:ext cx="2016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 designed for K, but flexible. </a:t>
            </a:r>
          </a:p>
          <a:p>
            <a:endParaRPr lang="en-GB" dirty="0"/>
          </a:p>
          <a:p>
            <a:r>
              <a:rPr lang="en-GB" dirty="0"/>
              <a:t>K triggers being implemented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25" name="Picture 5" descr="LHC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38" y="2717395"/>
            <a:ext cx="1066182" cy="75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5" descr="LHCb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897" y="3682190"/>
            <a:ext cx="1145159" cy="81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" descr="http://kidshealth.org/EN/images/headers/K-steroids-enHD-AR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90" y="3148410"/>
            <a:ext cx="1224136" cy="70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88972" y="4563125"/>
            <a:ext cx="12712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(Note: This logo may not be official)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29" name="Picture 28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" name="Rectangle 30"/>
          <p:cNvSpPr/>
          <p:nvPr/>
        </p:nvSpPr>
        <p:spPr>
          <a:xfrm>
            <a:off x="398485" y="5535326"/>
            <a:ext cx="41736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ε</a:t>
            </a:r>
            <a:r>
              <a:rPr lang="en-GB" dirty="0"/>
              <a:t>(2011-2012) ~ 1-2%</a:t>
            </a:r>
          </a:p>
          <a:p>
            <a:r>
              <a:rPr lang="el-GR" dirty="0"/>
              <a:t>ε</a:t>
            </a:r>
            <a:r>
              <a:rPr lang="en-GB" dirty="0"/>
              <a:t>(Run-II) improved HLT1,2 ~ 18%</a:t>
            </a:r>
          </a:p>
          <a:p>
            <a:r>
              <a:rPr lang="en-GB" dirty="0"/>
              <a:t>Maximum possible ~30% (L0 won’t allow more)</a:t>
            </a:r>
          </a:p>
        </p:txBody>
      </p:sp>
    </p:spTree>
    <p:extLst>
      <p:ext uri="{BB962C8B-B14F-4D97-AF65-F5344CB8AC3E}">
        <p14:creationId xmlns:p14="http://schemas.microsoft.com/office/powerpoint/2010/main" val="17039406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026484-5C26-47F9-83DA-DCF03A28A7F8}" type="slidenum">
              <a:rPr lang="es-E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424190"/>
            <a:ext cx="59859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Trigger system: status and prospects</a:t>
            </a:r>
          </a:p>
        </p:txBody>
      </p:sp>
      <p:sp>
        <p:nvSpPr>
          <p:cNvPr id="4" name="Rectangle 3"/>
          <p:cNvSpPr/>
          <p:nvPr/>
        </p:nvSpPr>
        <p:spPr>
          <a:xfrm>
            <a:off x="1403648" y="1484784"/>
            <a:ext cx="1512168" cy="1152128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L0 (Hardware)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387412" y="2776430"/>
            <a:ext cx="1512168" cy="1152128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HLT1 (Software)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387412" y="4221088"/>
            <a:ext cx="1512168" cy="1152128"/>
          </a:xfrm>
          <a:prstGeom prst="rect">
            <a:avLst/>
          </a:prstGeom>
          <a:gradFill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HLT2 (Software)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948264" y="1575704"/>
            <a:ext cx="1512168" cy="3797511"/>
          </a:xfrm>
          <a:prstGeom prst="rect">
            <a:avLst/>
          </a:prstGeom>
          <a:gradFill>
            <a:gsLst>
              <a:gs pos="0">
                <a:srgbClr val="03D4A8"/>
              </a:gs>
              <a:gs pos="25000">
                <a:srgbClr val="21D6E0"/>
              </a:gs>
              <a:gs pos="75000">
                <a:srgbClr val="0087E6"/>
              </a:gs>
              <a:gs pos="100000">
                <a:srgbClr val="005CBF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HLT (Software)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771800" y="1700808"/>
            <a:ext cx="602167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373967" y="1430219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Main bottleneck for K. Can’t be changed</a:t>
            </a:r>
          </a:p>
        </p:txBody>
      </p:sp>
      <p:sp>
        <p:nvSpPr>
          <p:cNvPr id="23" name="Right Brace 22"/>
          <p:cNvSpPr/>
          <p:nvPr/>
        </p:nvSpPr>
        <p:spPr>
          <a:xfrm>
            <a:off x="2915816" y="2753345"/>
            <a:ext cx="157067" cy="2763887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3131840" y="3284984"/>
            <a:ext cx="2016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Not designed for K, but flexible. </a:t>
            </a:r>
          </a:p>
          <a:p>
            <a:endParaRPr lang="en-GB" dirty="0"/>
          </a:p>
          <a:p>
            <a:r>
              <a:rPr lang="en-GB" dirty="0"/>
              <a:t>K triggers being implemented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25" name="Rectangle 24"/>
          <p:cNvSpPr/>
          <p:nvPr/>
        </p:nvSpPr>
        <p:spPr>
          <a:xfrm>
            <a:off x="6366935" y="5517232"/>
            <a:ext cx="277706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ε</a:t>
            </a:r>
            <a:r>
              <a:rPr lang="en-GB" dirty="0"/>
              <a:t>(Upgrade) ~ 80-100%?</a:t>
            </a:r>
          </a:p>
          <a:p>
            <a:r>
              <a:rPr lang="en-GB" sz="1400" dirty="0"/>
              <a:t>Simulation studies show that rate would be under control</a:t>
            </a:r>
          </a:p>
        </p:txBody>
      </p:sp>
      <p:sp>
        <p:nvSpPr>
          <p:cNvPr id="6" name="Rectangle 5"/>
          <p:cNvSpPr/>
          <p:nvPr/>
        </p:nvSpPr>
        <p:spPr>
          <a:xfrm>
            <a:off x="6366935" y="6305798"/>
            <a:ext cx="22322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V. </a:t>
            </a:r>
            <a:r>
              <a:rPr lang="en-GB" sz="1200" dirty="0" err="1"/>
              <a:t>Chobanova</a:t>
            </a:r>
            <a:r>
              <a:rPr lang="en-GB" sz="1200" dirty="0"/>
              <a:t> et al,</a:t>
            </a:r>
          </a:p>
          <a:p>
            <a:r>
              <a:rPr lang="en-GB" sz="1200" dirty="0"/>
              <a:t> CERN-LHCb-PUB-2016-017</a:t>
            </a:r>
          </a:p>
        </p:txBody>
      </p:sp>
      <p:pic>
        <p:nvPicPr>
          <p:cNvPr id="27" name="Picture 5" descr="LHC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538" y="2717395"/>
            <a:ext cx="1066182" cy="757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5" descr="LHCb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9897" y="3682190"/>
            <a:ext cx="1145159" cy="813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2" descr="http://kidshealth.org/EN/images/headers/K-steroids-enHD-AR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90" y="3148410"/>
            <a:ext cx="1224136" cy="70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/>
          <p:cNvSpPr txBox="1"/>
          <p:nvPr/>
        </p:nvSpPr>
        <p:spPr>
          <a:xfrm>
            <a:off x="5388972" y="4563125"/>
            <a:ext cx="12712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/>
              <a:t>(Note: This logo may not be official)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485502" y="2107014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0000CC"/>
                </a:solidFill>
              </a:rPr>
              <a:t>LHCb</a:t>
            </a:r>
          </a:p>
          <a:p>
            <a:pPr algn="ctr"/>
            <a:r>
              <a:rPr lang="en-GB" b="1" dirty="0">
                <a:solidFill>
                  <a:srgbClr val="0000CC"/>
                </a:solidFill>
              </a:rPr>
              <a:t>Upgrade</a:t>
            </a:r>
          </a:p>
        </p:txBody>
      </p:sp>
      <p:grpSp>
        <p:nvGrpSpPr>
          <p:cNvPr id="26" name="Group 25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33" name="Picture 32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" name="Rectangle 34"/>
          <p:cNvSpPr/>
          <p:nvPr/>
        </p:nvSpPr>
        <p:spPr>
          <a:xfrm>
            <a:off x="398485" y="5535326"/>
            <a:ext cx="41736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dirty="0"/>
              <a:t>ε</a:t>
            </a:r>
            <a:r>
              <a:rPr lang="en-GB" dirty="0"/>
              <a:t>(2011-2012) ~ 1-2%</a:t>
            </a:r>
          </a:p>
          <a:p>
            <a:r>
              <a:rPr lang="el-GR" dirty="0"/>
              <a:t>ε</a:t>
            </a:r>
            <a:r>
              <a:rPr lang="en-GB" dirty="0"/>
              <a:t>(Run-II) improved HLT1,2 ~ 18%</a:t>
            </a:r>
          </a:p>
          <a:p>
            <a:r>
              <a:rPr lang="en-GB" dirty="0"/>
              <a:t>Maximum possible ~30% (L0 won’t allow more)</a:t>
            </a:r>
          </a:p>
        </p:txBody>
      </p:sp>
    </p:spTree>
    <p:extLst>
      <p:ext uri="{BB962C8B-B14F-4D97-AF65-F5344CB8AC3E}">
        <p14:creationId xmlns:p14="http://schemas.microsoft.com/office/powerpoint/2010/main" val="197321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8</a:t>
            </a:fld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391756" y="3068960"/>
            <a:ext cx="4360489" cy="523220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K</a:t>
            </a:r>
            <a:r>
              <a:rPr lang="en-GB" sz="2800" baseline="-25000" dirty="0">
                <a:solidFill>
                  <a:srgbClr val="FF3300"/>
                </a:solidFill>
              </a:rPr>
              <a:t>S</a:t>
            </a:r>
            <a:r>
              <a:rPr lang="en-GB" sz="2800" dirty="0">
                <a:solidFill>
                  <a:srgbClr val="FF3300"/>
                </a:solidFill>
              </a:rPr>
              <a:t>→</a:t>
            </a:r>
            <a:r>
              <a:rPr lang="el-GR" sz="2800" dirty="0">
                <a:solidFill>
                  <a:srgbClr val="FF3300"/>
                </a:solidFill>
              </a:rPr>
              <a:t>μμ</a:t>
            </a:r>
            <a:r>
              <a:rPr lang="en-GB" sz="2800" dirty="0">
                <a:solidFill>
                  <a:srgbClr val="FF3300"/>
                </a:solidFill>
              </a:rPr>
              <a:t> full Run-I analysis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03848" y="3573016"/>
            <a:ext cx="2736304" cy="400110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rgbClr val="FF3300"/>
                </a:solidFill>
              </a:rPr>
              <a:t>EPJC, 77 10 (2017) 678</a:t>
            </a:r>
            <a:endParaRPr lang="en-GB" sz="2000" dirty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7079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E07D0-9900-4F40-A33F-F204F9DC61BF}" type="slidenum">
              <a:rPr lang="en-GB" smtClean="0"/>
              <a:t>9</a:t>
            </a:fld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7996" y="1196751"/>
            <a:ext cx="81984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GB" dirty="0">
                <a:solidFill>
                  <a:srgbClr val="1D28FF"/>
                </a:solidFill>
              </a:rPr>
              <a:t> </a:t>
            </a:r>
            <a:r>
              <a:rPr lang="en-GB" dirty="0"/>
              <a:t>SM prediction: BR(K</a:t>
            </a:r>
            <a:r>
              <a:rPr lang="en-GB" baseline="-25000" dirty="0"/>
              <a:t>S</a:t>
            </a:r>
            <a:r>
              <a:rPr lang="en-GB" dirty="0"/>
              <a:t> → µµ) = (5.18 ± 1.50</a:t>
            </a:r>
            <a:r>
              <a:rPr lang="en-GB" baseline="-25000" dirty="0"/>
              <a:t>LD</a:t>
            </a:r>
            <a:r>
              <a:rPr lang="en-GB" dirty="0"/>
              <a:t> ± 0.02</a:t>
            </a:r>
            <a:r>
              <a:rPr lang="en-GB" baseline="-25000" dirty="0"/>
              <a:t>SD</a:t>
            </a:r>
            <a:r>
              <a:rPr lang="en-GB" dirty="0"/>
              <a:t> )x10</a:t>
            </a:r>
            <a:r>
              <a:rPr lang="en-GB" baseline="30000" dirty="0"/>
              <a:t>-12</a:t>
            </a:r>
            <a:r>
              <a:rPr lang="en-GB" dirty="0"/>
              <a:t> </a:t>
            </a:r>
          </a:p>
          <a:p>
            <a:r>
              <a:rPr lang="en-GB" sz="1200" dirty="0"/>
              <a:t>				 JHEP05(2018) 024 , JHEP 0401 (2004) 009, NPB 366 (1991) 189 </a:t>
            </a:r>
            <a:endParaRPr lang="en-GB" sz="1200" dirty="0">
              <a:solidFill>
                <a:srgbClr val="1D28FF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GB" dirty="0">
                <a:solidFill>
                  <a:srgbClr val="1D28FF"/>
                </a:solidFill>
              </a:rPr>
              <a:t> </a:t>
            </a:r>
            <a:r>
              <a:rPr lang="en-GB" dirty="0"/>
              <a:t>K</a:t>
            </a:r>
            <a:r>
              <a:rPr lang="en-GB" baseline="-25000" dirty="0"/>
              <a:t>S</a:t>
            </a:r>
            <a:r>
              <a:rPr lang="en-GB" dirty="0"/>
              <a:t> → µµ sensitive to different physics than  K</a:t>
            </a:r>
            <a:r>
              <a:rPr lang="en-GB" baseline="-25000" dirty="0"/>
              <a:t>L</a:t>
            </a:r>
            <a:r>
              <a:rPr lang="en-GB" dirty="0"/>
              <a:t> → µµ, NP can be bigger than SM by ~1 order of magnitude or even more </a:t>
            </a:r>
            <a:endParaRPr lang="en-GB" sz="1200" dirty="0"/>
          </a:p>
          <a:p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81000" y="305254"/>
            <a:ext cx="32816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3300"/>
                </a:solidFill>
              </a:rPr>
              <a:t>K</a:t>
            </a:r>
            <a:r>
              <a:rPr lang="en-GB" sz="2800" baseline="-25000" dirty="0">
                <a:solidFill>
                  <a:srgbClr val="FF3300"/>
                </a:solidFill>
              </a:rPr>
              <a:t>S</a:t>
            </a:r>
            <a:r>
              <a:rPr lang="en-GB" sz="2800" dirty="0">
                <a:solidFill>
                  <a:srgbClr val="FF3300"/>
                </a:solidFill>
              </a:rPr>
              <a:t>→</a:t>
            </a:r>
            <a:r>
              <a:rPr lang="el-GR" sz="2800" dirty="0">
                <a:solidFill>
                  <a:srgbClr val="FF3300"/>
                </a:solidFill>
              </a:rPr>
              <a:t>μμ</a:t>
            </a:r>
            <a:r>
              <a:rPr lang="en-GB" sz="2800" dirty="0">
                <a:solidFill>
                  <a:srgbClr val="FF3300"/>
                </a:solidFill>
              </a:rPr>
              <a:t>: motivation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7697520" y="-9888"/>
            <a:ext cx="1427664" cy="558568"/>
            <a:chOff x="7697520" y="-9888"/>
            <a:chExt cx="1427664" cy="558568"/>
          </a:xfrm>
        </p:grpSpPr>
        <p:pic>
          <p:nvPicPr>
            <p:cNvPr id="25" name="Picture 24" descr="http://globhealth.vjf.cnrs.fr/images/ERC_Logo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09754" y="-9888"/>
              <a:ext cx="615430" cy="5585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97520" y="87514"/>
              <a:ext cx="834920" cy="3891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52" y="2516509"/>
            <a:ext cx="4640195" cy="3296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3853" y="5683314"/>
            <a:ext cx="2791149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 </a:t>
            </a:r>
            <a:r>
              <a:rPr lang="en-GB" sz="1200" dirty="0"/>
              <a:t>Example of a SUSY scenario from </a:t>
            </a:r>
          </a:p>
          <a:p>
            <a:r>
              <a:rPr lang="en-GB" sz="1200" dirty="0"/>
              <a:t> </a:t>
            </a:r>
            <a:r>
              <a:rPr lang="en-GB" sz="1200" dirty="0" err="1"/>
              <a:t>V.Chobanova</a:t>
            </a:r>
            <a:r>
              <a:rPr lang="en-GB" sz="1200" dirty="0"/>
              <a:t> et al., JHEP05(2018) 024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722" y="2356487"/>
            <a:ext cx="4017758" cy="341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439080" y="5775647"/>
            <a:ext cx="3401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/>
              <a:t>Leptoquark</a:t>
            </a:r>
            <a:r>
              <a:rPr lang="en-GB" sz="1200" dirty="0"/>
              <a:t> scenarios from </a:t>
            </a:r>
            <a:r>
              <a:rPr lang="en-GB" sz="1200" dirty="0" err="1"/>
              <a:t>Bobeth</a:t>
            </a:r>
            <a:r>
              <a:rPr lang="en-GB" sz="1200" dirty="0"/>
              <a:t> &amp; Buras, JHEP02(2018)101</a:t>
            </a:r>
          </a:p>
        </p:txBody>
      </p:sp>
    </p:spTree>
    <p:extLst>
      <p:ext uri="{BB962C8B-B14F-4D97-AF65-F5344CB8AC3E}">
        <p14:creationId xmlns:p14="http://schemas.microsoft.com/office/powerpoint/2010/main" val="2560284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ook antiqua">
      <a:majorFont>
        <a:latin typeface="Book Antiqua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15227</TotalTime>
  <Words>2482</Words>
  <Application>Microsoft Office PowerPoint</Application>
  <PresentationFormat>Presentación en pantalla (4:3)</PresentationFormat>
  <Paragraphs>495</Paragraphs>
  <Slides>49</Slides>
  <Notes>5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49</vt:i4>
      </vt:variant>
    </vt:vector>
  </HeadingPairs>
  <TitlesOfParts>
    <vt:vector size="55" baseType="lpstr">
      <vt:lpstr>Arial</vt:lpstr>
      <vt:lpstr>Book Antiqua</vt:lpstr>
      <vt:lpstr>Calibri</vt:lpstr>
      <vt:lpstr>Cambria Math</vt:lpstr>
      <vt:lpstr>Office Theme</vt:lpstr>
      <vt:lpstr>Equation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Diego Martinez Santos</dc:creator>
  <cp:lastModifiedBy>diego martinez santos</cp:lastModifiedBy>
  <cp:revision>1043</cp:revision>
  <dcterms:created xsi:type="dcterms:W3CDTF">2013-07-01T08:58:01Z</dcterms:created>
  <dcterms:modified xsi:type="dcterms:W3CDTF">2019-04-03T09:28:19Z</dcterms:modified>
</cp:coreProperties>
</file>