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1" r:id="rId1"/>
  </p:sldMasterIdLst>
  <p:notesMasterIdLst>
    <p:notesMasterId r:id="rId28"/>
  </p:notesMasterIdLst>
  <p:handoutMasterIdLst>
    <p:handoutMasterId r:id="rId29"/>
  </p:handoutMasterIdLst>
  <p:sldIdLst>
    <p:sldId id="390" r:id="rId2"/>
    <p:sldId id="325" r:id="rId3"/>
    <p:sldId id="329" r:id="rId4"/>
    <p:sldId id="386" r:id="rId5"/>
    <p:sldId id="379" r:id="rId6"/>
    <p:sldId id="402" r:id="rId7"/>
    <p:sldId id="380" r:id="rId8"/>
    <p:sldId id="381" r:id="rId9"/>
    <p:sldId id="382" r:id="rId10"/>
    <p:sldId id="383" r:id="rId11"/>
    <p:sldId id="384" r:id="rId12"/>
    <p:sldId id="401" r:id="rId13"/>
    <p:sldId id="387" r:id="rId14"/>
    <p:sldId id="388" r:id="rId15"/>
    <p:sldId id="376" r:id="rId16"/>
    <p:sldId id="392" r:id="rId17"/>
    <p:sldId id="393" r:id="rId18"/>
    <p:sldId id="394" r:id="rId19"/>
    <p:sldId id="395" r:id="rId20"/>
    <p:sldId id="396" r:id="rId21"/>
    <p:sldId id="397" r:id="rId22"/>
    <p:sldId id="398" r:id="rId23"/>
    <p:sldId id="399" r:id="rId24"/>
    <p:sldId id="400" r:id="rId25"/>
    <p:sldId id="375" r:id="rId26"/>
    <p:sldId id="391" r:id="rId27"/>
  </p:sldIdLst>
  <p:sldSz cx="9144000" cy="6858000" type="screen4x3"/>
  <p:notesSz cx="6718300" cy="98679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2444" autoAdjust="0"/>
  </p:normalViewPr>
  <p:slideViewPr>
    <p:cSldViewPr>
      <p:cViewPr varScale="1">
        <p:scale>
          <a:sx n="131" d="100"/>
          <a:sy n="131" d="100"/>
        </p:scale>
        <p:origin x="906" y="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58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1194"/>
    </p:cViewPr>
  </p:sorterViewPr>
  <p:notesViewPr>
    <p:cSldViewPr>
      <p:cViewPr varScale="1">
        <p:scale>
          <a:sx n="90" d="100"/>
          <a:sy n="90" d="100"/>
        </p:scale>
        <p:origin x="3336" y="5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1475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05238" y="0"/>
            <a:ext cx="2911475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340E85-6E56-4EAD-ADF3-1828831060F4}" type="datetimeFigureOut">
              <a:rPr lang="en-GB" smtClean="0"/>
              <a:t>06/11/2018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2600"/>
            <a:ext cx="2911475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05238" y="9372600"/>
            <a:ext cx="2911475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823D8D-FD43-4A82-B9E0-6AA85D1BAA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01388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1263" cy="493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05482" y="0"/>
            <a:ext cx="2911263" cy="493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CED7F6-1DC5-4862-95CE-5C71AC19364D}" type="datetimeFigureOut">
              <a:rPr lang="en-US" smtClean="0"/>
              <a:pPr/>
              <a:t>11/6/2018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92175" y="739775"/>
            <a:ext cx="4933950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1830" y="4687253"/>
            <a:ext cx="5374640" cy="44405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2792"/>
            <a:ext cx="2911263" cy="493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05482" y="9372792"/>
            <a:ext cx="2911263" cy="493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396261-4E26-4387-8E15-A0DC1A76DF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2702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396261-4E26-4387-8E15-A0DC1A76DF5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7836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396261-4E26-4387-8E15-A0DC1A76DF5B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0751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396261-4E26-4387-8E15-A0DC1A76DF5B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3997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396261-4E26-4387-8E15-A0DC1A76DF5B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1794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396261-4E26-4387-8E15-A0DC1A76DF5B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04359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396261-4E26-4387-8E15-A0DC1A76DF5B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22613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396261-4E26-4387-8E15-A0DC1A76DF5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8138402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396261-4E26-4387-8E15-A0DC1A76DF5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5496805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396261-4E26-4387-8E15-A0DC1A76DF5B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851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396261-4E26-4387-8E15-A0DC1A76DF5B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9736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396261-4E26-4387-8E15-A0DC1A76DF5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4373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396261-4E26-4387-8E15-A0DC1A76DF5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8480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396261-4E26-4387-8E15-A0DC1A76DF5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7841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396261-4E26-4387-8E15-A0DC1A76DF5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2350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396261-4E26-4387-8E15-A0DC1A76DF5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1397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396261-4E26-4387-8E15-A0DC1A76DF5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7257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396261-4E26-4387-8E15-A0DC1A76DF5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841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396261-4E26-4387-8E15-A0DC1A76DF5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55363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572132" y="6215082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BI Technical Board - VFC-HD Test-Bench</a:t>
            </a:r>
            <a:endParaRPr lang="en-GB" dirty="0" smtClean="0"/>
          </a:p>
        </p:txBody>
      </p:sp>
      <p:sp>
        <p:nvSpPr>
          <p:cNvPr id="6" name="Rectangle 5"/>
          <p:cNvSpPr/>
          <p:nvPr userDrawn="1"/>
        </p:nvSpPr>
        <p:spPr>
          <a:xfrm>
            <a:off x="-32" y="6357958"/>
            <a:ext cx="9144000" cy="500066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928670"/>
          </a:xfrm>
          <a:prstGeom prst="rect">
            <a:avLst/>
          </a:prstGeom>
          <a:solidFill>
            <a:schemeClr val="tx2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-32" y="6357958"/>
            <a:ext cx="9144000" cy="500066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928670"/>
          </a:xfrm>
          <a:prstGeom prst="rect">
            <a:avLst/>
          </a:prstGeom>
          <a:solidFill>
            <a:schemeClr val="tx2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72547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072098"/>
          </a:xfrm>
        </p:spPr>
        <p:txBody>
          <a:bodyPr/>
          <a:lstStyle>
            <a:lvl1pPr marL="324000" indent="-324000">
              <a:lnSpc>
                <a:spcPct val="100000"/>
              </a:lnSpc>
              <a:spcBef>
                <a:spcPts val="1200"/>
              </a:spcBef>
              <a:buClr>
                <a:schemeClr val="tx1"/>
              </a:buClr>
              <a:buSzPct val="70000"/>
              <a:buFont typeface="Wingdings 2" pitchFamily="18" charset="2"/>
              <a:buChar char=""/>
              <a:defRPr/>
            </a:lvl1pPr>
            <a:lvl2pPr>
              <a:spcBef>
                <a:spcPts val="200"/>
              </a:spcBef>
              <a:buClr>
                <a:srgbClr val="C00000"/>
              </a:buClr>
              <a:buSzPct val="100000"/>
              <a:buFont typeface="Wingdings" pitchFamily="2" charset="2"/>
              <a:buChar char="§"/>
              <a:defRPr/>
            </a:lvl2pPr>
            <a:lvl3pPr>
              <a:buFont typeface="Webdings" pitchFamily="18" charset="2"/>
              <a:buChar char=""/>
              <a:defRPr/>
            </a:lvl3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21461"/>
            <a:ext cx="2133600" cy="365125"/>
          </a:xfrm>
        </p:spPr>
        <p:txBody>
          <a:bodyPr/>
          <a:lstStyle/>
          <a:p>
            <a:r>
              <a:rPr lang="en-US" smtClean="0"/>
              <a:t>07-Nov-18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21461"/>
            <a:ext cx="2895600" cy="365125"/>
          </a:xfrm>
        </p:spPr>
        <p:txBody>
          <a:bodyPr/>
          <a:lstStyle/>
          <a:p>
            <a:r>
              <a:rPr lang="en-GB" smtClean="0"/>
              <a:t>BI Technical Board - VFC-HD Test-Bench</a:t>
            </a:r>
            <a:endParaRPr lang="en-GB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21461"/>
            <a:ext cx="2133600" cy="365125"/>
          </a:xfrm>
        </p:spPr>
        <p:txBody>
          <a:bodyPr/>
          <a:lstStyle/>
          <a:p>
            <a:fld id="{B6F15528-21DE-4FAA-801E-634DDDAF4B2B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32" y="6357958"/>
            <a:ext cx="9144000" cy="500066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928670"/>
          </a:xfrm>
          <a:prstGeom prst="rect">
            <a:avLst/>
          </a:prstGeom>
          <a:solidFill>
            <a:schemeClr val="tx2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725470"/>
          </a:xfrm>
          <a:effectLst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42984"/>
            <a:ext cx="4038600" cy="507209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2984"/>
            <a:ext cx="4038600" cy="507209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1461"/>
            <a:ext cx="2133600" cy="365125"/>
          </a:xfrm>
        </p:spPr>
        <p:txBody>
          <a:bodyPr/>
          <a:lstStyle/>
          <a:p>
            <a:r>
              <a:rPr lang="en-US" smtClean="0"/>
              <a:t>07-Nov-18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21461"/>
            <a:ext cx="2895600" cy="365125"/>
          </a:xfrm>
        </p:spPr>
        <p:txBody>
          <a:bodyPr/>
          <a:lstStyle/>
          <a:p>
            <a:r>
              <a:rPr lang="en-GB" smtClean="0"/>
              <a:t>BI Technical Board - VFC-HD Test-Bench</a:t>
            </a:r>
            <a:endParaRPr lang="en-GB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421461"/>
            <a:ext cx="2133600" cy="365125"/>
          </a:xfrm>
        </p:spPr>
        <p:txBody>
          <a:bodyPr/>
          <a:lstStyle/>
          <a:p>
            <a:fld id="{B6F15528-21DE-4FAA-801E-634DDDAF4B2B}" type="slidenum">
              <a:rPr lang="en-GB" noProof="0" smtClean="0"/>
              <a:pPr/>
              <a:t>‹#›</a:t>
            </a:fld>
            <a:endParaRPr lang="en-GB" noProof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/>
          <a:srcRect t="6869"/>
          <a:stretch/>
        </p:blipFill>
        <p:spPr>
          <a:xfrm>
            <a:off x="1371600" y="1365968"/>
            <a:ext cx="6705600" cy="395903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Title 1"/>
          <p:cNvSpPr txBox="1">
            <a:spLocks/>
          </p:cNvSpPr>
          <p:nvPr userDrawn="1"/>
        </p:nvSpPr>
        <p:spPr>
          <a:xfrm>
            <a:off x="609600" y="223814"/>
            <a:ext cx="8229600" cy="7254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VFC-HD Test-Bench</a:t>
            </a:r>
            <a:endParaRPr lang="en-GB" dirty="0"/>
          </a:p>
        </p:txBody>
      </p:sp>
      <p:sp>
        <p:nvSpPr>
          <p:cNvPr id="13" name="TextBox 12"/>
          <p:cNvSpPr txBox="1"/>
          <p:nvPr userDrawn="1"/>
        </p:nvSpPr>
        <p:spPr>
          <a:xfrm>
            <a:off x="2133600" y="6548735"/>
            <a:ext cx="5181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7 November 2018</a:t>
            </a:r>
            <a:endParaRPr lang="en-GB" sz="2400" dirty="0" smtClean="0">
              <a:solidFill>
                <a:schemeClr val="bg1"/>
              </a:solidFill>
            </a:endParaRPr>
          </a:p>
        </p:txBody>
      </p:sp>
      <p:sp>
        <p:nvSpPr>
          <p:cNvPr id="14" name="Slide Number Placeholder 2"/>
          <p:cNvSpPr txBox="1">
            <a:spLocks/>
          </p:cNvSpPr>
          <p:nvPr userDrawn="1"/>
        </p:nvSpPr>
        <p:spPr>
          <a:xfrm>
            <a:off x="6705600" y="657386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5" name="TextBox 14"/>
          <p:cNvSpPr txBox="1"/>
          <p:nvPr userDrawn="1"/>
        </p:nvSpPr>
        <p:spPr>
          <a:xfrm>
            <a:off x="266700" y="5417403"/>
            <a:ext cx="8915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M. A. Stachon, M. </a:t>
            </a:r>
            <a:r>
              <a:rPr lang="en-US" sz="2400" b="1" dirty="0">
                <a:solidFill>
                  <a:schemeClr val="bg1"/>
                </a:solidFill>
              </a:rPr>
              <a:t>Berges </a:t>
            </a:r>
            <a:r>
              <a:rPr lang="en-US" sz="2400" b="1" dirty="0" smtClean="0">
                <a:solidFill>
                  <a:schemeClr val="bg1"/>
                </a:solidFill>
              </a:rPr>
              <a:t>Gonzalez, </a:t>
            </a:r>
            <a:r>
              <a:rPr lang="en-US" sz="2400" b="1" dirty="0">
                <a:solidFill>
                  <a:schemeClr val="bg1"/>
                </a:solidFill>
              </a:rPr>
              <a:t>M</a:t>
            </a:r>
            <a:r>
              <a:rPr lang="en-US" sz="2400" b="1" dirty="0" smtClean="0">
                <a:solidFill>
                  <a:schemeClr val="bg1"/>
                </a:solidFill>
              </a:rPr>
              <a:t>. Saccani, S. Eitelbuß, </a:t>
            </a:r>
          </a:p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V. Schramm, W. Viganò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endParaRPr lang="en-GB" sz="2400" dirty="0" smtClean="0">
              <a:solidFill>
                <a:schemeClr val="bg1"/>
              </a:solidFill>
            </a:endParaRPr>
          </a:p>
        </p:txBody>
      </p:sp>
      <p:sp>
        <p:nvSpPr>
          <p:cNvPr id="16" name="Date Placeholder 8"/>
          <p:cNvSpPr txBox="1">
            <a:spLocks/>
          </p:cNvSpPr>
          <p:nvPr userDrawn="1"/>
        </p:nvSpPr>
        <p:spPr>
          <a:xfrm>
            <a:off x="609600" y="657386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07-Nov-18</a:t>
            </a:r>
            <a:endParaRPr lang="en-GB" dirty="0"/>
          </a:p>
        </p:txBody>
      </p:sp>
      <p:sp>
        <p:nvSpPr>
          <p:cNvPr id="17" name="Footer Placeholder 9"/>
          <p:cNvSpPr txBox="1">
            <a:spLocks/>
          </p:cNvSpPr>
          <p:nvPr userDrawn="1"/>
        </p:nvSpPr>
        <p:spPr>
          <a:xfrm>
            <a:off x="3276600" y="657386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/>
              <a:t>BI Technical Board - VFC-HD Test-Bench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07-Nov-18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BI Technical Board - VFC-HD Test-Bench</a:t>
            </a:r>
            <a:endParaRPr lang="en-GB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2B2898-221E-49A8-82B1-D6484998CD6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noProof="0" smtClean="0"/>
              <a:t>07-Nov-18</a:t>
            </a:r>
            <a:endParaRPr lang="en-GB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smtClean="0"/>
              <a:t>BI Technical Board - VFC-HD Test-Bench</a:t>
            </a:r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6" r:id="rId4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jpeg"/><Relationship Id="rId7" Type="http://schemas.openxmlformats.org/officeDocument/2006/relationships/image" Target="../media/image10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2730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en-GB" dirty="0"/>
              <a:t>VFC-HD </a:t>
            </a:r>
            <a:r>
              <a:rPr lang="en-GB" dirty="0" smtClean="0"/>
              <a:t>Test-Bench</a:t>
            </a:r>
            <a:endParaRPr lang="en-GB" dirty="0"/>
          </a:p>
        </p:txBody>
      </p:sp>
      <p:pic>
        <p:nvPicPr>
          <p:cNvPr id="14" name="Content Placeholder 1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83" y="90387"/>
            <a:ext cx="883417" cy="747813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t="6869"/>
          <a:stretch/>
        </p:blipFill>
        <p:spPr>
          <a:xfrm>
            <a:off x="1371600" y="1365968"/>
            <a:ext cx="6705600" cy="395903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2057400" y="6400800"/>
            <a:ext cx="5181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7 November 2018</a:t>
            </a:r>
            <a:endParaRPr lang="en-GB" sz="2400" dirty="0" smtClean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6700" y="5417403"/>
            <a:ext cx="8915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M. A. Stachon, M. </a:t>
            </a:r>
            <a:r>
              <a:rPr lang="en-US" sz="2400" b="1" dirty="0">
                <a:solidFill>
                  <a:schemeClr val="bg1"/>
                </a:solidFill>
              </a:rPr>
              <a:t>Gonzalez Berges, M</a:t>
            </a:r>
            <a:r>
              <a:rPr lang="en-US" sz="2400" b="1" dirty="0" smtClean="0">
                <a:solidFill>
                  <a:schemeClr val="bg1"/>
                </a:solidFill>
              </a:rPr>
              <a:t>. Saccani, S. Eitelbuß, </a:t>
            </a:r>
          </a:p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V. Schramm, W. Viganò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endParaRPr lang="en-GB" sz="24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8703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Test Methodology and Results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10</a:t>
            </a:fld>
            <a:endParaRPr lang="en-GB" noProof="0"/>
          </a:p>
        </p:txBody>
      </p:sp>
      <p:sp>
        <p:nvSpPr>
          <p:cNvPr id="4" name="TextBox 3"/>
          <p:cNvSpPr txBox="1"/>
          <p:nvPr/>
        </p:nvSpPr>
        <p:spPr>
          <a:xfrm>
            <a:off x="228600" y="990600"/>
            <a:ext cx="8108630" cy="53553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b="1" dirty="0" smtClean="0"/>
              <a:t>High Temperature Test:</a:t>
            </a:r>
          </a:p>
          <a:p>
            <a:pPr marL="285750" indent="-285750">
              <a:lnSpc>
                <a:spcPct val="150000"/>
              </a:lnSpc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dirty="0" smtClean="0"/>
              <a:t>Test to validate design limits (and above) &amp; to trigger possible failure mechanisms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2 boards tested up to 70°C</a:t>
            </a:r>
          </a:p>
          <a:p>
            <a:pPr marL="285750" indent="-285750">
              <a:lnSpc>
                <a:spcPct val="150000"/>
              </a:lnSpc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dirty="0" smtClean="0"/>
              <a:t>1 board tested up to 100°C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FPGA internal temperature reached 127°C</a:t>
            </a:r>
            <a:endParaRPr lang="en-US" dirty="0"/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err="1" smtClean="0"/>
              <a:t>T</a:t>
            </a:r>
            <a:r>
              <a:rPr lang="en-US" baseline="-25000" dirty="0" err="1" smtClean="0"/>
              <a:t>junction_max</a:t>
            </a:r>
            <a:r>
              <a:rPr lang="en-US" dirty="0" smtClean="0"/>
              <a:t> = 125°C (85°C recommended)</a:t>
            </a:r>
          </a:p>
          <a:p>
            <a:pPr marL="742950" lvl="1" indent="-285750">
              <a:lnSpc>
                <a:spcPct val="150000"/>
              </a:lnSpc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dirty="0" smtClean="0"/>
              <a:t>Throughout stable communication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u="sng" dirty="0" smtClean="0"/>
              <a:t>No hardware failures</a:t>
            </a:r>
            <a:r>
              <a:rPr lang="en-US" dirty="0" smtClean="0"/>
              <a:t> occurred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Robust design &amp; production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dirty="0" smtClean="0"/>
          </a:p>
          <a:p>
            <a:pPr>
              <a:lnSpc>
                <a:spcPct val="150000"/>
              </a:lnSpc>
            </a:pPr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3000" y="2133600"/>
            <a:ext cx="1751068" cy="1321885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7863" y="3886200"/>
            <a:ext cx="1735406" cy="2313875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07-Nov-18</a:t>
            </a:r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Technical Board - VFC-HD Test-Bench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796965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4200" y="2208643"/>
            <a:ext cx="2033543" cy="1525157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Test Methodology and Results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11</a:t>
            </a:fld>
            <a:endParaRPr lang="en-GB" noProof="0"/>
          </a:p>
        </p:txBody>
      </p:sp>
      <p:sp>
        <p:nvSpPr>
          <p:cNvPr id="6" name="TextBox 5"/>
          <p:cNvSpPr txBox="1"/>
          <p:nvPr/>
        </p:nvSpPr>
        <p:spPr>
          <a:xfrm>
            <a:off x="228600" y="1066800"/>
            <a:ext cx="8166723" cy="49090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b="1" dirty="0" smtClean="0"/>
              <a:t>Reception Inspection &amp; Burn-In/Run-In: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Visual inspection revealed production issues which are being corrected: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First crate </a:t>
            </a:r>
            <a:r>
              <a:rPr lang="en-US" dirty="0"/>
              <a:t>started </a:t>
            </a:r>
            <a:r>
              <a:rPr lang="en-US" dirty="0" smtClean="0"/>
              <a:t>burn-in on </a:t>
            </a:r>
            <a:r>
              <a:rPr lang="en-US" dirty="0"/>
              <a:t>the </a:t>
            </a:r>
            <a:r>
              <a:rPr lang="en-US" i="1" dirty="0" smtClean="0"/>
              <a:t>01.11.2018</a:t>
            </a:r>
          </a:p>
          <a:p>
            <a:pPr marL="742950" lvl="1" indent="-285750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u="sng" dirty="0" smtClean="0"/>
              <a:t>32</a:t>
            </a:r>
            <a:r>
              <a:rPr lang="en-US" dirty="0" smtClean="0"/>
              <a:t> </a:t>
            </a:r>
            <a:r>
              <a:rPr lang="en-US" dirty="0" smtClean="0"/>
              <a:t>VFC-HD already temperature cycled</a:t>
            </a:r>
            <a:endParaRPr lang="en-US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Already </a:t>
            </a:r>
            <a:r>
              <a:rPr lang="en-US" u="sng" dirty="0" smtClean="0"/>
              <a:t>three</a:t>
            </a:r>
            <a:r>
              <a:rPr lang="en-US" dirty="0" smtClean="0"/>
              <a:t> </a:t>
            </a:r>
            <a:r>
              <a:rPr lang="en-US" dirty="0"/>
              <a:t>failures </a:t>
            </a:r>
            <a:r>
              <a:rPr lang="en-US" dirty="0" smtClean="0"/>
              <a:t>discovered:</a:t>
            </a:r>
            <a:endParaRPr lang="en-US" dirty="0"/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dirty="0" smtClean="0"/>
              <a:t>I</a:t>
            </a:r>
            <a:r>
              <a:rPr lang="en-GB" baseline="30000" dirty="0" smtClean="0"/>
              <a:t>2</a:t>
            </a:r>
            <a:r>
              <a:rPr lang="en-GB" dirty="0" smtClean="0"/>
              <a:t>C-Programmable Quad Clock Generator </a:t>
            </a:r>
            <a:r>
              <a:rPr lang="en-US" dirty="0" smtClean="0"/>
              <a:t>(IC24) – under investigation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dirty="0" smtClean="0"/>
              <a:t>2x I</a:t>
            </a:r>
            <a:r>
              <a:rPr lang="en-GB" baseline="30000" dirty="0" smtClean="0"/>
              <a:t>2</a:t>
            </a:r>
            <a:r>
              <a:rPr lang="en-GB" dirty="0" smtClean="0"/>
              <a:t>C-Bus short </a:t>
            </a:r>
            <a:r>
              <a:rPr lang="en-GB" dirty="0"/>
              <a:t>– e.g. Multiplexer (IC35</a:t>
            </a:r>
            <a:r>
              <a:rPr lang="en-GB" dirty="0" smtClean="0"/>
              <a:t>)</a:t>
            </a:r>
            <a:r>
              <a:rPr lang="en-GB" dirty="0" smtClean="0"/>
              <a:t> pins short </a:t>
            </a:r>
            <a:r>
              <a:rPr lang="en-GB" dirty="0" smtClean="0"/>
              <a:t>by remaining solder </a:t>
            </a:r>
            <a:r>
              <a:rPr lang="en-GB" dirty="0" smtClean="0"/>
              <a:t>flux</a:t>
            </a:r>
          </a:p>
          <a:p>
            <a:pPr marL="1200150" lvl="2" indent="-285750">
              <a:lnSpc>
                <a:spcPct val="150000"/>
              </a:lnSpc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en-US" dirty="0" smtClean="0"/>
              <a:t>Triggered </a:t>
            </a:r>
            <a:r>
              <a:rPr lang="en-US" dirty="0" smtClean="0"/>
              <a:t>by humidity cycling after certain </a:t>
            </a:r>
            <a:r>
              <a:rPr lang="en-US" dirty="0" smtClean="0"/>
              <a:t>time</a:t>
            </a:r>
            <a:endParaRPr lang="en-GB" dirty="0" smtClean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Run-In </a:t>
            </a:r>
            <a:r>
              <a:rPr lang="en-US" dirty="0"/>
              <a:t>tests are about to </a:t>
            </a:r>
            <a:r>
              <a:rPr lang="en-US" dirty="0" smtClean="0"/>
              <a:t>start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685800" y="2020669"/>
            <a:ext cx="8229600" cy="646331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Cleanliness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Handling (scratches, packaging, …)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Tolerances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Documentation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499"/>
          <a:stretch/>
        </p:blipFill>
        <p:spPr>
          <a:xfrm>
            <a:off x="6172200" y="5048735"/>
            <a:ext cx="1037387" cy="1676565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sp>
        <p:nvSpPr>
          <p:cNvPr id="5" name="Rounded Rectangle 4"/>
          <p:cNvSpPr/>
          <p:nvPr/>
        </p:nvSpPr>
        <p:spPr>
          <a:xfrm rot="21011429">
            <a:off x="7144651" y="5718754"/>
            <a:ext cx="1905000" cy="83820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More info during BI Seminar 11.01.19</a:t>
            </a:r>
            <a:endParaRPr lang="en-GB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07-Nov-18</a:t>
            </a:r>
            <a:endParaRPr lang="en-GB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Technical Board - VFC-HD Test-Bench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861455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124200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Firmware implementation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12</a:t>
            </a:fld>
            <a:endParaRPr lang="en-GB" noProof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07-Nov-18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Technical Board - VFC-HD Test-Bench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79109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Hardware Implementation 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13</a:t>
            </a:fld>
            <a:endParaRPr lang="en-GB" noProof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381000"/>
            <a:ext cx="8226854" cy="15772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smtClean="0"/>
              <a:t>Hardware Setup</a:t>
            </a:r>
            <a:endParaRPr lang="en-GB" sz="2800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52399" y="1371600"/>
            <a:ext cx="5762963" cy="1905000"/>
          </a:xfrm>
        </p:spPr>
        <p:txBody>
          <a:bodyPr tIns="0" bIns="0" numCol="2">
            <a:normAutofit/>
          </a:bodyPr>
          <a:lstStyle/>
          <a:p>
            <a:pPr>
              <a:buClr>
                <a:schemeClr val="tx2"/>
              </a:buClr>
            </a:pPr>
            <a:r>
              <a:rPr lang="en-US" sz="1800" b="1" dirty="0" smtClean="0">
                <a:solidFill>
                  <a:schemeClr val="tx2"/>
                </a:solidFill>
              </a:rPr>
              <a:t>VME Crate</a:t>
            </a:r>
          </a:p>
          <a:p>
            <a:pPr lvl="1">
              <a:buClrTx/>
              <a:buFont typeface="Courier New" panose="02070309020205020404" pitchFamily="49" charset="0"/>
              <a:buChar char="o"/>
            </a:pPr>
            <a:r>
              <a:rPr lang="en-US" sz="1400" b="1" dirty="0" smtClean="0">
                <a:solidFill>
                  <a:schemeClr val="tx2"/>
                </a:solidFill>
              </a:rPr>
              <a:t>1 CPU</a:t>
            </a:r>
          </a:p>
          <a:p>
            <a:pPr lvl="1">
              <a:buClrTx/>
              <a:buFont typeface="Courier New" panose="02070309020205020404" pitchFamily="49" charset="0"/>
              <a:buChar char="o"/>
            </a:pPr>
            <a:r>
              <a:rPr lang="en-US" sz="1400" b="1" dirty="0">
                <a:solidFill>
                  <a:schemeClr val="tx2"/>
                </a:solidFill>
              </a:rPr>
              <a:t>16 </a:t>
            </a:r>
            <a:r>
              <a:rPr lang="en-US" sz="1400" b="1" dirty="0" smtClean="0">
                <a:solidFill>
                  <a:schemeClr val="tx2"/>
                </a:solidFill>
              </a:rPr>
              <a:t>VFC-HD</a:t>
            </a:r>
          </a:p>
          <a:p>
            <a:pPr lvl="1">
              <a:buClrTx/>
              <a:buFont typeface="Courier New" panose="02070309020205020404" pitchFamily="49" charset="0"/>
              <a:buChar char="o"/>
            </a:pPr>
            <a:r>
              <a:rPr lang="en-US" sz="1400" b="1" dirty="0" smtClean="0">
                <a:solidFill>
                  <a:schemeClr val="tx2"/>
                </a:solidFill>
              </a:rPr>
              <a:t>1 P0 pull-up board</a:t>
            </a:r>
          </a:p>
          <a:p>
            <a:pPr lvl="1">
              <a:buClrTx/>
              <a:buFont typeface="Courier New" panose="02070309020205020404" pitchFamily="49" charset="0"/>
              <a:buChar char="o"/>
            </a:pPr>
            <a:r>
              <a:rPr lang="en-US" sz="1400" b="1" dirty="0" smtClean="0">
                <a:solidFill>
                  <a:schemeClr val="tx2"/>
                </a:solidFill>
              </a:rPr>
              <a:t>1</a:t>
            </a:r>
            <a:r>
              <a:rPr lang="en-US" sz="1400" b="1" dirty="0">
                <a:solidFill>
                  <a:schemeClr val="tx2"/>
                </a:solidFill>
              </a:rPr>
              <a:t> P0</a:t>
            </a:r>
            <a:r>
              <a:rPr lang="en-US" sz="1400" b="1" dirty="0" smtClean="0">
                <a:solidFill>
                  <a:schemeClr val="tx2"/>
                </a:solidFill>
              </a:rPr>
              <a:t> </a:t>
            </a:r>
            <a:r>
              <a:rPr lang="en-US" sz="1400" b="1" dirty="0">
                <a:solidFill>
                  <a:schemeClr val="tx2"/>
                </a:solidFill>
              </a:rPr>
              <a:t>jumper board</a:t>
            </a:r>
            <a:endParaRPr lang="en-US" sz="1400" b="1" dirty="0" smtClean="0">
              <a:solidFill>
                <a:schemeClr val="tx2"/>
              </a:solidFill>
            </a:endParaRPr>
          </a:p>
          <a:p>
            <a:pPr lvl="1">
              <a:buClrTx/>
              <a:buFont typeface="Courier New" panose="02070309020205020404" pitchFamily="49" charset="0"/>
              <a:buChar char="o"/>
            </a:pPr>
            <a:r>
              <a:rPr lang="en-US" sz="1400" b="1" dirty="0">
                <a:solidFill>
                  <a:schemeClr val="tx2"/>
                </a:solidFill>
              </a:rPr>
              <a:t>1 P0 </a:t>
            </a:r>
            <a:r>
              <a:rPr lang="en-US" sz="1400" b="1" dirty="0" smtClean="0">
                <a:solidFill>
                  <a:schemeClr val="tx2"/>
                </a:solidFill>
              </a:rPr>
              <a:t>loopback board</a:t>
            </a:r>
          </a:p>
          <a:p>
            <a:endParaRPr lang="en-US" sz="1800" b="1" dirty="0" smtClean="0">
              <a:solidFill>
                <a:schemeClr val="tx2"/>
              </a:solidFill>
            </a:endParaRPr>
          </a:p>
          <a:p>
            <a:pPr>
              <a:buClr>
                <a:schemeClr val="tx2"/>
              </a:buClr>
            </a:pPr>
            <a:r>
              <a:rPr lang="en-US" sz="1800" b="1" dirty="0" smtClean="0">
                <a:solidFill>
                  <a:schemeClr val="tx2"/>
                </a:solidFill>
              </a:rPr>
              <a:t>Accessories per VFC-HD</a:t>
            </a:r>
            <a:endParaRPr lang="en-US" sz="1800" b="1" dirty="0">
              <a:solidFill>
                <a:schemeClr val="tx2"/>
              </a:solidFill>
            </a:endParaRPr>
          </a:p>
          <a:p>
            <a:pPr lvl="1">
              <a:buClrTx/>
              <a:buFont typeface="Courier New" panose="02070309020205020404" pitchFamily="49" charset="0"/>
              <a:buChar char="o"/>
            </a:pPr>
            <a:r>
              <a:rPr lang="en-US" sz="1400" b="1" dirty="0" smtClean="0">
                <a:solidFill>
                  <a:schemeClr val="tx2"/>
                </a:solidFill>
              </a:rPr>
              <a:t>2 LEMO loopbacks</a:t>
            </a:r>
            <a:endParaRPr lang="en-US" sz="1400" b="1" dirty="0">
              <a:solidFill>
                <a:schemeClr val="tx2"/>
              </a:solidFill>
            </a:endParaRPr>
          </a:p>
          <a:p>
            <a:pPr lvl="1">
              <a:buClrTx/>
              <a:buFont typeface="Courier New" panose="02070309020205020404" pitchFamily="49" charset="0"/>
              <a:buChar char="o"/>
            </a:pPr>
            <a:r>
              <a:rPr lang="en-US" sz="1400" b="1" dirty="0" smtClean="0">
                <a:solidFill>
                  <a:schemeClr val="tx2"/>
                </a:solidFill>
              </a:rPr>
              <a:t>6 SFP electrical or optical loopbacks</a:t>
            </a:r>
            <a:endParaRPr lang="en-US" sz="1400" b="1" dirty="0">
              <a:solidFill>
                <a:schemeClr val="tx2"/>
              </a:solidFill>
            </a:endParaRPr>
          </a:p>
          <a:p>
            <a:pPr lvl="1">
              <a:buClrTx/>
              <a:buFont typeface="Courier New" panose="02070309020205020404" pitchFamily="49" charset="0"/>
              <a:buChar char="o"/>
            </a:pPr>
            <a:r>
              <a:rPr lang="en-US" sz="1400" b="1" dirty="0" smtClean="0">
                <a:solidFill>
                  <a:schemeClr val="tx2"/>
                </a:solidFill>
              </a:rPr>
              <a:t>1 loopback mezzanine</a:t>
            </a:r>
            <a:endParaRPr lang="en-US" sz="1400" b="1" dirty="0">
              <a:solidFill>
                <a:schemeClr val="tx2"/>
              </a:solidFill>
            </a:endParaRPr>
          </a:p>
          <a:p>
            <a:endParaRPr lang="en-GB" sz="1800" b="1" dirty="0">
              <a:solidFill>
                <a:schemeClr val="tx2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034" y="2997138"/>
            <a:ext cx="8661666" cy="338607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l="18724" t="28678" r="18596" b="24450"/>
          <a:stretch/>
        </p:blipFill>
        <p:spPr>
          <a:xfrm>
            <a:off x="6019800" y="1175311"/>
            <a:ext cx="2778463" cy="18218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07-Nov-18</a:t>
            </a:r>
            <a:endParaRPr lang="en-GB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Technical Board - VFC-HD Test-Bench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841672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Firmware Implementation 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14</a:t>
            </a:fld>
            <a:endParaRPr lang="en-GB" noProof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4191000" cy="1858482"/>
          </a:xfrm>
        </p:spPr>
        <p:txBody>
          <a:bodyPr>
            <a:normAutofit lnSpcReduction="10000"/>
          </a:bodyPr>
          <a:lstStyle/>
          <a:p>
            <a:pPr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en-GB" sz="2000" b="1" dirty="0" smtClean="0">
                <a:solidFill>
                  <a:schemeClr val="tx2"/>
                </a:solidFill>
              </a:rPr>
              <a:t>VFC-HD_BIT</a:t>
            </a:r>
            <a:r>
              <a:rPr lang="en-GB" sz="2000" dirty="0" smtClean="0">
                <a:solidFill>
                  <a:schemeClr val="tx2"/>
                </a:solidFill>
              </a:rPr>
              <a:t>: Built-in Test</a:t>
            </a:r>
          </a:p>
          <a:p>
            <a:pPr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en-US" sz="2000" dirty="0" smtClean="0">
                <a:solidFill>
                  <a:schemeClr val="tx2"/>
                </a:solidFill>
              </a:rPr>
              <a:t>All functions tested in parallel</a:t>
            </a:r>
            <a:endParaRPr lang="en-GB" sz="2000" dirty="0" smtClean="0">
              <a:solidFill>
                <a:schemeClr val="tx2"/>
              </a:solidFill>
            </a:endParaRPr>
          </a:p>
          <a:p>
            <a:pPr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en-US" sz="2000" dirty="0" smtClean="0">
                <a:solidFill>
                  <a:schemeClr val="tx2"/>
                </a:solidFill>
              </a:rPr>
              <a:t>No need of software</a:t>
            </a:r>
          </a:p>
          <a:p>
            <a:pPr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en-US" sz="2000" dirty="0" smtClean="0">
                <a:solidFill>
                  <a:schemeClr val="tx2"/>
                </a:solidFill>
              </a:rPr>
              <a:t>Test result : ~1kB in a single block </a:t>
            </a:r>
            <a:r>
              <a:rPr lang="en-US" sz="1400" dirty="0" smtClean="0">
                <a:solidFill>
                  <a:schemeClr val="tx2"/>
                </a:solidFill>
              </a:rPr>
              <a:t>(status, errors, counters and CRC32)</a:t>
            </a:r>
          </a:p>
          <a:p>
            <a:endParaRPr lang="en-US" sz="2000" dirty="0" smtClean="0"/>
          </a:p>
          <a:p>
            <a:endParaRPr lang="en-GB" sz="2000" dirty="0" smtClean="0"/>
          </a:p>
          <a:p>
            <a:pPr marL="36576" lvl="0" indent="0">
              <a:buNone/>
            </a:pPr>
            <a:endParaRPr lang="en-GB" sz="2000" dirty="0" smtClean="0"/>
          </a:p>
          <a:p>
            <a:pPr marL="36576" lvl="0" indent="0">
              <a:buNone/>
            </a:pPr>
            <a:endParaRPr lang="en-GB" sz="18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765" y="3153898"/>
            <a:ext cx="7966635" cy="3251452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4343400" y="1066800"/>
          <a:ext cx="4539930" cy="1965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9800">
                  <a:extLst>
                    <a:ext uri="{9D8B030D-6E8A-4147-A177-3AD203B41FA5}">
                      <a16:colId xmlns:a16="http://schemas.microsoft.com/office/drawing/2014/main" val="3437749310"/>
                    </a:ext>
                  </a:extLst>
                </a:gridCol>
                <a:gridCol w="2330130">
                  <a:extLst>
                    <a:ext uri="{9D8B030D-6E8A-4147-A177-3AD203B41FA5}">
                      <a16:colId xmlns:a16="http://schemas.microsoft.com/office/drawing/2014/main" val="691368749"/>
                    </a:ext>
                  </a:extLst>
                </a:gridCol>
              </a:tblGrid>
              <a:tr h="213361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smtClean="0">
                          <a:solidFill>
                            <a:schemeClr val="bg1"/>
                          </a:solidFill>
                        </a:rPr>
                        <a:t>TESTS</a:t>
                      </a:r>
                      <a:endParaRPr lang="en-GB" sz="800" dirty="0" smtClean="0">
                        <a:solidFill>
                          <a:schemeClr val="bg1"/>
                        </a:solidFill>
                      </a:endParaRPr>
                    </a:p>
                  </a:txBody>
                  <a:tcPr marL="45720" marR="45720"/>
                </a:tc>
                <a:tc hMerge="1"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928194347"/>
                  </a:ext>
                </a:extLst>
              </a:tr>
              <a:tr h="20631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smtClean="0"/>
                        <a:t>6 SFP @ 2.5Gbps &amp; BST CDR</a:t>
                      </a:r>
                      <a:endParaRPr lang="en-GB" sz="800" dirty="0" smtClean="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r>
                        <a:rPr lang="en-US" sz="800" dirty="0" err="1" smtClean="0"/>
                        <a:t>ArriaV</a:t>
                      </a:r>
                      <a:r>
                        <a:rPr lang="en-US" sz="800" dirty="0" smtClean="0"/>
                        <a:t> Unique</a:t>
                      </a:r>
                      <a:r>
                        <a:rPr lang="en-US" sz="800" baseline="0" dirty="0" smtClean="0"/>
                        <a:t> ID and temperature</a:t>
                      </a:r>
                      <a:endParaRPr lang="en-GB" sz="800" dirty="0"/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1477155580"/>
                  </a:ext>
                </a:extLst>
              </a:tr>
              <a:tr h="20631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smtClean="0"/>
                        <a:t>10 FMC HSSL @ 2.5Gbps</a:t>
                      </a:r>
                      <a:endParaRPr lang="en-GB" sz="800" dirty="0" smtClean="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Feedback clocks</a:t>
                      </a:r>
                      <a:endParaRPr lang="en-GB" sz="800" dirty="0"/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126539897"/>
                  </a:ext>
                </a:extLst>
              </a:tr>
              <a:tr h="206312"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FMC input clocks GPIO, JTAG</a:t>
                      </a:r>
                      <a:r>
                        <a:rPr lang="en-US" sz="800" baseline="0" dirty="0" smtClean="0"/>
                        <a:t> and I2C</a:t>
                      </a:r>
                      <a:endParaRPr lang="en-GB" sz="800" dirty="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LEMO, LEDs, SFP status</a:t>
                      </a:r>
                      <a:endParaRPr lang="en-GB" sz="800" dirty="0"/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697730065"/>
                  </a:ext>
                </a:extLst>
              </a:tr>
              <a:tr h="206312"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3 onboard</a:t>
                      </a:r>
                      <a:r>
                        <a:rPr lang="en-US" sz="800" baseline="0" dirty="0" smtClean="0"/>
                        <a:t> oscillators (+I2C &amp; DAC)</a:t>
                      </a:r>
                      <a:endParaRPr lang="en-GB" sz="800" dirty="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Voltage</a:t>
                      </a:r>
                      <a:r>
                        <a:rPr lang="en-US" sz="800" baseline="0" dirty="0" smtClean="0"/>
                        <a:t> ADC</a:t>
                      </a:r>
                      <a:endParaRPr lang="en-GB" sz="800" dirty="0"/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3969530055"/>
                  </a:ext>
                </a:extLst>
              </a:tr>
              <a:tr h="206312">
                <a:tc>
                  <a:txBody>
                    <a:bodyPr/>
                    <a:lstStyle/>
                    <a:p>
                      <a:r>
                        <a:rPr lang="en-US" sz="800" baseline="0" dirty="0" smtClean="0"/>
                        <a:t>reference PLL (+I2C) </a:t>
                      </a:r>
                      <a:endParaRPr lang="en-GB" sz="800" dirty="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VME IRQ</a:t>
                      </a:r>
                      <a:endParaRPr lang="en-GB" sz="800" dirty="0"/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195775014"/>
                  </a:ext>
                </a:extLst>
              </a:tr>
              <a:tr h="206312"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DDR3, EEPROM,</a:t>
                      </a:r>
                      <a:r>
                        <a:rPr lang="en-US" sz="800" baseline="0" dirty="0" smtClean="0"/>
                        <a:t> </a:t>
                      </a:r>
                      <a:r>
                        <a:rPr lang="en-US" sz="800" baseline="0" dirty="0" err="1" smtClean="0"/>
                        <a:t>Config</a:t>
                      </a:r>
                      <a:r>
                        <a:rPr lang="en-US" sz="800" baseline="0" dirty="0" smtClean="0"/>
                        <a:t> Flash</a:t>
                      </a:r>
                      <a:endParaRPr lang="en-GB" sz="800" dirty="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One wire sensor</a:t>
                      </a:r>
                      <a:endParaRPr lang="en-GB" sz="800" dirty="0"/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2537026097"/>
                  </a:ext>
                </a:extLst>
              </a:tr>
              <a:tr h="259079"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Fill Logic (80%LE, 60%MACC, 75%BRAM)</a:t>
                      </a:r>
                      <a:endParaRPr lang="en-GB" sz="800" dirty="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smtClean="0"/>
                        <a:t>P0 connector</a:t>
                      </a:r>
                      <a:r>
                        <a:rPr lang="en-US" sz="800" baseline="0" dirty="0" smtClean="0"/>
                        <a:t> (daisy chain, P0HW, TTL clocks, BLMIN)</a:t>
                      </a:r>
                      <a:endParaRPr lang="en-GB" sz="800" dirty="0" smtClean="0"/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368577762"/>
                  </a:ext>
                </a:extLst>
              </a:tr>
              <a:tr h="206312"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VME Bus + GA</a:t>
                      </a:r>
                      <a:endParaRPr lang="en-GB" sz="800" dirty="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smtClean="0"/>
                        <a:t>DIP</a:t>
                      </a:r>
                      <a:r>
                        <a:rPr lang="en-US" sz="800" baseline="0" dirty="0" smtClean="0"/>
                        <a:t> switch, button, </a:t>
                      </a:r>
                      <a:r>
                        <a:rPr lang="en-US" sz="800" baseline="0" dirty="0" err="1" smtClean="0"/>
                        <a:t>PCBrev</a:t>
                      </a:r>
                      <a:r>
                        <a:rPr lang="en-US" sz="800" baseline="0" dirty="0" smtClean="0"/>
                        <a:t>, </a:t>
                      </a:r>
                      <a:r>
                        <a:rPr lang="en-US" sz="800" baseline="0" dirty="0" err="1" smtClean="0"/>
                        <a:t>Testio</a:t>
                      </a:r>
                      <a:endParaRPr lang="en-GB" sz="800" dirty="0" smtClean="0"/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2069257937"/>
                  </a:ext>
                </a:extLst>
              </a:tr>
            </a:tbl>
          </a:graphicData>
        </a:graphic>
      </p:graphicFrame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07-Nov-18</a:t>
            </a:r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Technical Board - VFC-HD Test-Bench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828845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124200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Software implementation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15</a:t>
            </a:fld>
            <a:endParaRPr lang="en-GB" noProof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07-Nov-18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Technical Board - VFC-HD Test-Bench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04405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FESA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Design</a:t>
            </a:r>
          </a:p>
          <a:p>
            <a:pPr lvl="1"/>
            <a:r>
              <a:rPr lang="en-US" dirty="0"/>
              <a:t>1 FESA device per VFC-HD under tests (BOVFCHD)</a:t>
            </a:r>
          </a:p>
          <a:p>
            <a:pPr lvl="2"/>
            <a:r>
              <a:rPr lang="en-US" dirty="0"/>
              <a:t>Uses BLT for data transfer (initial issues with A25s solved)</a:t>
            </a:r>
          </a:p>
          <a:p>
            <a:pPr lvl="1"/>
            <a:r>
              <a:rPr lang="en-US" dirty="0"/>
              <a:t>Global device/crate</a:t>
            </a:r>
          </a:p>
          <a:p>
            <a:pPr lvl="2"/>
            <a:r>
              <a:rPr lang="en-US" dirty="0"/>
              <a:t>Commands (start/stop tests, start/stop publications)</a:t>
            </a:r>
          </a:p>
          <a:p>
            <a:pPr lvl="2"/>
            <a:r>
              <a:rPr lang="en-US" dirty="0"/>
              <a:t>Configuration</a:t>
            </a:r>
          </a:p>
          <a:p>
            <a:r>
              <a:rPr lang="en-US" dirty="0"/>
              <a:t>Cyclic reading</a:t>
            </a:r>
          </a:p>
          <a:p>
            <a:pPr lvl="1"/>
            <a:r>
              <a:rPr lang="en-US" dirty="0"/>
              <a:t>Burn in: 1 second</a:t>
            </a:r>
          </a:p>
          <a:p>
            <a:pPr lvl="1"/>
            <a:r>
              <a:rPr lang="en-US" dirty="0"/>
              <a:t>Run in: 30 seconds</a:t>
            </a:r>
          </a:p>
          <a:p>
            <a:r>
              <a:rPr lang="en-US" dirty="0"/>
              <a:t>Interrupts</a:t>
            </a:r>
          </a:p>
          <a:p>
            <a:pPr lvl="1"/>
            <a:r>
              <a:rPr lang="en-US" dirty="0" smtClean="0"/>
              <a:t>Under development</a:t>
            </a:r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endParaRPr lang="es-E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07-Nov-18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BI Technical Board - VFC-HD Test-Bench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F15528-21DE-4FAA-801E-634DDDAF4B2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62797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Expert Application (JavaFX) - Overview</a:t>
            </a:r>
            <a:endParaRPr lang="es-E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1" r="6188" b="24999"/>
          <a:stretch/>
        </p:blipFill>
        <p:spPr>
          <a:xfrm>
            <a:off x="573" y="990600"/>
            <a:ext cx="9830374" cy="52578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07-Nov-18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BI Technical Board - VFC-HD Test-Bench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F15528-21DE-4FAA-801E-634DDDAF4B2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7406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382000" cy="725470"/>
          </a:xfrm>
        </p:spPr>
        <p:txBody>
          <a:bodyPr>
            <a:normAutofit fontScale="90000"/>
          </a:bodyPr>
          <a:lstStyle/>
          <a:p>
            <a:r>
              <a:rPr lang="en-US" dirty="0"/>
              <a:t>Expert Application (JavaFX) – Details OK</a:t>
            </a:r>
            <a:endParaRPr lang="es-E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07-Nov-18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BI Technical Board - VFC-HD Test-Bench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F15528-21DE-4FAA-801E-634DDDAF4B2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961527"/>
            <a:ext cx="9095966" cy="5134473"/>
          </a:xfrm>
        </p:spPr>
      </p:pic>
    </p:spTree>
    <p:extLst>
      <p:ext uri="{BB962C8B-B14F-4D97-AF65-F5344CB8AC3E}">
        <p14:creationId xmlns:p14="http://schemas.microsoft.com/office/powerpoint/2010/main" val="882108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1414"/>
            <a:ext cx="9067800" cy="725470"/>
          </a:xfrm>
        </p:spPr>
        <p:txBody>
          <a:bodyPr>
            <a:normAutofit/>
          </a:bodyPr>
          <a:lstStyle/>
          <a:p>
            <a:r>
              <a:rPr lang="en-US" sz="3600" dirty="0"/>
              <a:t>Expert Application (JavaFX) – Details Not OK</a:t>
            </a:r>
            <a:endParaRPr lang="es-E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07-Nov-18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BI Technical Board - VFC-HD Test-Bench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F15528-21DE-4FAA-801E-634DDDAF4B2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18" y="914401"/>
            <a:ext cx="8976082" cy="5446210"/>
          </a:xfrm>
        </p:spPr>
      </p:pic>
    </p:spTree>
    <p:extLst>
      <p:ext uri="{BB962C8B-B14F-4D97-AF65-F5344CB8AC3E}">
        <p14:creationId xmlns:p14="http://schemas.microsoft.com/office/powerpoint/2010/main" val="1757235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Agenda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700958"/>
            <a:ext cx="6705600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bg1"/>
                </a:solidFill>
              </a:rPr>
              <a:t>Introduction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2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bg1"/>
                </a:solidFill>
              </a:rPr>
              <a:t>Objectives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2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bg1"/>
                </a:solidFill>
              </a:rPr>
              <a:t>Test methodology and results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200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bg1"/>
                </a:solidFill>
              </a:rPr>
              <a:t>Firmware implementation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200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bg1"/>
                </a:solidFill>
              </a:rPr>
              <a:t>Software implementation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2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bg1"/>
                </a:solidFill>
              </a:rPr>
              <a:t>Asset management</a:t>
            </a:r>
            <a:r>
              <a:rPr lang="en-US" sz="2200" dirty="0">
                <a:solidFill>
                  <a:schemeClr val="bg1"/>
                </a:solidFill>
              </a:rPr>
              <a:t>	</a:t>
            </a:r>
            <a:r>
              <a:rPr lang="en-US" sz="2200" dirty="0" smtClean="0">
                <a:solidFill>
                  <a:schemeClr val="bg1"/>
                </a:solidFill>
              </a:rPr>
              <a:t>		</a:t>
            </a:r>
            <a:endParaRPr lang="en-GB" sz="2200" dirty="0" smtClean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2</a:t>
            </a:fld>
            <a:endParaRPr lang="en-GB" noProof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1600" y="2336882"/>
            <a:ext cx="3352800" cy="2514600"/>
          </a:xfrm>
          <a:prstGeom prst="rect">
            <a:avLst/>
          </a:prstGeom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07-Nov-18</a:t>
            </a:r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Technical Board - VFC-HD Test-Bench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669753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Logging of results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892951"/>
            <a:ext cx="8229600" cy="5072098"/>
          </a:xfrm>
        </p:spPr>
        <p:txBody>
          <a:bodyPr/>
          <a:lstStyle/>
          <a:p>
            <a:r>
              <a:rPr lang="en-US" sz="2800" dirty="0"/>
              <a:t>NXCALS chosen after discussion with BE-CO</a:t>
            </a:r>
          </a:p>
          <a:p>
            <a:pPr lvl="1"/>
            <a:r>
              <a:rPr lang="en-US" sz="2400" dirty="0"/>
              <a:t>Good availability + avoid future data migration</a:t>
            </a:r>
          </a:p>
          <a:p>
            <a:pPr lvl="1"/>
            <a:r>
              <a:rPr lang="en-US" sz="2400" dirty="0"/>
              <a:t>Performance</a:t>
            </a:r>
          </a:p>
          <a:p>
            <a:pPr lvl="2"/>
            <a:r>
              <a:rPr lang="en-US" sz="2000" dirty="0"/>
              <a:t>Burn-in: ~20 KB/s </a:t>
            </a:r>
            <a:r>
              <a:rPr lang="en-US" sz="2000" dirty="0" smtClean="0"/>
              <a:t>[~10.5 </a:t>
            </a:r>
            <a:r>
              <a:rPr lang="en-US" sz="2000" dirty="0"/>
              <a:t>GB total]</a:t>
            </a:r>
          </a:p>
          <a:p>
            <a:pPr lvl="2"/>
            <a:r>
              <a:rPr lang="en-US" sz="2000" dirty="0" err="1"/>
              <a:t>Longterm</a:t>
            </a:r>
            <a:r>
              <a:rPr lang="en-US" sz="2000" dirty="0"/>
              <a:t>: ~5 KB/s </a:t>
            </a:r>
            <a:r>
              <a:rPr lang="en-US" sz="2000" dirty="0" smtClean="0"/>
              <a:t>[~5 </a:t>
            </a:r>
            <a:r>
              <a:rPr lang="en-US" sz="2000" dirty="0"/>
              <a:t>GB total]</a:t>
            </a:r>
          </a:p>
          <a:p>
            <a:r>
              <a:rPr lang="en-US" sz="2800" dirty="0"/>
              <a:t>Spark for queries</a:t>
            </a:r>
          </a:p>
          <a:p>
            <a:pPr lvl="1"/>
            <a:r>
              <a:rPr lang="en-US" sz="2400" dirty="0"/>
              <a:t>Java API in the future</a:t>
            </a:r>
          </a:p>
          <a:p>
            <a:pPr lvl="1"/>
            <a:r>
              <a:rPr lang="en-US" sz="2400" dirty="0"/>
              <a:t>No plans for Timber</a:t>
            </a:r>
          </a:p>
          <a:p>
            <a:pPr lvl="1"/>
            <a:endParaRPr lang="en-US" dirty="0"/>
          </a:p>
          <a:p>
            <a:pPr lvl="1"/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F15528-21DE-4FAA-801E-634DDDAF4B2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3088463"/>
            <a:ext cx="8153400" cy="3672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6726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Development Process - Agile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Started with few requirements </a:t>
            </a:r>
          </a:p>
          <a:p>
            <a:endParaRPr lang="en-US" dirty="0"/>
          </a:p>
          <a:p>
            <a:r>
              <a:rPr lang="en-US" dirty="0"/>
              <a:t>Weekly meetings BL – SW</a:t>
            </a:r>
          </a:p>
          <a:p>
            <a:pPr lvl="1"/>
            <a:r>
              <a:rPr lang="en-US" dirty="0"/>
              <a:t>Refine requirements</a:t>
            </a:r>
          </a:p>
          <a:p>
            <a:pPr lvl="1"/>
            <a:r>
              <a:rPr lang="en-US" dirty="0"/>
              <a:t>Follow up issues</a:t>
            </a:r>
          </a:p>
          <a:p>
            <a:pPr lvl="1"/>
            <a:r>
              <a:rPr lang="en-US" dirty="0"/>
              <a:t>Demos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Semi-automatic generation of FESA design</a:t>
            </a:r>
          </a:p>
          <a:p>
            <a:pPr lvl="1"/>
            <a:r>
              <a:rPr lang="en-US" dirty="0"/>
              <a:t>21 versions of register map file</a:t>
            </a:r>
          </a:p>
          <a:p>
            <a:pPr lvl="1"/>
            <a:r>
              <a:rPr lang="en-US" dirty="0"/>
              <a:t>Ad-hoc Python scripts (future look at </a:t>
            </a:r>
            <a:r>
              <a:rPr lang="en-US" dirty="0" err="1"/>
              <a:t>Cheby</a:t>
            </a:r>
            <a:r>
              <a:rPr lang="en-US" dirty="0"/>
              <a:t>)</a:t>
            </a:r>
            <a:endParaRPr lang="es-E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07-Nov-18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BI Technical Board - VFC-HD Test-Bench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F15528-21DE-4FAA-801E-634DDDAF4B2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19559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>
            <a:off x="152400" y="1116654"/>
            <a:ext cx="4343400" cy="5207946"/>
          </a:xfrm>
          <a:prstGeom prst="roundRect">
            <a:avLst/>
          </a:prstGeom>
          <a:noFill/>
          <a:ln w="666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Asset management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04800" y="4244979"/>
            <a:ext cx="4169546" cy="2176482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Assets Registration</a:t>
            </a:r>
          </a:p>
          <a:p>
            <a:r>
              <a:rPr lang="en-US" dirty="0"/>
              <a:t>Manufacturing follow up</a:t>
            </a:r>
          </a:p>
          <a:p>
            <a:r>
              <a:rPr lang="en-US" dirty="0"/>
              <a:t>Maintenance</a:t>
            </a:r>
          </a:p>
          <a:p>
            <a:r>
              <a:rPr lang="en-US" dirty="0"/>
              <a:t>TREC (Radiation traceability)</a:t>
            </a:r>
          </a:p>
          <a:p>
            <a:r>
              <a:rPr lang="en-US" dirty="0"/>
              <a:t>…</a:t>
            </a:r>
            <a:endParaRPr lang="es-E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07-Nov-18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BI Technical Board - VFC-HD Test-Bench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F15528-21DE-4FAA-801E-634DDDAF4B2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81600" y="4519210"/>
            <a:ext cx="3429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Functional Positions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Systems Configuration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…</a:t>
            </a: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08" t="29749" r="14017" b="29288"/>
          <a:stretch/>
        </p:blipFill>
        <p:spPr>
          <a:xfrm>
            <a:off x="381000" y="2057400"/>
            <a:ext cx="3505200" cy="1295400"/>
          </a:xfrm>
          <a:prstGeom prst="rect">
            <a:avLst/>
          </a:prstGeom>
        </p:spPr>
      </p:pic>
      <p:sp>
        <p:nvSpPr>
          <p:cNvPr id="11" name="Left-Right Arrow 10"/>
          <p:cNvSpPr/>
          <p:nvPr/>
        </p:nvSpPr>
        <p:spPr>
          <a:xfrm>
            <a:off x="3962400" y="2514600"/>
            <a:ext cx="1219200" cy="5334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49612" y="2219076"/>
            <a:ext cx="3260988" cy="117633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 rot="21052959">
            <a:off x="936281" y="1237370"/>
            <a:ext cx="277563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VFC-HD validation!</a:t>
            </a:r>
            <a:endParaRPr kumimoji="0" lang="es-E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55524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4" grpId="0" uiExpand="1" build="p"/>
      <p:bldP spid="9" grpId="0"/>
      <p:bldP spid="11" grpId="0" animBg="1"/>
      <p:bldP spid="1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Link from Expert GUI</a:t>
            </a:r>
            <a:endParaRPr lang="es-E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07-Nov-18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BI Technical Board - VFC-HD Test-Bench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F15528-21DE-4FAA-801E-634DDDAF4B2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81000" y="986004"/>
            <a:ext cx="7391400" cy="1752616"/>
          </a:xfrm>
        </p:spPr>
        <p:txBody>
          <a:bodyPr/>
          <a:lstStyle/>
          <a:p>
            <a:pPr marL="0" indent="0">
              <a:buNone/>
            </a:pPr>
            <a:endParaRPr lang="es-E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47" y="812944"/>
            <a:ext cx="9144000" cy="5435456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5486400" y="2181775"/>
            <a:ext cx="31085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Check 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Infor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EAM Registration / Offer registration </a:t>
            </a:r>
            <a:endParaRPr kumimoji="0" lang="es-E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3124200" y="2260742"/>
            <a:ext cx="5470711" cy="532750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3124201" y="1447801"/>
            <a:ext cx="2286000" cy="732162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8847" y="2819400"/>
            <a:ext cx="9144000" cy="3505200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410201" y="2974781"/>
            <a:ext cx="34973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Infor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EAM data for selected board </a:t>
            </a:r>
            <a:endParaRPr kumimoji="0" lang="es-E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18141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 animBg="1"/>
      <p:bldP spid="23" grpId="0" animBg="1"/>
      <p:bldP spid="25" grpId="0" animBg="1"/>
      <p:bldP spid="2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MTF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229600" cy="5334000"/>
          </a:xfrm>
          <a:solidFill>
            <a:schemeClr val="bg1"/>
          </a:solidFill>
        </p:spPr>
        <p:txBody>
          <a:bodyPr>
            <a:normAutofit fontScale="70000" lnSpcReduction="20000"/>
          </a:bodyPr>
          <a:lstStyle/>
          <a:p>
            <a:r>
              <a:rPr lang="en-US" dirty="0"/>
              <a:t>Manufacturing steps</a:t>
            </a:r>
          </a:p>
          <a:p>
            <a:pPr lvl="1"/>
            <a:r>
              <a:rPr lang="en-US" dirty="0"/>
              <a:t>Tracking non-conformities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Custom fields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Import of tests results from manufacturer</a:t>
            </a:r>
          </a:p>
          <a:p>
            <a:pPr lvl="1"/>
            <a:r>
              <a:rPr lang="en-US" dirty="0"/>
              <a:t>On going</a:t>
            </a:r>
          </a:p>
          <a:p>
            <a:r>
              <a:rPr lang="en-US" dirty="0"/>
              <a:t>Status Report</a:t>
            </a:r>
          </a:p>
          <a:p>
            <a:pPr lvl="1"/>
            <a:r>
              <a:rPr lang="es-ES" dirty="0"/>
              <a:t>https://edms5.cern.ch/pls/asbuilt/mtf.load_criteria?cookie=21297622&amp;p_ucr_code=675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07-Nov-18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BI Technical Board - VFC-HD Test-Bench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F15528-21DE-4FAA-801E-634DDDAF4B2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3000" y="864284"/>
            <a:ext cx="4319274" cy="204473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t="28733"/>
          <a:stretch/>
        </p:blipFill>
        <p:spPr>
          <a:xfrm>
            <a:off x="1447800" y="2909022"/>
            <a:ext cx="4342838" cy="1896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2579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Conclusions and outlooks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25</a:t>
            </a:fld>
            <a:endParaRPr lang="en-GB" noProof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07-Nov-18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Technical Board - VFC-HD Test-Bench</a:t>
            </a:r>
            <a:endParaRPr lang="en-GB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152400" y="1828800"/>
            <a:ext cx="8915400" cy="3647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bg1"/>
                </a:solidFill>
              </a:rPr>
              <a:t>Test bench and software application can be </a:t>
            </a:r>
            <a:r>
              <a:rPr lang="en-US" sz="2200" dirty="0" smtClean="0">
                <a:solidFill>
                  <a:schemeClr val="bg1"/>
                </a:solidFill>
              </a:rPr>
              <a:t>re-used.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bg1"/>
                </a:solidFill>
              </a:rPr>
              <a:t>Boards are tracked during </a:t>
            </a:r>
            <a:r>
              <a:rPr lang="en-US" sz="2200" dirty="0" smtClean="0">
                <a:solidFill>
                  <a:schemeClr val="bg1"/>
                </a:solidFill>
              </a:rPr>
              <a:t>the full life cycle.</a:t>
            </a:r>
            <a:endParaRPr lang="en-US" sz="2200" dirty="0">
              <a:solidFill>
                <a:schemeClr val="bg1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bg1"/>
                </a:solidFill>
              </a:rPr>
              <a:t>Test methodology proved to be useful:</a:t>
            </a:r>
          </a:p>
          <a:p>
            <a:pPr marL="800100" lvl="1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200" dirty="0" smtClean="0">
                <a:solidFill>
                  <a:schemeClr val="bg1"/>
                </a:solidFill>
              </a:rPr>
              <a:t>Identified several fault types.</a:t>
            </a:r>
          </a:p>
          <a:p>
            <a:pPr marL="800100" lvl="1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200" dirty="0" smtClean="0">
                <a:solidFill>
                  <a:schemeClr val="bg1"/>
                </a:solidFill>
              </a:rPr>
              <a:t>Production feedbacks led to improvement of manufacturing processes.</a:t>
            </a:r>
          </a:p>
          <a:p>
            <a:pPr marL="800100" lvl="1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200" dirty="0" smtClean="0">
                <a:solidFill>
                  <a:schemeClr val="bg1"/>
                </a:solidFill>
              </a:rPr>
              <a:t>Burn-in already revealed 3 boards failures.</a:t>
            </a:r>
          </a:p>
        </p:txBody>
      </p:sp>
    </p:spTree>
    <p:extLst>
      <p:ext uri="{BB962C8B-B14F-4D97-AF65-F5344CB8AC3E}">
        <p14:creationId xmlns:p14="http://schemas.microsoft.com/office/powerpoint/2010/main" val="1343901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3594" y="3276600"/>
            <a:ext cx="8556812" cy="72547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Thank you very much for your attention!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26</a:t>
            </a:fld>
            <a:endParaRPr lang="en-GB" noProof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07-Nov-18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Technical Board - VFC-HD Test-Bench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831555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4462" y="2753737"/>
            <a:ext cx="2544635" cy="1905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Introduction 1/2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3</a:t>
            </a:fld>
            <a:endParaRPr lang="en-GB" noProof="0"/>
          </a:p>
        </p:txBody>
      </p:sp>
      <p:sp>
        <p:nvSpPr>
          <p:cNvPr id="4" name="TextBox 3"/>
          <p:cNvSpPr txBox="1"/>
          <p:nvPr/>
        </p:nvSpPr>
        <p:spPr>
          <a:xfrm>
            <a:off x="84909" y="1828800"/>
            <a:ext cx="6468291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bg1"/>
                </a:solidFill>
              </a:rPr>
              <a:t>Steps done to create the full VFC-HD test structure: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en-US" dirty="0" smtClean="0">
              <a:solidFill>
                <a:schemeClr val="bg1"/>
              </a:solidFill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chemeClr val="bg1"/>
                </a:solidFill>
              </a:rPr>
              <a:t>Procurement of a climatic chamber with size compatible with a VME crate size.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chemeClr val="bg1"/>
                </a:solidFill>
              </a:rPr>
              <a:t>Modification of the climatic chamber internal structure for an easier board extraction.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chemeClr val="bg1"/>
                </a:solidFill>
              </a:rPr>
              <a:t>Installation of a climatic chamber control station.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chemeClr val="bg1"/>
                </a:solidFill>
              </a:rPr>
              <a:t>Procurement and installation of 8 VME crates + cooling systems and their installation in 2 x 42U racks.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chemeClr val="bg1"/>
                </a:solidFill>
              </a:rPr>
              <a:t>Equipment of an external barrack with shelves, power and Ethernet sockets.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chemeClr val="bg1"/>
                </a:solidFill>
              </a:rPr>
              <a:t>Procurements of SFP loopbacks, optical </a:t>
            </a:r>
            <a:r>
              <a:rPr lang="en-US" dirty="0" err="1" smtClean="0">
                <a:solidFill>
                  <a:schemeClr val="bg1"/>
                </a:solidFill>
              </a:rPr>
              <a:t>patchcords</a:t>
            </a:r>
            <a:r>
              <a:rPr lang="en-US" dirty="0" smtClean="0">
                <a:solidFill>
                  <a:schemeClr val="bg1"/>
                </a:solidFill>
              </a:rPr>
              <a:t>, custom cables, etc…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chemeClr val="bg1"/>
                </a:solidFill>
              </a:rPr>
              <a:t>….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4909" y="1308348"/>
            <a:ext cx="7543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bg1"/>
                </a:solidFill>
              </a:rPr>
              <a:t>1150 x VFC-HD boards under production long 2018 – 2019.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07-Nov-18</a:t>
            </a:r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Technical Board - VFC-HD Test-Bench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531202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4462" y="2753737"/>
            <a:ext cx="2544635" cy="1905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Introduction 2/2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4</a:t>
            </a:fld>
            <a:endParaRPr lang="en-GB" noProof="0"/>
          </a:p>
        </p:txBody>
      </p:sp>
      <p:sp>
        <p:nvSpPr>
          <p:cNvPr id="4" name="TextBox 3"/>
          <p:cNvSpPr txBox="1"/>
          <p:nvPr/>
        </p:nvSpPr>
        <p:spPr>
          <a:xfrm>
            <a:off x="84909" y="1828800"/>
            <a:ext cx="6468291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bg1"/>
                </a:solidFill>
              </a:rPr>
              <a:t>Steps done to create the full VFC-HD test structure: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en-US" dirty="0" smtClean="0">
              <a:solidFill>
                <a:schemeClr val="bg1"/>
              </a:solidFill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chemeClr val="bg1"/>
                </a:solidFill>
              </a:rPr>
              <a:t>….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bg1"/>
                </a:solidFill>
              </a:rPr>
              <a:t>Assembling of custom boards for the P0 test.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bg1"/>
                </a:solidFill>
              </a:rPr>
              <a:t>Implementation of a dedicate test firmware.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bg1"/>
                </a:solidFill>
              </a:rPr>
              <a:t>Implementation of a dedicate test software.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bg1"/>
                </a:solidFill>
              </a:rPr>
              <a:t>Implementation of a logging structure.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bg1"/>
                </a:solidFill>
              </a:rPr>
              <a:t>Implementation of a asset management structure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4909" y="1308348"/>
            <a:ext cx="7543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bg1"/>
                </a:solidFill>
              </a:rPr>
              <a:t>1150 x VFC-HD boards under production long 2018 – 2019.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07-Nov-18</a:t>
            </a:r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Technical Board - VFC-HD Test-Bench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577800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Objectives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5</a:t>
            </a:fld>
            <a:endParaRPr lang="en-GB" noProof="0"/>
          </a:p>
        </p:txBody>
      </p:sp>
      <p:sp>
        <p:nvSpPr>
          <p:cNvPr id="4" name="TextBox 3"/>
          <p:cNvSpPr txBox="1"/>
          <p:nvPr/>
        </p:nvSpPr>
        <p:spPr>
          <a:xfrm>
            <a:off x="448456" y="2039512"/>
            <a:ext cx="654730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285750" indent="-285750">
              <a:buFont typeface="Arial" panose="020B0604020202020204" pitchFamily="34" charset="0"/>
              <a:buChar char="•"/>
              <a:defRPr sz="2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Functional</a:t>
            </a:r>
            <a:r>
              <a:rPr lang="en-US" dirty="0"/>
              <a:t>, environmental validation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/>
              <a:t>Control of manufacturing quality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/>
              <a:t>Screen for early failures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/>
              <a:t>Assessment of the reliability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/>
              <a:t>Device registration &amp; follow-up (Asset Management).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1177" y="2537609"/>
            <a:ext cx="2143125" cy="2143125"/>
          </a:xfrm>
          <a:prstGeom prst="rect">
            <a:avLst/>
          </a:prstGeom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07-Nov-18</a:t>
            </a:r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Technical Board - VFC-HD Test-Bench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345662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124200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Test methodology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6</a:t>
            </a:fld>
            <a:endParaRPr lang="en-GB" noProof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07-Nov-18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Technical Board - VFC-HD Test-Bench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831897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Test Methodology and Results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7</a:t>
            </a:fld>
            <a:endParaRPr lang="en-GB" noProof="0"/>
          </a:p>
        </p:txBody>
      </p:sp>
      <p:sp>
        <p:nvSpPr>
          <p:cNvPr id="4" name="Rectangle 3"/>
          <p:cNvSpPr/>
          <p:nvPr/>
        </p:nvSpPr>
        <p:spPr>
          <a:xfrm>
            <a:off x="228600" y="1752600"/>
            <a:ext cx="3581400" cy="172547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t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Production &amp; Tests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8600" y="3478078"/>
            <a:ext cx="3581400" cy="201170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t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Reception Tests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8600" y="1046399"/>
            <a:ext cx="685800" cy="7062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t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Design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8600" y="5487186"/>
            <a:ext cx="685800" cy="7062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t"/>
          <a:lstStyle/>
          <a:p>
            <a:pPr algn="ctr"/>
            <a:r>
              <a:rPr lang="en-US" sz="1400" dirty="0" err="1" smtClean="0">
                <a:solidFill>
                  <a:schemeClr val="tx1"/>
                </a:solidFill>
              </a:rPr>
              <a:t>Installa-tion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74" r="14715"/>
          <a:stretch/>
        </p:blipFill>
        <p:spPr>
          <a:xfrm rot="5400000">
            <a:off x="3775201" y="1521340"/>
            <a:ext cx="1971498" cy="1367219"/>
          </a:xfrm>
          <a:prstGeom prst="rect">
            <a:avLst/>
          </a:prstGeom>
          <a:ln>
            <a:solidFill>
              <a:srgbClr val="000000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71" t="-30" r="17522"/>
          <a:stretch/>
        </p:blipFill>
        <p:spPr>
          <a:xfrm>
            <a:off x="7225379" y="1436778"/>
            <a:ext cx="1766221" cy="1594980"/>
          </a:xfrm>
          <a:prstGeom prst="rect">
            <a:avLst/>
          </a:prstGeom>
          <a:ln>
            <a:solidFill>
              <a:srgbClr val="000000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sp>
        <p:nvSpPr>
          <p:cNvPr id="11" name="Rounded Rectangle 10"/>
          <p:cNvSpPr/>
          <p:nvPr/>
        </p:nvSpPr>
        <p:spPr>
          <a:xfrm>
            <a:off x="1371600" y="1909242"/>
            <a:ext cx="1908000" cy="252000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ysClr val="windowText" lastClr="000000"/>
                </a:solidFill>
              </a:rPr>
              <a:t>Component Test</a:t>
            </a:r>
            <a:endParaRPr lang="en-GB" sz="1400" dirty="0">
              <a:solidFill>
                <a:sysClr val="windowText" lastClr="000000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1371600" y="2306400"/>
            <a:ext cx="1908000" cy="252000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ysClr val="windowText" lastClr="000000"/>
                </a:solidFill>
              </a:rPr>
              <a:t>Assembly &amp; Production</a:t>
            </a:r>
            <a:endParaRPr lang="en-GB" sz="1400" dirty="0">
              <a:solidFill>
                <a:sysClr val="windowText" lastClr="000000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1371600" y="2703558"/>
            <a:ext cx="1908000" cy="252000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ysClr val="windowText" lastClr="000000"/>
                </a:solidFill>
              </a:rPr>
              <a:t>Inspection</a:t>
            </a:r>
            <a:endParaRPr lang="en-GB" sz="1400" dirty="0">
              <a:solidFill>
                <a:sysClr val="windowText" lastClr="000000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1371600" y="3103008"/>
            <a:ext cx="1908000" cy="252000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ysClr val="windowText" lastClr="000000"/>
                </a:solidFill>
              </a:rPr>
              <a:t>Functional Test</a:t>
            </a:r>
            <a:endParaRPr lang="en-GB" sz="1400" dirty="0">
              <a:solidFill>
                <a:sysClr val="windowText" lastClr="000000"/>
              </a:solidFill>
            </a:endParaRPr>
          </a:p>
        </p:txBody>
      </p:sp>
      <p:cxnSp>
        <p:nvCxnSpPr>
          <p:cNvPr id="16" name="Straight Arrow Connector 15"/>
          <p:cNvCxnSpPr>
            <a:stCxn id="11" idx="2"/>
            <a:endCxn id="12" idx="0"/>
          </p:cNvCxnSpPr>
          <p:nvPr/>
        </p:nvCxnSpPr>
        <p:spPr>
          <a:xfrm>
            <a:off x="2325600" y="2161242"/>
            <a:ext cx="0" cy="145158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endCxn id="13" idx="0"/>
          </p:cNvCxnSpPr>
          <p:nvPr/>
        </p:nvCxnSpPr>
        <p:spPr>
          <a:xfrm>
            <a:off x="2325600" y="2558400"/>
            <a:ext cx="0" cy="145158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13" idx="2"/>
            <a:endCxn id="14" idx="0"/>
          </p:cNvCxnSpPr>
          <p:nvPr/>
        </p:nvCxnSpPr>
        <p:spPr>
          <a:xfrm>
            <a:off x="2325600" y="2955558"/>
            <a:ext cx="0" cy="147450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ounded Rectangle 24"/>
          <p:cNvSpPr/>
          <p:nvPr/>
        </p:nvSpPr>
        <p:spPr>
          <a:xfrm>
            <a:off x="1371600" y="3964434"/>
            <a:ext cx="1908000" cy="252000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ysClr val="windowText" lastClr="000000"/>
                </a:solidFill>
              </a:rPr>
              <a:t>Validation Tests</a:t>
            </a:r>
            <a:endParaRPr lang="en-GB" sz="1400" dirty="0">
              <a:solidFill>
                <a:sysClr val="windowText" lastClr="000000"/>
              </a:solidFill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954000" y="4361592"/>
            <a:ext cx="1332000" cy="252000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ysClr val="windowText" lastClr="000000"/>
                </a:solidFill>
              </a:rPr>
              <a:t>Cycling Tests</a:t>
            </a:r>
            <a:endParaRPr lang="en-GB" sz="1400" dirty="0">
              <a:solidFill>
                <a:sysClr val="windowText" lastClr="000000"/>
              </a:solidFill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1371600" y="4758750"/>
            <a:ext cx="1908000" cy="252000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ysClr val="windowText" lastClr="000000"/>
                </a:solidFill>
              </a:rPr>
              <a:t>Cycling Burn-In</a:t>
            </a:r>
            <a:endParaRPr lang="en-GB" sz="1400" dirty="0">
              <a:solidFill>
                <a:sysClr val="windowText" lastClr="000000"/>
              </a:solidFill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1371600" y="5158200"/>
            <a:ext cx="1908000" cy="252000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ysClr val="windowText" lastClr="000000"/>
                </a:solidFill>
              </a:rPr>
              <a:t>Run-In</a:t>
            </a:r>
            <a:endParaRPr lang="en-GB" sz="1400" dirty="0">
              <a:solidFill>
                <a:sysClr val="windowText" lastClr="000000"/>
              </a:solidFill>
            </a:endParaRPr>
          </a:p>
        </p:txBody>
      </p:sp>
      <p:cxnSp>
        <p:nvCxnSpPr>
          <p:cNvPr id="31" name="Straight Arrow Connector 30"/>
          <p:cNvCxnSpPr>
            <a:stCxn id="27" idx="2"/>
            <a:endCxn id="28" idx="0"/>
          </p:cNvCxnSpPr>
          <p:nvPr/>
        </p:nvCxnSpPr>
        <p:spPr>
          <a:xfrm>
            <a:off x="2325600" y="5010750"/>
            <a:ext cx="0" cy="147450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ounded Rectangle 31"/>
          <p:cNvSpPr/>
          <p:nvPr/>
        </p:nvSpPr>
        <p:spPr>
          <a:xfrm>
            <a:off x="2355257" y="4357929"/>
            <a:ext cx="1332000" cy="252000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ysClr val="windowText" lastClr="000000"/>
                </a:solidFill>
              </a:rPr>
              <a:t>High-Temp Test</a:t>
            </a:r>
            <a:endParaRPr lang="en-GB" sz="1400" dirty="0">
              <a:solidFill>
                <a:sysClr val="windowText" lastClr="000000"/>
              </a:solidFill>
            </a:endParaRPr>
          </a:p>
        </p:txBody>
      </p:sp>
      <p:cxnSp>
        <p:nvCxnSpPr>
          <p:cNvPr id="34" name="Elbow Connector 33"/>
          <p:cNvCxnSpPr>
            <a:stCxn id="25" idx="2"/>
            <a:endCxn id="26" idx="0"/>
          </p:cNvCxnSpPr>
          <p:nvPr/>
        </p:nvCxnSpPr>
        <p:spPr>
          <a:xfrm rot="5400000">
            <a:off x="1900221" y="3936213"/>
            <a:ext cx="145158" cy="705600"/>
          </a:xfrm>
          <a:prstGeom prst="bentConnector3">
            <a:avLst>
              <a:gd name="adj1" fmla="val 30873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Elbow Connector 37"/>
          <p:cNvCxnSpPr>
            <a:stCxn id="25" idx="2"/>
            <a:endCxn id="32" idx="0"/>
          </p:cNvCxnSpPr>
          <p:nvPr/>
        </p:nvCxnSpPr>
        <p:spPr>
          <a:xfrm rot="16200000" flipH="1">
            <a:off x="2602681" y="3939352"/>
            <a:ext cx="141495" cy="695657"/>
          </a:xfrm>
          <a:prstGeom prst="bentConnector3">
            <a:avLst>
              <a:gd name="adj1" fmla="val 32246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Elbow Connector 43"/>
          <p:cNvCxnSpPr>
            <a:stCxn id="26" idx="2"/>
            <a:endCxn id="27" idx="0"/>
          </p:cNvCxnSpPr>
          <p:nvPr/>
        </p:nvCxnSpPr>
        <p:spPr>
          <a:xfrm rot="16200000" flipH="1">
            <a:off x="1900221" y="4333371"/>
            <a:ext cx="145158" cy="705600"/>
          </a:xfrm>
          <a:prstGeom prst="bentConnector3">
            <a:avLst>
              <a:gd name="adj1" fmla="val 23753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Elbow Connector 47"/>
          <p:cNvCxnSpPr>
            <a:stCxn id="32" idx="2"/>
            <a:endCxn id="27" idx="0"/>
          </p:cNvCxnSpPr>
          <p:nvPr/>
        </p:nvCxnSpPr>
        <p:spPr>
          <a:xfrm rot="5400000">
            <a:off x="2599019" y="4336511"/>
            <a:ext cx="148821" cy="695657"/>
          </a:xfrm>
          <a:prstGeom prst="bentConnector3">
            <a:avLst>
              <a:gd name="adj1" fmla="val 24399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2" name="Picture 51" descr="IPC (Organisation) – Wikipedia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4462" y="1929961"/>
            <a:ext cx="1350946" cy="502102"/>
          </a:xfrm>
          <a:prstGeom prst="rect">
            <a:avLst/>
          </a:prstGeom>
        </p:spPr>
      </p:pic>
      <p:pic>
        <p:nvPicPr>
          <p:cNvPr id="53" name="Picture 52" descr="Downloads - &lt;strong&gt;Creative Commons&lt;/strong&gt;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9543" y="2386079"/>
            <a:ext cx="95865" cy="95865"/>
          </a:xfrm>
          <a:prstGeom prst="rect">
            <a:avLst/>
          </a:prstGeom>
        </p:spPr>
      </p:pic>
      <p:cxnSp>
        <p:nvCxnSpPr>
          <p:cNvPr id="54" name="Straight Arrow Connector 53"/>
          <p:cNvCxnSpPr>
            <a:stCxn id="14" idx="2"/>
            <a:endCxn id="73" idx="0"/>
          </p:cNvCxnSpPr>
          <p:nvPr/>
        </p:nvCxnSpPr>
        <p:spPr>
          <a:xfrm>
            <a:off x="2325600" y="3355008"/>
            <a:ext cx="0" cy="226392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5907957" y="2374661"/>
            <a:ext cx="10262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A-610 Class 3</a:t>
            </a:r>
            <a:endParaRPr lang="en-GB" sz="1200" b="1" dirty="0"/>
          </a:p>
        </p:txBody>
      </p:sp>
      <p:pic>
        <p:nvPicPr>
          <p:cNvPr id="58" name="Picture 5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7142" y="3860713"/>
            <a:ext cx="1150629" cy="868612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pic>
        <p:nvPicPr>
          <p:cNvPr id="59" name="Picture 58"/>
          <p:cNvPicPr>
            <a:picLocks noChangeAspect="1"/>
          </p:cNvPicPr>
          <p:nvPr/>
        </p:nvPicPr>
        <p:blipFill rotWithShape="1"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120" t="11298" r="4734" b="21132"/>
          <a:stretch/>
        </p:blipFill>
        <p:spPr>
          <a:xfrm>
            <a:off x="4447025" y="4807088"/>
            <a:ext cx="1120142" cy="433800"/>
          </a:xfrm>
          <a:prstGeom prst="rect">
            <a:avLst/>
          </a:prstGeom>
        </p:spPr>
      </p:pic>
      <p:cxnSp>
        <p:nvCxnSpPr>
          <p:cNvPr id="65" name="Straight Arrow Connector 64"/>
          <p:cNvCxnSpPr>
            <a:cxnSpLocks noChangeAspect="1"/>
          </p:cNvCxnSpPr>
          <p:nvPr/>
        </p:nvCxnSpPr>
        <p:spPr>
          <a:xfrm rot="8100000">
            <a:off x="6648663" y="5233313"/>
            <a:ext cx="792000" cy="792000"/>
          </a:xfrm>
          <a:prstGeom prst="straightConnector1">
            <a:avLst/>
          </a:prstGeom>
          <a:noFill/>
          <a:ln w="12700" cap="flat" cmpd="sng" algn="ctr">
            <a:solidFill>
              <a:srgbClr val="007FF2"/>
            </a:solidFill>
            <a:prstDash val="solid"/>
            <a:miter lim="800000"/>
            <a:headEnd type="none"/>
            <a:tailEnd type="none"/>
          </a:ln>
          <a:effectLst/>
        </p:spPr>
      </p:cxnSp>
      <p:cxnSp>
        <p:nvCxnSpPr>
          <p:cNvPr id="66" name="Straight Arrow Connector 65"/>
          <p:cNvCxnSpPr>
            <a:cxnSpLocks noChangeAspect="1"/>
          </p:cNvCxnSpPr>
          <p:nvPr/>
        </p:nvCxnSpPr>
        <p:spPr>
          <a:xfrm rot="2700000">
            <a:off x="4150891" y="4889863"/>
            <a:ext cx="365760" cy="365760"/>
          </a:xfrm>
          <a:prstGeom prst="straightConnector1">
            <a:avLst/>
          </a:prstGeom>
          <a:noFill/>
          <a:ln w="12700" cap="flat" cmpd="sng" algn="ctr">
            <a:solidFill>
              <a:srgbClr val="007FF2"/>
            </a:solidFill>
            <a:prstDash val="solid"/>
            <a:miter lim="800000"/>
            <a:headEnd type="triangle"/>
            <a:tailEnd type="none"/>
          </a:ln>
          <a:effectLst/>
        </p:spPr>
      </p:cxnSp>
      <p:cxnSp>
        <p:nvCxnSpPr>
          <p:cNvPr id="67" name="Straight Arrow Connector 66"/>
          <p:cNvCxnSpPr>
            <a:cxnSpLocks noChangeAspect="1"/>
          </p:cNvCxnSpPr>
          <p:nvPr/>
        </p:nvCxnSpPr>
        <p:spPr>
          <a:xfrm rot="8100000">
            <a:off x="4534039" y="4818216"/>
            <a:ext cx="1008000" cy="1008000"/>
          </a:xfrm>
          <a:prstGeom prst="straightConnector1">
            <a:avLst/>
          </a:prstGeom>
          <a:noFill/>
          <a:ln w="12700" cap="flat" cmpd="sng" algn="ctr">
            <a:solidFill>
              <a:srgbClr val="007FF2"/>
            </a:solidFill>
            <a:prstDash val="solid"/>
            <a:miter lim="800000"/>
            <a:headEnd type="triangle"/>
            <a:tailEnd type="none"/>
          </a:ln>
          <a:effectLst/>
        </p:spPr>
      </p:cxnSp>
      <p:cxnSp>
        <p:nvCxnSpPr>
          <p:cNvPr id="69" name="Straight Arrow Connector 68"/>
          <p:cNvCxnSpPr>
            <a:cxnSpLocks noChangeAspect="1"/>
          </p:cNvCxnSpPr>
          <p:nvPr/>
        </p:nvCxnSpPr>
        <p:spPr>
          <a:xfrm rot="2700000">
            <a:off x="6181046" y="5440182"/>
            <a:ext cx="365760" cy="365760"/>
          </a:xfrm>
          <a:prstGeom prst="straightConnector1">
            <a:avLst/>
          </a:prstGeom>
          <a:noFill/>
          <a:ln w="12700" cap="flat" cmpd="sng" algn="ctr">
            <a:solidFill>
              <a:srgbClr val="007FF2"/>
            </a:solidFill>
            <a:prstDash val="solid"/>
            <a:miter lim="800000"/>
            <a:headEnd type="triangle"/>
            <a:tailEnd type="none"/>
          </a:ln>
          <a:effectLst/>
        </p:spPr>
      </p:cxnSp>
      <p:cxnSp>
        <p:nvCxnSpPr>
          <p:cNvPr id="70" name="Straight Arrow Connector 69"/>
          <p:cNvCxnSpPr>
            <a:cxnSpLocks noChangeAspect="1"/>
          </p:cNvCxnSpPr>
          <p:nvPr/>
        </p:nvCxnSpPr>
        <p:spPr>
          <a:xfrm rot="8100000">
            <a:off x="6564194" y="5366964"/>
            <a:ext cx="1008000" cy="1008000"/>
          </a:xfrm>
          <a:prstGeom prst="straightConnector1">
            <a:avLst/>
          </a:prstGeom>
          <a:noFill/>
          <a:ln w="12700" cap="flat" cmpd="sng" algn="ctr">
            <a:solidFill>
              <a:srgbClr val="007FF2"/>
            </a:solidFill>
            <a:prstDash val="solid"/>
            <a:miter lim="800000"/>
            <a:headEnd type="triangle"/>
            <a:tailEnd type="none"/>
          </a:ln>
          <a:effectLst/>
        </p:spPr>
      </p:cxnSp>
      <p:sp>
        <p:nvSpPr>
          <p:cNvPr id="73" name="Rounded Rectangle 72"/>
          <p:cNvSpPr/>
          <p:nvPr/>
        </p:nvSpPr>
        <p:spPr>
          <a:xfrm>
            <a:off x="1371600" y="3581400"/>
            <a:ext cx="1908000" cy="252000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ysClr val="windowText" lastClr="000000"/>
                </a:solidFill>
              </a:rPr>
              <a:t>Visual Inspection</a:t>
            </a:r>
            <a:endParaRPr lang="en-GB" sz="1400" dirty="0">
              <a:solidFill>
                <a:sysClr val="windowText" lastClr="000000"/>
              </a:solidFill>
            </a:endParaRPr>
          </a:p>
        </p:txBody>
      </p:sp>
      <p:cxnSp>
        <p:nvCxnSpPr>
          <p:cNvPr id="76" name="Straight Arrow Connector 75"/>
          <p:cNvCxnSpPr>
            <a:stCxn id="73" idx="2"/>
            <a:endCxn id="25" idx="0"/>
          </p:cNvCxnSpPr>
          <p:nvPr/>
        </p:nvCxnSpPr>
        <p:spPr>
          <a:xfrm>
            <a:off x="2325600" y="3833400"/>
            <a:ext cx="0" cy="131034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9" name="Picture 78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7380" y="3437742"/>
            <a:ext cx="1475403" cy="1106552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cxnSp>
        <p:nvCxnSpPr>
          <p:cNvPr id="80" name="Straight Arrow Connector 79"/>
          <p:cNvCxnSpPr>
            <a:endCxn id="11" idx="0"/>
          </p:cNvCxnSpPr>
          <p:nvPr/>
        </p:nvCxnSpPr>
        <p:spPr>
          <a:xfrm>
            <a:off x="2325600" y="1607441"/>
            <a:ext cx="0" cy="301801"/>
          </a:xfrm>
          <a:prstGeom prst="straightConnector1">
            <a:avLst/>
          </a:prstGeom>
          <a:ln w="9525">
            <a:solidFill>
              <a:schemeClr val="tx1"/>
            </a:solidFill>
            <a:prstDash val="lg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>
            <a:stCxn id="28" idx="2"/>
          </p:cNvCxnSpPr>
          <p:nvPr/>
        </p:nvCxnSpPr>
        <p:spPr>
          <a:xfrm>
            <a:off x="2325600" y="5410200"/>
            <a:ext cx="0" cy="301801"/>
          </a:xfrm>
          <a:prstGeom prst="straightConnector1">
            <a:avLst/>
          </a:prstGeom>
          <a:ln w="9525">
            <a:solidFill>
              <a:schemeClr val="tx1"/>
            </a:solidFill>
            <a:prstDash val="lg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07-Nov-18</a:t>
            </a:r>
            <a:endParaRPr lang="en-GB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Technical Board - VFC-HD Test-Bench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19251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00"/>
                            </p:stCondLst>
                            <p:childTnLst>
                              <p:par>
                                <p:cTn id="7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500"/>
                            </p:stCondLst>
                            <p:childTnLst>
                              <p:par>
                                <p:cTn id="1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25" grpId="0" animBg="1"/>
      <p:bldP spid="26" grpId="0" animBg="1"/>
      <p:bldP spid="27" grpId="0" animBg="1"/>
      <p:bldP spid="28" grpId="0" animBg="1"/>
      <p:bldP spid="32" grpId="0" animBg="1"/>
      <p:bldP spid="57" grpId="0"/>
      <p:bldP spid="7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Test Methodology and Results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8</a:t>
            </a:fld>
            <a:endParaRPr lang="en-GB" noProof="0"/>
          </a:p>
        </p:txBody>
      </p:sp>
      <p:pic>
        <p:nvPicPr>
          <p:cNvPr id="295" name="Picture 29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599" y="3810000"/>
            <a:ext cx="8860413" cy="2325587"/>
          </a:xfrm>
          <a:prstGeom prst="rect">
            <a:avLst/>
          </a:prstGeom>
        </p:spPr>
      </p:pic>
      <p:sp>
        <p:nvSpPr>
          <p:cNvPr id="296" name="TextBox 295"/>
          <p:cNvSpPr txBox="1"/>
          <p:nvPr/>
        </p:nvSpPr>
        <p:spPr>
          <a:xfrm>
            <a:off x="228600" y="1066800"/>
            <a:ext cx="4775923" cy="26622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b="1" dirty="0" smtClean="0"/>
              <a:t>Test Setup: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Full VME crate inside climatic chamber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Up to 16 DUTs pluggable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Test firmware surveys all functionalities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Results stored on NXCALS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Software application provides constant access</a:t>
            </a:r>
            <a:endParaRPr lang="en-GB" dirty="0"/>
          </a:p>
        </p:txBody>
      </p:sp>
      <p:pic>
        <p:nvPicPr>
          <p:cNvPr id="297" name="Picture 29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25"/>
          <a:stretch/>
        </p:blipFill>
        <p:spPr>
          <a:xfrm>
            <a:off x="5688357" y="1082758"/>
            <a:ext cx="3323347" cy="2270042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07-Nov-18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Technical Board - VFC-HD Test-Bench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4138039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Test Methodology and Results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9</a:t>
            </a:fld>
            <a:endParaRPr lang="en-GB" noProof="0"/>
          </a:p>
        </p:txBody>
      </p:sp>
      <p:sp>
        <p:nvSpPr>
          <p:cNvPr id="5" name="TextBox 4"/>
          <p:cNvSpPr txBox="1"/>
          <p:nvPr/>
        </p:nvSpPr>
        <p:spPr>
          <a:xfrm>
            <a:off x="228600" y="1066800"/>
            <a:ext cx="8813420" cy="5432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b="1" dirty="0" smtClean="0"/>
              <a:t>Temperature/Humidity Validation:</a:t>
            </a:r>
          </a:p>
          <a:p>
            <a:pPr marL="285750" indent="-285750">
              <a:lnSpc>
                <a:spcPct val="150000"/>
              </a:lnSpc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dirty="0" smtClean="0"/>
              <a:t>11 tests </a:t>
            </a:r>
            <a:r>
              <a:rPr lang="en-US" u="sng" dirty="0" smtClean="0"/>
              <a:t>validated</a:t>
            </a:r>
            <a:r>
              <a:rPr lang="en-US" dirty="0" smtClean="0"/>
              <a:t> the VFC-HD at varying temperature [5:55°C] &amp; humidity [:90%]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Sample size: 2x pre-series</a:t>
            </a:r>
          </a:p>
          <a:p>
            <a:pPr marL="1200150" lvl="2" indent="-285750">
              <a:lnSpc>
                <a:spcPct val="150000"/>
              </a:lnSpc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dirty="0" smtClean="0"/>
              <a:t>Each with 1x FMC loopback &amp; 6x SFP loopbacks in different configurations</a:t>
            </a:r>
            <a:endParaRPr lang="en-US" dirty="0"/>
          </a:p>
          <a:p>
            <a:pPr marL="742950" lvl="1" indent="-285750">
              <a:lnSpc>
                <a:spcPct val="150000"/>
              </a:lnSpc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u="sng" dirty="0" smtClean="0"/>
              <a:t>No board failures</a:t>
            </a:r>
            <a:r>
              <a:rPr lang="en-US" dirty="0" smtClean="0"/>
              <a:t>, only once a short period of EEPROM errors* which recovered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However, various errors of the FMC and SFP </a:t>
            </a:r>
            <a:r>
              <a:rPr lang="en-US" dirty="0" err="1" smtClean="0"/>
              <a:t>fibre</a:t>
            </a:r>
            <a:r>
              <a:rPr lang="en-US" dirty="0" smtClean="0"/>
              <a:t> loopbacks:</a:t>
            </a:r>
          </a:p>
          <a:p>
            <a:pPr marL="1200150" lvl="2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FMC errors at elevated temperatures*</a:t>
            </a:r>
          </a:p>
          <a:p>
            <a:pPr marL="1200150" lvl="2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SFP errors above </a:t>
            </a:r>
            <a:r>
              <a:rPr lang="en-US" u="sng" dirty="0" smtClean="0"/>
              <a:t>40°C</a:t>
            </a:r>
            <a:r>
              <a:rPr lang="en-US" dirty="0"/>
              <a:t>	</a:t>
            </a:r>
            <a:r>
              <a:rPr lang="en-US" dirty="0" smtClean="0"/>
              <a:t>	</a:t>
            </a:r>
            <a:r>
              <a:rPr lang="en-US" i="1" dirty="0" smtClean="0"/>
              <a:t>FT3A05D by </a:t>
            </a:r>
            <a:r>
              <a:rPr lang="en-US" i="1" dirty="0" err="1" smtClean="0"/>
              <a:t>FTTx</a:t>
            </a:r>
            <a:r>
              <a:rPr lang="en-US" i="1" dirty="0" smtClean="0"/>
              <a:t> Technology</a:t>
            </a:r>
            <a:endParaRPr lang="en-US" dirty="0" smtClean="0"/>
          </a:p>
          <a:p>
            <a:pPr marL="1657350" lvl="3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Proportional to temperature rise</a:t>
            </a:r>
            <a:endParaRPr lang="en-US" u="sng" dirty="0" smtClean="0"/>
          </a:p>
          <a:p>
            <a:pPr marL="1657350" lvl="3" indent="-285750">
              <a:lnSpc>
                <a:spcPct val="150000"/>
              </a:lnSpc>
              <a:spcAft>
                <a:spcPts val="1800"/>
              </a:spcAft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lvl="2" algn="r">
              <a:lnSpc>
                <a:spcPct val="150000"/>
              </a:lnSpc>
            </a:pPr>
            <a:r>
              <a:rPr lang="en-US" dirty="0" smtClean="0"/>
              <a:t>*under investigation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28348">
            <a:off x="6894647" y="4800240"/>
            <a:ext cx="1855837" cy="1045523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07-Nov-18</a:t>
            </a:r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Technical Board - VFC-HD Test-Bench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621457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zam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czamTheme</Template>
  <TotalTime>33629</TotalTime>
  <Words>1188</Words>
  <Application>Microsoft Office PowerPoint</Application>
  <PresentationFormat>On-screen Show (4:3)</PresentationFormat>
  <Paragraphs>311</Paragraphs>
  <Slides>26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3" baseType="lpstr">
      <vt:lpstr>Arial</vt:lpstr>
      <vt:lpstr>Calibri</vt:lpstr>
      <vt:lpstr>Courier New</vt:lpstr>
      <vt:lpstr>Webdings</vt:lpstr>
      <vt:lpstr>Wingdings</vt:lpstr>
      <vt:lpstr>Wingdings 2</vt:lpstr>
      <vt:lpstr>czamTheme</vt:lpstr>
      <vt:lpstr>VFC-HD Test-Bench</vt:lpstr>
      <vt:lpstr>Agenda</vt:lpstr>
      <vt:lpstr>Introduction 1/2</vt:lpstr>
      <vt:lpstr>Introduction 2/2</vt:lpstr>
      <vt:lpstr>Objectives</vt:lpstr>
      <vt:lpstr>Test methodology</vt:lpstr>
      <vt:lpstr>Test Methodology and Results</vt:lpstr>
      <vt:lpstr>Test Methodology and Results</vt:lpstr>
      <vt:lpstr>Test Methodology and Results</vt:lpstr>
      <vt:lpstr>Test Methodology and Results</vt:lpstr>
      <vt:lpstr>Test Methodology and Results</vt:lpstr>
      <vt:lpstr>Firmware implementation </vt:lpstr>
      <vt:lpstr>Hardware Implementation </vt:lpstr>
      <vt:lpstr>Firmware Implementation </vt:lpstr>
      <vt:lpstr>Software implementation </vt:lpstr>
      <vt:lpstr>FESA</vt:lpstr>
      <vt:lpstr>Expert Application (JavaFX) - Overview</vt:lpstr>
      <vt:lpstr>Expert Application (JavaFX) – Details OK</vt:lpstr>
      <vt:lpstr>Expert Application (JavaFX) – Details Not OK</vt:lpstr>
      <vt:lpstr>Logging of results</vt:lpstr>
      <vt:lpstr>Development Process - Agile</vt:lpstr>
      <vt:lpstr>Asset management</vt:lpstr>
      <vt:lpstr>Link from Expert GUI</vt:lpstr>
      <vt:lpstr>MTF</vt:lpstr>
      <vt:lpstr>Conclusions and outlooks</vt:lpstr>
      <vt:lpstr>Thank you very much for your attention!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BLM-INJ_presentation_CZ</dc:title>
  <dc:creator>Christos Zamantzas</dc:creator>
  <cp:keywords>FPGA, Design, Injectors, Technical Board</cp:keywords>
  <cp:lastModifiedBy>Volker Schramm</cp:lastModifiedBy>
  <cp:revision>2130</cp:revision>
  <dcterms:created xsi:type="dcterms:W3CDTF">2006-08-16T00:00:00Z</dcterms:created>
  <dcterms:modified xsi:type="dcterms:W3CDTF">2018-11-06T16:24:28Z</dcterms:modified>
  <cp:category>TB;review</cp:category>
  <cp:contentStatus>Final</cp:contentStatus>
</cp:coreProperties>
</file>