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71" r:id="rId12"/>
    <p:sldId id="265" r:id="rId13"/>
    <p:sldId id="273" r:id="rId14"/>
    <p:sldId id="266" r:id="rId15"/>
    <p:sldId id="267" r:id="rId16"/>
    <p:sldId id="272" r:id="rId17"/>
    <p:sldId id="274" r:id="rId18"/>
    <p:sldId id="275" r:id="rId19"/>
    <p:sldId id="276" r:id="rId20"/>
    <p:sldId id="277" r:id="rId21"/>
    <p:sldId id="278" r:id="rId22"/>
    <p:sldId id="280" r:id="rId23"/>
    <p:sldId id="26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Services\cdsusers\jpospisi\BE-BI-QP\TI-ADC\measurement\2018_10_26-LHC_HTG_split\data\analysis\positions_LHC_HTG_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Services\cdsusers\jpospisi\BE-BI-QP\TI-ADC\measurement\2018_10_26-LHC_HTG_split\data\analysis\positions_LHC_HTG_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Services\cdsusers\jpospisi\BE-BI-QP\TI-ADC\measurement\2018_10_26-LHC_HTG_split\data\analysis\positions_LHC_HTG_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55211581492864"/>
          <c:y val="3.469167743082182E-2"/>
          <c:w val="0.69262272778471745"/>
          <c:h val="0.4200253278005052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Sheet1!$A$68</c:f>
              <c:strCache>
                <c:ptCount val="1"/>
                <c:pt idx="0">
                  <c:v>Simulation (12 bit ADC)</c:v>
                </c:pt>
              </c:strCache>
            </c:strRef>
          </c:tx>
          <c:spPr>
            <a:ln w="19050" cap="rnd">
              <a:solidFill>
                <a:schemeClr val="accent1">
                  <a:lumMod val="5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Sheet1!$C$69:$L$69</c:f>
              <c:numCache>
                <c:formatCode>0.00E+00</c:formatCode>
                <c:ptCount val="10"/>
                <c:pt idx="0">
                  <c:v>10000000000</c:v>
                </c:pt>
                <c:pt idx="1">
                  <c:v>13900000000</c:v>
                </c:pt>
                <c:pt idx="2">
                  <c:v>19500000000</c:v>
                </c:pt>
                <c:pt idx="3">
                  <c:v>27100000000</c:v>
                </c:pt>
                <c:pt idx="4">
                  <c:v>37900000000</c:v>
                </c:pt>
                <c:pt idx="5">
                  <c:v>52800000000</c:v>
                </c:pt>
                <c:pt idx="6">
                  <c:v>73700000000</c:v>
                </c:pt>
                <c:pt idx="7">
                  <c:v>103000000000</c:v>
                </c:pt>
                <c:pt idx="8">
                  <c:v>143000000000</c:v>
                </c:pt>
                <c:pt idx="9">
                  <c:v>200000000000</c:v>
                </c:pt>
              </c:numCache>
            </c:numRef>
          </c:xVal>
          <c:yVal>
            <c:numRef>
              <c:f>Sheet1!$C$70:$L$70</c:f>
              <c:numCache>
                <c:formatCode>0.00\ \u\m</c:formatCode>
                <c:ptCount val="10"/>
                <c:pt idx="0">
                  <c:v>167.17400000000001</c:v>
                </c:pt>
                <c:pt idx="1">
                  <c:v>122.614</c:v>
                </c:pt>
                <c:pt idx="2">
                  <c:v>87.316999999999993</c:v>
                </c:pt>
                <c:pt idx="3">
                  <c:v>63.36</c:v>
                </c:pt>
                <c:pt idx="4">
                  <c:v>44.945</c:v>
                </c:pt>
                <c:pt idx="5">
                  <c:v>32.125999999999998</c:v>
                </c:pt>
                <c:pt idx="6">
                  <c:v>22.986000000000001</c:v>
                </c:pt>
                <c:pt idx="7">
                  <c:v>16.314</c:v>
                </c:pt>
                <c:pt idx="8">
                  <c:v>11.83</c:v>
                </c:pt>
                <c:pt idx="9">
                  <c:v>8.5229999999999997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543-47EB-A94B-3DE4A57FBE3B}"/>
            </c:ext>
          </c:extLst>
        </c:ser>
        <c:ser>
          <c:idx val="5"/>
          <c:order val="1"/>
          <c:tx>
            <c:strRef>
              <c:f>Sheet1!$A$71</c:f>
              <c:strCache>
                <c:ptCount val="1"/>
                <c:pt idx="0">
                  <c:v>Simulation (14 bit ADC)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Sheet1!$C$69:$L$69</c:f>
              <c:numCache>
                <c:formatCode>0.00E+00</c:formatCode>
                <c:ptCount val="10"/>
                <c:pt idx="0">
                  <c:v>10000000000</c:v>
                </c:pt>
                <c:pt idx="1">
                  <c:v>13900000000</c:v>
                </c:pt>
                <c:pt idx="2">
                  <c:v>19500000000</c:v>
                </c:pt>
                <c:pt idx="3">
                  <c:v>27100000000</c:v>
                </c:pt>
                <c:pt idx="4">
                  <c:v>37900000000</c:v>
                </c:pt>
                <c:pt idx="5">
                  <c:v>52800000000</c:v>
                </c:pt>
                <c:pt idx="6">
                  <c:v>73700000000</c:v>
                </c:pt>
                <c:pt idx="7">
                  <c:v>103000000000</c:v>
                </c:pt>
                <c:pt idx="8">
                  <c:v>143000000000</c:v>
                </c:pt>
                <c:pt idx="9">
                  <c:v>200000000000</c:v>
                </c:pt>
              </c:numCache>
            </c:numRef>
          </c:xVal>
          <c:yVal>
            <c:numRef>
              <c:f>Sheet1!$C$68:$L$68</c:f>
              <c:numCache>
                <c:formatCode>General</c:formatCode>
                <c:ptCount val="10"/>
                <c:pt idx="0">
                  <c:v>140.62476246</c:v>
                </c:pt>
                <c:pt idx="1">
                  <c:v>93.743550263999992</c:v>
                </c:pt>
                <c:pt idx="2">
                  <c:v>68.00297913499999</c:v>
                </c:pt>
                <c:pt idx="3">
                  <c:v>48.159546434999989</c:v>
                </c:pt>
                <c:pt idx="4">
                  <c:v>35.7974979635</c:v>
                </c:pt>
                <c:pt idx="5">
                  <c:v>25.969474030500002</c:v>
                </c:pt>
                <c:pt idx="6">
                  <c:v>19.3615420635</c:v>
                </c:pt>
                <c:pt idx="7">
                  <c:v>14.370880342</c:v>
                </c:pt>
                <c:pt idx="8">
                  <c:v>11.3315348055</c:v>
                </c:pt>
                <c:pt idx="9">
                  <c:v>9.3615147079999996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543-47EB-A94B-3DE4A57FBE3B}"/>
            </c:ext>
          </c:extLst>
        </c:ser>
        <c:ser>
          <c:idx val="6"/>
          <c:order val="4"/>
          <c:tx>
            <c:strRef>
              <c:f>Sheet1!$A$99</c:f>
              <c:strCache>
                <c:ptCount val="1"/>
                <c:pt idx="0">
                  <c:v>M1a: LHC Beam Data (12 bit ADC)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dPt>
            <c:idx val="1"/>
            <c:marker>
              <c:symbol val="circle"/>
              <c:size val="8"/>
              <c:spPr>
                <a:solidFill>
                  <a:schemeClr val="accent1">
                    <a:lumMod val="60000"/>
                  </a:schemeClr>
                </a:solidFill>
                <a:ln w="9525">
                  <a:solidFill>
                    <a:schemeClr val="accent1">
                      <a:lumMod val="60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3543-47EB-A94B-3DE4A57FBE3B}"/>
              </c:ext>
            </c:extLst>
          </c:dPt>
          <c:xVal>
            <c:numRef>
              <c:f>Sheet1!$A$101:$A$103</c:f>
              <c:numCache>
                <c:formatCode>0.00E+00</c:formatCode>
                <c:ptCount val="3"/>
                <c:pt idx="0">
                  <c:v>94730934425.690979</c:v>
                </c:pt>
                <c:pt idx="1">
                  <c:v>9507695183.4744129</c:v>
                </c:pt>
                <c:pt idx="2">
                  <c:v>1158795408.4787993</c:v>
                </c:pt>
              </c:numCache>
            </c:numRef>
          </c:xVal>
          <c:yVal>
            <c:numRef>
              <c:f>Sheet1!$B$101:$B$103</c:f>
              <c:numCache>
                <c:formatCode>0.0\ \u\m</c:formatCode>
                <c:ptCount val="3"/>
                <c:pt idx="0">
                  <c:v>22.812133333333332</c:v>
                </c:pt>
                <c:pt idx="1">
                  <c:v>204.59666666666666</c:v>
                </c:pt>
                <c:pt idx="2">
                  <c:v>1405.3266666666666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543-47EB-A94B-3DE4A57FBE3B}"/>
            </c:ext>
          </c:extLst>
        </c:ser>
        <c:ser>
          <c:idx val="7"/>
          <c:order val="5"/>
          <c:tx>
            <c:strRef>
              <c:f>Sheet1!$A$105</c:f>
              <c:strCache>
                <c:ptCount val="1"/>
                <c:pt idx="0">
                  <c:v>M2: LHC Beam Data (IQ)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Sheet1!$A$107:$A$109</c:f>
              <c:numCache>
                <c:formatCode>General</c:formatCode>
                <c:ptCount val="3"/>
                <c:pt idx="0">
                  <c:v>138728066782.16437</c:v>
                </c:pt>
                <c:pt idx="1">
                  <c:v>43825639022.623833</c:v>
                </c:pt>
                <c:pt idx="2">
                  <c:v>13813497401.257044</c:v>
                </c:pt>
              </c:numCache>
            </c:numRef>
          </c:xVal>
          <c:yVal>
            <c:numRef>
              <c:f>Sheet1!$B$107:$B$109</c:f>
              <c:numCache>
                <c:formatCode>General</c:formatCode>
                <c:ptCount val="3"/>
                <c:pt idx="0">
                  <c:v>43.892300000000006</c:v>
                </c:pt>
                <c:pt idx="1">
                  <c:v>127.16500000000003</c:v>
                </c:pt>
                <c:pt idx="2">
                  <c:v>333.37866666666667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543-47EB-A94B-3DE4A57FBE3B}"/>
            </c:ext>
          </c:extLst>
        </c:ser>
        <c:ser>
          <c:idx val="3"/>
          <c:order val="6"/>
          <c:tx>
            <c:strRef>
              <c:f>Sheet1!$A$93</c:f>
              <c:strCache>
                <c:ptCount val="1"/>
                <c:pt idx="0">
                  <c:v>M3: LHC Beam Data (14 bit ADC)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xVal>
            <c:numRef>
              <c:f>Sheet1!$A$95:$A$97</c:f>
              <c:numCache>
                <c:formatCode>0.00E+00</c:formatCode>
                <c:ptCount val="3"/>
                <c:pt idx="0">
                  <c:v>62161145147.256279</c:v>
                </c:pt>
                <c:pt idx="1">
                  <c:v>19309422287.810314</c:v>
                </c:pt>
                <c:pt idx="2">
                  <c:v>6155388834.736743</c:v>
                </c:pt>
              </c:numCache>
            </c:numRef>
          </c:xVal>
          <c:yVal>
            <c:numRef>
              <c:f>Sheet1!$B$95:$B$97</c:f>
              <c:numCache>
                <c:formatCode>0.0\ \u\m</c:formatCode>
                <c:ptCount val="3"/>
                <c:pt idx="0">
                  <c:v>33.863300000000002</c:v>
                </c:pt>
                <c:pt idx="1">
                  <c:v>74.269600000000011</c:v>
                </c:pt>
                <c:pt idx="2">
                  <c:v>198.6765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3543-47EB-A94B-3DE4A57FBE3B}"/>
            </c:ext>
          </c:extLst>
        </c:ser>
        <c:ser>
          <c:idx val="4"/>
          <c:order val="7"/>
          <c:tx>
            <c:v>ADC Full Scale Limit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(Sheet1!$D$10,Sheet1!$D$10)</c:f>
              <c:numCache>
                <c:formatCode>0.00E+00</c:formatCode>
                <c:ptCount val="2"/>
                <c:pt idx="0">
                  <c:v>200000000000</c:v>
                </c:pt>
                <c:pt idx="1">
                  <c:v>200000000000</c:v>
                </c:pt>
              </c:numCache>
            </c:numRef>
          </c:xVal>
          <c:yVal>
            <c:numLit>
              <c:formatCode>General</c:formatCode>
              <c:ptCount val="2"/>
              <c:pt idx="0">
                <c:v>1</c:v>
              </c:pt>
              <c:pt idx="1">
                <c:v>10000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7-3543-47EB-A94B-3DE4A57FBE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021536"/>
        <c:axId val="21602192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Sheet1!$A$76</c15:sqref>
                        </c15:formulaRef>
                      </c:ext>
                    </c:extLst>
                    <c:strCache>
                      <c:ptCount val="1"/>
                      <c:pt idx="0">
                        <c:v>M1: Emulated position (SPS)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Sheet1!$A$78:$A$84</c15:sqref>
                        </c15:formulaRef>
                      </c:ext>
                    </c:extLst>
                    <c:numCache>
                      <c:formatCode>0.00E+00</c:formatCode>
                      <c:ptCount val="7"/>
                      <c:pt idx="0">
                        <c:v>18611602835.830784</c:v>
                      </c:pt>
                      <c:pt idx="1">
                        <c:v>13958702126.873091</c:v>
                      </c:pt>
                      <c:pt idx="2">
                        <c:v>10116247285.849085</c:v>
                      </c:pt>
                      <c:pt idx="4">
                        <c:v>18689372893.86483</c:v>
                      </c:pt>
                      <c:pt idx="6">
                        <c:v>2190864398.0379214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Sheet1!$B$78:$B$84</c15:sqref>
                        </c15:formulaRef>
                      </c:ext>
                    </c:extLst>
                    <c:numCache>
                      <c:formatCode>0.0\ \u\m</c:formatCode>
                      <c:ptCount val="7"/>
                      <c:pt idx="0">
                        <c:v>89</c:v>
                      </c:pt>
                      <c:pt idx="1">
                        <c:v>125</c:v>
                      </c:pt>
                      <c:pt idx="2">
                        <c:v>164</c:v>
                      </c:pt>
                      <c:pt idx="4">
                        <c:v>90</c:v>
                      </c:pt>
                      <c:pt idx="6">
                        <c:v>718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8-3543-47EB-A94B-3DE4A57FBE3B}"/>
                  </c:ext>
                </c:extLst>
              </c15:ser>
            </c15:filteredScatterSeries>
            <c15:filteredScatterSeries>
              <c15:ser>
                <c:idx val="2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Sheet1!$A$86</c15:sqref>
                        </c15:formulaRef>
                      </c:ext>
                    </c:extLst>
                    <c:strCache>
                      <c:ptCount val="1"/>
                      <c:pt idx="0">
                        <c:v>M2: Position scan (SPS)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Sheet1!$B$90</c15:sqref>
                        </c15:formulaRef>
                      </c:ext>
                    </c:extLst>
                    <c:numCache>
                      <c:formatCode>0.00E+00</c:formatCode>
                      <c:ptCount val="1"/>
                      <c:pt idx="0">
                        <c:v>2859179311.7216558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Sheet1!$B$91</c15:sqref>
                        </c15:formulaRef>
                      </c:ext>
                    </c:extLst>
                    <c:numCache>
                      <c:formatCode>0.0\ \u\m</c:formatCode>
                      <c:ptCount val="1"/>
                      <c:pt idx="0">
                        <c:v>220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3543-47EB-A94B-3DE4A57FBE3B}"/>
                  </c:ext>
                </c:extLst>
              </c15:ser>
            </c15:filteredScatterSeries>
          </c:ext>
        </c:extLst>
      </c:scatterChart>
      <c:valAx>
        <c:axId val="216021536"/>
        <c:scaling>
          <c:logBase val="10"/>
          <c:orientation val="minMax"/>
          <c:min val="10000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aseline="0"/>
                  <a:t>Intensity [cpb]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021928"/>
        <c:crosses val="autoZero"/>
        <c:crossBetween val="midCat"/>
      </c:valAx>
      <c:valAx>
        <c:axId val="216021928"/>
        <c:scaling>
          <c:logBase val="10"/>
          <c:orientation val="minMax"/>
          <c:max val="2000"/>
          <c:min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aseline="0" dirty="0"/>
                  <a:t>Our system resolution [</a:t>
                </a:r>
                <a:r>
                  <a:rPr lang="el-GR" sz="1600" baseline="0" dirty="0"/>
                  <a:t>μ</a:t>
                </a:r>
                <a:r>
                  <a:rPr lang="en-GB" sz="1600" baseline="0" dirty="0"/>
                  <a:t>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021536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54415768684563359"/>
          <c:w val="0.99915514589693832"/>
          <c:h val="0.184519868114764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72333595209066"/>
          <c:y val="9.3392167737645151E-2"/>
          <c:w val="0.71941544909080402"/>
          <c:h val="0.7438755329266919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Sheet1!$A$68</c:f>
              <c:strCache>
                <c:ptCount val="1"/>
                <c:pt idx="0">
                  <c:v>Simulation (12 bit ADC)</c:v>
                </c:pt>
              </c:strCache>
            </c:strRef>
          </c:tx>
          <c:spPr>
            <a:ln w="19050" cap="rnd">
              <a:solidFill>
                <a:schemeClr val="accent1">
                  <a:lumMod val="5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Sheet1!$C$69:$L$69</c:f>
              <c:numCache>
                <c:formatCode>0.00E+00</c:formatCode>
                <c:ptCount val="10"/>
                <c:pt idx="0">
                  <c:v>10000000000</c:v>
                </c:pt>
                <c:pt idx="1">
                  <c:v>13900000000</c:v>
                </c:pt>
                <c:pt idx="2">
                  <c:v>19500000000</c:v>
                </c:pt>
                <c:pt idx="3">
                  <c:v>27100000000</c:v>
                </c:pt>
                <c:pt idx="4">
                  <c:v>37900000000</c:v>
                </c:pt>
                <c:pt idx="5">
                  <c:v>52800000000</c:v>
                </c:pt>
                <c:pt idx="6">
                  <c:v>73700000000</c:v>
                </c:pt>
                <c:pt idx="7">
                  <c:v>103000000000</c:v>
                </c:pt>
                <c:pt idx="8">
                  <c:v>143000000000</c:v>
                </c:pt>
                <c:pt idx="9">
                  <c:v>200000000000</c:v>
                </c:pt>
              </c:numCache>
            </c:numRef>
          </c:xVal>
          <c:yVal>
            <c:numRef>
              <c:f>Sheet1!$C$70:$L$70</c:f>
              <c:numCache>
                <c:formatCode>0.00\ \u\m</c:formatCode>
                <c:ptCount val="10"/>
                <c:pt idx="0">
                  <c:v>167.17400000000001</c:v>
                </c:pt>
                <c:pt idx="1">
                  <c:v>122.614</c:v>
                </c:pt>
                <c:pt idx="2">
                  <c:v>87.316999999999993</c:v>
                </c:pt>
                <c:pt idx="3">
                  <c:v>63.36</c:v>
                </c:pt>
                <c:pt idx="4">
                  <c:v>44.945</c:v>
                </c:pt>
                <c:pt idx="5">
                  <c:v>32.125999999999998</c:v>
                </c:pt>
                <c:pt idx="6">
                  <c:v>22.986000000000001</c:v>
                </c:pt>
                <c:pt idx="7">
                  <c:v>16.314</c:v>
                </c:pt>
                <c:pt idx="8">
                  <c:v>11.83</c:v>
                </c:pt>
                <c:pt idx="9">
                  <c:v>8.5229999999999997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BAA-4183-9C47-7FA91A04710D}"/>
            </c:ext>
          </c:extLst>
        </c:ser>
        <c:ser>
          <c:idx val="5"/>
          <c:order val="1"/>
          <c:tx>
            <c:strRef>
              <c:f>Sheet1!$A$71</c:f>
              <c:strCache>
                <c:ptCount val="1"/>
                <c:pt idx="0">
                  <c:v>Simulation (14 bit ADC)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Sheet1!$C$69:$L$69</c:f>
              <c:numCache>
                <c:formatCode>0.00E+00</c:formatCode>
                <c:ptCount val="10"/>
                <c:pt idx="0">
                  <c:v>10000000000</c:v>
                </c:pt>
                <c:pt idx="1">
                  <c:v>13900000000</c:v>
                </c:pt>
                <c:pt idx="2">
                  <c:v>19500000000</c:v>
                </c:pt>
                <c:pt idx="3">
                  <c:v>27100000000</c:v>
                </c:pt>
                <c:pt idx="4">
                  <c:v>37900000000</c:v>
                </c:pt>
                <c:pt idx="5">
                  <c:v>52800000000</c:v>
                </c:pt>
                <c:pt idx="6">
                  <c:v>73700000000</c:v>
                </c:pt>
                <c:pt idx="7">
                  <c:v>103000000000</c:v>
                </c:pt>
                <c:pt idx="8">
                  <c:v>143000000000</c:v>
                </c:pt>
                <c:pt idx="9">
                  <c:v>200000000000</c:v>
                </c:pt>
              </c:numCache>
            </c:numRef>
          </c:xVal>
          <c:yVal>
            <c:numRef>
              <c:f>Sheet1!$C$68:$L$68</c:f>
              <c:numCache>
                <c:formatCode>General</c:formatCode>
                <c:ptCount val="10"/>
                <c:pt idx="0">
                  <c:v>140.62476246</c:v>
                </c:pt>
                <c:pt idx="1">
                  <c:v>93.743550263999992</c:v>
                </c:pt>
                <c:pt idx="2">
                  <c:v>68.00297913499999</c:v>
                </c:pt>
                <c:pt idx="3">
                  <c:v>48.159546434999989</c:v>
                </c:pt>
                <c:pt idx="4">
                  <c:v>35.7974979635</c:v>
                </c:pt>
                <c:pt idx="5">
                  <c:v>25.969474030500002</c:v>
                </c:pt>
                <c:pt idx="6">
                  <c:v>19.3615420635</c:v>
                </c:pt>
                <c:pt idx="7">
                  <c:v>14.370880342</c:v>
                </c:pt>
                <c:pt idx="8">
                  <c:v>11.3315348055</c:v>
                </c:pt>
                <c:pt idx="9">
                  <c:v>9.3615147079999996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BAA-4183-9C47-7FA91A04710D}"/>
            </c:ext>
          </c:extLst>
        </c:ser>
        <c:ser>
          <c:idx val="6"/>
          <c:order val="4"/>
          <c:tx>
            <c:strRef>
              <c:f>Sheet1!$A$99</c:f>
              <c:strCache>
                <c:ptCount val="1"/>
                <c:pt idx="0">
                  <c:v>M1a: LHC Beam Data (12 bit ADC)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dPt>
            <c:idx val="1"/>
            <c:marker>
              <c:symbol val="circle"/>
              <c:size val="8"/>
              <c:spPr>
                <a:solidFill>
                  <a:schemeClr val="accent1">
                    <a:lumMod val="60000"/>
                  </a:schemeClr>
                </a:solidFill>
                <a:ln w="9525">
                  <a:solidFill>
                    <a:schemeClr val="accent1">
                      <a:lumMod val="60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ABAA-4183-9C47-7FA91A04710D}"/>
              </c:ext>
            </c:extLst>
          </c:dPt>
          <c:xVal>
            <c:numRef>
              <c:f>Sheet1!$A$101:$A$103</c:f>
              <c:numCache>
                <c:formatCode>0.00E+00</c:formatCode>
                <c:ptCount val="3"/>
                <c:pt idx="0">
                  <c:v>94730934425.690979</c:v>
                </c:pt>
                <c:pt idx="1">
                  <c:v>9507695183.4744129</c:v>
                </c:pt>
                <c:pt idx="2">
                  <c:v>1158795408.4787993</c:v>
                </c:pt>
              </c:numCache>
            </c:numRef>
          </c:xVal>
          <c:yVal>
            <c:numRef>
              <c:f>Sheet1!$B$101:$B$103</c:f>
              <c:numCache>
                <c:formatCode>0.0\ \u\m</c:formatCode>
                <c:ptCount val="3"/>
                <c:pt idx="0">
                  <c:v>22.812133333333332</c:v>
                </c:pt>
                <c:pt idx="1">
                  <c:v>204.59666666666666</c:v>
                </c:pt>
                <c:pt idx="2">
                  <c:v>1405.3266666666666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BAA-4183-9C47-7FA91A04710D}"/>
            </c:ext>
          </c:extLst>
        </c:ser>
        <c:ser>
          <c:idx val="7"/>
          <c:order val="5"/>
          <c:tx>
            <c:strRef>
              <c:f>Sheet1!$A$105</c:f>
              <c:strCache>
                <c:ptCount val="1"/>
                <c:pt idx="0">
                  <c:v>M2: LHC Beam Data (IQ)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Sheet1!$A$107:$A$109</c:f>
              <c:numCache>
                <c:formatCode>General</c:formatCode>
                <c:ptCount val="3"/>
                <c:pt idx="0">
                  <c:v>138728066782.16437</c:v>
                </c:pt>
                <c:pt idx="1">
                  <c:v>43825639022.623833</c:v>
                </c:pt>
                <c:pt idx="2">
                  <c:v>13813497401.257044</c:v>
                </c:pt>
              </c:numCache>
            </c:numRef>
          </c:xVal>
          <c:yVal>
            <c:numRef>
              <c:f>Sheet1!$B$107:$B$109</c:f>
              <c:numCache>
                <c:formatCode>General</c:formatCode>
                <c:ptCount val="3"/>
                <c:pt idx="0">
                  <c:v>43.892300000000006</c:v>
                </c:pt>
                <c:pt idx="1">
                  <c:v>127.16500000000003</c:v>
                </c:pt>
                <c:pt idx="2">
                  <c:v>333.37866666666667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BAA-4183-9C47-7FA91A04710D}"/>
            </c:ext>
          </c:extLst>
        </c:ser>
        <c:ser>
          <c:idx val="3"/>
          <c:order val="6"/>
          <c:tx>
            <c:strRef>
              <c:f>Sheet1!$A$93</c:f>
              <c:strCache>
                <c:ptCount val="1"/>
                <c:pt idx="0">
                  <c:v>M3: LHC Beam Data (14 bit ADC)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xVal>
            <c:numRef>
              <c:f>Sheet1!$A$95:$A$97</c:f>
              <c:numCache>
                <c:formatCode>0.00E+00</c:formatCode>
                <c:ptCount val="3"/>
                <c:pt idx="0">
                  <c:v>62161145147.256279</c:v>
                </c:pt>
                <c:pt idx="1">
                  <c:v>19309422287.810314</c:v>
                </c:pt>
                <c:pt idx="2">
                  <c:v>6155388834.736743</c:v>
                </c:pt>
              </c:numCache>
            </c:numRef>
          </c:xVal>
          <c:yVal>
            <c:numRef>
              <c:f>Sheet1!$B$95:$B$97</c:f>
              <c:numCache>
                <c:formatCode>0.0\ \u\m</c:formatCode>
                <c:ptCount val="3"/>
                <c:pt idx="0">
                  <c:v>33.863300000000002</c:v>
                </c:pt>
                <c:pt idx="1">
                  <c:v>74.269600000000011</c:v>
                </c:pt>
                <c:pt idx="2">
                  <c:v>198.6765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BAA-4183-9C47-7FA91A04710D}"/>
            </c:ext>
          </c:extLst>
        </c:ser>
        <c:ser>
          <c:idx val="4"/>
          <c:order val="7"/>
          <c:tx>
            <c:v>ADC Full Scale Limit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(Sheet1!$D$10,Sheet1!$D$10)</c:f>
              <c:numCache>
                <c:formatCode>0.00E+00</c:formatCode>
                <c:ptCount val="2"/>
                <c:pt idx="0">
                  <c:v>200000000000</c:v>
                </c:pt>
                <c:pt idx="1">
                  <c:v>200000000000</c:v>
                </c:pt>
              </c:numCache>
            </c:numRef>
          </c:xVal>
          <c:yVal>
            <c:numLit>
              <c:formatCode>General</c:formatCode>
              <c:ptCount val="2"/>
              <c:pt idx="0">
                <c:v>1</c:v>
              </c:pt>
              <c:pt idx="1">
                <c:v>10000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7-ABAA-4183-9C47-7FA91A0471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021536"/>
        <c:axId val="21602192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Sheet1!$A$76</c15:sqref>
                        </c15:formulaRef>
                      </c:ext>
                    </c:extLst>
                    <c:strCache>
                      <c:ptCount val="1"/>
                      <c:pt idx="0">
                        <c:v>M1: Emulated position (SPS)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Sheet1!$A$78:$A$84</c15:sqref>
                        </c15:formulaRef>
                      </c:ext>
                    </c:extLst>
                    <c:numCache>
                      <c:formatCode>0.00E+00</c:formatCode>
                      <c:ptCount val="7"/>
                      <c:pt idx="0">
                        <c:v>18611602835.830784</c:v>
                      </c:pt>
                      <c:pt idx="1">
                        <c:v>13958702126.873091</c:v>
                      </c:pt>
                      <c:pt idx="2">
                        <c:v>10116247285.849085</c:v>
                      </c:pt>
                      <c:pt idx="4">
                        <c:v>18689372893.86483</c:v>
                      </c:pt>
                      <c:pt idx="6">
                        <c:v>2190864398.0379214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Sheet1!$B$78:$B$84</c15:sqref>
                        </c15:formulaRef>
                      </c:ext>
                    </c:extLst>
                    <c:numCache>
                      <c:formatCode>0.0\ \u\m</c:formatCode>
                      <c:ptCount val="7"/>
                      <c:pt idx="0">
                        <c:v>89</c:v>
                      </c:pt>
                      <c:pt idx="1">
                        <c:v>125</c:v>
                      </c:pt>
                      <c:pt idx="2">
                        <c:v>164</c:v>
                      </c:pt>
                      <c:pt idx="4">
                        <c:v>90</c:v>
                      </c:pt>
                      <c:pt idx="6">
                        <c:v>718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8-ABAA-4183-9C47-7FA91A04710D}"/>
                  </c:ext>
                </c:extLst>
              </c15:ser>
            </c15:filteredScatterSeries>
            <c15:filteredScatterSeries>
              <c15:ser>
                <c:idx val="2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Sheet1!$A$86</c15:sqref>
                        </c15:formulaRef>
                      </c:ext>
                    </c:extLst>
                    <c:strCache>
                      <c:ptCount val="1"/>
                      <c:pt idx="0">
                        <c:v>M2: Position scan (SPS)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Sheet1!$B$90</c15:sqref>
                        </c15:formulaRef>
                      </c:ext>
                    </c:extLst>
                    <c:numCache>
                      <c:formatCode>0.00E+00</c:formatCode>
                      <c:ptCount val="1"/>
                      <c:pt idx="0">
                        <c:v>2859179311.7216558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Sheet1!$B$91</c15:sqref>
                        </c15:formulaRef>
                      </c:ext>
                    </c:extLst>
                    <c:numCache>
                      <c:formatCode>0.0\ \u\m</c:formatCode>
                      <c:ptCount val="1"/>
                      <c:pt idx="0">
                        <c:v>220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ABAA-4183-9C47-7FA91A04710D}"/>
                  </c:ext>
                </c:extLst>
              </c15:ser>
            </c15:filteredScatterSeries>
          </c:ext>
        </c:extLst>
      </c:scatterChart>
      <c:valAx>
        <c:axId val="216021536"/>
        <c:scaling>
          <c:logBase val="10"/>
          <c:orientation val="minMax"/>
          <c:max val="500000000000"/>
          <c:min val="50000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aseline="0"/>
                  <a:t>Intensity [cpb]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021928"/>
        <c:crosses val="autoZero"/>
        <c:crossBetween val="midCat"/>
        <c:majorUnit val="10"/>
      </c:valAx>
      <c:valAx>
        <c:axId val="216021928"/>
        <c:scaling>
          <c:orientation val="minMax"/>
          <c:max val="2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aseline="0"/>
                  <a:t>Our system resolution [</a:t>
                </a:r>
                <a:r>
                  <a:rPr lang="el-GR" sz="1600" baseline="0"/>
                  <a:t>μ</a:t>
                </a:r>
                <a:r>
                  <a:rPr lang="en-GB" sz="1600" baseline="0"/>
                  <a:t>m]</a:t>
                </a:r>
              </a:p>
            </c:rich>
          </c:tx>
          <c:layout>
            <c:manualLayout>
              <c:xMode val="edge"/>
              <c:yMode val="edge"/>
              <c:x val="1.3643045119274312E-2"/>
              <c:y val="0.237619075674127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021536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Sheet1!$F$15</c:f>
              <c:strCache>
                <c:ptCount val="1"/>
                <c:pt idx="0">
                  <c:v>Negative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Sheet1!$I$16:$I$18</c:f>
                <c:numCache>
                  <c:formatCode>General</c:formatCode>
                  <c:ptCount val="3"/>
                  <c:pt idx="0">
                    <c:v>2.7614450000000002E-2</c:v>
                  </c:pt>
                  <c:pt idx="1">
                    <c:v>7.6212199999999994E-2</c:v>
                  </c:pt>
                  <c:pt idx="2">
                    <c:v>0.210151</c:v>
                  </c:pt>
                </c:numCache>
              </c:numRef>
            </c:plus>
            <c:minus>
              <c:numRef>
                <c:f>Sheet1!$I$16:$I$18</c:f>
                <c:numCache>
                  <c:formatCode>General</c:formatCode>
                  <c:ptCount val="3"/>
                  <c:pt idx="0">
                    <c:v>2.7614450000000002E-2</c:v>
                  </c:pt>
                  <c:pt idx="1">
                    <c:v>7.6212199999999994E-2</c:v>
                  </c:pt>
                  <c:pt idx="2">
                    <c:v>0.210151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1"/>
                </a:solidFill>
                <a:round/>
              </a:ln>
              <a:effectLst/>
            </c:spPr>
          </c:errBars>
          <c:xVal>
            <c:numRef>
              <c:f>Sheet1!$C$16:$C$18</c:f>
              <c:numCache>
                <c:formatCode>0.00E+00</c:formatCode>
                <c:ptCount val="3"/>
                <c:pt idx="0">
                  <c:v>62161145147.256279</c:v>
                </c:pt>
                <c:pt idx="1">
                  <c:v>19309422287.810314</c:v>
                </c:pt>
                <c:pt idx="2">
                  <c:v>6155388834.736743</c:v>
                </c:pt>
              </c:numCache>
            </c:numRef>
          </c:xVal>
          <c:yVal>
            <c:numRef>
              <c:f>Sheet1!$P$7:$P$9</c:f>
              <c:numCache>
                <c:formatCode>0.0000000</c:formatCode>
                <c:ptCount val="3"/>
                <c:pt idx="0">
                  <c:v>0</c:v>
                </c:pt>
                <c:pt idx="1">
                  <c:v>-2.7140000000000164E-2</c:v>
                </c:pt>
                <c:pt idx="2">
                  <c:v>1.0288499999999701E-2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8DD-4939-8648-5C8B38882954}"/>
            </c:ext>
          </c:extLst>
        </c:ser>
        <c:ser>
          <c:idx val="1"/>
          <c:order val="1"/>
          <c:tx>
            <c:strRef>
              <c:f>Sheet1!$G$15</c:f>
              <c:strCache>
                <c:ptCount val="1"/>
                <c:pt idx="0">
                  <c:v>Center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x"/>
            <c:errBarType val="both"/>
            <c:errValType val="stdDev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Sheet1!$J$16:$J$18</c:f>
                <c:numCache>
                  <c:formatCode>General</c:formatCode>
                  <c:ptCount val="3"/>
                  <c:pt idx="0">
                    <c:v>3.3863300000000006E-2</c:v>
                  </c:pt>
                  <c:pt idx="1">
                    <c:v>7.4269600000000005E-2</c:v>
                  </c:pt>
                  <c:pt idx="2">
                    <c:v>0.19867650000000001</c:v>
                  </c:pt>
                </c:numCache>
              </c:numRef>
            </c:plus>
            <c:minus>
              <c:numRef>
                <c:f>Sheet1!$J$16:$J$18</c:f>
                <c:numCache>
                  <c:formatCode>General</c:formatCode>
                  <c:ptCount val="3"/>
                  <c:pt idx="0">
                    <c:v>3.3863300000000006E-2</c:v>
                  </c:pt>
                  <c:pt idx="1">
                    <c:v>7.4269600000000005E-2</c:v>
                  </c:pt>
                  <c:pt idx="2">
                    <c:v>0.19867650000000001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2"/>
                </a:solidFill>
                <a:round/>
              </a:ln>
              <a:effectLst/>
            </c:spPr>
          </c:errBars>
          <c:xVal>
            <c:numRef>
              <c:f>Sheet1!$C$16:$C$18</c:f>
              <c:numCache>
                <c:formatCode>0.00E+00</c:formatCode>
                <c:ptCount val="3"/>
                <c:pt idx="0">
                  <c:v>62161145147.256279</c:v>
                </c:pt>
                <c:pt idx="1">
                  <c:v>19309422287.810314</c:v>
                </c:pt>
                <c:pt idx="2">
                  <c:v>6155388834.736743</c:v>
                </c:pt>
              </c:numCache>
            </c:numRef>
          </c:xVal>
          <c:yVal>
            <c:numRef>
              <c:f>Sheet1!$Q$7:$Q$9</c:f>
              <c:numCache>
                <c:formatCode>0.00000000000000000</c:formatCode>
                <c:ptCount val="3"/>
                <c:pt idx="0" formatCode="0.0000000">
                  <c:v>0</c:v>
                </c:pt>
                <c:pt idx="1">
                  <c:v>-1.223500000000044E-3</c:v>
                </c:pt>
                <c:pt idx="2">
                  <c:v>-8.8500000000046875E-5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8DD-4939-8648-5C8B38882954}"/>
            </c:ext>
          </c:extLst>
        </c:ser>
        <c:ser>
          <c:idx val="2"/>
          <c:order val="2"/>
          <c:tx>
            <c:strRef>
              <c:f>Sheet1!$K$15</c:f>
              <c:strCache>
                <c:ptCount val="1"/>
                <c:pt idx="0">
                  <c:v>Positive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Sheet1!$K$16:$K$18</c:f>
                <c:numCache>
                  <c:formatCode>General</c:formatCode>
                  <c:ptCount val="3"/>
                  <c:pt idx="0">
                    <c:v>3.6615950000000001E-2</c:v>
                  </c:pt>
                  <c:pt idx="1">
                    <c:v>7.7189300000000002E-2</c:v>
                  </c:pt>
                  <c:pt idx="2">
                    <c:v>0.2146815</c:v>
                  </c:pt>
                </c:numCache>
              </c:numRef>
            </c:plus>
            <c:minus>
              <c:numRef>
                <c:f>Sheet1!$K$16:$K$18</c:f>
                <c:numCache>
                  <c:formatCode>General</c:formatCode>
                  <c:ptCount val="3"/>
                  <c:pt idx="0">
                    <c:v>3.6615950000000001E-2</c:v>
                  </c:pt>
                  <c:pt idx="1">
                    <c:v>7.7189300000000002E-2</c:v>
                  </c:pt>
                  <c:pt idx="2">
                    <c:v>0.2146815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bg1">
                    <a:lumMod val="7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Sheet1!$C$16:$C$18</c:f>
              <c:numCache>
                <c:formatCode>0.00E+00</c:formatCode>
                <c:ptCount val="3"/>
                <c:pt idx="0">
                  <c:v>62161145147.256279</c:v>
                </c:pt>
                <c:pt idx="1">
                  <c:v>19309422287.810314</c:v>
                </c:pt>
                <c:pt idx="2">
                  <c:v>6155388834.736743</c:v>
                </c:pt>
              </c:numCache>
            </c:numRef>
          </c:xVal>
          <c:yVal>
            <c:numRef>
              <c:f>Sheet1!$R$7:$R$9</c:f>
              <c:numCache>
                <c:formatCode>0.0000000</c:formatCode>
                <c:ptCount val="3"/>
                <c:pt idx="0">
                  <c:v>0</c:v>
                </c:pt>
                <c:pt idx="1">
                  <c:v>2.6599999999996626E-3</c:v>
                </c:pt>
                <c:pt idx="2">
                  <c:v>-3.2500000000000639E-2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8DD-4939-8648-5C8B388829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302120"/>
        <c:axId val="215077976"/>
      </c:scatterChart>
      <c:valAx>
        <c:axId val="214302120"/>
        <c:scaling>
          <c:logBase val="10"/>
          <c:orientation val="minMax"/>
          <c:max val="100000000000"/>
          <c:min val="50000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aseline="0" dirty="0" smtClean="0"/>
                  <a:t>Intensity [</a:t>
                </a:r>
                <a:r>
                  <a:rPr lang="en-GB" sz="1600" baseline="0" dirty="0" err="1" smtClean="0"/>
                  <a:t>cpb</a:t>
                </a:r>
                <a:r>
                  <a:rPr lang="en-GB" sz="1600" baseline="0" dirty="0" smtClean="0"/>
                  <a:t>]</a:t>
                </a:r>
                <a:endParaRPr lang="en-GB" sz="1600" baseline="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5077976"/>
        <c:crossesAt val="-33"/>
        <c:crossBetween val="midCat"/>
      </c:valAx>
      <c:valAx>
        <c:axId val="215077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 smtClean="0"/>
                  <a:t>Mean</a:t>
                </a:r>
                <a:r>
                  <a:rPr lang="en-GB" sz="1600" baseline="0" dirty="0" smtClean="0"/>
                  <a:t> Position Error </a:t>
                </a:r>
                <a:r>
                  <a:rPr lang="en-GB" sz="1600" dirty="0" smtClean="0"/>
                  <a:t>[mm</a:t>
                </a:r>
                <a:r>
                  <a:rPr lang="en-GB" sz="1600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3021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144586968494819"/>
          <c:y val="0.60408895958136222"/>
          <c:w val="0.16445478564187707"/>
          <c:h val="0.1815463699101241"/>
        </c:manualLayout>
      </c:layout>
      <c:overlay val="1"/>
      <c:spPr>
        <a:solidFill>
          <a:schemeClr val="lt1"/>
        </a:solidFill>
        <a:ln>
          <a:solidFill>
            <a:schemeClr val="dk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20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14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69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588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23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151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550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61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71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765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4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567AE-AB2B-4421-B107-918A2EAED02D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02B0F-9B15-4C78-AD85-F97518F493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99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hwr.org/projects/vfc-hs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LHC Interlocked BPM</a:t>
            </a:r>
            <a:br>
              <a:rPr lang="en-GB" dirty="0" smtClean="0"/>
            </a:br>
            <a:r>
              <a:rPr lang="en-GB" dirty="0" smtClean="0"/>
              <a:t>Renovation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9580" y="3592707"/>
            <a:ext cx="10832840" cy="165576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07.11.2018 	BI-TB meeting</a:t>
            </a:r>
          </a:p>
          <a:p>
            <a:endParaRPr lang="en-GB" dirty="0"/>
          </a:p>
          <a:p>
            <a:r>
              <a:rPr lang="en-GB" u="sng" dirty="0" smtClean="0"/>
              <a:t>Irene Degl’Innocenti</a:t>
            </a:r>
            <a:r>
              <a:rPr lang="en-GB" dirty="0" smtClean="0"/>
              <a:t>, Jan Pospisil, Manfred Wendt, Andrea Boccardi, Michele Bozzolan</a:t>
            </a:r>
          </a:p>
          <a:p>
            <a:r>
              <a:rPr lang="en-GB" dirty="0" smtClean="0"/>
              <a:t>BE-BI-BP,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86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/>
          <a:lstStyle/>
          <a:p>
            <a:r>
              <a:rPr lang="en-GB" dirty="0" smtClean="0"/>
              <a:t>Beam Results </a:t>
            </a:r>
            <a:r>
              <a:rPr lang="en-GB" dirty="0" smtClean="0"/>
              <a:t>: </a:t>
            </a:r>
            <a:r>
              <a:rPr lang="en-GB" sz="4000" dirty="0" smtClean="0"/>
              <a:t>measurements set-up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200" y="3563916"/>
            <a:ext cx="3896368" cy="2239866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3998254" y="2010698"/>
            <a:ext cx="492442" cy="492442"/>
            <a:chOff x="3155389" y="2681390"/>
            <a:chExt cx="492442" cy="492442"/>
          </a:xfrm>
          <a:noFill/>
        </p:grpSpPr>
        <p:sp>
          <p:nvSpPr>
            <p:cNvPr id="66" name="Rectangle 65"/>
            <p:cNvSpPr/>
            <p:nvPr/>
          </p:nvSpPr>
          <p:spPr>
            <a:xfrm>
              <a:off x="3155390" y="2810885"/>
              <a:ext cx="123498" cy="2352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490913" y="2681390"/>
              <a:ext cx="156918" cy="2352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490913" y="2938571"/>
              <a:ext cx="156918" cy="2352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155389" y="2681390"/>
              <a:ext cx="492442" cy="492442"/>
            </a:xfrm>
            <a:prstGeom prst="rect">
              <a:avLst/>
            </a:prstGeom>
            <a:grp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70" name="Straight Connector 69"/>
            <p:cNvCxnSpPr>
              <a:stCxn id="66" idx="1"/>
              <a:endCxn id="66" idx="3"/>
            </p:cNvCxnSpPr>
            <p:nvPr/>
          </p:nvCxnSpPr>
          <p:spPr>
            <a:xfrm>
              <a:off x="3155390" y="2928516"/>
              <a:ext cx="123498" cy="0"/>
            </a:xfrm>
            <a:prstGeom prst="line">
              <a:avLst/>
            </a:prstGeom>
            <a:grpFill/>
            <a:ln w="1905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67" idx="1"/>
              <a:endCxn id="67" idx="3"/>
            </p:cNvCxnSpPr>
            <p:nvPr/>
          </p:nvCxnSpPr>
          <p:spPr>
            <a:xfrm>
              <a:off x="3490913" y="2799021"/>
              <a:ext cx="156918" cy="0"/>
            </a:xfrm>
            <a:prstGeom prst="line">
              <a:avLst/>
            </a:prstGeom>
            <a:grpFill/>
            <a:ln w="1905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8" idx="1"/>
              <a:endCxn id="68" idx="3"/>
            </p:cNvCxnSpPr>
            <p:nvPr/>
          </p:nvCxnSpPr>
          <p:spPr>
            <a:xfrm>
              <a:off x="3490913" y="3056202"/>
              <a:ext cx="156918" cy="0"/>
            </a:xfrm>
            <a:prstGeom prst="line">
              <a:avLst/>
            </a:prstGeom>
            <a:grpFill/>
            <a:ln w="1905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8" idx="1"/>
              <a:endCxn id="66" idx="3"/>
            </p:cNvCxnSpPr>
            <p:nvPr/>
          </p:nvCxnSpPr>
          <p:spPr>
            <a:xfrm flipH="1" flipV="1">
              <a:off x="3278888" y="2928516"/>
              <a:ext cx="212025" cy="127686"/>
            </a:xfrm>
            <a:prstGeom prst="line">
              <a:avLst/>
            </a:prstGeom>
            <a:grpFill/>
            <a:ln w="1905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67" idx="1"/>
              <a:endCxn id="66" idx="3"/>
            </p:cNvCxnSpPr>
            <p:nvPr/>
          </p:nvCxnSpPr>
          <p:spPr>
            <a:xfrm flipH="1">
              <a:off x="3278888" y="2799021"/>
              <a:ext cx="212025" cy="129495"/>
            </a:xfrm>
            <a:prstGeom prst="line">
              <a:avLst/>
            </a:prstGeom>
            <a:grpFill/>
            <a:ln w="19050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290710" y="2496902"/>
            <a:ext cx="704675" cy="704675"/>
            <a:chOff x="763831" y="2913694"/>
            <a:chExt cx="704675" cy="704675"/>
          </a:xfrm>
        </p:grpSpPr>
        <p:sp>
          <p:nvSpPr>
            <p:cNvPr id="61" name="Oval 60"/>
            <p:cNvSpPr/>
            <p:nvPr/>
          </p:nvSpPr>
          <p:spPr>
            <a:xfrm rot="5400000">
              <a:off x="763831" y="2913694"/>
              <a:ext cx="704675" cy="704675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1115839" y="2913694"/>
              <a:ext cx="659" cy="167474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1115839" y="3450895"/>
              <a:ext cx="659" cy="167474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009012" y="3081168"/>
              <a:ext cx="214312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1009012" y="3450895"/>
              <a:ext cx="214312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Elbow Connector 20"/>
          <p:cNvCxnSpPr>
            <a:stCxn id="61" idx="2"/>
            <a:endCxn id="27" idx="1"/>
          </p:cNvCxnSpPr>
          <p:nvPr/>
        </p:nvCxnSpPr>
        <p:spPr>
          <a:xfrm rot="5400000" flipH="1" flipV="1">
            <a:off x="2764509" y="2135458"/>
            <a:ext cx="239983" cy="482906"/>
          </a:xfrm>
          <a:prstGeom prst="bentConnector2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910360" y="2571292"/>
            <a:ext cx="492442" cy="49244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err="1" smtClean="0"/>
              <a:t>Att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4910360" y="1450105"/>
            <a:ext cx="492442" cy="49244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err="1" smtClean="0"/>
              <a:t>Att</a:t>
            </a:r>
            <a:endParaRPr lang="en-GB" dirty="0"/>
          </a:p>
        </p:txBody>
      </p:sp>
      <p:cxnSp>
        <p:nvCxnSpPr>
          <p:cNvPr id="24" name="Elbow Connector 23"/>
          <p:cNvCxnSpPr>
            <a:stCxn id="67" idx="3"/>
            <a:endCxn id="23" idx="1"/>
          </p:cNvCxnSpPr>
          <p:nvPr/>
        </p:nvCxnSpPr>
        <p:spPr>
          <a:xfrm flipV="1">
            <a:off x="4490696" y="1696326"/>
            <a:ext cx="419664" cy="432003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68" idx="3"/>
            <a:endCxn id="22" idx="1"/>
          </p:cNvCxnSpPr>
          <p:nvPr/>
        </p:nvCxnSpPr>
        <p:spPr>
          <a:xfrm>
            <a:off x="4490696" y="2385510"/>
            <a:ext cx="419664" cy="432003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9"/>
          <p:cNvCxnSpPr>
            <a:stCxn id="27" idx="3"/>
            <a:endCxn id="69" idx="1"/>
          </p:cNvCxnSpPr>
          <p:nvPr/>
        </p:nvCxnSpPr>
        <p:spPr>
          <a:xfrm>
            <a:off x="3618395" y="2256919"/>
            <a:ext cx="379859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125953" y="2010698"/>
            <a:ext cx="492442" cy="49244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err="1" smtClean="0"/>
              <a:t>Att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7503443" y="1887349"/>
            <a:ext cx="739140" cy="7391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Comb Filter</a:t>
            </a:r>
            <a:endParaRPr lang="en-GB" dirty="0"/>
          </a:p>
        </p:txBody>
      </p:sp>
      <p:cxnSp>
        <p:nvCxnSpPr>
          <p:cNvPr id="29" name="Elbow Connector 28"/>
          <p:cNvCxnSpPr>
            <a:stCxn id="61" idx="6"/>
            <a:endCxn id="30" idx="1"/>
          </p:cNvCxnSpPr>
          <p:nvPr/>
        </p:nvCxnSpPr>
        <p:spPr>
          <a:xfrm rot="16200000" flipH="1">
            <a:off x="2798507" y="3046117"/>
            <a:ext cx="171987" cy="482906"/>
          </a:xfrm>
          <a:prstGeom prst="bentConnector2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125953" y="3127343"/>
            <a:ext cx="492442" cy="49244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 smtClean="0"/>
              <a:t>50 </a:t>
            </a:r>
            <a:r>
              <a:rPr lang="el-GR" sz="1600" dirty="0" smtClean="0"/>
              <a:t>Ω</a:t>
            </a:r>
            <a:endParaRPr lang="en-GB" sz="1600" dirty="0"/>
          </a:p>
        </p:txBody>
      </p:sp>
      <p:sp>
        <p:nvSpPr>
          <p:cNvPr id="31" name="Pentagon 30"/>
          <p:cNvSpPr/>
          <p:nvPr/>
        </p:nvSpPr>
        <p:spPr>
          <a:xfrm flipH="1">
            <a:off x="8558129" y="2072253"/>
            <a:ext cx="784572" cy="369332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ADC</a:t>
            </a:r>
            <a:endParaRPr lang="en-GB" dirty="0"/>
          </a:p>
        </p:txBody>
      </p:sp>
      <p:cxnSp>
        <p:nvCxnSpPr>
          <p:cNvPr id="32" name="Elbow Connector 106"/>
          <p:cNvCxnSpPr>
            <a:stCxn id="28" idx="3"/>
            <a:endCxn id="31" idx="3"/>
          </p:cNvCxnSpPr>
          <p:nvPr/>
        </p:nvCxnSpPr>
        <p:spPr>
          <a:xfrm>
            <a:off x="8242583" y="2256919"/>
            <a:ext cx="315546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9711150" y="1887349"/>
            <a:ext cx="739140" cy="7391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/>
              <a:t>VFC-HD</a:t>
            </a:r>
          </a:p>
          <a:p>
            <a:pPr algn="ctr"/>
            <a:r>
              <a:rPr lang="en-GB" sz="1200" dirty="0" smtClean="0"/>
              <a:t>Memory</a:t>
            </a:r>
            <a:endParaRPr lang="en-GB" sz="1200" dirty="0"/>
          </a:p>
        </p:txBody>
      </p:sp>
      <p:cxnSp>
        <p:nvCxnSpPr>
          <p:cNvPr id="34" name="Elbow Connector 106"/>
          <p:cNvCxnSpPr>
            <a:stCxn id="31" idx="1"/>
            <a:endCxn id="33" idx="1"/>
          </p:cNvCxnSpPr>
          <p:nvPr/>
        </p:nvCxnSpPr>
        <p:spPr>
          <a:xfrm>
            <a:off x="9342701" y="2256919"/>
            <a:ext cx="368449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156"/>
          <p:cNvSpPr txBox="1"/>
          <p:nvPr/>
        </p:nvSpPr>
        <p:spPr>
          <a:xfrm>
            <a:off x="1082071" y="2533555"/>
            <a:ext cx="1138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/>
              <a:t>LHC P5, USC55</a:t>
            </a:r>
          </a:p>
          <a:p>
            <a:r>
              <a:rPr lang="en-GB" sz="1200" dirty="0" smtClean="0"/>
              <a:t>BPMSY4L5 Beam 2</a:t>
            </a:r>
            <a:endParaRPr lang="en-GB" sz="11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9063892" y="2503140"/>
            <a:ext cx="835888" cy="13224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317777" y="2872359"/>
            <a:ext cx="2024924" cy="21033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7366346" y="4818468"/>
            <a:ext cx="1704536" cy="5669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Elbow Connector 16"/>
          <p:cNvCxnSpPr>
            <a:stCxn id="55" idx="1"/>
            <a:endCxn id="28" idx="1"/>
          </p:cNvCxnSpPr>
          <p:nvPr/>
        </p:nvCxnSpPr>
        <p:spPr>
          <a:xfrm flipV="1">
            <a:off x="7180845" y="2256919"/>
            <a:ext cx="322598" cy="1529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2" idx="3"/>
            <a:endCxn id="53" idx="3"/>
          </p:cNvCxnSpPr>
          <p:nvPr/>
        </p:nvCxnSpPr>
        <p:spPr>
          <a:xfrm flipV="1">
            <a:off x="5402802" y="2387039"/>
            <a:ext cx="1285601" cy="430474"/>
          </a:xfrm>
          <a:prstGeom prst="bentConnector3">
            <a:avLst>
              <a:gd name="adj1" fmla="val 72854"/>
            </a:avLst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6688403" y="2012227"/>
            <a:ext cx="492442" cy="492442"/>
            <a:chOff x="5161524" y="2429019"/>
            <a:chExt cx="492442" cy="492442"/>
          </a:xfrm>
        </p:grpSpPr>
        <p:sp>
          <p:nvSpPr>
            <p:cNvPr id="52" name="Rectangle 51"/>
            <p:cNvSpPr/>
            <p:nvPr/>
          </p:nvSpPr>
          <p:spPr>
            <a:xfrm flipH="1">
              <a:off x="5161524" y="2429019"/>
              <a:ext cx="156918" cy="235261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 flipH="1">
              <a:off x="5161524" y="2686200"/>
              <a:ext cx="156918" cy="235261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 flipH="1">
              <a:off x="5530467" y="2558514"/>
              <a:ext cx="123498" cy="235261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 flipH="1">
              <a:off x="5161524" y="2429019"/>
              <a:ext cx="492442" cy="492442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56" name="Straight Connector 55"/>
            <p:cNvCxnSpPr>
              <a:stCxn id="54" idx="1"/>
              <a:endCxn id="54" idx="3"/>
            </p:cNvCxnSpPr>
            <p:nvPr/>
          </p:nvCxnSpPr>
          <p:spPr>
            <a:xfrm flipH="1">
              <a:off x="5530467" y="2676145"/>
              <a:ext cx="123498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57" name="Straight Connector 56"/>
            <p:cNvCxnSpPr>
              <a:stCxn id="52" idx="1"/>
              <a:endCxn id="52" idx="3"/>
            </p:cNvCxnSpPr>
            <p:nvPr/>
          </p:nvCxnSpPr>
          <p:spPr>
            <a:xfrm flipH="1">
              <a:off x="5161524" y="2546650"/>
              <a:ext cx="156918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58" name="Straight Connector 57"/>
            <p:cNvCxnSpPr>
              <a:stCxn id="53" idx="1"/>
              <a:endCxn id="53" idx="3"/>
            </p:cNvCxnSpPr>
            <p:nvPr/>
          </p:nvCxnSpPr>
          <p:spPr>
            <a:xfrm flipH="1">
              <a:off x="5161524" y="2803831"/>
              <a:ext cx="156918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59" name="Straight Connector 58"/>
            <p:cNvCxnSpPr>
              <a:stCxn id="53" idx="1"/>
              <a:endCxn id="54" idx="3"/>
            </p:cNvCxnSpPr>
            <p:nvPr/>
          </p:nvCxnSpPr>
          <p:spPr>
            <a:xfrm flipV="1">
              <a:off x="5318442" y="2676145"/>
              <a:ext cx="212025" cy="127686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60" name="Straight Connector 59"/>
            <p:cNvCxnSpPr>
              <a:stCxn id="52" idx="1"/>
              <a:endCxn id="54" idx="3"/>
            </p:cNvCxnSpPr>
            <p:nvPr/>
          </p:nvCxnSpPr>
          <p:spPr>
            <a:xfrm>
              <a:off x="5318442" y="2546650"/>
              <a:ext cx="212025" cy="129495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cxnSp>
        <p:nvCxnSpPr>
          <p:cNvPr id="46" name="Elbow Connector 102"/>
          <p:cNvCxnSpPr>
            <a:stCxn id="23" idx="3"/>
          </p:cNvCxnSpPr>
          <p:nvPr/>
        </p:nvCxnSpPr>
        <p:spPr>
          <a:xfrm flipV="1">
            <a:off x="5402802" y="1696325"/>
            <a:ext cx="402666" cy="1"/>
          </a:xfrm>
          <a:prstGeom prst="straightConnector1">
            <a:avLst/>
          </a:prstGeom>
          <a:ln w="38100" cap="rnd">
            <a:solidFill>
              <a:schemeClr val="accent6"/>
            </a:solidFill>
            <a:round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47" name="Group 46"/>
          <p:cNvGrpSpPr/>
          <p:nvPr/>
        </p:nvGrpSpPr>
        <p:grpSpPr>
          <a:xfrm>
            <a:off x="5805468" y="1711322"/>
            <a:ext cx="171450" cy="471332"/>
            <a:chOff x="1825422" y="2954465"/>
            <a:chExt cx="171450" cy="471332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1825422" y="3425797"/>
              <a:ext cx="160393" cy="0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825422" y="2954465"/>
              <a:ext cx="0" cy="471332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996872" y="2954465"/>
              <a:ext cx="0" cy="471332"/>
            </a:xfrm>
            <a:prstGeom prst="line">
              <a:avLst/>
            </a:prstGeom>
            <a:ln w="38100" cap="rnd">
              <a:solidFill>
                <a:schemeClr val="accent6"/>
              </a:solidFill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48" name="Elbow Connector 47"/>
          <p:cNvCxnSpPr>
            <a:endCxn id="52" idx="3"/>
          </p:cNvCxnSpPr>
          <p:nvPr/>
        </p:nvCxnSpPr>
        <p:spPr>
          <a:xfrm>
            <a:off x="5976917" y="1696325"/>
            <a:ext cx="711486" cy="433533"/>
          </a:xfrm>
          <a:prstGeom prst="bentConnector3">
            <a:avLst>
              <a:gd name="adj1" fmla="val 50000"/>
            </a:avLst>
          </a:prstGeom>
          <a:ln w="38100" cap="rnd">
            <a:solidFill>
              <a:schemeClr val="accent6"/>
            </a:solidFill>
            <a:rou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9" name="Content Placeholder 2"/>
          <p:cNvSpPr>
            <a:spLocks noGrp="1"/>
          </p:cNvSpPr>
          <p:nvPr>
            <p:ph idx="1"/>
          </p:nvPr>
        </p:nvSpPr>
        <p:spPr>
          <a:xfrm>
            <a:off x="550507" y="4090046"/>
            <a:ext cx="4918276" cy="2618664"/>
          </a:xfrm>
        </p:spPr>
        <p:txBody>
          <a:bodyPr>
            <a:normAutofit fontScale="70000" lnSpcReduction="20000"/>
          </a:bodyPr>
          <a:lstStyle/>
          <a:p>
            <a:r>
              <a:rPr lang="en-US" sz="3000" dirty="0" smtClean="0"/>
              <a:t>Emulation of intensity and displacement</a:t>
            </a:r>
          </a:p>
          <a:p>
            <a:r>
              <a:rPr lang="en-US" sz="3000" dirty="0" smtClean="0"/>
              <a:t>Decoupled from beam motion</a:t>
            </a:r>
            <a:endParaRPr lang="en-US" sz="3000" dirty="0" smtClean="0"/>
          </a:p>
          <a:p>
            <a:r>
              <a:rPr lang="en-US" sz="3000" dirty="0" smtClean="0"/>
              <a:t>ADC configurations: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err="1" smtClean="0"/>
              <a:t>Vadatech</a:t>
            </a:r>
            <a:r>
              <a:rPr lang="en-US" sz="2600" dirty="0" smtClean="0"/>
              <a:t> 12bit @3.2 Gsps, beam asynchronous and beam synchronous;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err="1" smtClean="0"/>
              <a:t>Vadatech</a:t>
            </a:r>
            <a:r>
              <a:rPr lang="en-US" sz="2600" dirty="0" smtClean="0"/>
              <a:t> 15bit @4 Gsps, decimated by 8, IQ modulation at 500 MHz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/>
              <a:t>HTG 14bit @2.6 Gsps</a:t>
            </a: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37E50884-18EE-4D7D-ADEE-C789B94624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468783" y="3623529"/>
            <a:ext cx="1824710" cy="13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17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/>
          <a:lstStyle/>
          <a:p>
            <a:r>
              <a:rPr lang="en-GB" dirty="0" smtClean="0"/>
              <a:t>Beam Results </a:t>
            </a:r>
            <a:r>
              <a:rPr lang="en-GB" dirty="0" smtClean="0"/>
              <a:t>: </a:t>
            </a:r>
            <a:r>
              <a:rPr lang="en-GB" sz="4000" dirty="0" smtClean="0"/>
              <a:t>position estimation algorithm</a:t>
            </a:r>
            <a:endParaRPr lang="en-GB" dirty="0"/>
          </a:p>
        </p:txBody>
      </p:sp>
      <p:sp>
        <p:nvSpPr>
          <p:cNvPr id="79" name="Content Placeholder 2"/>
          <p:cNvSpPr>
            <a:spLocks noGrp="1"/>
          </p:cNvSpPr>
          <p:nvPr>
            <p:ph idx="1"/>
          </p:nvPr>
        </p:nvSpPr>
        <p:spPr>
          <a:xfrm>
            <a:off x="792323" y="4695162"/>
            <a:ext cx="9713946" cy="1360405"/>
          </a:xfrm>
        </p:spPr>
        <p:txBody>
          <a:bodyPr>
            <a:normAutofit/>
          </a:bodyPr>
          <a:lstStyle/>
          <a:p>
            <a:r>
              <a:rPr lang="en-US" dirty="0" smtClean="0"/>
              <a:t>Signa</a:t>
            </a:r>
            <a:r>
              <a:rPr lang="en-US" dirty="0" smtClean="0"/>
              <a:t>l power estimation by </a:t>
            </a:r>
            <a:r>
              <a:rPr lang="en-US" b="1" dirty="0" smtClean="0"/>
              <a:t>Root Mean Square</a:t>
            </a:r>
            <a:r>
              <a:rPr lang="en-US" dirty="0" smtClean="0"/>
              <a:t> (RMS) algorithm</a:t>
            </a:r>
          </a:p>
          <a:p>
            <a:pPr lvl="1"/>
            <a:r>
              <a:rPr lang="en-US" dirty="0" smtClean="0"/>
              <a:t>Best resolution results in simulation by now</a:t>
            </a:r>
          </a:p>
          <a:p>
            <a:pPr lvl="1"/>
            <a:r>
              <a:rPr lang="en-US" dirty="0" smtClean="0"/>
              <a:t>Further solutions are under study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92323" y="1664581"/>
            <a:ext cx="1060735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Electrode signal power</a:t>
            </a:r>
            <a:r>
              <a:rPr lang="en-GB" sz="2800" dirty="0" smtClean="0"/>
              <a:t> </a:t>
            </a:r>
            <a:r>
              <a:rPr lang="en-GB" sz="2800" dirty="0" smtClean="0"/>
              <a:t>estimation and Delta/Sigma </a:t>
            </a:r>
            <a:r>
              <a:rPr lang="en-GB" sz="2800" dirty="0" smtClean="0"/>
              <a:t>normalization to extract the displacement  x:</a:t>
            </a: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740" y="2901293"/>
            <a:ext cx="2999251" cy="1548000"/>
          </a:xfrm>
          <a:prstGeom prst="rect">
            <a:avLst/>
          </a:prstGeom>
        </p:spPr>
      </p:pic>
      <p:cxnSp>
        <p:nvCxnSpPr>
          <p:cNvPr id="78" name="Straight Connector 77"/>
          <p:cNvCxnSpPr/>
          <p:nvPr/>
        </p:nvCxnSpPr>
        <p:spPr>
          <a:xfrm>
            <a:off x="2688313" y="3400178"/>
            <a:ext cx="0" cy="275738"/>
          </a:xfrm>
          <a:prstGeom prst="line">
            <a:avLst/>
          </a:prstGeom>
          <a:ln w="25400">
            <a:solidFill>
              <a:schemeClr val="accent2"/>
            </a:solidFill>
            <a:headEnd type="diamond" w="lg" len="sm"/>
            <a:tailEnd type="diamond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199906" y="3326618"/>
            <a:ext cx="525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smtClean="0"/>
              <a:t>A</a:t>
            </a:r>
            <a:endParaRPr lang="en-GB" sz="2400" i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5317386" y="3351293"/>
            <a:ext cx="0" cy="324000"/>
          </a:xfrm>
          <a:prstGeom prst="line">
            <a:avLst/>
          </a:prstGeom>
          <a:ln w="25400">
            <a:solidFill>
              <a:schemeClr val="accent2"/>
            </a:solidFill>
            <a:headEnd type="diamond" w="lg" len="sm"/>
            <a:tailEnd type="diamond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364708" y="3249598"/>
            <a:ext cx="525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/>
              <a:t>B</a:t>
            </a:r>
            <a:endParaRPr lang="en-GB" sz="2400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7173407" y="3071348"/>
                <a:ext cx="2286460" cy="9333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3407" y="3071348"/>
                <a:ext cx="2286460" cy="9333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697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Beam Results: </a:t>
            </a:r>
            <a:r>
              <a:rPr lang="en-GB" sz="3600" dirty="0" smtClean="0"/>
              <a:t>(1) </a:t>
            </a:r>
            <a:r>
              <a:rPr lang="en-US" sz="3600" dirty="0" err="1" smtClean="0"/>
              <a:t>Vadatech</a:t>
            </a:r>
            <a:r>
              <a:rPr lang="en-US" sz="3600" dirty="0" smtClean="0"/>
              <a:t> 12 bit @3.2 Gsps</a:t>
            </a:r>
            <a:endParaRPr lang="en-GB" sz="3600" dirty="0"/>
          </a:p>
        </p:txBody>
      </p:sp>
      <p:sp>
        <p:nvSpPr>
          <p:cNvPr id="75" name="Content Placeholder 2"/>
          <p:cNvSpPr>
            <a:spLocks noGrp="1"/>
          </p:cNvSpPr>
          <p:nvPr>
            <p:ph idx="1"/>
          </p:nvPr>
        </p:nvSpPr>
        <p:spPr>
          <a:xfrm>
            <a:off x="6475445" y="2075897"/>
            <a:ext cx="4678157" cy="3778898"/>
          </a:xfrm>
        </p:spPr>
        <p:txBody>
          <a:bodyPr>
            <a:normAutofit fontScale="77500" lnSpcReduction="20000"/>
          </a:bodyPr>
          <a:lstStyle/>
          <a:p>
            <a:r>
              <a:rPr lang="en-US" sz="3200" dirty="0" smtClean="0"/>
              <a:t>40 – 12bit samples per electrode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u="sng" dirty="0" smtClean="0"/>
              <a:t>Beam Asynchronous</a:t>
            </a:r>
            <a:r>
              <a:rPr lang="en-US" sz="3200" dirty="0" smtClean="0"/>
              <a:t>: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 smtClean="0"/>
              <a:t>&lt;20 um bunch-by-bunch offset variation due to the sampling time shift difference between the two electrodes</a:t>
            </a:r>
          </a:p>
          <a:p>
            <a:r>
              <a:rPr lang="en-US" sz="3200" u="sng" dirty="0" smtClean="0"/>
              <a:t>Beam Synchronous</a:t>
            </a:r>
            <a:r>
              <a:rPr lang="en-US" sz="3200" dirty="0" smtClean="0"/>
              <a:t>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 smtClean="0"/>
              <a:t>sampling clock generated from RF cavities 40 MHz, the offset variation is then fixed with a given beam energy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138336" y="1737343"/>
            <a:ext cx="4730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Comb-filter bunch response after digitization</a:t>
            </a:r>
            <a:endParaRPr lang="en-GB" sz="1600" dirty="0"/>
          </a:p>
        </p:txBody>
      </p:sp>
      <p:grpSp>
        <p:nvGrpSpPr>
          <p:cNvPr id="5" name="Group 4"/>
          <p:cNvGrpSpPr/>
          <p:nvPr/>
        </p:nvGrpSpPr>
        <p:grpSpPr>
          <a:xfrm>
            <a:off x="379445" y="1515600"/>
            <a:ext cx="6096000" cy="4572000"/>
            <a:chOff x="379445" y="1515600"/>
            <a:chExt cx="6096000" cy="4572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445" y="1515600"/>
              <a:ext cx="6096000" cy="45720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136" t="13094" r="10436" b="76089"/>
            <a:stretch/>
          </p:blipFill>
          <p:spPr>
            <a:xfrm>
              <a:off x="4534678" y="2108719"/>
              <a:ext cx="1306285" cy="4945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931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Beam Results </a:t>
            </a:r>
            <a:r>
              <a:rPr lang="en-GB" dirty="0" smtClean="0"/>
              <a:t>: </a:t>
            </a:r>
            <a:r>
              <a:rPr lang="en-GB" sz="3600" dirty="0" smtClean="0"/>
              <a:t>(2) </a:t>
            </a:r>
            <a:r>
              <a:rPr lang="en-US" sz="3600" dirty="0" err="1" smtClean="0"/>
              <a:t>Vadatech</a:t>
            </a:r>
            <a:r>
              <a:rPr lang="en-US" sz="3600" dirty="0" smtClean="0"/>
              <a:t> 15 bit IQ @4 Gsps 8-DDC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16232"/>
          <a:stretch/>
        </p:blipFill>
        <p:spPr>
          <a:xfrm>
            <a:off x="6795838" y="1925191"/>
            <a:ext cx="3869053" cy="25156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52564" y="1686122"/>
            <a:ext cx="3200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Decimate by 8 – Stopband response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76" y="2014487"/>
            <a:ext cx="6141324" cy="36761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77184" y="1812738"/>
            <a:ext cx="1797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DDC Block Diagram</a:t>
            </a:r>
            <a:endParaRPr lang="en-GB" sz="16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882" y="4656074"/>
            <a:ext cx="5971632" cy="22760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NCO (500 MHz) + Digital Down Converting Filter (factor 8) embedded in the chip:</a:t>
            </a:r>
          </a:p>
          <a:p>
            <a:pPr lvl="1"/>
            <a:r>
              <a:rPr lang="en-US" sz="2000" dirty="0" smtClean="0"/>
              <a:t>NCO @ 500 MHz, decimation factor 8,</a:t>
            </a:r>
            <a:r>
              <a:rPr lang="en-US" sz="2000" dirty="0" smtClean="0"/>
              <a:t> IQ 15 bit</a:t>
            </a:r>
          </a:p>
          <a:p>
            <a:r>
              <a:rPr lang="en-US" sz="2400" dirty="0" smtClean="0"/>
              <a:t>DDC filter too narrow, time response bigger than comb filter response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88715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Beam Results </a:t>
            </a:r>
            <a:r>
              <a:rPr lang="en-GB" dirty="0" smtClean="0"/>
              <a:t>: </a:t>
            </a:r>
            <a:r>
              <a:rPr lang="en-GB" sz="3600" dirty="0" smtClean="0"/>
              <a:t>(2) </a:t>
            </a:r>
            <a:r>
              <a:rPr lang="en-US" sz="3600" dirty="0" err="1" smtClean="0"/>
              <a:t>Vadatech</a:t>
            </a:r>
            <a:r>
              <a:rPr lang="en-US" sz="3600" dirty="0" smtClean="0"/>
              <a:t> 15 bit IQ @4 Gsps 8-DDC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" y="1516225"/>
            <a:ext cx="6096000" cy="4572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38336" y="1737343"/>
            <a:ext cx="4730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Comb-filter bunch response after digitization</a:t>
            </a:r>
            <a:endParaRPr lang="en-GB" sz="16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120882" y="4656074"/>
            <a:ext cx="5971632" cy="2276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NCO (500 MHz) + Digital Down Converting Filter (factor 8) embedded in the chip:</a:t>
            </a:r>
          </a:p>
          <a:p>
            <a:pPr lvl="1"/>
            <a:r>
              <a:rPr lang="en-US" sz="2000" dirty="0" smtClean="0"/>
              <a:t>NCO @ 500 MHz, decimation factor 8, IQ 15 bit</a:t>
            </a:r>
          </a:p>
          <a:p>
            <a:r>
              <a:rPr lang="en-US" sz="2400" dirty="0" smtClean="0"/>
              <a:t>DDC filter too narrow, time response bigger than comb filter response</a:t>
            </a:r>
            <a:endParaRPr lang="en-US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b="16232"/>
          <a:stretch/>
        </p:blipFill>
        <p:spPr>
          <a:xfrm>
            <a:off x="6795838" y="1925191"/>
            <a:ext cx="3869053" cy="251561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352564" y="1686122"/>
            <a:ext cx="3200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Decimate by 8 – Stopband response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6047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" y="1515600"/>
            <a:ext cx="60960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Beam Results </a:t>
            </a:r>
            <a:r>
              <a:rPr lang="en-GB" dirty="0" smtClean="0"/>
              <a:t>: </a:t>
            </a:r>
            <a:r>
              <a:rPr lang="en-GB" sz="3600" dirty="0" smtClean="0"/>
              <a:t>(3) </a:t>
            </a:r>
            <a:r>
              <a:rPr lang="en-US" sz="3600" dirty="0" smtClean="0"/>
              <a:t>HTG 14 bit @2.6 Gsps</a:t>
            </a:r>
            <a:endParaRPr lang="en-GB" sz="3600" dirty="0"/>
          </a:p>
        </p:txBody>
      </p:sp>
      <p:sp>
        <p:nvSpPr>
          <p:cNvPr id="75" name="Content Placeholder 2"/>
          <p:cNvSpPr>
            <a:spLocks noGrp="1"/>
          </p:cNvSpPr>
          <p:nvPr>
            <p:ph idx="1"/>
          </p:nvPr>
        </p:nvSpPr>
        <p:spPr>
          <a:xfrm>
            <a:off x="6475445" y="2205262"/>
            <a:ext cx="4814596" cy="356105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500" dirty="0" smtClean="0"/>
              <a:t>32.5 - 14bit samples per electrode</a:t>
            </a:r>
          </a:p>
          <a:p>
            <a:pPr>
              <a:lnSpc>
                <a:spcPct val="120000"/>
              </a:lnSpc>
            </a:pPr>
            <a:r>
              <a:rPr lang="en-US" sz="2500" dirty="0" smtClean="0"/>
              <a:t>Beam asynchronous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400" dirty="0" smtClean="0"/>
          </a:p>
          <a:p>
            <a:pPr>
              <a:lnSpc>
                <a:spcPct val="120000"/>
              </a:lnSpc>
            </a:pPr>
            <a:r>
              <a:rPr lang="en-US" sz="2500" dirty="0" smtClean="0"/>
              <a:t>DDC options under study</a:t>
            </a:r>
          </a:p>
          <a:p>
            <a:pPr>
              <a:lnSpc>
                <a:spcPct val="120000"/>
              </a:lnSpc>
            </a:pPr>
            <a:r>
              <a:rPr lang="en-US" sz="2500" dirty="0" smtClean="0"/>
              <a:t>Higher frequency with VFC upgrade</a:t>
            </a:r>
          </a:p>
          <a:p>
            <a:pPr>
              <a:lnSpc>
                <a:spcPct val="120000"/>
              </a:lnSpc>
            </a:pPr>
            <a:endParaRPr lang="en-US" sz="2500" dirty="0" smtClean="0"/>
          </a:p>
        </p:txBody>
      </p:sp>
      <p:sp>
        <p:nvSpPr>
          <p:cNvPr id="76" name="TextBox 75"/>
          <p:cNvSpPr txBox="1"/>
          <p:nvPr/>
        </p:nvSpPr>
        <p:spPr>
          <a:xfrm>
            <a:off x="1138336" y="1737343"/>
            <a:ext cx="4730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Comb-filter bunch response after digitization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4128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>
            <a:off x="7924803" y="1492897"/>
            <a:ext cx="0" cy="3492000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Beam Results </a:t>
            </a:r>
            <a:r>
              <a:rPr lang="en-GB" dirty="0" smtClean="0"/>
              <a:t>: </a:t>
            </a:r>
            <a:r>
              <a:rPr lang="en-GB" sz="3600" dirty="0" smtClean="0"/>
              <a:t>Position Resolution Results</a:t>
            </a:r>
            <a:endParaRPr lang="en-GB" sz="36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421084" y="1511559"/>
            <a:ext cx="1898780" cy="101145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421082" y="4661847"/>
            <a:ext cx="1898782" cy="31136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564889"/>
              </p:ext>
            </p:extLst>
          </p:nvPr>
        </p:nvGraphicFramePr>
        <p:xfrm>
          <a:off x="84172" y="1355288"/>
          <a:ext cx="7111287" cy="7259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983284"/>
              </p:ext>
            </p:extLst>
          </p:nvPr>
        </p:nvGraphicFramePr>
        <p:xfrm>
          <a:off x="6466115" y="1048840"/>
          <a:ext cx="5240399" cy="4698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/>
          <p:nvPr/>
        </p:nvSpPr>
        <p:spPr>
          <a:xfrm>
            <a:off x="2388638" y="2519265"/>
            <a:ext cx="3023118" cy="2144062"/>
          </a:xfrm>
          <a:prstGeom prst="rect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7408505" y="5747657"/>
            <a:ext cx="4522237" cy="895739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vert="horz" lIns="91440" tIns="45720" rIns="91440" bIns="45720" rtlCol="0" anchor="ctr" anchorCtr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100" dirty="0" smtClean="0"/>
              <a:t>Intensity is scaled in order to cover the full ADC range with maximum intensity (2e11) and displacement (± 7.5 mm).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49928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Beam Results </a:t>
            </a:r>
            <a:r>
              <a:rPr lang="en-GB" dirty="0" smtClean="0"/>
              <a:t>: </a:t>
            </a:r>
            <a:r>
              <a:rPr lang="en-GB" sz="3600" dirty="0" smtClean="0"/>
              <a:t>Position </a:t>
            </a:r>
            <a:r>
              <a:rPr lang="en-GB" sz="3600" dirty="0" smtClean="0"/>
              <a:t>Error Offset</a:t>
            </a:r>
            <a:endParaRPr lang="en-GB" sz="36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408505" y="5747657"/>
            <a:ext cx="4522237" cy="895739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vert="horz" lIns="91440" tIns="45720" rIns="91440" bIns="45720" rtlCol="0" anchor="ctr" anchorCtr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100" dirty="0" smtClean="0"/>
              <a:t>Intensity is scaled in order to cover the full ADC range with maximum intensity (2e11) and displacement (± 7.5 mm).</a:t>
            </a:r>
            <a:endParaRPr lang="en-US" sz="2100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0500483"/>
              </p:ext>
            </p:extLst>
          </p:nvPr>
        </p:nvGraphicFramePr>
        <p:xfrm>
          <a:off x="482136" y="1611766"/>
          <a:ext cx="6264050" cy="4214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7116146" y="2241195"/>
            <a:ext cx="4814596" cy="203222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500" dirty="0" smtClean="0"/>
              <a:t>Mean value of Position Error for the ADC 14bit @2.6 Gsps</a:t>
            </a:r>
          </a:p>
          <a:p>
            <a:pPr>
              <a:lnSpc>
                <a:spcPct val="120000"/>
              </a:lnSpc>
            </a:pPr>
            <a:r>
              <a:rPr lang="en-US" sz="2500" dirty="0" smtClean="0"/>
              <a:t>Intensity independent</a:t>
            </a:r>
          </a:p>
        </p:txBody>
      </p:sp>
    </p:spTree>
    <p:extLst>
      <p:ext uri="{BB962C8B-B14F-4D97-AF65-F5344CB8AC3E}">
        <p14:creationId xmlns:p14="http://schemas.microsoft.com/office/powerpoint/2010/main" val="354794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Doublet Simulation: </a:t>
            </a:r>
            <a:r>
              <a:rPr lang="en-GB" sz="3600" dirty="0" smtClean="0"/>
              <a:t>Singlet vs. Doublet</a:t>
            </a:r>
            <a:r>
              <a:rPr lang="en-GB" dirty="0" smtClean="0"/>
              <a:t> </a:t>
            </a:r>
            <a:endParaRPr lang="en-GB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021" y="2535671"/>
            <a:ext cx="4512213" cy="33858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1" y="2535669"/>
            <a:ext cx="4515770" cy="3385827"/>
          </a:xfrm>
          <a:prstGeom prst="rect">
            <a:avLst/>
          </a:prstGeom>
        </p:spPr>
      </p:pic>
      <p:sp>
        <p:nvSpPr>
          <p:cNvPr id="9" name="Left Brace 8"/>
          <p:cNvSpPr/>
          <p:nvPr/>
        </p:nvSpPr>
        <p:spPr>
          <a:xfrm rot="5400000">
            <a:off x="5981340" y="2233741"/>
            <a:ext cx="349487" cy="334047"/>
          </a:xfrm>
          <a:prstGeom prst="leftBrace">
            <a:avLst>
              <a:gd name="adj1" fmla="val 56249"/>
              <a:gd name="adj2" fmla="val 50000"/>
            </a:avLst>
          </a:prstGeom>
          <a:ln w="76200" cap="rnd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6667420" y="1905457"/>
            <a:ext cx="334047" cy="670051"/>
            <a:chOff x="1049615" y="3823607"/>
            <a:chExt cx="786329" cy="670051"/>
          </a:xfrm>
        </p:grpSpPr>
        <p:sp>
          <p:nvSpPr>
            <p:cNvPr id="99" name="Left Brace 98"/>
            <p:cNvSpPr/>
            <p:nvPr/>
          </p:nvSpPr>
          <p:spPr>
            <a:xfrm rot="5400000">
              <a:off x="1268036" y="3925750"/>
              <a:ext cx="349487" cy="786329"/>
            </a:xfrm>
            <a:prstGeom prst="leftBrace">
              <a:avLst>
                <a:gd name="adj1" fmla="val 56249"/>
                <a:gd name="adj2" fmla="val 50000"/>
              </a:avLst>
            </a:prstGeom>
            <a:ln w="762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264185" y="3823607"/>
              <a:ext cx="357187" cy="25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11" name="Left Brace 10"/>
          <p:cNvSpPr/>
          <p:nvPr/>
        </p:nvSpPr>
        <p:spPr>
          <a:xfrm rot="5400000">
            <a:off x="7419969" y="2233741"/>
            <a:ext cx="349487" cy="334047"/>
          </a:xfrm>
          <a:prstGeom prst="leftBrace">
            <a:avLst>
              <a:gd name="adj1" fmla="val 56249"/>
              <a:gd name="adj2" fmla="val 50000"/>
            </a:avLst>
          </a:prstGeom>
          <a:ln w="76200" cap="rnd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5017589" y="1905457"/>
            <a:ext cx="334047" cy="670051"/>
            <a:chOff x="1049615" y="3823607"/>
            <a:chExt cx="786329" cy="670051"/>
          </a:xfrm>
        </p:grpSpPr>
        <p:sp>
          <p:nvSpPr>
            <p:cNvPr id="97" name="Left Brace 96"/>
            <p:cNvSpPr/>
            <p:nvPr/>
          </p:nvSpPr>
          <p:spPr>
            <a:xfrm rot="5400000">
              <a:off x="1268036" y="3925750"/>
              <a:ext cx="349487" cy="786329"/>
            </a:xfrm>
            <a:prstGeom prst="leftBrace">
              <a:avLst>
                <a:gd name="adj1" fmla="val 56249"/>
                <a:gd name="adj2" fmla="val 50000"/>
              </a:avLst>
            </a:prstGeom>
            <a:ln w="762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264185" y="3823607"/>
              <a:ext cx="357187" cy="25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16" name="TextovéPole 58"/>
          <p:cNvSpPr txBox="1"/>
          <p:nvPr/>
        </p:nvSpPr>
        <p:spPr>
          <a:xfrm>
            <a:off x="5025754" y="1891784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400" b="1" dirty="0" smtClean="0"/>
              <a:t>A</a:t>
            </a:r>
            <a:r>
              <a:rPr lang="cs-CZ" sz="1400" b="1" baseline="-25000" dirty="0" smtClean="0"/>
              <a:t>1</a:t>
            </a:r>
            <a:r>
              <a:rPr lang="en-GB" sz="1400" b="1" dirty="0" smtClean="0"/>
              <a:t>+</a:t>
            </a:r>
            <a:endParaRPr lang="cs-CZ" sz="1400" b="1" dirty="0"/>
          </a:p>
        </p:txBody>
      </p:sp>
      <p:sp>
        <p:nvSpPr>
          <p:cNvPr id="17" name="TextovéPole 59"/>
          <p:cNvSpPr txBox="1"/>
          <p:nvPr/>
        </p:nvSpPr>
        <p:spPr>
          <a:xfrm>
            <a:off x="7435854" y="1630530"/>
            <a:ext cx="409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400" b="1" dirty="0" smtClean="0"/>
              <a:t>A</a:t>
            </a:r>
            <a:r>
              <a:rPr lang="cs-CZ" sz="1400" b="1" baseline="-25000" dirty="0" smtClean="0"/>
              <a:t>2</a:t>
            </a:r>
            <a:r>
              <a:rPr lang="en-GB" sz="1400" b="1" dirty="0" smtClean="0"/>
              <a:t>-</a:t>
            </a:r>
            <a:endParaRPr lang="cs-CZ" sz="1400" b="1" dirty="0"/>
          </a:p>
        </p:txBody>
      </p:sp>
      <p:sp>
        <p:nvSpPr>
          <p:cNvPr id="18" name="TextovéPole 60"/>
          <p:cNvSpPr txBox="1"/>
          <p:nvPr/>
        </p:nvSpPr>
        <p:spPr>
          <a:xfrm>
            <a:off x="5995504" y="1630530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400" b="1" dirty="0" smtClean="0"/>
              <a:t>A</a:t>
            </a:r>
            <a:r>
              <a:rPr lang="cs-CZ" sz="1400" b="1" baseline="-25000" dirty="0" smtClean="0"/>
              <a:t>2</a:t>
            </a:r>
            <a:r>
              <a:rPr lang="en-GB" sz="1400" b="1" dirty="0" smtClean="0"/>
              <a:t>+</a:t>
            </a:r>
            <a:endParaRPr lang="cs-CZ" sz="1400" b="1" dirty="0"/>
          </a:p>
        </p:txBody>
      </p:sp>
      <p:sp>
        <p:nvSpPr>
          <p:cNvPr id="19" name="TextovéPole 61"/>
          <p:cNvSpPr txBox="1"/>
          <p:nvPr/>
        </p:nvSpPr>
        <p:spPr>
          <a:xfrm>
            <a:off x="6698007" y="1891784"/>
            <a:ext cx="409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400" b="1" dirty="0" smtClean="0"/>
              <a:t>A</a:t>
            </a:r>
            <a:r>
              <a:rPr lang="cs-CZ" sz="1400" b="1" baseline="-25000" dirty="0" smtClean="0"/>
              <a:t>1</a:t>
            </a:r>
            <a:r>
              <a:rPr lang="en-GB" sz="1400" b="1" dirty="0" smtClean="0"/>
              <a:t>-</a:t>
            </a:r>
            <a:endParaRPr lang="cs-CZ" sz="1400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978095" y="1905457"/>
            <a:ext cx="967586" cy="670051"/>
            <a:chOff x="1049615" y="3823607"/>
            <a:chExt cx="786329" cy="670051"/>
          </a:xfrm>
        </p:grpSpPr>
        <p:sp>
          <p:nvSpPr>
            <p:cNvPr id="95" name="Left Brace 94"/>
            <p:cNvSpPr/>
            <p:nvPr/>
          </p:nvSpPr>
          <p:spPr>
            <a:xfrm rot="5400000">
              <a:off x="1268036" y="3925750"/>
              <a:ext cx="349487" cy="786329"/>
            </a:xfrm>
            <a:prstGeom prst="leftBrace">
              <a:avLst>
                <a:gd name="adj1" fmla="val 56249"/>
                <a:gd name="adj2" fmla="val 50000"/>
              </a:avLst>
            </a:prstGeom>
            <a:ln w="762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264185" y="3823607"/>
              <a:ext cx="357187" cy="25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398313" y="1905457"/>
            <a:ext cx="1082890" cy="670051"/>
            <a:chOff x="1049615" y="3823607"/>
            <a:chExt cx="786329" cy="670051"/>
          </a:xfrm>
        </p:grpSpPr>
        <p:sp>
          <p:nvSpPr>
            <p:cNvPr id="93" name="Left Brace 92"/>
            <p:cNvSpPr/>
            <p:nvPr/>
          </p:nvSpPr>
          <p:spPr>
            <a:xfrm rot="5400000">
              <a:off x="1268036" y="3925750"/>
              <a:ext cx="349487" cy="786329"/>
            </a:xfrm>
            <a:prstGeom prst="leftBrace">
              <a:avLst>
                <a:gd name="adj1" fmla="val 56249"/>
                <a:gd name="adj2" fmla="val 50000"/>
              </a:avLst>
            </a:prstGeom>
            <a:ln w="76200" cap="rnd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264185" y="3823607"/>
              <a:ext cx="357187" cy="25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22" name="TextovéPole 56"/>
          <p:cNvSpPr txBox="1"/>
          <p:nvPr/>
        </p:nvSpPr>
        <p:spPr>
          <a:xfrm>
            <a:off x="1008996" y="1891784"/>
            <a:ext cx="87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400" b="1" dirty="0" smtClean="0"/>
              <a:t>A</a:t>
            </a:r>
            <a:r>
              <a:rPr lang="en-GB" sz="1400" b="1" dirty="0" smtClean="0"/>
              <a:t>+</a:t>
            </a:r>
            <a:endParaRPr lang="cs-CZ" sz="1400" b="1" dirty="0"/>
          </a:p>
        </p:txBody>
      </p:sp>
      <p:sp>
        <p:nvSpPr>
          <p:cNvPr id="23" name="TextovéPole 57"/>
          <p:cNvSpPr txBox="1"/>
          <p:nvPr/>
        </p:nvSpPr>
        <p:spPr>
          <a:xfrm>
            <a:off x="2428470" y="1891784"/>
            <a:ext cx="925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400" b="1" dirty="0"/>
              <a:t>A</a:t>
            </a:r>
            <a:r>
              <a:rPr lang="en-GB" sz="1400" b="1" dirty="0" smtClean="0"/>
              <a:t>-</a:t>
            </a:r>
            <a:endParaRPr lang="cs-CZ" sz="1400" b="1" dirty="0"/>
          </a:p>
        </p:txBody>
      </p:sp>
      <p:sp>
        <p:nvSpPr>
          <p:cNvPr id="24" name="Rectangle 23"/>
          <p:cNvSpPr/>
          <p:nvPr/>
        </p:nvSpPr>
        <p:spPr>
          <a:xfrm>
            <a:off x="12430" y="1630530"/>
            <a:ext cx="9144000" cy="110523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645172" y="1852943"/>
            <a:ext cx="1747590" cy="746155"/>
            <a:chOff x="421576" y="178902"/>
            <a:chExt cx="4257676" cy="3506788"/>
          </a:xfrm>
        </p:grpSpPr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421576" y="178902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762889" y="1931502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1118489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10 w 229"/>
                <a:gd name="T3" fmla="*/ 14 w 229"/>
                <a:gd name="T4" fmla="*/ 19 w 229"/>
                <a:gd name="T5" fmla="*/ 23 w 229"/>
                <a:gd name="T6" fmla="*/ 28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5 w 229"/>
                <a:gd name="T13" fmla="*/ 59 w 229"/>
                <a:gd name="T14" fmla="*/ 63 w 229"/>
                <a:gd name="T15" fmla="*/ 68 w 229"/>
                <a:gd name="T16" fmla="*/ 72 w 229"/>
                <a:gd name="T17" fmla="*/ 77 w 229"/>
                <a:gd name="T18" fmla="*/ 81 w 229"/>
                <a:gd name="T19" fmla="*/ 86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3 w 229"/>
                <a:gd name="T26" fmla="*/ 117 w 229"/>
                <a:gd name="T27" fmla="*/ 122 w 229"/>
                <a:gd name="T28" fmla="*/ 126 w 229"/>
                <a:gd name="T29" fmla="*/ 130 w 229"/>
                <a:gd name="T30" fmla="*/ 135 w 229"/>
                <a:gd name="T31" fmla="*/ 140 w 229"/>
                <a:gd name="T32" fmla="*/ 144 w 229"/>
                <a:gd name="T33" fmla="*/ 149 w 229"/>
                <a:gd name="T34" fmla="*/ 153 w 229"/>
                <a:gd name="T35" fmla="*/ 158 w 229"/>
                <a:gd name="T36" fmla="*/ 162 w 229"/>
                <a:gd name="T37" fmla="*/ 166 w 229"/>
                <a:gd name="T38" fmla="*/ 171 w 229"/>
                <a:gd name="T39" fmla="*/ 176 w 229"/>
                <a:gd name="T40" fmla="*/ 180 w 229"/>
                <a:gd name="T41" fmla="*/ 185 w 229"/>
                <a:gd name="T42" fmla="*/ 189 w 229"/>
                <a:gd name="T43" fmla="*/ 193 w 229"/>
                <a:gd name="T44" fmla="*/ 198 w 229"/>
                <a:gd name="T45" fmla="*/ 202 w 229"/>
                <a:gd name="T46" fmla="*/ 207 w 229"/>
                <a:gd name="T47" fmla="*/ 211 w 229"/>
                <a:gd name="T48" fmla="*/ 216 w 229"/>
                <a:gd name="T49" fmla="*/ 221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1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1475676" y="1933090"/>
              <a:ext cx="363538" cy="0"/>
            </a:xfrm>
            <a:custGeom>
              <a:avLst/>
              <a:gdLst>
                <a:gd name="T0" fmla="*/ 0 w 229"/>
                <a:gd name="T1" fmla="*/ 4 w 229"/>
                <a:gd name="T2" fmla="*/ 9 w 229"/>
                <a:gd name="T3" fmla="*/ 13 w 229"/>
                <a:gd name="T4" fmla="*/ 18 w 229"/>
                <a:gd name="T5" fmla="*/ 22 w 229"/>
                <a:gd name="T6" fmla="*/ 27 w 229"/>
                <a:gd name="T7" fmla="*/ 31 w 229"/>
                <a:gd name="T8" fmla="*/ 36 w 229"/>
                <a:gd name="T9" fmla="*/ 40 w 229"/>
                <a:gd name="T10" fmla="*/ 45 w 229"/>
                <a:gd name="T11" fmla="*/ 49 w 229"/>
                <a:gd name="T12" fmla="*/ 54 w 229"/>
                <a:gd name="T13" fmla="*/ 58 w 229"/>
                <a:gd name="T14" fmla="*/ 63 w 229"/>
                <a:gd name="T15" fmla="*/ 67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4 w 229"/>
                <a:gd name="T22" fmla="*/ 99 w 229"/>
                <a:gd name="T23" fmla="*/ 103 w 229"/>
                <a:gd name="T24" fmla="*/ 107 w 229"/>
                <a:gd name="T25" fmla="*/ 112 w 229"/>
                <a:gd name="T26" fmla="*/ 117 w 229"/>
                <a:gd name="T27" fmla="*/ 121 w 229"/>
                <a:gd name="T28" fmla="*/ 126 w 229"/>
                <a:gd name="T29" fmla="*/ 130 w 229"/>
                <a:gd name="T30" fmla="*/ 134 w 229"/>
                <a:gd name="T31" fmla="*/ 139 w 229"/>
                <a:gd name="T32" fmla="*/ 143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0 w 229"/>
                <a:gd name="T39" fmla="*/ 175 w 229"/>
                <a:gd name="T40" fmla="*/ 179 w 229"/>
                <a:gd name="T41" fmla="*/ 184 w 229"/>
                <a:gd name="T42" fmla="*/ 188 w 229"/>
                <a:gd name="T43" fmla="*/ 193 w 229"/>
                <a:gd name="T44" fmla="*/ 197 w 229"/>
                <a:gd name="T45" fmla="*/ 202 w 229"/>
                <a:gd name="T46" fmla="*/ 206 w 229"/>
                <a:gd name="T47" fmla="*/ 211 w 229"/>
                <a:gd name="T48" fmla="*/ 215 w 229"/>
                <a:gd name="T49" fmla="*/ 220 w 229"/>
                <a:gd name="T50" fmla="*/ 224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1831276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2188464" y="1933090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2550414" y="178902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2891727" y="1931502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247327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10 w 229"/>
                <a:gd name="T3" fmla="*/ 14 w 229"/>
                <a:gd name="T4" fmla="*/ 19 w 229"/>
                <a:gd name="T5" fmla="*/ 23 w 229"/>
                <a:gd name="T6" fmla="*/ 28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5 w 229"/>
                <a:gd name="T13" fmla="*/ 59 w 229"/>
                <a:gd name="T14" fmla="*/ 63 w 229"/>
                <a:gd name="T15" fmla="*/ 68 w 229"/>
                <a:gd name="T16" fmla="*/ 72 w 229"/>
                <a:gd name="T17" fmla="*/ 77 w 229"/>
                <a:gd name="T18" fmla="*/ 81 w 229"/>
                <a:gd name="T19" fmla="*/ 86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3 w 229"/>
                <a:gd name="T26" fmla="*/ 117 w 229"/>
                <a:gd name="T27" fmla="*/ 122 w 229"/>
                <a:gd name="T28" fmla="*/ 126 w 229"/>
                <a:gd name="T29" fmla="*/ 130 w 229"/>
                <a:gd name="T30" fmla="*/ 135 w 229"/>
                <a:gd name="T31" fmla="*/ 140 w 229"/>
                <a:gd name="T32" fmla="*/ 144 w 229"/>
                <a:gd name="T33" fmla="*/ 149 w 229"/>
                <a:gd name="T34" fmla="*/ 153 w 229"/>
                <a:gd name="T35" fmla="*/ 158 w 229"/>
                <a:gd name="T36" fmla="*/ 162 w 229"/>
                <a:gd name="T37" fmla="*/ 166 w 229"/>
                <a:gd name="T38" fmla="*/ 171 w 229"/>
                <a:gd name="T39" fmla="*/ 176 w 229"/>
                <a:gd name="T40" fmla="*/ 180 w 229"/>
                <a:gd name="T41" fmla="*/ 185 w 229"/>
                <a:gd name="T42" fmla="*/ 189 w 229"/>
                <a:gd name="T43" fmla="*/ 193 w 229"/>
                <a:gd name="T44" fmla="*/ 198 w 229"/>
                <a:gd name="T45" fmla="*/ 202 w 229"/>
                <a:gd name="T46" fmla="*/ 207 w 229"/>
                <a:gd name="T47" fmla="*/ 211 w 229"/>
                <a:gd name="T48" fmla="*/ 216 w 229"/>
                <a:gd name="T49" fmla="*/ 221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1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3604514" y="1933090"/>
              <a:ext cx="363538" cy="0"/>
            </a:xfrm>
            <a:custGeom>
              <a:avLst/>
              <a:gdLst>
                <a:gd name="T0" fmla="*/ 0 w 229"/>
                <a:gd name="T1" fmla="*/ 4 w 229"/>
                <a:gd name="T2" fmla="*/ 9 w 229"/>
                <a:gd name="T3" fmla="*/ 13 w 229"/>
                <a:gd name="T4" fmla="*/ 18 w 229"/>
                <a:gd name="T5" fmla="*/ 22 w 229"/>
                <a:gd name="T6" fmla="*/ 27 w 229"/>
                <a:gd name="T7" fmla="*/ 31 w 229"/>
                <a:gd name="T8" fmla="*/ 36 w 229"/>
                <a:gd name="T9" fmla="*/ 40 w 229"/>
                <a:gd name="T10" fmla="*/ 45 w 229"/>
                <a:gd name="T11" fmla="*/ 49 w 229"/>
                <a:gd name="T12" fmla="*/ 54 w 229"/>
                <a:gd name="T13" fmla="*/ 58 w 229"/>
                <a:gd name="T14" fmla="*/ 63 w 229"/>
                <a:gd name="T15" fmla="*/ 67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4 w 229"/>
                <a:gd name="T22" fmla="*/ 99 w 229"/>
                <a:gd name="T23" fmla="*/ 103 w 229"/>
                <a:gd name="T24" fmla="*/ 107 w 229"/>
                <a:gd name="T25" fmla="*/ 112 w 229"/>
                <a:gd name="T26" fmla="*/ 117 w 229"/>
                <a:gd name="T27" fmla="*/ 121 w 229"/>
                <a:gd name="T28" fmla="*/ 126 w 229"/>
                <a:gd name="T29" fmla="*/ 130 w 229"/>
                <a:gd name="T30" fmla="*/ 134 w 229"/>
                <a:gd name="T31" fmla="*/ 139 w 229"/>
                <a:gd name="T32" fmla="*/ 143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0 w 229"/>
                <a:gd name="T39" fmla="*/ 175 w 229"/>
                <a:gd name="T40" fmla="*/ 179 w 229"/>
                <a:gd name="T41" fmla="*/ 184 w 229"/>
                <a:gd name="T42" fmla="*/ 188 w 229"/>
                <a:gd name="T43" fmla="*/ 193 w 229"/>
                <a:gd name="T44" fmla="*/ 197 w 229"/>
                <a:gd name="T45" fmla="*/ 202 w 229"/>
                <a:gd name="T46" fmla="*/ 206 w 229"/>
                <a:gd name="T47" fmla="*/ 211 w 229"/>
                <a:gd name="T48" fmla="*/ 215 w 229"/>
                <a:gd name="T49" fmla="*/ 220 w 229"/>
                <a:gd name="T50" fmla="*/ 224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3960114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317302" y="1933090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773448" y="1852943"/>
            <a:ext cx="1747594" cy="746155"/>
            <a:chOff x="4872278" y="2307740"/>
            <a:chExt cx="4257676" cy="3506788"/>
          </a:xfrm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872278" y="2307740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5213591" y="4060340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6281978" y="4061928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6639166" y="4061928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7001116" y="2307740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7342429" y="4060340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8410816" y="4061928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8768004" y="4061928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5577129" y="2889761"/>
              <a:ext cx="349250" cy="2341157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5918442" y="4059809"/>
              <a:ext cx="363538" cy="251179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705967" y="2889761"/>
              <a:ext cx="349250" cy="2341157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8047280" y="4059809"/>
              <a:ext cx="363538" cy="251179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83390" y="1852943"/>
            <a:ext cx="1747590" cy="746155"/>
            <a:chOff x="421576" y="178902"/>
            <a:chExt cx="4257676" cy="3506788"/>
          </a:xfrm>
        </p:grpSpPr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421576" y="178902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762889" y="1931502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1118489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10 w 229"/>
                <a:gd name="T3" fmla="*/ 14 w 229"/>
                <a:gd name="T4" fmla="*/ 19 w 229"/>
                <a:gd name="T5" fmla="*/ 23 w 229"/>
                <a:gd name="T6" fmla="*/ 28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5 w 229"/>
                <a:gd name="T13" fmla="*/ 59 w 229"/>
                <a:gd name="T14" fmla="*/ 63 w 229"/>
                <a:gd name="T15" fmla="*/ 68 w 229"/>
                <a:gd name="T16" fmla="*/ 72 w 229"/>
                <a:gd name="T17" fmla="*/ 77 w 229"/>
                <a:gd name="T18" fmla="*/ 81 w 229"/>
                <a:gd name="T19" fmla="*/ 86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3 w 229"/>
                <a:gd name="T26" fmla="*/ 117 w 229"/>
                <a:gd name="T27" fmla="*/ 122 w 229"/>
                <a:gd name="T28" fmla="*/ 126 w 229"/>
                <a:gd name="T29" fmla="*/ 130 w 229"/>
                <a:gd name="T30" fmla="*/ 135 w 229"/>
                <a:gd name="T31" fmla="*/ 140 w 229"/>
                <a:gd name="T32" fmla="*/ 144 w 229"/>
                <a:gd name="T33" fmla="*/ 149 w 229"/>
                <a:gd name="T34" fmla="*/ 153 w 229"/>
                <a:gd name="T35" fmla="*/ 158 w 229"/>
                <a:gd name="T36" fmla="*/ 162 w 229"/>
                <a:gd name="T37" fmla="*/ 166 w 229"/>
                <a:gd name="T38" fmla="*/ 171 w 229"/>
                <a:gd name="T39" fmla="*/ 176 w 229"/>
                <a:gd name="T40" fmla="*/ 180 w 229"/>
                <a:gd name="T41" fmla="*/ 185 w 229"/>
                <a:gd name="T42" fmla="*/ 189 w 229"/>
                <a:gd name="T43" fmla="*/ 193 w 229"/>
                <a:gd name="T44" fmla="*/ 198 w 229"/>
                <a:gd name="T45" fmla="*/ 202 w 229"/>
                <a:gd name="T46" fmla="*/ 207 w 229"/>
                <a:gd name="T47" fmla="*/ 211 w 229"/>
                <a:gd name="T48" fmla="*/ 216 w 229"/>
                <a:gd name="T49" fmla="*/ 221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1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1475676" y="1933090"/>
              <a:ext cx="363538" cy="0"/>
            </a:xfrm>
            <a:custGeom>
              <a:avLst/>
              <a:gdLst>
                <a:gd name="T0" fmla="*/ 0 w 229"/>
                <a:gd name="T1" fmla="*/ 4 w 229"/>
                <a:gd name="T2" fmla="*/ 9 w 229"/>
                <a:gd name="T3" fmla="*/ 13 w 229"/>
                <a:gd name="T4" fmla="*/ 18 w 229"/>
                <a:gd name="T5" fmla="*/ 22 w 229"/>
                <a:gd name="T6" fmla="*/ 27 w 229"/>
                <a:gd name="T7" fmla="*/ 31 w 229"/>
                <a:gd name="T8" fmla="*/ 36 w 229"/>
                <a:gd name="T9" fmla="*/ 40 w 229"/>
                <a:gd name="T10" fmla="*/ 45 w 229"/>
                <a:gd name="T11" fmla="*/ 49 w 229"/>
                <a:gd name="T12" fmla="*/ 54 w 229"/>
                <a:gd name="T13" fmla="*/ 58 w 229"/>
                <a:gd name="T14" fmla="*/ 63 w 229"/>
                <a:gd name="T15" fmla="*/ 67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4 w 229"/>
                <a:gd name="T22" fmla="*/ 99 w 229"/>
                <a:gd name="T23" fmla="*/ 103 w 229"/>
                <a:gd name="T24" fmla="*/ 107 w 229"/>
                <a:gd name="T25" fmla="*/ 112 w 229"/>
                <a:gd name="T26" fmla="*/ 117 w 229"/>
                <a:gd name="T27" fmla="*/ 121 w 229"/>
                <a:gd name="T28" fmla="*/ 126 w 229"/>
                <a:gd name="T29" fmla="*/ 130 w 229"/>
                <a:gd name="T30" fmla="*/ 134 w 229"/>
                <a:gd name="T31" fmla="*/ 139 w 229"/>
                <a:gd name="T32" fmla="*/ 143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0 w 229"/>
                <a:gd name="T39" fmla="*/ 175 w 229"/>
                <a:gd name="T40" fmla="*/ 179 w 229"/>
                <a:gd name="T41" fmla="*/ 184 w 229"/>
                <a:gd name="T42" fmla="*/ 188 w 229"/>
                <a:gd name="T43" fmla="*/ 193 w 229"/>
                <a:gd name="T44" fmla="*/ 197 w 229"/>
                <a:gd name="T45" fmla="*/ 202 w 229"/>
                <a:gd name="T46" fmla="*/ 206 w 229"/>
                <a:gd name="T47" fmla="*/ 211 w 229"/>
                <a:gd name="T48" fmla="*/ 215 w 229"/>
                <a:gd name="T49" fmla="*/ 220 w 229"/>
                <a:gd name="T50" fmla="*/ 224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1831276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2188464" y="1933090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2550414" y="178902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2891727" y="1931502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3247327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10 w 229"/>
                <a:gd name="T3" fmla="*/ 14 w 229"/>
                <a:gd name="T4" fmla="*/ 19 w 229"/>
                <a:gd name="T5" fmla="*/ 23 w 229"/>
                <a:gd name="T6" fmla="*/ 28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5 w 229"/>
                <a:gd name="T13" fmla="*/ 59 w 229"/>
                <a:gd name="T14" fmla="*/ 63 w 229"/>
                <a:gd name="T15" fmla="*/ 68 w 229"/>
                <a:gd name="T16" fmla="*/ 72 w 229"/>
                <a:gd name="T17" fmla="*/ 77 w 229"/>
                <a:gd name="T18" fmla="*/ 81 w 229"/>
                <a:gd name="T19" fmla="*/ 86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3 w 229"/>
                <a:gd name="T26" fmla="*/ 117 w 229"/>
                <a:gd name="T27" fmla="*/ 122 w 229"/>
                <a:gd name="T28" fmla="*/ 126 w 229"/>
                <a:gd name="T29" fmla="*/ 130 w 229"/>
                <a:gd name="T30" fmla="*/ 135 w 229"/>
                <a:gd name="T31" fmla="*/ 140 w 229"/>
                <a:gd name="T32" fmla="*/ 144 w 229"/>
                <a:gd name="T33" fmla="*/ 149 w 229"/>
                <a:gd name="T34" fmla="*/ 153 w 229"/>
                <a:gd name="T35" fmla="*/ 158 w 229"/>
                <a:gd name="T36" fmla="*/ 162 w 229"/>
                <a:gd name="T37" fmla="*/ 166 w 229"/>
                <a:gd name="T38" fmla="*/ 171 w 229"/>
                <a:gd name="T39" fmla="*/ 176 w 229"/>
                <a:gd name="T40" fmla="*/ 180 w 229"/>
                <a:gd name="T41" fmla="*/ 185 w 229"/>
                <a:gd name="T42" fmla="*/ 189 w 229"/>
                <a:gd name="T43" fmla="*/ 193 w 229"/>
                <a:gd name="T44" fmla="*/ 198 w 229"/>
                <a:gd name="T45" fmla="*/ 202 w 229"/>
                <a:gd name="T46" fmla="*/ 207 w 229"/>
                <a:gd name="T47" fmla="*/ 211 w 229"/>
                <a:gd name="T48" fmla="*/ 216 w 229"/>
                <a:gd name="T49" fmla="*/ 221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1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3604514" y="1933090"/>
              <a:ext cx="363538" cy="0"/>
            </a:xfrm>
            <a:custGeom>
              <a:avLst/>
              <a:gdLst>
                <a:gd name="T0" fmla="*/ 0 w 229"/>
                <a:gd name="T1" fmla="*/ 4 w 229"/>
                <a:gd name="T2" fmla="*/ 9 w 229"/>
                <a:gd name="T3" fmla="*/ 13 w 229"/>
                <a:gd name="T4" fmla="*/ 18 w 229"/>
                <a:gd name="T5" fmla="*/ 22 w 229"/>
                <a:gd name="T6" fmla="*/ 27 w 229"/>
                <a:gd name="T7" fmla="*/ 31 w 229"/>
                <a:gd name="T8" fmla="*/ 36 w 229"/>
                <a:gd name="T9" fmla="*/ 40 w 229"/>
                <a:gd name="T10" fmla="*/ 45 w 229"/>
                <a:gd name="T11" fmla="*/ 49 w 229"/>
                <a:gd name="T12" fmla="*/ 54 w 229"/>
                <a:gd name="T13" fmla="*/ 58 w 229"/>
                <a:gd name="T14" fmla="*/ 63 w 229"/>
                <a:gd name="T15" fmla="*/ 67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4 w 229"/>
                <a:gd name="T22" fmla="*/ 99 w 229"/>
                <a:gd name="T23" fmla="*/ 103 w 229"/>
                <a:gd name="T24" fmla="*/ 107 w 229"/>
                <a:gd name="T25" fmla="*/ 112 w 229"/>
                <a:gd name="T26" fmla="*/ 117 w 229"/>
                <a:gd name="T27" fmla="*/ 121 w 229"/>
                <a:gd name="T28" fmla="*/ 126 w 229"/>
                <a:gd name="T29" fmla="*/ 130 w 229"/>
                <a:gd name="T30" fmla="*/ 134 w 229"/>
                <a:gd name="T31" fmla="*/ 139 w 229"/>
                <a:gd name="T32" fmla="*/ 143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0 w 229"/>
                <a:gd name="T39" fmla="*/ 175 w 229"/>
                <a:gd name="T40" fmla="*/ 179 w 229"/>
                <a:gd name="T41" fmla="*/ 184 w 229"/>
                <a:gd name="T42" fmla="*/ 188 w 229"/>
                <a:gd name="T43" fmla="*/ 193 w 229"/>
                <a:gd name="T44" fmla="*/ 197 w 229"/>
                <a:gd name="T45" fmla="*/ 202 w 229"/>
                <a:gd name="T46" fmla="*/ 206 w 229"/>
                <a:gd name="T47" fmla="*/ 211 w 229"/>
                <a:gd name="T48" fmla="*/ 215 w 229"/>
                <a:gd name="T49" fmla="*/ 220 w 229"/>
                <a:gd name="T50" fmla="*/ 224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960114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317302" y="1933090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512618" y="1852943"/>
            <a:ext cx="1747594" cy="746155"/>
            <a:chOff x="4872278" y="2307740"/>
            <a:chExt cx="4257676" cy="3506788"/>
          </a:xfrm>
        </p:grpSpPr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4872278" y="2307740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5213591" y="4060340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6281978" y="4061928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639166" y="4061928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001116" y="2307740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42429" y="4060340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8410816" y="4061928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8768004" y="4061928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77129" y="2889761"/>
              <a:ext cx="349250" cy="2341157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918442" y="4059809"/>
              <a:ext cx="363538" cy="251179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7705967" y="2889761"/>
              <a:ext cx="349250" cy="2341157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8047280" y="4059809"/>
              <a:ext cx="363538" cy="251179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 flipH="1">
            <a:off x="1512046" y="2637939"/>
            <a:ext cx="127356" cy="49339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659067" y="2637939"/>
            <a:ext cx="675939" cy="309960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423726" y="2637939"/>
            <a:ext cx="350294" cy="30996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793685" y="2637939"/>
            <a:ext cx="791955" cy="444077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033683" y="2570434"/>
            <a:ext cx="19665" cy="7387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053348" y="2570434"/>
            <a:ext cx="1381616" cy="640422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2532674" y="1480217"/>
            <a:ext cx="899599" cy="629813"/>
            <a:chOff x="2623158" y="2185403"/>
            <a:chExt cx="899599" cy="629813"/>
          </a:xfrm>
        </p:grpSpPr>
        <p:cxnSp>
          <p:nvCxnSpPr>
            <p:cNvPr id="41" name="Přímá spojnice 6"/>
            <p:cNvCxnSpPr/>
            <p:nvPr/>
          </p:nvCxnSpPr>
          <p:spPr>
            <a:xfrm>
              <a:off x="2623158" y="2371811"/>
              <a:ext cx="0" cy="418005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2" name="Přímá spojnice 43"/>
            <p:cNvCxnSpPr/>
            <p:nvPr/>
          </p:nvCxnSpPr>
          <p:spPr>
            <a:xfrm>
              <a:off x="3522757" y="2371811"/>
              <a:ext cx="0" cy="443405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3" name="Přímá spojnice se šipkou 52"/>
            <p:cNvCxnSpPr/>
            <p:nvPr/>
          </p:nvCxnSpPr>
          <p:spPr>
            <a:xfrm>
              <a:off x="2640806" y="2456319"/>
              <a:ext cx="864394" cy="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TextovéPole 55"/>
            <p:cNvSpPr txBox="1"/>
            <p:nvPr/>
          </p:nvSpPr>
          <p:spPr>
            <a:xfrm>
              <a:off x="2799442" y="2185403"/>
              <a:ext cx="5757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 smtClean="0">
                  <a:solidFill>
                    <a:schemeClr val="accent6"/>
                  </a:solidFill>
                </a:rPr>
                <a:t>25 ns</a:t>
              </a:r>
              <a:endParaRPr lang="cs-CZ" sz="14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638882" y="1477692"/>
            <a:ext cx="899599" cy="629813"/>
            <a:chOff x="2623158" y="2185403"/>
            <a:chExt cx="899599" cy="629813"/>
          </a:xfrm>
        </p:grpSpPr>
        <p:cxnSp>
          <p:nvCxnSpPr>
            <p:cNvPr id="37" name="Přímá spojnice 6"/>
            <p:cNvCxnSpPr/>
            <p:nvPr/>
          </p:nvCxnSpPr>
          <p:spPr>
            <a:xfrm>
              <a:off x="2623158" y="2371811"/>
              <a:ext cx="0" cy="418005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8" name="Přímá spojnice 43"/>
            <p:cNvCxnSpPr/>
            <p:nvPr/>
          </p:nvCxnSpPr>
          <p:spPr>
            <a:xfrm>
              <a:off x="3522757" y="2371811"/>
              <a:ext cx="0" cy="443405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Přímá spojnice se šipkou 52"/>
            <p:cNvCxnSpPr/>
            <p:nvPr/>
          </p:nvCxnSpPr>
          <p:spPr>
            <a:xfrm>
              <a:off x="2640806" y="2456319"/>
              <a:ext cx="864394" cy="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0" name="TextovéPole 55"/>
            <p:cNvSpPr txBox="1"/>
            <p:nvPr/>
          </p:nvSpPr>
          <p:spPr>
            <a:xfrm>
              <a:off x="2799442" y="2185403"/>
              <a:ext cx="5757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 smtClean="0">
                  <a:solidFill>
                    <a:schemeClr val="accent6"/>
                  </a:solidFill>
                </a:rPr>
                <a:t>25 ns</a:t>
              </a:r>
              <a:endParaRPr lang="cs-CZ" sz="14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01" name="Content Placeholder 2"/>
          <p:cNvSpPr txBox="1">
            <a:spLocks/>
          </p:cNvSpPr>
          <p:nvPr/>
        </p:nvSpPr>
        <p:spPr>
          <a:xfrm>
            <a:off x="931224" y="6023766"/>
            <a:ext cx="2901820" cy="466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/>
              <a:t>One Singlet Bunch</a:t>
            </a:r>
            <a:endParaRPr lang="en-US" sz="2000" dirty="0"/>
          </a:p>
        </p:txBody>
      </p:sp>
      <p:sp>
        <p:nvSpPr>
          <p:cNvPr id="102" name="Content Placeholder 2"/>
          <p:cNvSpPr txBox="1">
            <a:spLocks/>
          </p:cNvSpPr>
          <p:nvPr/>
        </p:nvSpPr>
        <p:spPr>
          <a:xfrm>
            <a:off x="4463300" y="6023765"/>
            <a:ext cx="4351164" cy="4664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/>
              <a:t>One Doublet Bunch (two sub-bunches)</a:t>
            </a:r>
            <a:endParaRPr lang="en-US" sz="2000" dirty="0"/>
          </a:p>
        </p:txBody>
      </p:sp>
      <p:sp>
        <p:nvSpPr>
          <p:cNvPr id="104" name="Content Placeholder 2"/>
          <p:cNvSpPr>
            <a:spLocks noGrp="1"/>
          </p:cNvSpPr>
          <p:nvPr>
            <p:ph idx="1"/>
          </p:nvPr>
        </p:nvSpPr>
        <p:spPr>
          <a:xfrm>
            <a:off x="8819798" y="2241195"/>
            <a:ext cx="3221933" cy="203222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Signals are </a:t>
            </a:r>
            <a:r>
              <a:rPr lang="en-US" sz="2000" dirty="0"/>
              <a:t>o</a:t>
            </a:r>
            <a:r>
              <a:rPr lang="en-US" sz="2000" dirty="0" smtClean="0"/>
              <a:t>verlapped</a:t>
            </a:r>
            <a:endParaRPr lang="en-US" sz="2000" dirty="0" smtClean="0"/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2000" dirty="0" smtClean="0"/>
              <a:t>Detection of free-overlap samples</a:t>
            </a:r>
          </a:p>
        </p:txBody>
      </p:sp>
    </p:spTree>
    <p:extLst>
      <p:ext uri="{BB962C8B-B14F-4D97-AF65-F5344CB8AC3E}">
        <p14:creationId xmlns:p14="http://schemas.microsoft.com/office/powerpoint/2010/main" val="216630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Doublet Simulation: </a:t>
            </a:r>
            <a:r>
              <a:rPr lang="en-GB" sz="3600" dirty="0" smtClean="0"/>
              <a:t>Singlet vs. Doublet</a:t>
            </a:r>
            <a:r>
              <a:rPr lang="en-GB" dirty="0" smtClean="0"/>
              <a:t> </a:t>
            </a:r>
            <a:endParaRPr lang="en-GB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1" y="2535669"/>
            <a:ext cx="4515770" cy="3385827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978095" y="1905457"/>
            <a:ext cx="967586" cy="670051"/>
            <a:chOff x="1049615" y="3823607"/>
            <a:chExt cx="786329" cy="670051"/>
          </a:xfrm>
        </p:grpSpPr>
        <p:sp>
          <p:nvSpPr>
            <p:cNvPr id="95" name="Left Brace 94"/>
            <p:cNvSpPr/>
            <p:nvPr/>
          </p:nvSpPr>
          <p:spPr>
            <a:xfrm rot="5400000">
              <a:off x="1268036" y="3925750"/>
              <a:ext cx="349487" cy="786329"/>
            </a:xfrm>
            <a:prstGeom prst="leftBrace">
              <a:avLst>
                <a:gd name="adj1" fmla="val 56249"/>
                <a:gd name="adj2" fmla="val 50000"/>
              </a:avLst>
            </a:prstGeom>
            <a:ln w="762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264185" y="3823607"/>
              <a:ext cx="357187" cy="25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398313" y="1905457"/>
            <a:ext cx="1082890" cy="670051"/>
            <a:chOff x="1049615" y="3823607"/>
            <a:chExt cx="786329" cy="670051"/>
          </a:xfrm>
        </p:grpSpPr>
        <p:sp>
          <p:nvSpPr>
            <p:cNvPr id="93" name="Left Brace 92"/>
            <p:cNvSpPr/>
            <p:nvPr/>
          </p:nvSpPr>
          <p:spPr>
            <a:xfrm rot="5400000">
              <a:off x="1268036" y="3925750"/>
              <a:ext cx="349487" cy="786329"/>
            </a:xfrm>
            <a:prstGeom prst="leftBrace">
              <a:avLst>
                <a:gd name="adj1" fmla="val 56249"/>
                <a:gd name="adj2" fmla="val 50000"/>
              </a:avLst>
            </a:prstGeom>
            <a:ln w="76200" cap="rnd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264185" y="3823607"/>
              <a:ext cx="357187" cy="251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22" name="TextovéPole 56"/>
          <p:cNvSpPr txBox="1"/>
          <p:nvPr/>
        </p:nvSpPr>
        <p:spPr>
          <a:xfrm>
            <a:off x="1008996" y="1891784"/>
            <a:ext cx="87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400" b="1" dirty="0" smtClean="0"/>
              <a:t>A</a:t>
            </a:r>
            <a:r>
              <a:rPr lang="en-GB" sz="1400" b="1" dirty="0" smtClean="0"/>
              <a:t>+</a:t>
            </a:r>
            <a:endParaRPr lang="cs-CZ" sz="1400" b="1" dirty="0"/>
          </a:p>
        </p:txBody>
      </p:sp>
      <p:sp>
        <p:nvSpPr>
          <p:cNvPr id="23" name="TextovéPole 57"/>
          <p:cNvSpPr txBox="1"/>
          <p:nvPr/>
        </p:nvSpPr>
        <p:spPr>
          <a:xfrm>
            <a:off x="2428470" y="1891784"/>
            <a:ext cx="925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400" b="1" dirty="0"/>
              <a:t>A</a:t>
            </a:r>
            <a:r>
              <a:rPr lang="en-GB" sz="1400" b="1" dirty="0" smtClean="0"/>
              <a:t>-</a:t>
            </a:r>
            <a:endParaRPr lang="cs-CZ" sz="1400" b="1" dirty="0"/>
          </a:p>
        </p:txBody>
      </p:sp>
      <p:sp>
        <p:nvSpPr>
          <p:cNvPr id="24" name="Rectangle 23"/>
          <p:cNvSpPr/>
          <p:nvPr/>
        </p:nvSpPr>
        <p:spPr>
          <a:xfrm>
            <a:off x="12430" y="1630530"/>
            <a:ext cx="9144000" cy="110523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645172" y="1852943"/>
            <a:ext cx="1747590" cy="746155"/>
            <a:chOff x="421576" y="178902"/>
            <a:chExt cx="4257676" cy="3506788"/>
          </a:xfrm>
        </p:grpSpPr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421576" y="178902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762889" y="1931502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1118489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10 w 229"/>
                <a:gd name="T3" fmla="*/ 14 w 229"/>
                <a:gd name="T4" fmla="*/ 19 w 229"/>
                <a:gd name="T5" fmla="*/ 23 w 229"/>
                <a:gd name="T6" fmla="*/ 28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5 w 229"/>
                <a:gd name="T13" fmla="*/ 59 w 229"/>
                <a:gd name="T14" fmla="*/ 63 w 229"/>
                <a:gd name="T15" fmla="*/ 68 w 229"/>
                <a:gd name="T16" fmla="*/ 72 w 229"/>
                <a:gd name="T17" fmla="*/ 77 w 229"/>
                <a:gd name="T18" fmla="*/ 81 w 229"/>
                <a:gd name="T19" fmla="*/ 86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3 w 229"/>
                <a:gd name="T26" fmla="*/ 117 w 229"/>
                <a:gd name="T27" fmla="*/ 122 w 229"/>
                <a:gd name="T28" fmla="*/ 126 w 229"/>
                <a:gd name="T29" fmla="*/ 130 w 229"/>
                <a:gd name="T30" fmla="*/ 135 w 229"/>
                <a:gd name="T31" fmla="*/ 140 w 229"/>
                <a:gd name="T32" fmla="*/ 144 w 229"/>
                <a:gd name="T33" fmla="*/ 149 w 229"/>
                <a:gd name="T34" fmla="*/ 153 w 229"/>
                <a:gd name="T35" fmla="*/ 158 w 229"/>
                <a:gd name="T36" fmla="*/ 162 w 229"/>
                <a:gd name="T37" fmla="*/ 166 w 229"/>
                <a:gd name="T38" fmla="*/ 171 w 229"/>
                <a:gd name="T39" fmla="*/ 176 w 229"/>
                <a:gd name="T40" fmla="*/ 180 w 229"/>
                <a:gd name="T41" fmla="*/ 185 w 229"/>
                <a:gd name="T42" fmla="*/ 189 w 229"/>
                <a:gd name="T43" fmla="*/ 193 w 229"/>
                <a:gd name="T44" fmla="*/ 198 w 229"/>
                <a:gd name="T45" fmla="*/ 202 w 229"/>
                <a:gd name="T46" fmla="*/ 207 w 229"/>
                <a:gd name="T47" fmla="*/ 211 w 229"/>
                <a:gd name="T48" fmla="*/ 216 w 229"/>
                <a:gd name="T49" fmla="*/ 221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1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1475676" y="1933090"/>
              <a:ext cx="363538" cy="0"/>
            </a:xfrm>
            <a:custGeom>
              <a:avLst/>
              <a:gdLst>
                <a:gd name="T0" fmla="*/ 0 w 229"/>
                <a:gd name="T1" fmla="*/ 4 w 229"/>
                <a:gd name="T2" fmla="*/ 9 w 229"/>
                <a:gd name="T3" fmla="*/ 13 w 229"/>
                <a:gd name="T4" fmla="*/ 18 w 229"/>
                <a:gd name="T5" fmla="*/ 22 w 229"/>
                <a:gd name="T6" fmla="*/ 27 w 229"/>
                <a:gd name="T7" fmla="*/ 31 w 229"/>
                <a:gd name="T8" fmla="*/ 36 w 229"/>
                <a:gd name="T9" fmla="*/ 40 w 229"/>
                <a:gd name="T10" fmla="*/ 45 w 229"/>
                <a:gd name="T11" fmla="*/ 49 w 229"/>
                <a:gd name="T12" fmla="*/ 54 w 229"/>
                <a:gd name="T13" fmla="*/ 58 w 229"/>
                <a:gd name="T14" fmla="*/ 63 w 229"/>
                <a:gd name="T15" fmla="*/ 67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4 w 229"/>
                <a:gd name="T22" fmla="*/ 99 w 229"/>
                <a:gd name="T23" fmla="*/ 103 w 229"/>
                <a:gd name="T24" fmla="*/ 107 w 229"/>
                <a:gd name="T25" fmla="*/ 112 w 229"/>
                <a:gd name="T26" fmla="*/ 117 w 229"/>
                <a:gd name="T27" fmla="*/ 121 w 229"/>
                <a:gd name="T28" fmla="*/ 126 w 229"/>
                <a:gd name="T29" fmla="*/ 130 w 229"/>
                <a:gd name="T30" fmla="*/ 134 w 229"/>
                <a:gd name="T31" fmla="*/ 139 w 229"/>
                <a:gd name="T32" fmla="*/ 143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0 w 229"/>
                <a:gd name="T39" fmla="*/ 175 w 229"/>
                <a:gd name="T40" fmla="*/ 179 w 229"/>
                <a:gd name="T41" fmla="*/ 184 w 229"/>
                <a:gd name="T42" fmla="*/ 188 w 229"/>
                <a:gd name="T43" fmla="*/ 193 w 229"/>
                <a:gd name="T44" fmla="*/ 197 w 229"/>
                <a:gd name="T45" fmla="*/ 202 w 229"/>
                <a:gd name="T46" fmla="*/ 206 w 229"/>
                <a:gd name="T47" fmla="*/ 211 w 229"/>
                <a:gd name="T48" fmla="*/ 215 w 229"/>
                <a:gd name="T49" fmla="*/ 220 w 229"/>
                <a:gd name="T50" fmla="*/ 224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1831276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2188464" y="1933090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2550414" y="178902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2891727" y="1931502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247327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10 w 229"/>
                <a:gd name="T3" fmla="*/ 14 w 229"/>
                <a:gd name="T4" fmla="*/ 19 w 229"/>
                <a:gd name="T5" fmla="*/ 23 w 229"/>
                <a:gd name="T6" fmla="*/ 28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5 w 229"/>
                <a:gd name="T13" fmla="*/ 59 w 229"/>
                <a:gd name="T14" fmla="*/ 63 w 229"/>
                <a:gd name="T15" fmla="*/ 68 w 229"/>
                <a:gd name="T16" fmla="*/ 72 w 229"/>
                <a:gd name="T17" fmla="*/ 77 w 229"/>
                <a:gd name="T18" fmla="*/ 81 w 229"/>
                <a:gd name="T19" fmla="*/ 86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3 w 229"/>
                <a:gd name="T26" fmla="*/ 117 w 229"/>
                <a:gd name="T27" fmla="*/ 122 w 229"/>
                <a:gd name="T28" fmla="*/ 126 w 229"/>
                <a:gd name="T29" fmla="*/ 130 w 229"/>
                <a:gd name="T30" fmla="*/ 135 w 229"/>
                <a:gd name="T31" fmla="*/ 140 w 229"/>
                <a:gd name="T32" fmla="*/ 144 w 229"/>
                <a:gd name="T33" fmla="*/ 149 w 229"/>
                <a:gd name="T34" fmla="*/ 153 w 229"/>
                <a:gd name="T35" fmla="*/ 158 w 229"/>
                <a:gd name="T36" fmla="*/ 162 w 229"/>
                <a:gd name="T37" fmla="*/ 166 w 229"/>
                <a:gd name="T38" fmla="*/ 171 w 229"/>
                <a:gd name="T39" fmla="*/ 176 w 229"/>
                <a:gd name="T40" fmla="*/ 180 w 229"/>
                <a:gd name="T41" fmla="*/ 185 w 229"/>
                <a:gd name="T42" fmla="*/ 189 w 229"/>
                <a:gd name="T43" fmla="*/ 193 w 229"/>
                <a:gd name="T44" fmla="*/ 198 w 229"/>
                <a:gd name="T45" fmla="*/ 202 w 229"/>
                <a:gd name="T46" fmla="*/ 207 w 229"/>
                <a:gd name="T47" fmla="*/ 211 w 229"/>
                <a:gd name="T48" fmla="*/ 216 w 229"/>
                <a:gd name="T49" fmla="*/ 221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1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3604514" y="1933090"/>
              <a:ext cx="363538" cy="0"/>
            </a:xfrm>
            <a:custGeom>
              <a:avLst/>
              <a:gdLst>
                <a:gd name="T0" fmla="*/ 0 w 229"/>
                <a:gd name="T1" fmla="*/ 4 w 229"/>
                <a:gd name="T2" fmla="*/ 9 w 229"/>
                <a:gd name="T3" fmla="*/ 13 w 229"/>
                <a:gd name="T4" fmla="*/ 18 w 229"/>
                <a:gd name="T5" fmla="*/ 22 w 229"/>
                <a:gd name="T6" fmla="*/ 27 w 229"/>
                <a:gd name="T7" fmla="*/ 31 w 229"/>
                <a:gd name="T8" fmla="*/ 36 w 229"/>
                <a:gd name="T9" fmla="*/ 40 w 229"/>
                <a:gd name="T10" fmla="*/ 45 w 229"/>
                <a:gd name="T11" fmla="*/ 49 w 229"/>
                <a:gd name="T12" fmla="*/ 54 w 229"/>
                <a:gd name="T13" fmla="*/ 58 w 229"/>
                <a:gd name="T14" fmla="*/ 63 w 229"/>
                <a:gd name="T15" fmla="*/ 67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4 w 229"/>
                <a:gd name="T22" fmla="*/ 99 w 229"/>
                <a:gd name="T23" fmla="*/ 103 w 229"/>
                <a:gd name="T24" fmla="*/ 107 w 229"/>
                <a:gd name="T25" fmla="*/ 112 w 229"/>
                <a:gd name="T26" fmla="*/ 117 w 229"/>
                <a:gd name="T27" fmla="*/ 121 w 229"/>
                <a:gd name="T28" fmla="*/ 126 w 229"/>
                <a:gd name="T29" fmla="*/ 130 w 229"/>
                <a:gd name="T30" fmla="*/ 134 w 229"/>
                <a:gd name="T31" fmla="*/ 139 w 229"/>
                <a:gd name="T32" fmla="*/ 143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0 w 229"/>
                <a:gd name="T39" fmla="*/ 175 w 229"/>
                <a:gd name="T40" fmla="*/ 179 w 229"/>
                <a:gd name="T41" fmla="*/ 184 w 229"/>
                <a:gd name="T42" fmla="*/ 188 w 229"/>
                <a:gd name="T43" fmla="*/ 193 w 229"/>
                <a:gd name="T44" fmla="*/ 197 w 229"/>
                <a:gd name="T45" fmla="*/ 202 w 229"/>
                <a:gd name="T46" fmla="*/ 206 w 229"/>
                <a:gd name="T47" fmla="*/ 211 w 229"/>
                <a:gd name="T48" fmla="*/ 215 w 229"/>
                <a:gd name="T49" fmla="*/ 220 w 229"/>
                <a:gd name="T50" fmla="*/ 224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3960114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4317302" y="1933090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83390" y="1852943"/>
            <a:ext cx="1747590" cy="746155"/>
            <a:chOff x="421576" y="178902"/>
            <a:chExt cx="4257676" cy="3506788"/>
          </a:xfrm>
        </p:grpSpPr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421576" y="178902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762889" y="1931502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1118489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10 w 229"/>
                <a:gd name="T3" fmla="*/ 14 w 229"/>
                <a:gd name="T4" fmla="*/ 19 w 229"/>
                <a:gd name="T5" fmla="*/ 23 w 229"/>
                <a:gd name="T6" fmla="*/ 28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5 w 229"/>
                <a:gd name="T13" fmla="*/ 59 w 229"/>
                <a:gd name="T14" fmla="*/ 63 w 229"/>
                <a:gd name="T15" fmla="*/ 68 w 229"/>
                <a:gd name="T16" fmla="*/ 72 w 229"/>
                <a:gd name="T17" fmla="*/ 77 w 229"/>
                <a:gd name="T18" fmla="*/ 81 w 229"/>
                <a:gd name="T19" fmla="*/ 86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3 w 229"/>
                <a:gd name="T26" fmla="*/ 117 w 229"/>
                <a:gd name="T27" fmla="*/ 122 w 229"/>
                <a:gd name="T28" fmla="*/ 126 w 229"/>
                <a:gd name="T29" fmla="*/ 130 w 229"/>
                <a:gd name="T30" fmla="*/ 135 w 229"/>
                <a:gd name="T31" fmla="*/ 140 w 229"/>
                <a:gd name="T32" fmla="*/ 144 w 229"/>
                <a:gd name="T33" fmla="*/ 149 w 229"/>
                <a:gd name="T34" fmla="*/ 153 w 229"/>
                <a:gd name="T35" fmla="*/ 158 w 229"/>
                <a:gd name="T36" fmla="*/ 162 w 229"/>
                <a:gd name="T37" fmla="*/ 166 w 229"/>
                <a:gd name="T38" fmla="*/ 171 w 229"/>
                <a:gd name="T39" fmla="*/ 176 w 229"/>
                <a:gd name="T40" fmla="*/ 180 w 229"/>
                <a:gd name="T41" fmla="*/ 185 w 229"/>
                <a:gd name="T42" fmla="*/ 189 w 229"/>
                <a:gd name="T43" fmla="*/ 193 w 229"/>
                <a:gd name="T44" fmla="*/ 198 w 229"/>
                <a:gd name="T45" fmla="*/ 202 w 229"/>
                <a:gd name="T46" fmla="*/ 207 w 229"/>
                <a:gd name="T47" fmla="*/ 211 w 229"/>
                <a:gd name="T48" fmla="*/ 216 w 229"/>
                <a:gd name="T49" fmla="*/ 221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1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1475676" y="1933090"/>
              <a:ext cx="363538" cy="0"/>
            </a:xfrm>
            <a:custGeom>
              <a:avLst/>
              <a:gdLst>
                <a:gd name="T0" fmla="*/ 0 w 229"/>
                <a:gd name="T1" fmla="*/ 4 w 229"/>
                <a:gd name="T2" fmla="*/ 9 w 229"/>
                <a:gd name="T3" fmla="*/ 13 w 229"/>
                <a:gd name="T4" fmla="*/ 18 w 229"/>
                <a:gd name="T5" fmla="*/ 22 w 229"/>
                <a:gd name="T6" fmla="*/ 27 w 229"/>
                <a:gd name="T7" fmla="*/ 31 w 229"/>
                <a:gd name="T8" fmla="*/ 36 w 229"/>
                <a:gd name="T9" fmla="*/ 40 w 229"/>
                <a:gd name="T10" fmla="*/ 45 w 229"/>
                <a:gd name="T11" fmla="*/ 49 w 229"/>
                <a:gd name="T12" fmla="*/ 54 w 229"/>
                <a:gd name="T13" fmla="*/ 58 w 229"/>
                <a:gd name="T14" fmla="*/ 63 w 229"/>
                <a:gd name="T15" fmla="*/ 67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4 w 229"/>
                <a:gd name="T22" fmla="*/ 99 w 229"/>
                <a:gd name="T23" fmla="*/ 103 w 229"/>
                <a:gd name="T24" fmla="*/ 107 w 229"/>
                <a:gd name="T25" fmla="*/ 112 w 229"/>
                <a:gd name="T26" fmla="*/ 117 w 229"/>
                <a:gd name="T27" fmla="*/ 121 w 229"/>
                <a:gd name="T28" fmla="*/ 126 w 229"/>
                <a:gd name="T29" fmla="*/ 130 w 229"/>
                <a:gd name="T30" fmla="*/ 134 w 229"/>
                <a:gd name="T31" fmla="*/ 139 w 229"/>
                <a:gd name="T32" fmla="*/ 143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0 w 229"/>
                <a:gd name="T39" fmla="*/ 175 w 229"/>
                <a:gd name="T40" fmla="*/ 179 w 229"/>
                <a:gd name="T41" fmla="*/ 184 w 229"/>
                <a:gd name="T42" fmla="*/ 188 w 229"/>
                <a:gd name="T43" fmla="*/ 193 w 229"/>
                <a:gd name="T44" fmla="*/ 197 w 229"/>
                <a:gd name="T45" fmla="*/ 202 w 229"/>
                <a:gd name="T46" fmla="*/ 206 w 229"/>
                <a:gd name="T47" fmla="*/ 211 w 229"/>
                <a:gd name="T48" fmla="*/ 215 w 229"/>
                <a:gd name="T49" fmla="*/ 220 w 229"/>
                <a:gd name="T50" fmla="*/ 224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1831276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2188464" y="1933090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2550414" y="178902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2891727" y="1931502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3247327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10 w 229"/>
                <a:gd name="T3" fmla="*/ 14 w 229"/>
                <a:gd name="T4" fmla="*/ 19 w 229"/>
                <a:gd name="T5" fmla="*/ 23 w 229"/>
                <a:gd name="T6" fmla="*/ 28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5 w 229"/>
                <a:gd name="T13" fmla="*/ 59 w 229"/>
                <a:gd name="T14" fmla="*/ 63 w 229"/>
                <a:gd name="T15" fmla="*/ 68 w 229"/>
                <a:gd name="T16" fmla="*/ 72 w 229"/>
                <a:gd name="T17" fmla="*/ 77 w 229"/>
                <a:gd name="T18" fmla="*/ 81 w 229"/>
                <a:gd name="T19" fmla="*/ 86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3 w 229"/>
                <a:gd name="T26" fmla="*/ 117 w 229"/>
                <a:gd name="T27" fmla="*/ 122 w 229"/>
                <a:gd name="T28" fmla="*/ 126 w 229"/>
                <a:gd name="T29" fmla="*/ 130 w 229"/>
                <a:gd name="T30" fmla="*/ 135 w 229"/>
                <a:gd name="T31" fmla="*/ 140 w 229"/>
                <a:gd name="T32" fmla="*/ 144 w 229"/>
                <a:gd name="T33" fmla="*/ 149 w 229"/>
                <a:gd name="T34" fmla="*/ 153 w 229"/>
                <a:gd name="T35" fmla="*/ 158 w 229"/>
                <a:gd name="T36" fmla="*/ 162 w 229"/>
                <a:gd name="T37" fmla="*/ 166 w 229"/>
                <a:gd name="T38" fmla="*/ 171 w 229"/>
                <a:gd name="T39" fmla="*/ 176 w 229"/>
                <a:gd name="T40" fmla="*/ 180 w 229"/>
                <a:gd name="T41" fmla="*/ 185 w 229"/>
                <a:gd name="T42" fmla="*/ 189 w 229"/>
                <a:gd name="T43" fmla="*/ 193 w 229"/>
                <a:gd name="T44" fmla="*/ 198 w 229"/>
                <a:gd name="T45" fmla="*/ 202 w 229"/>
                <a:gd name="T46" fmla="*/ 207 w 229"/>
                <a:gd name="T47" fmla="*/ 211 w 229"/>
                <a:gd name="T48" fmla="*/ 216 w 229"/>
                <a:gd name="T49" fmla="*/ 221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1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3604514" y="1933090"/>
              <a:ext cx="363538" cy="0"/>
            </a:xfrm>
            <a:custGeom>
              <a:avLst/>
              <a:gdLst>
                <a:gd name="T0" fmla="*/ 0 w 229"/>
                <a:gd name="T1" fmla="*/ 4 w 229"/>
                <a:gd name="T2" fmla="*/ 9 w 229"/>
                <a:gd name="T3" fmla="*/ 13 w 229"/>
                <a:gd name="T4" fmla="*/ 18 w 229"/>
                <a:gd name="T5" fmla="*/ 22 w 229"/>
                <a:gd name="T6" fmla="*/ 27 w 229"/>
                <a:gd name="T7" fmla="*/ 31 w 229"/>
                <a:gd name="T8" fmla="*/ 36 w 229"/>
                <a:gd name="T9" fmla="*/ 40 w 229"/>
                <a:gd name="T10" fmla="*/ 45 w 229"/>
                <a:gd name="T11" fmla="*/ 49 w 229"/>
                <a:gd name="T12" fmla="*/ 54 w 229"/>
                <a:gd name="T13" fmla="*/ 58 w 229"/>
                <a:gd name="T14" fmla="*/ 63 w 229"/>
                <a:gd name="T15" fmla="*/ 67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4 w 229"/>
                <a:gd name="T22" fmla="*/ 99 w 229"/>
                <a:gd name="T23" fmla="*/ 103 w 229"/>
                <a:gd name="T24" fmla="*/ 107 w 229"/>
                <a:gd name="T25" fmla="*/ 112 w 229"/>
                <a:gd name="T26" fmla="*/ 117 w 229"/>
                <a:gd name="T27" fmla="*/ 121 w 229"/>
                <a:gd name="T28" fmla="*/ 126 w 229"/>
                <a:gd name="T29" fmla="*/ 130 w 229"/>
                <a:gd name="T30" fmla="*/ 134 w 229"/>
                <a:gd name="T31" fmla="*/ 139 w 229"/>
                <a:gd name="T32" fmla="*/ 143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0 w 229"/>
                <a:gd name="T39" fmla="*/ 175 w 229"/>
                <a:gd name="T40" fmla="*/ 179 w 229"/>
                <a:gd name="T41" fmla="*/ 184 w 229"/>
                <a:gd name="T42" fmla="*/ 188 w 229"/>
                <a:gd name="T43" fmla="*/ 193 w 229"/>
                <a:gd name="T44" fmla="*/ 197 w 229"/>
                <a:gd name="T45" fmla="*/ 202 w 229"/>
                <a:gd name="T46" fmla="*/ 206 w 229"/>
                <a:gd name="T47" fmla="*/ 211 w 229"/>
                <a:gd name="T48" fmla="*/ 215 w 229"/>
                <a:gd name="T49" fmla="*/ 220 w 229"/>
                <a:gd name="T50" fmla="*/ 224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3960114" y="1933090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317302" y="1933090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 flipH="1">
            <a:off x="1512046" y="2637939"/>
            <a:ext cx="127356" cy="49339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659067" y="2637939"/>
            <a:ext cx="675939" cy="309960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2532674" y="1480217"/>
            <a:ext cx="899599" cy="629813"/>
            <a:chOff x="2623158" y="2185403"/>
            <a:chExt cx="899599" cy="629813"/>
          </a:xfrm>
        </p:grpSpPr>
        <p:cxnSp>
          <p:nvCxnSpPr>
            <p:cNvPr id="41" name="Přímá spojnice 6"/>
            <p:cNvCxnSpPr/>
            <p:nvPr/>
          </p:nvCxnSpPr>
          <p:spPr>
            <a:xfrm>
              <a:off x="2623158" y="2371811"/>
              <a:ext cx="0" cy="418005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2" name="Přímá spojnice 43"/>
            <p:cNvCxnSpPr/>
            <p:nvPr/>
          </p:nvCxnSpPr>
          <p:spPr>
            <a:xfrm>
              <a:off x="3522757" y="2371811"/>
              <a:ext cx="0" cy="443405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3" name="Přímá spojnice se šipkou 52"/>
            <p:cNvCxnSpPr/>
            <p:nvPr/>
          </p:nvCxnSpPr>
          <p:spPr>
            <a:xfrm>
              <a:off x="2640806" y="2456319"/>
              <a:ext cx="864394" cy="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TextovéPole 55"/>
            <p:cNvSpPr txBox="1"/>
            <p:nvPr/>
          </p:nvSpPr>
          <p:spPr>
            <a:xfrm>
              <a:off x="2799442" y="2185403"/>
              <a:ext cx="5757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 smtClean="0">
                  <a:solidFill>
                    <a:schemeClr val="accent6"/>
                  </a:solidFill>
                </a:rPr>
                <a:t>25 ns</a:t>
              </a:r>
              <a:endParaRPr lang="cs-CZ" sz="14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01" name="Content Placeholder 2"/>
          <p:cNvSpPr txBox="1">
            <a:spLocks/>
          </p:cNvSpPr>
          <p:nvPr/>
        </p:nvSpPr>
        <p:spPr>
          <a:xfrm>
            <a:off x="931224" y="6023766"/>
            <a:ext cx="2901820" cy="466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/>
              <a:t>One Singlet Bunch</a:t>
            </a:r>
            <a:endParaRPr lang="en-US" sz="2000" dirty="0"/>
          </a:p>
        </p:txBody>
      </p:sp>
      <p:sp>
        <p:nvSpPr>
          <p:cNvPr id="102" name="Content Placeholder 2"/>
          <p:cNvSpPr txBox="1">
            <a:spLocks/>
          </p:cNvSpPr>
          <p:nvPr/>
        </p:nvSpPr>
        <p:spPr>
          <a:xfrm>
            <a:off x="4463300" y="6023765"/>
            <a:ext cx="4351164" cy="4664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/>
              <a:t>One Doublet Bunch (two sub-bunches)</a:t>
            </a:r>
            <a:endParaRPr 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4159021" y="2535671"/>
            <a:ext cx="4512213" cy="3385826"/>
            <a:chOff x="4159021" y="2535671"/>
            <a:chExt cx="4512213" cy="338582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9021" y="2535671"/>
              <a:ext cx="4512213" cy="3385826"/>
            </a:xfrm>
            <a:prstGeom prst="rect">
              <a:avLst/>
            </a:prstGeom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235" t="13232" r="20491" b="13402"/>
            <a:stretch/>
          </p:blipFill>
          <p:spPr>
            <a:xfrm>
              <a:off x="7644034" y="2988000"/>
              <a:ext cx="102637" cy="2484000"/>
            </a:xfrm>
            <a:prstGeom prst="rect">
              <a:avLst/>
            </a:prstGeom>
          </p:spPr>
        </p:pic>
        <p:pic>
          <p:nvPicPr>
            <p:cNvPr id="104" name="Picture 103"/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00" t="8609" r="59649" b="12300"/>
            <a:stretch/>
          </p:blipFill>
          <p:spPr>
            <a:xfrm>
              <a:off x="5225143" y="2827176"/>
              <a:ext cx="755779" cy="2677886"/>
            </a:xfrm>
            <a:prstGeom prst="rect">
              <a:avLst/>
            </a:prstGeom>
          </p:spPr>
        </p:pic>
        <p:pic>
          <p:nvPicPr>
            <p:cNvPr id="105" name="Picture 104"/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730" t="11196" r="44962" b="13313"/>
            <a:stretch/>
          </p:blipFill>
          <p:spPr>
            <a:xfrm>
              <a:off x="6223454" y="2916000"/>
              <a:ext cx="419941" cy="2556000"/>
            </a:xfrm>
            <a:prstGeom prst="rect">
              <a:avLst/>
            </a:prstGeom>
          </p:spPr>
        </p:pic>
        <p:cxnSp>
          <p:nvCxnSpPr>
            <p:cNvPr id="32" name="Straight Arrow Connector 31"/>
            <p:cNvCxnSpPr/>
            <p:nvPr/>
          </p:nvCxnSpPr>
          <p:spPr>
            <a:xfrm>
              <a:off x="5793685" y="2637939"/>
              <a:ext cx="791955" cy="444077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033683" y="2570434"/>
              <a:ext cx="19665" cy="738700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5423726" y="2637939"/>
              <a:ext cx="350294" cy="309960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6" name="Picture 105"/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021" t="12624" r="28211" b="13204"/>
            <a:stretch/>
          </p:blipFill>
          <p:spPr>
            <a:xfrm>
              <a:off x="6867331" y="2967134"/>
              <a:ext cx="528768" cy="2509935"/>
            </a:xfrm>
            <a:prstGeom prst="rect">
              <a:avLst/>
            </a:prstGeom>
          </p:spPr>
        </p:pic>
        <p:cxnSp>
          <p:nvCxnSpPr>
            <p:cNvPr id="34" name="Straight Arrow Connector 33"/>
            <p:cNvCxnSpPr/>
            <p:nvPr/>
          </p:nvCxnSpPr>
          <p:spPr>
            <a:xfrm>
              <a:off x="6053348" y="2570434"/>
              <a:ext cx="1381616" cy="640422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773448" y="1852943"/>
            <a:ext cx="1747594" cy="746155"/>
            <a:chOff x="4872278" y="2307740"/>
            <a:chExt cx="4257676" cy="3506788"/>
          </a:xfrm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872278" y="2307740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5213591" y="4060340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6281978" y="4061928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6639166" y="4061928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7001116" y="2307740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7342429" y="4060340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8410816" y="4061928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8768004" y="4061928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5577129" y="2889761"/>
              <a:ext cx="349250" cy="2341157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5918442" y="4059809"/>
              <a:ext cx="363538" cy="251179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7705967" y="2889761"/>
              <a:ext cx="349250" cy="2341157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8047280" y="4059809"/>
              <a:ext cx="363538" cy="251179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512618" y="1852943"/>
            <a:ext cx="1747594" cy="746155"/>
            <a:chOff x="4872278" y="2307740"/>
            <a:chExt cx="4257676" cy="3506788"/>
          </a:xfrm>
        </p:grpSpPr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4872278" y="2307740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5213591" y="4060340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6281978" y="4061928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6639166" y="4061928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001116" y="2307740"/>
              <a:ext cx="349250" cy="3506788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42429" y="4060340"/>
              <a:ext cx="363538" cy="376238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8410816" y="4061928"/>
              <a:ext cx="363538" cy="0"/>
            </a:xfrm>
            <a:custGeom>
              <a:avLst/>
              <a:gdLst>
                <a:gd name="T0" fmla="*/ 0 w 229"/>
                <a:gd name="T1" fmla="*/ 5 w 229"/>
                <a:gd name="T2" fmla="*/ 9 w 229"/>
                <a:gd name="T3" fmla="*/ 14 w 229"/>
                <a:gd name="T4" fmla="*/ 18 w 229"/>
                <a:gd name="T5" fmla="*/ 23 w 229"/>
                <a:gd name="T6" fmla="*/ 27 w 229"/>
                <a:gd name="T7" fmla="*/ 32 w 229"/>
                <a:gd name="T8" fmla="*/ 36 w 229"/>
                <a:gd name="T9" fmla="*/ 41 w 229"/>
                <a:gd name="T10" fmla="*/ 45 w 229"/>
                <a:gd name="T11" fmla="*/ 50 w 229"/>
                <a:gd name="T12" fmla="*/ 54 w 229"/>
                <a:gd name="T13" fmla="*/ 59 w 229"/>
                <a:gd name="T14" fmla="*/ 63 w 229"/>
                <a:gd name="T15" fmla="*/ 68 w 229"/>
                <a:gd name="T16" fmla="*/ 72 w 229"/>
                <a:gd name="T17" fmla="*/ 76 w 229"/>
                <a:gd name="T18" fmla="*/ 81 w 229"/>
                <a:gd name="T19" fmla="*/ 85 w 229"/>
                <a:gd name="T20" fmla="*/ 90 w 229"/>
                <a:gd name="T21" fmla="*/ 95 w 229"/>
                <a:gd name="T22" fmla="*/ 99 w 229"/>
                <a:gd name="T23" fmla="*/ 104 w 229"/>
                <a:gd name="T24" fmla="*/ 108 w 229"/>
                <a:gd name="T25" fmla="*/ 112 w 229"/>
                <a:gd name="T26" fmla="*/ 117 w 229"/>
                <a:gd name="T27" fmla="*/ 121 w 229"/>
                <a:gd name="T28" fmla="*/ 126 w 229"/>
                <a:gd name="T29" fmla="*/ 131 w 229"/>
                <a:gd name="T30" fmla="*/ 135 w 229"/>
                <a:gd name="T31" fmla="*/ 139 w 229"/>
                <a:gd name="T32" fmla="*/ 144 w 229"/>
                <a:gd name="T33" fmla="*/ 148 w 229"/>
                <a:gd name="T34" fmla="*/ 153 w 229"/>
                <a:gd name="T35" fmla="*/ 157 w 229"/>
                <a:gd name="T36" fmla="*/ 162 w 229"/>
                <a:gd name="T37" fmla="*/ 166 w 229"/>
                <a:gd name="T38" fmla="*/ 171 w 229"/>
                <a:gd name="T39" fmla="*/ 175 w 229"/>
                <a:gd name="T40" fmla="*/ 180 w 229"/>
                <a:gd name="T41" fmla="*/ 184 w 229"/>
                <a:gd name="T42" fmla="*/ 189 w 229"/>
                <a:gd name="T43" fmla="*/ 193 w 229"/>
                <a:gd name="T44" fmla="*/ 198 w 229"/>
                <a:gd name="T45" fmla="*/ 202 w 229"/>
                <a:gd name="T46" fmla="*/ 206 w 229"/>
                <a:gd name="T47" fmla="*/ 211 w 229"/>
                <a:gd name="T48" fmla="*/ 216 w 229"/>
                <a:gd name="T49" fmla="*/ 220 w 229"/>
                <a:gd name="T50" fmla="*/ 225 w 229"/>
                <a:gd name="T51" fmla="*/ 229 w 2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9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8768004" y="4061928"/>
              <a:ext cx="361950" cy="0"/>
            </a:xfrm>
            <a:custGeom>
              <a:avLst/>
              <a:gdLst>
                <a:gd name="T0" fmla="*/ 0 w 228"/>
                <a:gd name="T1" fmla="*/ 4 w 228"/>
                <a:gd name="T2" fmla="*/ 9 w 228"/>
                <a:gd name="T3" fmla="*/ 13 w 228"/>
                <a:gd name="T4" fmla="*/ 17 w 228"/>
                <a:gd name="T5" fmla="*/ 22 w 228"/>
                <a:gd name="T6" fmla="*/ 27 w 228"/>
                <a:gd name="T7" fmla="*/ 31 w 228"/>
                <a:gd name="T8" fmla="*/ 36 w 228"/>
                <a:gd name="T9" fmla="*/ 40 w 228"/>
                <a:gd name="T10" fmla="*/ 44 w 228"/>
                <a:gd name="T11" fmla="*/ 49 w 228"/>
                <a:gd name="T12" fmla="*/ 53 w 228"/>
                <a:gd name="T13" fmla="*/ 58 w 228"/>
                <a:gd name="T14" fmla="*/ 62 w 228"/>
                <a:gd name="T15" fmla="*/ 67 w 228"/>
                <a:gd name="T16" fmla="*/ 72 w 228"/>
                <a:gd name="T17" fmla="*/ 76 w 228"/>
                <a:gd name="T18" fmla="*/ 80 w 228"/>
                <a:gd name="T19" fmla="*/ 85 w 228"/>
                <a:gd name="T20" fmla="*/ 89 w 228"/>
                <a:gd name="T21" fmla="*/ 94 w 228"/>
                <a:gd name="T22" fmla="*/ 98 w 228"/>
                <a:gd name="T23" fmla="*/ 103 w 228"/>
                <a:gd name="T24" fmla="*/ 107 w 228"/>
                <a:gd name="T25" fmla="*/ 112 w 228"/>
                <a:gd name="T26" fmla="*/ 116 w 228"/>
                <a:gd name="T27" fmla="*/ 121 w 228"/>
                <a:gd name="T28" fmla="*/ 125 w 228"/>
                <a:gd name="T29" fmla="*/ 130 w 228"/>
                <a:gd name="T30" fmla="*/ 134 w 228"/>
                <a:gd name="T31" fmla="*/ 139 w 228"/>
                <a:gd name="T32" fmla="*/ 143 w 228"/>
                <a:gd name="T33" fmla="*/ 147 w 228"/>
                <a:gd name="T34" fmla="*/ 152 w 228"/>
                <a:gd name="T35" fmla="*/ 157 w 228"/>
                <a:gd name="T36" fmla="*/ 161 w 228"/>
                <a:gd name="T37" fmla="*/ 166 w 228"/>
                <a:gd name="T38" fmla="*/ 170 w 228"/>
                <a:gd name="T39" fmla="*/ 175 w 228"/>
                <a:gd name="T40" fmla="*/ 179 w 228"/>
                <a:gd name="T41" fmla="*/ 183 w 228"/>
                <a:gd name="T42" fmla="*/ 188 w 228"/>
                <a:gd name="T43" fmla="*/ 193 w 228"/>
                <a:gd name="T44" fmla="*/ 197 w 228"/>
                <a:gd name="T45" fmla="*/ 202 w 228"/>
                <a:gd name="T46" fmla="*/ 206 w 228"/>
                <a:gd name="T47" fmla="*/ 210 w 228"/>
                <a:gd name="T48" fmla="*/ 215 w 228"/>
                <a:gd name="T49" fmla="*/ 219 w 228"/>
                <a:gd name="T50" fmla="*/ 224 w 228"/>
                <a:gd name="T51" fmla="*/ 228 w 2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</a:cxnLst>
              <a:rect l="0" t="0" r="r" b="b"/>
              <a:pathLst>
                <a:path w="22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577129" y="2889761"/>
              <a:ext cx="349250" cy="2341157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918442" y="4059809"/>
              <a:ext cx="363538" cy="251179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7705967" y="2889761"/>
              <a:ext cx="349250" cy="2341157"/>
            </a:xfrm>
            <a:custGeom>
              <a:avLst/>
              <a:gdLst>
                <a:gd name="T0" fmla="*/ 0 w 220"/>
                <a:gd name="T1" fmla="*/ 1105 h 2209"/>
                <a:gd name="T2" fmla="*/ 5 w 220"/>
                <a:gd name="T3" fmla="*/ 1105 h 2209"/>
                <a:gd name="T4" fmla="*/ 9 w 220"/>
                <a:gd name="T5" fmla="*/ 1105 h 2209"/>
                <a:gd name="T6" fmla="*/ 13 w 220"/>
                <a:gd name="T7" fmla="*/ 1105 h 2209"/>
                <a:gd name="T8" fmla="*/ 18 w 220"/>
                <a:gd name="T9" fmla="*/ 1104 h 2209"/>
                <a:gd name="T10" fmla="*/ 22 w 220"/>
                <a:gd name="T11" fmla="*/ 1104 h 2209"/>
                <a:gd name="T12" fmla="*/ 27 w 220"/>
                <a:gd name="T13" fmla="*/ 1102 h 2209"/>
                <a:gd name="T14" fmla="*/ 31 w 220"/>
                <a:gd name="T15" fmla="*/ 1098 h 2209"/>
                <a:gd name="T16" fmla="*/ 36 w 220"/>
                <a:gd name="T17" fmla="*/ 1091 h 2209"/>
                <a:gd name="T18" fmla="*/ 40 w 220"/>
                <a:gd name="T19" fmla="*/ 1078 h 2209"/>
                <a:gd name="T20" fmla="*/ 45 w 220"/>
                <a:gd name="T21" fmla="*/ 1054 h 2209"/>
                <a:gd name="T22" fmla="*/ 49 w 220"/>
                <a:gd name="T23" fmla="*/ 1016 h 2209"/>
                <a:gd name="T24" fmla="*/ 54 w 220"/>
                <a:gd name="T25" fmla="*/ 956 h 2209"/>
                <a:gd name="T26" fmla="*/ 58 w 220"/>
                <a:gd name="T27" fmla="*/ 872 h 2209"/>
                <a:gd name="T28" fmla="*/ 63 w 220"/>
                <a:gd name="T29" fmla="*/ 759 h 2209"/>
                <a:gd name="T30" fmla="*/ 67 w 220"/>
                <a:gd name="T31" fmla="*/ 620 h 2209"/>
                <a:gd name="T32" fmla="*/ 72 w 220"/>
                <a:gd name="T33" fmla="*/ 464 h 2209"/>
                <a:gd name="T34" fmla="*/ 76 w 220"/>
                <a:gd name="T35" fmla="*/ 305 h 2209"/>
                <a:gd name="T36" fmla="*/ 80 w 220"/>
                <a:gd name="T37" fmla="*/ 161 h 2209"/>
                <a:gd name="T38" fmla="*/ 85 w 220"/>
                <a:gd name="T39" fmla="*/ 54 h 2209"/>
                <a:gd name="T40" fmla="*/ 90 w 220"/>
                <a:gd name="T41" fmla="*/ 0 h 2209"/>
                <a:gd name="T42" fmla="*/ 94 w 220"/>
                <a:gd name="T43" fmla="*/ 10 h 2209"/>
                <a:gd name="T44" fmla="*/ 99 w 220"/>
                <a:gd name="T45" fmla="*/ 81 h 2209"/>
                <a:gd name="T46" fmla="*/ 103 w 220"/>
                <a:gd name="T47" fmla="*/ 203 h 2209"/>
                <a:gd name="T48" fmla="*/ 108 w 220"/>
                <a:gd name="T49" fmla="*/ 356 h 2209"/>
                <a:gd name="T50" fmla="*/ 112 w 220"/>
                <a:gd name="T51" fmla="*/ 521 h 2209"/>
                <a:gd name="T52" fmla="*/ 116 w 220"/>
                <a:gd name="T53" fmla="*/ 677 h 2209"/>
                <a:gd name="T54" fmla="*/ 121 w 220"/>
                <a:gd name="T55" fmla="*/ 811 h 2209"/>
                <a:gd name="T56" fmla="*/ 126 w 220"/>
                <a:gd name="T57" fmla="*/ 919 h 2209"/>
                <a:gd name="T58" fmla="*/ 130 w 220"/>
                <a:gd name="T59" fmla="*/ 1003 h 2209"/>
                <a:gd name="T60" fmla="*/ 135 w 220"/>
                <a:gd name="T61" fmla="*/ 1070 h 2209"/>
                <a:gd name="T62" fmla="*/ 139 w 220"/>
                <a:gd name="T63" fmla="*/ 1132 h 2209"/>
                <a:gd name="T64" fmla="*/ 143 w 220"/>
                <a:gd name="T65" fmla="*/ 1200 h 2209"/>
                <a:gd name="T66" fmla="*/ 148 w 220"/>
                <a:gd name="T67" fmla="*/ 1285 h 2209"/>
                <a:gd name="T68" fmla="*/ 152 w 220"/>
                <a:gd name="T69" fmla="*/ 1393 h 2209"/>
                <a:gd name="T70" fmla="*/ 157 w 220"/>
                <a:gd name="T71" fmla="*/ 1526 h 2209"/>
                <a:gd name="T72" fmla="*/ 161 w 220"/>
                <a:gd name="T73" fmla="*/ 1680 h 2209"/>
                <a:gd name="T74" fmla="*/ 166 w 220"/>
                <a:gd name="T75" fmla="*/ 1841 h 2209"/>
                <a:gd name="T76" fmla="*/ 171 w 220"/>
                <a:gd name="T77" fmla="*/ 1993 h 2209"/>
                <a:gd name="T78" fmla="*/ 175 w 220"/>
                <a:gd name="T79" fmla="*/ 2116 h 2209"/>
                <a:gd name="T80" fmla="*/ 179 w 220"/>
                <a:gd name="T81" fmla="*/ 2192 h 2209"/>
                <a:gd name="T82" fmla="*/ 184 w 220"/>
                <a:gd name="T83" fmla="*/ 2209 h 2209"/>
                <a:gd name="T84" fmla="*/ 188 w 220"/>
                <a:gd name="T85" fmla="*/ 2163 h 2209"/>
                <a:gd name="T86" fmla="*/ 193 w 220"/>
                <a:gd name="T87" fmla="*/ 2062 h 2209"/>
                <a:gd name="T88" fmla="*/ 197 w 220"/>
                <a:gd name="T89" fmla="*/ 1921 h 2209"/>
                <a:gd name="T90" fmla="*/ 202 w 220"/>
                <a:gd name="T91" fmla="*/ 1760 h 2209"/>
                <a:gd name="T92" fmla="*/ 206 w 220"/>
                <a:gd name="T93" fmla="*/ 1600 h 2209"/>
                <a:gd name="T94" fmla="*/ 211 w 220"/>
                <a:gd name="T95" fmla="*/ 1457 h 2209"/>
                <a:gd name="T96" fmla="*/ 215 w 220"/>
                <a:gd name="T97" fmla="*/ 1341 h 2209"/>
                <a:gd name="T98" fmla="*/ 220 w 220"/>
                <a:gd name="T99" fmla="*/ 1254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2209">
                  <a:moveTo>
                    <a:pt x="0" y="1105"/>
                  </a:moveTo>
                  <a:lnTo>
                    <a:pt x="5" y="1105"/>
                  </a:lnTo>
                  <a:lnTo>
                    <a:pt x="9" y="1105"/>
                  </a:lnTo>
                  <a:lnTo>
                    <a:pt x="13" y="1105"/>
                  </a:lnTo>
                  <a:lnTo>
                    <a:pt x="18" y="1104"/>
                  </a:lnTo>
                  <a:lnTo>
                    <a:pt x="22" y="1104"/>
                  </a:lnTo>
                  <a:lnTo>
                    <a:pt x="27" y="1102"/>
                  </a:lnTo>
                  <a:lnTo>
                    <a:pt x="31" y="1098"/>
                  </a:lnTo>
                  <a:lnTo>
                    <a:pt x="36" y="1091"/>
                  </a:lnTo>
                  <a:lnTo>
                    <a:pt x="40" y="1078"/>
                  </a:lnTo>
                  <a:lnTo>
                    <a:pt x="45" y="1054"/>
                  </a:lnTo>
                  <a:lnTo>
                    <a:pt x="49" y="1016"/>
                  </a:lnTo>
                  <a:lnTo>
                    <a:pt x="54" y="956"/>
                  </a:lnTo>
                  <a:lnTo>
                    <a:pt x="58" y="872"/>
                  </a:lnTo>
                  <a:lnTo>
                    <a:pt x="63" y="759"/>
                  </a:lnTo>
                  <a:lnTo>
                    <a:pt x="67" y="620"/>
                  </a:lnTo>
                  <a:lnTo>
                    <a:pt x="72" y="464"/>
                  </a:lnTo>
                  <a:lnTo>
                    <a:pt x="76" y="305"/>
                  </a:lnTo>
                  <a:lnTo>
                    <a:pt x="80" y="161"/>
                  </a:lnTo>
                  <a:lnTo>
                    <a:pt x="85" y="54"/>
                  </a:lnTo>
                  <a:lnTo>
                    <a:pt x="90" y="0"/>
                  </a:lnTo>
                  <a:lnTo>
                    <a:pt x="94" y="10"/>
                  </a:lnTo>
                  <a:lnTo>
                    <a:pt x="99" y="81"/>
                  </a:lnTo>
                  <a:lnTo>
                    <a:pt x="103" y="203"/>
                  </a:lnTo>
                  <a:lnTo>
                    <a:pt x="108" y="356"/>
                  </a:lnTo>
                  <a:lnTo>
                    <a:pt x="112" y="521"/>
                  </a:lnTo>
                  <a:lnTo>
                    <a:pt x="116" y="677"/>
                  </a:lnTo>
                  <a:lnTo>
                    <a:pt x="121" y="811"/>
                  </a:lnTo>
                  <a:lnTo>
                    <a:pt x="126" y="919"/>
                  </a:lnTo>
                  <a:lnTo>
                    <a:pt x="130" y="1003"/>
                  </a:lnTo>
                  <a:lnTo>
                    <a:pt x="135" y="1070"/>
                  </a:lnTo>
                  <a:lnTo>
                    <a:pt x="139" y="1132"/>
                  </a:lnTo>
                  <a:lnTo>
                    <a:pt x="143" y="1200"/>
                  </a:lnTo>
                  <a:lnTo>
                    <a:pt x="148" y="1285"/>
                  </a:lnTo>
                  <a:lnTo>
                    <a:pt x="152" y="1393"/>
                  </a:lnTo>
                  <a:lnTo>
                    <a:pt x="157" y="1526"/>
                  </a:lnTo>
                  <a:lnTo>
                    <a:pt x="161" y="1680"/>
                  </a:lnTo>
                  <a:lnTo>
                    <a:pt x="166" y="1841"/>
                  </a:lnTo>
                  <a:lnTo>
                    <a:pt x="171" y="1993"/>
                  </a:lnTo>
                  <a:lnTo>
                    <a:pt x="175" y="2116"/>
                  </a:lnTo>
                  <a:lnTo>
                    <a:pt x="179" y="2192"/>
                  </a:lnTo>
                  <a:lnTo>
                    <a:pt x="184" y="2209"/>
                  </a:lnTo>
                  <a:lnTo>
                    <a:pt x="188" y="2163"/>
                  </a:lnTo>
                  <a:lnTo>
                    <a:pt x="193" y="2062"/>
                  </a:lnTo>
                  <a:lnTo>
                    <a:pt x="197" y="1921"/>
                  </a:lnTo>
                  <a:lnTo>
                    <a:pt x="202" y="1760"/>
                  </a:lnTo>
                  <a:lnTo>
                    <a:pt x="206" y="1600"/>
                  </a:lnTo>
                  <a:lnTo>
                    <a:pt x="211" y="1457"/>
                  </a:lnTo>
                  <a:lnTo>
                    <a:pt x="215" y="1341"/>
                  </a:lnTo>
                  <a:lnTo>
                    <a:pt x="220" y="1254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8047280" y="4059809"/>
              <a:ext cx="363538" cy="251179"/>
            </a:xfrm>
            <a:custGeom>
              <a:avLst/>
              <a:gdLst>
                <a:gd name="T0" fmla="*/ 0 w 229"/>
                <a:gd name="T1" fmla="*/ 237 h 237"/>
                <a:gd name="T2" fmla="*/ 5 w 229"/>
                <a:gd name="T3" fmla="*/ 150 h 237"/>
                <a:gd name="T4" fmla="*/ 9 w 229"/>
                <a:gd name="T5" fmla="*/ 90 h 237"/>
                <a:gd name="T6" fmla="*/ 14 w 229"/>
                <a:gd name="T7" fmla="*/ 52 h 237"/>
                <a:gd name="T8" fmla="*/ 18 w 229"/>
                <a:gd name="T9" fmla="*/ 29 h 237"/>
                <a:gd name="T10" fmla="*/ 23 w 229"/>
                <a:gd name="T11" fmla="*/ 16 h 237"/>
                <a:gd name="T12" fmla="*/ 27 w 229"/>
                <a:gd name="T13" fmla="*/ 9 h 237"/>
                <a:gd name="T14" fmla="*/ 32 w 229"/>
                <a:gd name="T15" fmla="*/ 5 h 237"/>
                <a:gd name="T16" fmla="*/ 36 w 229"/>
                <a:gd name="T17" fmla="*/ 2 h 237"/>
                <a:gd name="T18" fmla="*/ 41 w 229"/>
                <a:gd name="T19" fmla="*/ 0 h 237"/>
                <a:gd name="T20" fmla="*/ 45 w 229"/>
                <a:gd name="T21" fmla="*/ 0 h 237"/>
                <a:gd name="T22" fmla="*/ 50 w 229"/>
                <a:gd name="T23" fmla="*/ 1 h 237"/>
                <a:gd name="T24" fmla="*/ 54 w 229"/>
                <a:gd name="T25" fmla="*/ 2 h 237"/>
                <a:gd name="T26" fmla="*/ 58 w 229"/>
                <a:gd name="T27" fmla="*/ 4 h 237"/>
                <a:gd name="T28" fmla="*/ 63 w 229"/>
                <a:gd name="T29" fmla="*/ 4 h 237"/>
                <a:gd name="T30" fmla="*/ 67 w 229"/>
                <a:gd name="T31" fmla="*/ 4 h 237"/>
                <a:gd name="T32" fmla="*/ 72 w 229"/>
                <a:gd name="T33" fmla="*/ 3 h 237"/>
                <a:gd name="T34" fmla="*/ 77 w 229"/>
                <a:gd name="T35" fmla="*/ 2 h 237"/>
                <a:gd name="T36" fmla="*/ 81 w 229"/>
                <a:gd name="T37" fmla="*/ 0 h 237"/>
                <a:gd name="T38" fmla="*/ 86 w 229"/>
                <a:gd name="T39" fmla="*/ 0 h 237"/>
                <a:gd name="T40" fmla="*/ 90 w 229"/>
                <a:gd name="T41" fmla="*/ 0 h 237"/>
                <a:gd name="T42" fmla="*/ 94 w 229"/>
                <a:gd name="T43" fmla="*/ 1 h 237"/>
                <a:gd name="T44" fmla="*/ 99 w 229"/>
                <a:gd name="T45" fmla="*/ 2 h 237"/>
                <a:gd name="T46" fmla="*/ 103 w 229"/>
                <a:gd name="T47" fmla="*/ 3 h 237"/>
                <a:gd name="T48" fmla="*/ 108 w 229"/>
                <a:gd name="T49" fmla="*/ 3 h 237"/>
                <a:gd name="T50" fmla="*/ 113 w 229"/>
                <a:gd name="T51" fmla="*/ 2 h 237"/>
                <a:gd name="T52" fmla="*/ 117 w 229"/>
                <a:gd name="T53" fmla="*/ 1 h 237"/>
                <a:gd name="T54" fmla="*/ 121 w 229"/>
                <a:gd name="T55" fmla="*/ 1 h 237"/>
                <a:gd name="T56" fmla="*/ 126 w 229"/>
                <a:gd name="T57" fmla="*/ 1 h 237"/>
                <a:gd name="T58" fmla="*/ 130 w 229"/>
                <a:gd name="T59" fmla="*/ 1 h 237"/>
                <a:gd name="T60" fmla="*/ 135 w 229"/>
                <a:gd name="T61" fmla="*/ 1 h 237"/>
                <a:gd name="T62" fmla="*/ 139 w 229"/>
                <a:gd name="T63" fmla="*/ 1 h 237"/>
                <a:gd name="T64" fmla="*/ 144 w 229"/>
                <a:gd name="T65" fmla="*/ 1 h 237"/>
                <a:gd name="T66" fmla="*/ 148 w 229"/>
                <a:gd name="T67" fmla="*/ 1 h 237"/>
                <a:gd name="T68" fmla="*/ 153 w 229"/>
                <a:gd name="T69" fmla="*/ 1 h 237"/>
                <a:gd name="T70" fmla="*/ 157 w 229"/>
                <a:gd name="T71" fmla="*/ 1 h 237"/>
                <a:gd name="T72" fmla="*/ 162 w 229"/>
                <a:gd name="T73" fmla="*/ 1 h 237"/>
                <a:gd name="T74" fmla="*/ 166 w 229"/>
                <a:gd name="T75" fmla="*/ 1 h 237"/>
                <a:gd name="T76" fmla="*/ 171 w 229"/>
                <a:gd name="T77" fmla="*/ 1 h 237"/>
                <a:gd name="T78" fmla="*/ 175 w 229"/>
                <a:gd name="T79" fmla="*/ 1 h 237"/>
                <a:gd name="T80" fmla="*/ 180 w 229"/>
                <a:gd name="T81" fmla="*/ 1 h 237"/>
                <a:gd name="T82" fmla="*/ 184 w 229"/>
                <a:gd name="T83" fmla="*/ 1 h 237"/>
                <a:gd name="T84" fmla="*/ 189 w 229"/>
                <a:gd name="T85" fmla="*/ 1 h 237"/>
                <a:gd name="T86" fmla="*/ 193 w 229"/>
                <a:gd name="T87" fmla="*/ 1 h 237"/>
                <a:gd name="T88" fmla="*/ 198 w 229"/>
                <a:gd name="T89" fmla="*/ 1 h 237"/>
                <a:gd name="T90" fmla="*/ 202 w 229"/>
                <a:gd name="T91" fmla="*/ 1 h 237"/>
                <a:gd name="T92" fmla="*/ 207 w 229"/>
                <a:gd name="T93" fmla="*/ 1 h 237"/>
                <a:gd name="T94" fmla="*/ 211 w 229"/>
                <a:gd name="T95" fmla="*/ 1 h 237"/>
                <a:gd name="T96" fmla="*/ 216 w 229"/>
                <a:gd name="T97" fmla="*/ 1 h 237"/>
                <a:gd name="T98" fmla="*/ 220 w 229"/>
                <a:gd name="T99" fmla="*/ 1 h 237"/>
                <a:gd name="T100" fmla="*/ 224 w 229"/>
                <a:gd name="T101" fmla="*/ 1 h 237"/>
                <a:gd name="T102" fmla="*/ 229 w 229"/>
                <a:gd name="T10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9" h="237">
                  <a:moveTo>
                    <a:pt x="0" y="237"/>
                  </a:moveTo>
                  <a:lnTo>
                    <a:pt x="5" y="150"/>
                  </a:lnTo>
                  <a:lnTo>
                    <a:pt x="9" y="90"/>
                  </a:lnTo>
                  <a:lnTo>
                    <a:pt x="14" y="52"/>
                  </a:lnTo>
                  <a:lnTo>
                    <a:pt x="18" y="29"/>
                  </a:lnTo>
                  <a:lnTo>
                    <a:pt x="23" y="16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7" y="4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103" y="3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6" y="1"/>
                  </a:lnTo>
                  <a:lnTo>
                    <a:pt x="130" y="1"/>
                  </a:lnTo>
                  <a:lnTo>
                    <a:pt x="135" y="1"/>
                  </a:lnTo>
                  <a:lnTo>
                    <a:pt x="139" y="1"/>
                  </a:lnTo>
                  <a:lnTo>
                    <a:pt x="144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5" y="1"/>
                  </a:lnTo>
                  <a:lnTo>
                    <a:pt x="180" y="1"/>
                  </a:lnTo>
                  <a:lnTo>
                    <a:pt x="184" y="1"/>
                  </a:lnTo>
                  <a:lnTo>
                    <a:pt x="189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2" y="1"/>
                  </a:lnTo>
                  <a:lnTo>
                    <a:pt x="207" y="1"/>
                  </a:lnTo>
                  <a:lnTo>
                    <a:pt x="211" y="1"/>
                  </a:lnTo>
                  <a:lnTo>
                    <a:pt x="216" y="1"/>
                  </a:lnTo>
                  <a:lnTo>
                    <a:pt x="220" y="1"/>
                  </a:lnTo>
                  <a:lnTo>
                    <a:pt x="224" y="1"/>
                  </a:lnTo>
                  <a:lnTo>
                    <a:pt x="229" y="1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638882" y="1477692"/>
            <a:ext cx="899599" cy="629813"/>
            <a:chOff x="2623158" y="2185403"/>
            <a:chExt cx="899599" cy="629813"/>
          </a:xfrm>
        </p:grpSpPr>
        <p:cxnSp>
          <p:nvCxnSpPr>
            <p:cNvPr id="37" name="Přímá spojnice 6"/>
            <p:cNvCxnSpPr/>
            <p:nvPr/>
          </p:nvCxnSpPr>
          <p:spPr>
            <a:xfrm>
              <a:off x="2623158" y="2371811"/>
              <a:ext cx="0" cy="418005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8" name="Přímá spojnice 43"/>
            <p:cNvCxnSpPr/>
            <p:nvPr/>
          </p:nvCxnSpPr>
          <p:spPr>
            <a:xfrm>
              <a:off x="3522757" y="2371811"/>
              <a:ext cx="0" cy="443405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Přímá spojnice se šipkou 52"/>
            <p:cNvCxnSpPr/>
            <p:nvPr/>
          </p:nvCxnSpPr>
          <p:spPr>
            <a:xfrm>
              <a:off x="2640806" y="2456319"/>
              <a:ext cx="864394" cy="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0" name="TextovéPole 55"/>
            <p:cNvSpPr txBox="1"/>
            <p:nvPr/>
          </p:nvSpPr>
          <p:spPr>
            <a:xfrm>
              <a:off x="2799442" y="2185403"/>
              <a:ext cx="5757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 smtClean="0">
                  <a:solidFill>
                    <a:schemeClr val="accent6"/>
                  </a:solidFill>
                </a:rPr>
                <a:t>25 ns</a:t>
              </a:r>
              <a:endParaRPr lang="cs-CZ" sz="14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09" name="Content Placeholder 2"/>
          <p:cNvSpPr txBox="1">
            <a:spLocks/>
          </p:cNvSpPr>
          <p:nvPr/>
        </p:nvSpPr>
        <p:spPr>
          <a:xfrm>
            <a:off x="8819798" y="2241195"/>
            <a:ext cx="3221933" cy="2862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000" dirty="0" smtClean="0"/>
              <a:t>Signals are overlapped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2000" dirty="0" smtClean="0"/>
              <a:t>Detection of free-overlap samples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2000" dirty="0" smtClean="0"/>
              <a:t>RMS on one exact period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4 time less samples than in the singlet case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5868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F7FD98C-BA9D-4BC1-B929-837208FA1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7BB95A-AD81-4C7B-860C-BBCA40D70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656" y="1825625"/>
            <a:ext cx="10178143" cy="435133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Introduction: </a:t>
            </a:r>
          </a:p>
          <a:p>
            <a:pPr lvl="1"/>
            <a:r>
              <a:rPr lang="en-US" dirty="0" smtClean="0"/>
              <a:t>LHC Interlock BPM system</a:t>
            </a:r>
          </a:p>
          <a:p>
            <a:pPr lvl="1"/>
            <a:r>
              <a:rPr lang="en-US" dirty="0" smtClean="0"/>
              <a:t>The current system limits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The proposed architecture:</a:t>
            </a:r>
          </a:p>
          <a:p>
            <a:pPr lvl="1"/>
            <a:r>
              <a:rPr lang="en-US" dirty="0" smtClean="0"/>
              <a:t>Front-end concept</a:t>
            </a:r>
          </a:p>
          <a:p>
            <a:pPr lvl="1"/>
            <a:r>
              <a:rPr lang="en-US" dirty="0" smtClean="0"/>
              <a:t>Digital acquisition chain options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Preliminary beam results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Doublet simulation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Carrier Upgrade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Status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B8F564-8310-4ED9-B15F-4734E26A3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BCAC0-03BC-4FD4-AF2C-30BD4B2616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98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Doublet Simulation: </a:t>
            </a:r>
            <a:r>
              <a:rPr lang="en-GB" sz="3600" dirty="0" smtClean="0"/>
              <a:t>Singlet vs. Doublet</a:t>
            </a:r>
            <a:r>
              <a:rPr lang="en-GB" dirty="0" smtClean="0"/>
              <a:t> </a:t>
            </a:r>
            <a:endParaRPr lang="en-GB" sz="3600" dirty="0"/>
          </a:p>
        </p:txBody>
      </p:sp>
      <p:sp>
        <p:nvSpPr>
          <p:cNvPr id="24" name="Rectangle 23"/>
          <p:cNvSpPr/>
          <p:nvPr/>
        </p:nvSpPr>
        <p:spPr>
          <a:xfrm>
            <a:off x="12430" y="1630530"/>
            <a:ext cx="9144000" cy="110523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1" name="Content Placeholder 2"/>
          <p:cNvSpPr txBox="1">
            <a:spLocks/>
          </p:cNvSpPr>
          <p:nvPr/>
        </p:nvSpPr>
        <p:spPr>
          <a:xfrm>
            <a:off x="931224" y="6023766"/>
            <a:ext cx="2901820" cy="466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/>
              <a:t>One Singlet Bunch</a:t>
            </a:r>
            <a:endParaRPr lang="en-US" sz="2000" dirty="0"/>
          </a:p>
        </p:txBody>
      </p:sp>
      <p:sp>
        <p:nvSpPr>
          <p:cNvPr id="102" name="Content Placeholder 2"/>
          <p:cNvSpPr txBox="1">
            <a:spLocks/>
          </p:cNvSpPr>
          <p:nvPr/>
        </p:nvSpPr>
        <p:spPr>
          <a:xfrm>
            <a:off x="4463300" y="6023765"/>
            <a:ext cx="4351164" cy="4664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/>
              <a:t>One Doublet Bunch (two sub-bunches)</a:t>
            </a:r>
            <a:endParaRPr lang="en-US" sz="2000" dirty="0"/>
          </a:p>
        </p:txBody>
      </p:sp>
      <p:sp>
        <p:nvSpPr>
          <p:cNvPr id="107" name="Content Placeholder 2"/>
          <p:cNvSpPr>
            <a:spLocks noGrp="1"/>
          </p:cNvSpPr>
          <p:nvPr>
            <p:ph idx="1"/>
          </p:nvPr>
        </p:nvSpPr>
        <p:spPr>
          <a:xfrm>
            <a:off x="8819798" y="2241195"/>
            <a:ext cx="3221933" cy="286265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Signals are </a:t>
            </a:r>
            <a:r>
              <a:rPr lang="en-US" sz="2000" dirty="0"/>
              <a:t>o</a:t>
            </a:r>
            <a:r>
              <a:rPr lang="en-US" sz="2000" dirty="0" smtClean="0"/>
              <a:t>verlapped</a:t>
            </a:r>
            <a:endParaRPr lang="en-US" sz="2000" dirty="0" smtClean="0"/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2000" dirty="0" smtClean="0"/>
              <a:t>Detection of free-overlap samples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2000" dirty="0" smtClean="0"/>
              <a:t>RMS on one exact period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4 time less samples than in the singlet case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Half the resolution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3"/>
          <a:stretch/>
        </p:blipFill>
        <p:spPr>
          <a:xfrm>
            <a:off x="4189537" y="2145393"/>
            <a:ext cx="4508100" cy="356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" r="5564"/>
          <a:stretch/>
        </p:blipFill>
        <p:spPr>
          <a:xfrm>
            <a:off x="-6" y="2122559"/>
            <a:ext cx="4376113" cy="35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8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Carrier Upgrade: VFC-HS</a:t>
            </a:r>
            <a:endParaRPr lang="en-GB" sz="3600" dirty="0"/>
          </a:p>
        </p:txBody>
      </p:sp>
      <p:pic>
        <p:nvPicPr>
          <p:cNvPr id="4" name="Content Placeholder 9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899" y="1844286"/>
            <a:ext cx="2866177" cy="4351338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half" idx="1"/>
          </p:nvPr>
        </p:nvSpPr>
        <p:spPr>
          <a:xfrm>
            <a:off x="1001873" y="1844286"/>
            <a:ext cx="5986755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Upgrade of VFC-HD:</a:t>
            </a:r>
          </a:p>
          <a:p>
            <a:pPr lvl="1"/>
            <a:r>
              <a:rPr lang="en-US" dirty="0" smtClean="0"/>
              <a:t>FMC+ connector</a:t>
            </a:r>
          </a:p>
          <a:p>
            <a:pPr lvl="1"/>
            <a:r>
              <a:rPr lang="en-US" dirty="0" smtClean="0"/>
              <a:t>Faster </a:t>
            </a:r>
            <a:r>
              <a:rPr lang="en-US" dirty="0" err="1" smtClean="0"/>
              <a:t>Xcvrs</a:t>
            </a:r>
            <a:r>
              <a:rPr lang="en-US" dirty="0" smtClean="0"/>
              <a:t> (10 </a:t>
            </a:r>
            <a:r>
              <a:rPr lang="en-US" dirty="0" err="1" smtClean="0"/>
              <a:t>Gbps</a:t>
            </a:r>
            <a:r>
              <a:rPr lang="en-US" dirty="0" smtClean="0"/>
              <a:t>)</a:t>
            </a:r>
          </a:p>
          <a:p>
            <a:r>
              <a:rPr lang="en-US" dirty="0" smtClean="0"/>
              <a:t>Higher price</a:t>
            </a:r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kCHF</a:t>
            </a:r>
            <a:r>
              <a:rPr lang="en-US" dirty="0" smtClean="0"/>
              <a:t> vs. 1k2 </a:t>
            </a:r>
            <a:r>
              <a:rPr lang="en-US" dirty="0" err="1" smtClean="0"/>
              <a:t>kCHF</a:t>
            </a:r>
            <a:endParaRPr lang="en-US" dirty="0" smtClean="0"/>
          </a:p>
          <a:p>
            <a:r>
              <a:rPr lang="en-US" dirty="0" smtClean="0"/>
              <a:t>Schematics </a:t>
            </a:r>
            <a:r>
              <a:rPr lang="en-US" dirty="0" smtClean="0"/>
              <a:t>done, layout </a:t>
            </a:r>
            <a:r>
              <a:rPr lang="en-US" dirty="0" smtClean="0"/>
              <a:t>nearly done</a:t>
            </a:r>
          </a:p>
          <a:p>
            <a:endParaRPr lang="en-GB" sz="2000" dirty="0" smtClean="0">
              <a:hlinkClick r:id="rId3"/>
            </a:endParaRPr>
          </a:p>
          <a:p>
            <a:r>
              <a:rPr lang="en-GB" sz="2000" dirty="0" smtClean="0">
                <a:hlinkClick r:id="rId3"/>
              </a:rPr>
              <a:t>https</a:t>
            </a:r>
            <a:r>
              <a:rPr lang="en-GB" sz="2000" dirty="0">
                <a:hlinkClick r:id="rId3"/>
              </a:rPr>
              <a:t>://</a:t>
            </a:r>
            <a:r>
              <a:rPr lang="en-GB" sz="2000" dirty="0" smtClean="0">
                <a:hlinkClick r:id="rId3"/>
              </a:rPr>
              <a:t>www.ohwr.org/projects/vfc-hs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793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Carrier Upgrade: </a:t>
            </a:r>
            <a:r>
              <a:rPr lang="en-US" sz="3600" dirty="0" err="1" smtClean="0"/>
              <a:t>iBPM</a:t>
            </a:r>
            <a:r>
              <a:rPr lang="en-US" sz="3600" dirty="0" smtClean="0"/>
              <a:t> </a:t>
            </a:r>
            <a:r>
              <a:rPr lang="en-US" sz="3600" dirty="0"/>
              <a:t>Price/Resolution Variants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6F02-16FA-4945-9BFE-0A6746054C1F}" type="slidenum">
              <a:rPr lang="en-GB" smtClean="0"/>
              <a:t>22</a:t>
            </a:fld>
            <a:endParaRPr lang="en-GB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6177553"/>
              </p:ext>
            </p:extLst>
          </p:nvPr>
        </p:nvGraphicFramePr>
        <p:xfrm>
          <a:off x="1707502" y="1975094"/>
          <a:ext cx="8873412" cy="2834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21633">
                  <a:extLst>
                    <a:ext uri="{9D8B030D-6E8A-4147-A177-3AD203B41FA5}">
                      <a16:colId xmlns:a16="http://schemas.microsoft.com/office/drawing/2014/main" val="2223957299"/>
                    </a:ext>
                  </a:extLst>
                </a:gridCol>
                <a:gridCol w="1543201">
                  <a:extLst>
                    <a:ext uri="{9D8B030D-6E8A-4147-A177-3AD203B41FA5}">
                      <a16:colId xmlns:a16="http://schemas.microsoft.com/office/drawing/2014/main" val="3818919265"/>
                    </a:ext>
                  </a:extLst>
                </a:gridCol>
                <a:gridCol w="1101345">
                  <a:extLst>
                    <a:ext uri="{9D8B030D-6E8A-4147-A177-3AD203B41FA5}">
                      <a16:colId xmlns:a16="http://schemas.microsoft.com/office/drawing/2014/main" val="3205867298"/>
                    </a:ext>
                  </a:extLst>
                </a:gridCol>
                <a:gridCol w="896904">
                  <a:extLst>
                    <a:ext uri="{9D8B030D-6E8A-4147-A177-3AD203B41FA5}">
                      <a16:colId xmlns:a16="http://schemas.microsoft.com/office/drawing/2014/main" val="89967331"/>
                    </a:ext>
                  </a:extLst>
                </a:gridCol>
                <a:gridCol w="738626">
                  <a:extLst>
                    <a:ext uri="{9D8B030D-6E8A-4147-A177-3AD203B41FA5}">
                      <a16:colId xmlns:a16="http://schemas.microsoft.com/office/drawing/2014/main" val="3742224667"/>
                    </a:ext>
                  </a:extLst>
                </a:gridCol>
                <a:gridCol w="1239839">
                  <a:extLst>
                    <a:ext uri="{9D8B030D-6E8A-4147-A177-3AD203B41FA5}">
                      <a16:colId xmlns:a16="http://schemas.microsoft.com/office/drawing/2014/main" val="2850011468"/>
                    </a:ext>
                  </a:extLst>
                </a:gridCol>
                <a:gridCol w="1477252">
                  <a:extLst>
                    <a:ext uri="{9D8B030D-6E8A-4147-A177-3AD203B41FA5}">
                      <a16:colId xmlns:a16="http://schemas.microsoft.com/office/drawing/2014/main" val="2060676172"/>
                    </a:ext>
                  </a:extLst>
                </a:gridCol>
                <a:gridCol w="954612">
                  <a:extLst>
                    <a:ext uri="{9D8B030D-6E8A-4147-A177-3AD203B41FA5}">
                      <a16:colId xmlns:a16="http://schemas.microsoft.com/office/drawing/2014/main" val="2001575106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Carrier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Mezzanine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Sampling Speed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[GSPS]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Chips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VME Cards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Expected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Resolution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[µm]</a:t>
                      </a:r>
                      <a:r>
                        <a:rPr lang="en-US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*)</a:t>
                      </a:r>
                      <a:endParaRPr lang="en-GB" sz="1800" b="1" kern="1200" baseline="30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Est. Price [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kCHF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084798"/>
                  </a:ext>
                </a:extLst>
              </a:tr>
              <a:tr h="4749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Per Channel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197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VFC-HD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Vadatech</a:t>
                      </a:r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FMC225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3.2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1x ADC</a:t>
                      </a:r>
                    </a:p>
                    <a:p>
                      <a:pPr algn="ctr"/>
                      <a:r>
                        <a:rPr lang="en-US" sz="1800" dirty="0" smtClean="0"/>
                        <a:t>1x DAC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200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8.4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168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633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VFC-HD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HTG</a:t>
                      </a:r>
                      <a:endParaRPr lang="en-GB" sz="1800" dirty="0" smtClean="0"/>
                    </a:p>
                    <a:p>
                      <a:pPr algn="ctr"/>
                      <a:r>
                        <a:rPr lang="en-GB" sz="1800" dirty="0" smtClean="0"/>
                        <a:t>14ADC-16DAC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2.6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1x ADC</a:t>
                      </a:r>
                    </a:p>
                    <a:p>
                      <a:pPr algn="ctr"/>
                      <a:r>
                        <a:rPr lang="en-US" sz="1800" dirty="0" smtClean="0"/>
                        <a:t>1x DAC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130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7.9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158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600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VFC-HS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HTG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QUAD-14ADC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3.0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2x ADC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no DAC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120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5.9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118</a:t>
                      </a:r>
                      <a:r>
                        <a:rPr lang="en-US" sz="18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**)</a:t>
                      </a:r>
                      <a:endParaRPr lang="en-GB" sz="1800" kern="1200" baseline="30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028704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07501" y="5094140"/>
            <a:ext cx="595293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16 channels + 4 spare = 20 channels total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CHF ~ USD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VFC-HD: 1.2 </a:t>
            </a:r>
            <a:r>
              <a:rPr lang="en-US" dirty="0" err="1"/>
              <a:t>kCHF</a:t>
            </a:r>
            <a:r>
              <a:rPr lang="en-US" dirty="0"/>
              <a:t>, VFC-HS: 3 </a:t>
            </a:r>
            <a:r>
              <a:rPr lang="en-US" dirty="0" err="1"/>
              <a:t>kCHF</a:t>
            </a:r>
            <a:r>
              <a:rPr lang="en-US" dirty="0"/>
              <a:t> </a:t>
            </a:r>
            <a:r>
              <a:rPr lang="en-US" dirty="0"/>
              <a:t>(</a:t>
            </a:r>
            <a:r>
              <a:rPr lang="en-US" dirty="0"/>
              <a:t>estimation)</a:t>
            </a:r>
            <a:endParaRPr lang="en-US" dirty="0"/>
          </a:p>
          <a:p>
            <a:endParaRPr lang="en-US" baseline="30000" dirty="0"/>
          </a:p>
          <a:p>
            <a:r>
              <a:rPr lang="en-US" baseline="30000" dirty="0"/>
              <a:t>*)</a:t>
            </a:r>
            <a:r>
              <a:rPr lang="en-US" dirty="0"/>
              <a:t> Single bunch, I = 1e10</a:t>
            </a:r>
          </a:p>
          <a:p>
            <a:r>
              <a:rPr lang="en-US" baseline="30000" dirty="0"/>
              <a:t>*</a:t>
            </a:r>
            <a:r>
              <a:rPr lang="en-US" baseline="30000" dirty="0"/>
              <a:t>*</a:t>
            </a:r>
            <a:r>
              <a:rPr lang="en-US" baseline="30000" dirty="0"/>
              <a:t>) </a:t>
            </a:r>
            <a:r>
              <a:rPr lang="en-US" dirty="0"/>
              <a:t>Plus VFC-HS development (~ 50 </a:t>
            </a:r>
            <a:r>
              <a:rPr lang="en-US" dirty="0" err="1"/>
              <a:t>kCHF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805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302468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Status</a:t>
            </a:r>
            <a:endParaRPr lang="en-GB" sz="36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199" y="1825625"/>
            <a:ext cx="1045184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/>
              <a:t>Analogue front-end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Balanced power combiner and PCB delay lines prototypes are finished. </a:t>
            </a:r>
          </a:p>
          <a:p>
            <a:pPr lvl="1"/>
            <a:r>
              <a:rPr lang="en-US" dirty="0" smtClean="0"/>
              <a:t>Still is to discuss the need of an anti-aliasing filter and an amplifier stage before the digitization.</a:t>
            </a:r>
          </a:p>
          <a:p>
            <a:r>
              <a:rPr lang="en-US" u="sng" dirty="0" smtClean="0"/>
              <a:t>Digital chain</a:t>
            </a:r>
            <a:r>
              <a:rPr lang="en-US" dirty="0" smtClean="0"/>
              <a:t>: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 define system configuration (mezzanine + carrier).</a:t>
            </a:r>
          </a:p>
          <a:p>
            <a:pPr lvl="1"/>
            <a:r>
              <a:rPr lang="en-US" dirty="0" smtClean="0"/>
              <a:t>To define algorithm and firmware implementation.</a:t>
            </a:r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Full system goal</a:t>
            </a:r>
            <a:r>
              <a:rPr lang="en-US" dirty="0" smtClean="0"/>
              <a:t>: fully functional prototype by the end LS2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81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Introduction: LHC Interlock BPM system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74919"/>
            <a:ext cx="6703554" cy="3398182"/>
          </a:xfrm>
        </p:spPr>
        <p:txBody>
          <a:bodyPr/>
          <a:lstStyle/>
          <a:p>
            <a:r>
              <a:rPr lang="en-US" dirty="0" smtClean="0"/>
              <a:t>BPM dedicated for machine protection purposes</a:t>
            </a:r>
          </a:p>
          <a:p>
            <a:pPr lvl="1"/>
            <a:r>
              <a:rPr lang="en-US" dirty="0" smtClean="0"/>
              <a:t>Beam dump protection</a:t>
            </a:r>
          </a:p>
          <a:p>
            <a:pPr lvl="1"/>
            <a:r>
              <a:rPr lang="en-US" dirty="0" smtClean="0"/>
              <a:t>Safe beam extraction</a:t>
            </a:r>
          </a:p>
          <a:p>
            <a:r>
              <a:rPr lang="en-US" dirty="0" smtClean="0"/>
              <a:t>Real time, bunch-by-bunch, </a:t>
            </a:r>
            <a:br>
              <a:rPr lang="en-US" dirty="0" smtClean="0"/>
            </a:br>
            <a:r>
              <a:rPr lang="en-US" dirty="0" smtClean="0"/>
              <a:t>failsafe system on both beams</a:t>
            </a:r>
          </a:p>
          <a:p>
            <a:endParaRPr lang="en-GB" dirty="0"/>
          </a:p>
        </p:txBody>
      </p:sp>
      <p:sp>
        <p:nvSpPr>
          <p:cNvPr id="35" name="Arc 34"/>
          <p:cNvSpPr/>
          <p:nvPr/>
        </p:nvSpPr>
        <p:spPr>
          <a:xfrm>
            <a:off x="5501793" y="773085"/>
            <a:ext cx="4819835" cy="6858000"/>
          </a:xfrm>
          <a:prstGeom prst="arc">
            <a:avLst>
              <a:gd name="adj1" fmla="val 18731711"/>
              <a:gd name="adj2" fmla="val 2869460"/>
            </a:avLst>
          </a:prstGeom>
          <a:ln w="63500" cmpd="sng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6" name="Arc 35"/>
          <p:cNvSpPr/>
          <p:nvPr/>
        </p:nvSpPr>
        <p:spPr>
          <a:xfrm>
            <a:off x="5709390" y="773085"/>
            <a:ext cx="4819835" cy="6858000"/>
          </a:xfrm>
          <a:prstGeom prst="arc">
            <a:avLst>
              <a:gd name="adj1" fmla="val 18731711"/>
              <a:gd name="adj2" fmla="val 2869460"/>
            </a:avLst>
          </a:prstGeom>
          <a:ln w="63500" cmpd="sng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 rot="900000">
            <a:off x="9923234" y="3526242"/>
            <a:ext cx="282804" cy="1689755"/>
            <a:chOff x="8136597" y="3429000"/>
            <a:chExt cx="282804" cy="1689755"/>
          </a:xfrm>
        </p:grpSpPr>
        <p:cxnSp>
          <p:nvCxnSpPr>
            <p:cNvPr id="52" name="Straight Arrow Connector 51"/>
            <p:cNvCxnSpPr>
              <a:stCxn id="53" idx="0"/>
            </p:cNvCxnSpPr>
            <p:nvPr/>
          </p:nvCxnSpPr>
          <p:spPr>
            <a:xfrm flipV="1">
              <a:off x="8277999" y="3429000"/>
              <a:ext cx="0" cy="1188548"/>
            </a:xfrm>
            <a:prstGeom prst="straightConnector1">
              <a:avLst/>
            </a:prstGeom>
            <a:ln w="63500" cap="rnd" cmpd="sng"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>
              <a:off x="8136597" y="4617548"/>
              <a:ext cx="282804" cy="50120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38" name="Group 37"/>
          <p:cNvGrpSpPr/>
          <p:nvPr/>
        </p:nvGrpSpPr>
        <p:grpSpPr>
          <a:xfrm rot="11700000">
            <a:off x="10595420" y="3106334"/>
            <a:ext cx="282804" cy="1689755"/>
            <a:chOff x="8136597" y="3429000"/>
            <a:chExt cx="282804" cy="1689755"/>
          </a:xfrm>
        </p:grpSpPr>
        <p:cxnSp>
          <p:nvCxnSpPr>
            <p:cNvPr id="50" name="Straight Arrow Connector 49"/>
            <p:cNvCxnSpPr>
              <a:stCxn id="51" idx="0"/>
            </p:cNvCxnSpPr>
            <p:nvPr/>
          </p:nvCxnSpPr>
          <p:spPr>
            <a:xfrm flipV="1">
              <a:off x="8277999" y="3429000"/>
              <a:ext cx="0" cy="1188548"/>
            </a:xfrm>
            <a:prstGeom prst="straightConnector1">
              <a:avLst/>
            </a:prstGeom>
            <a:ln w="63500" cap="rnd" cmpd="sng"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8136597" y="4617548"/>
              <a:ext cx="282804" cy="50120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39" name="Rectangular Callout 38"/>
          <p:cNvSpPr/>
          <p:nvPr/>
        </p:nvSpPr>
        <p:spPr>
          <a:xfrm>
            <a:off x="9754635" y="1397754"/>
            <a:ext cx="855127" cy="323136"/>
          </a:xfrm>
          <a:prstGeom prst="wedgeRectCallout">
            <a:avLst>
              <a:gd name="adj1" fmla="val -24106"/>
              <a:gd name="adj2" fmla="val 14912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dirty="0" smtClean="0"/>
              <a:t>Beams</a:t>
            </a:r>
            <a:endParaRPr lang="en-GB" dirty="0"/>
          </a:p>
        </p:txBody>
      </p:sp>
      <p:sp>
        <p:nvSpPr>
          <p:cNvPr id="40" name="Rectangular Callout 39"/>
          <p:cNvSpPr/>
          <p:nvPr/>
        </p:nvSpPr>
        <p:spPr>
          <a:xfrm>
            <a:off x="10706333" y="2369674"/>
            <a:ext cx="855127" cy="323136"/>
          </a:xfrm>
          <a:prstGeom prst="wedgeRectCallout">
            <a:avLst>
              <a:gd name="adj1" fmla="val -24106"/>
              <a:gd name="adj2" fmla="val 14912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dirty="0" smtClean="0"/>
              <a:t>Dump</a:t>
            </a:r>
          </a:p>
        </p:txBody>
      </p:sp>
      <p:sp>
        <p:nvSpPr>
          <p:cNvPr id="41" name="Rectangular Callout 40"/>
          <p:cNvSpPr/>
          <p:nvPr/>
        </p:nvSpPr>
        <p:spPr>
          <a:xfrm>
            <a:off x="7751110" y="2744714"/>
            <a:ext cx="1864114" cy="1749074"/>
          </a:xfrm>
          <a:prstGeom prst="wedgeRectCallout">
            <a:avLst>
              <a:gd name="adj1" fmla="val 68510"/>
              <a:gd name="adj2" fmla="val -2106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16 </a:t>
            </a:r>
            <a:r>
              <a:rPr lang="en-US" dirty="0" smtClean="0"/>
              <a:t>interlock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BPM </a:t>
            </a:r>
            <a:r>
              <a:rPr lang="en-US" dirty="0" smtClean="0"/>
              <a:t>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2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2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 locations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2x </a:t>
            </a:r>
            <a:r>
              <a:rPr lang="en-US" dirty="0" smtClean="0"/>
              <a:t>redundancy</a:t>
            </a:r>
            <a:endParaRPr lang="en-US" dirty="0"/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10112272" y="3188697"/>
            <a:ext cx="207005" cy="56837"/>
          </a:xfrm>
          <a:prstGeom prst="line">
            <a:avLst/>
          </a:prstGeom>
          <a:ln w="63500" cap="rnd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10076302" y="3070585"/>
            <a:ext cx="207005" cy="56837"/>
          </a:xfrm>
          <a:prstGeom prst="line">
            <a:avLst/>
          </a:prstGeom>
          <a:ln w="63500" cap="rnd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698311" flipV="1">
            <a:off x="10432932" y="3959161"/>
            <a:ext cx="207005" cy="56837"/>
          </a:xfrm>
          <a:prstGeom prst="line">
            <a:avLst/>
          </a:prstGeom>
          <a:ln w="63500" cap="rnd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698311" flipV="1">
            <a:off x="10421530" y="3836221"/>
            <a:ext cx="207005" cy="56837"/>
          </a:xfrm>
          <a:prstGeom prst="line">
            <a:avLst/>
          </a:prstGeom>
          <a:ln w="63500" cap="rnd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705020" flipV="1">
            <a:off x="10228006" y="4339215"/>
            <a:ext cx="207005" cy="56837"/>
          </a:xfrm>
          <a:prstGeom prst="line">
            <a:avLst/>
          </a:prstGeom>
          <a:ln w="63500" cap="rnd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705020" flipV="1">
            <a:off x="10216842" y="4216253"/>
            <a:ext cx="207005" cy="56837"/>
          </a:xfrm>
          <a:prstGeom prst="line">
            <a:avLst/>
          </a:prstGeom>
          <a:ln w="63500" cap="rnd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446023" flipV="1">
            <a:off x="10358533" y="5069230"/>
            <a:ext cx="207005" cy="56837"/>
          </a:xfrm>
          <a:prstGeom prst="line">
            <a:avLst/>
          </a:prstGeom>
          <a:ln w="63500" cap="rnd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446023" flipV="1">
            <a:off x="10373927" y="4946726"/>
            <a:ext cx="207005" cy="56837"/>
          </a:xfrm>
          <a:prstGeom prst="line">
            <a:avLst/>
          </a:prstGeom>
          <a:ln w="63500" cap="rnd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39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Introduction: Current System Limits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010" y="1874275"/>
            <a:ext cx="6805777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Wide Band Time Normalizer</a:t>
            </a:r>
          </a:p>
          <a:p>
            <a:r>
              <a:rPr lang="en-US" dirty="0" smtClean="0"/>
              <a:t>Bunch-spacing of 25 ns required:                </a:t>
            </a:r>
            <a:r>
              <a:rPr lang="en-US" b="1" dirty="0" smtClean="0"/>
              <a:t>No doublet </a:t>
            </a:r>
            <a:r>
              <a:rPr lang="en-US" dirty="0" smtClean="0"/>
              <a:t>bunches measurements</a:t>
            </a:r>
          </a:p>
          <a:p>
            <a:r>
              <a:rPr lang="en-US" b="1" dirty="0" smtClean="0"/>
              <a:t>Intensity dependent offset</a:t>
            </a:r>
          </a:p>
          <a:p>
            <a:pPr lvl="1"/>
            <a:r>
              <a:rPr lang="en-US" dirty="0" smtClean="0"/>
              <a:t>Can generate false trigger</a:t>
            </a:r>
          </a:p>
          <a:p>
            <a:r>
              <a:rPr lang="en-US" dirty="0" smtClean="0"/>
              <a:t>Sensitive to reflections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Historically switching sensitivity</a:t>
            </a:r>
            <a:endParaRPr lang="en-US" sz="1600" dirty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Problem resolved by adding absorptive filter.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False trigger caused by fat pilots 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(wrong sensitivity settings). </a:t>
            </a:r>
            <a:r>
              <a:rPr lang="en-US" dirty="0" smtClean="0"/>
              <a:t> </a:t>
            </a:r>
          </a:p>
          <a:p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7D88106-517A-4AF9-8111-18601CDF5E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632" y="1967447"/>
            <a:ext cx="4872353" cy="208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6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Proposed </a:t>
            </a:r>
            <a:r>
              <a:rPr lang="en-GB" dirty="0"/>
              <a:t>A</a:t>
            </a:r>
            <a:r>
              <a:rPr lang="en-GB" dirty="0" smtClean="0"/>
              <a:t>rchitecture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756" y="4380807"/>
            <a:ext cx="10964487" cy="1886989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Time-multiplexing: single processing chain for both electrodes</a:t>
            </a:r>
          </a:p>
          <a:p>
            <a:r>
              <a:rPr lang="en-US" sz="3000" dirty="0" smtClean="0"/>
              <a:t>Comb-filter: </a:t>
            </a:r>
            <a:r>
              <a:rPr lang="en-US" sz="3000" dirty="0" smtClean="0"/>
              <a:t>signal extension</a:t>
            </a:r>
          </a:p>
          <a:p>
            <a:r>
              <a:rPr lang="en-US" sz="3000" dirty="0" smtClean="0"/>
              <a:t>Direct signal digitization</a:t>
            </a:r>
          </a:p>
          <a:p>
            <a:r>
              <a:rPr lang="en-US" sz="3000" dirty="0" smtClean="0"/>
              <a:t>Processing in FPGA</a:t>
            </a:r>
          </a:p>
          <a:p>
            <a:endParaRPr lang="en-GB" dirty="0"/>
          </a:p>
        </p:txBody>
      </p:sp>
      <p:pic>
        <p:nvPicPr>
          <p:cNvPr id="23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52751"/>
            <a:ext cx="10515600" cy="235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Proposed Architecture: </a:t>
            </a:r>
            <a:r>
              <a:rPr lang="en-GB" sz="4000" dirty="0" smtClean="0"/>
              <a:t>Front-end Concept 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2434897" y="3411131"/>
            <a:ext cx="704675" cy="704675"/>
            <a:chOff x="1542477" y="2256639"/>
            <a:chExt cx="704675" cy="704675"/>
          </a:xfrm>
        </p:grpSpPr>
        <p:sp>
          <p:nvSpPr>
            <p:cNvPr id="153" name="Oval 152"/>
            <p:cNvSpPr/>
            <p:nvPr/>
          </p:nvSpPr>
          <p:spPr>
            <a:xfrm>
              <a:off x="1542477" y="2256639"/>
              <a:ext cx="704675" cy="704675"/>
            </a:xfrm>
            <a:prstGeom prst="ellips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154" name="Straight Connector 153"/>
            <p:cNvCxnSpPr/>
            <p:nvPr/>
          </p:nvCxnSpPr>
          <p:spPr>
            <a:xfrm>
              <a:off x="1894485" y="2256639"/>
              <a:ext cx="659" cy="167474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1894485" y="2793840"/>
              <a:ext cx="659" cy="167474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1787658" y="2424113"/>
              <a:ext cx="214312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787658" y="2793840"/>
              <a:ext cx="214312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cxnSp>
        <p:nvCxnSpPr>
          <p:cNvPr id="10" name="Elbow Connector 9"/>
          <p:cNvCxnSpPr>
            <a:stCxn id="153" idx="4"/>
            <a:endCxn id="146" idx="3"/>
          </p:cNvCxnSpPr>
          <p:nvPr/>
        </p:nvCxnSpPr>
        <p:spPr>
          <a:xfrm rot="5400000" flipH="1" flipV="1">
            <a:off x="3278564" y="3400729"/>
            <a:ext cx="223747" cy="1206407"/>
          </a:xfrm>
          <a:prstGeom prst="bentConnector4">
            <a:avLst>
              <a:gd name="adj1" fmla="val -102169"/>
              <a:gd name="adj2" fmla="val 78815"/>
            </a:avLst>
          </a:prstGeom>
          <a:ln w="38100" cap="rnd">
            <a:rou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 flipH="1">
            <a:off x="3993642" y="3517247"/>
            <a:ext cx="492442" cy="492442"/>
            <a:chOff x="3155389" y="2681390"/>
            <a:chExt cx="492442" cy="492442"/>
          </a:xfrm>
          <a:noFill/>
        </p:grpSpPr>
        <p:sp>
          <p:nvSpPr>
            <p:cNvPr id="144" name="Rectangle 143"/>
            <p:cNvSpPr/>
            <p:nvPr/>
          </p:nvSpPr>
          <p:spPr>
            <a:xfrm>
              <a:off x="3155390" y="2810885"/>
              <a:ext cx="12349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3490913" y="2681390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3490913" y="2938571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3155389" y="2681390"/>
              <a:ext cx="492442" cy="49244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148" name="Straight Connector 147"/>
            <p:cNvCxnSpPr>
              <a:stCxn id="144" idx="1"/>
              <a:endCxn id="144" idx="3"/>
            </p:cNvCxnSpPr>
            <p:nvPr/>
          </p:nvCxnSpPr>
          <p:spPr>
            <a:xfrm>
              <a:off x="3155390" y="2928516"/>
              <a:ext cx="12349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49" name="Straight Connector 148"/>
            <p:cNvCxnSpPr>
              <a:stCxn id="145" idx="1"/>
              <a:endCxn id="145" idx="3"/>
            </p:cNvCxnSpPr>
            <p:nvPr/>
          </p:nvCxnSpPr>
          <p:spPr>
            <a:xfrm>
              <a:off x="3490913" y="2799021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50" name="Straight Connector 149"/>
            <p:cNvCxnSpPr>
              <a:stCxn id="146" idx="1"/>
              <a:endCxn id="146" idx="3"/>
            </p:cNvCxnSpPr>
            <p:nvPr/>
          </p:nvCxnSpPr>
          <p:spPr>
            <a:xfrm>
              <a:off x="3490913" y="3056202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51" name="Straight Connector 150"/>
            <p:cNvCxnSpPr>
              <a:stCxn id="146" idx="1"/>
              <a:endCxn id="144" idx="3"/>
            </p:cNvCxnSpPr>
            <p:nvPr/>
          </p:nvCxnSpPr>
          <p:spPr>
            <a:xfrm flipH="1" flipV="1">
              <a:off x="3278888" y="2928516"/>
              <a:ext cx="212025" cy="127686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52" name="Straight Connector 151"/>
            <p:cNvCxnSpPr>
              <a:stCxn id="145" idx="1"/>
              <a:endCxn id="144" idx="3"/>
            </p:cNvCxnSpPr>
            <p:nvPr/>
          </p:nvCxnSpPr>
          <p:spPr>
            <a:xfrm flipH="1">
              <a:off x="3278888" y="2799021"/>
              <a:ext cx="212025" cy="129495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cxnSp>
        <p:nvCxnSpPr>
          <p:cNvPr id="139" name="Elbow Connector 138"/>
          <p:cNvCxnSpPr>
            <a:stCxn id="153" idx="0"/>
          </p:cNvCxnSpPr>
          <p:nvPr/>
        </p:nvCxnSpPr>
        <p:spPr>
          <a:xfrm rot="5400000" flipH="1" flipV="1">
            <a:off x="2894357" y="3026258"/>
            <a:ext cx="280270" cy="498199"/>
          </a:xfrm>
          <a:prstGeom prst="bentConnector2">
            <a:avLst/>
          </a:prstGeom>
          <a:ln w="38100" cap="rnd">
            <a:round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3295189" y="3606562"/>
            <a:ext cx="160393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3295189" y="3135230"/>
            <a:ext cx="0" cy="471332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3466639" y="3135230"/>
            <a:ext cx="0" cy="471332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3" name="Elbow Connector 142"/>
          <p:cNvCxnSpPr>
            <a:endCxn id="145" idx="3"/>
          </p:cNvCxnSpPr>
          <p:nvPr/>
        </p:nvCxnSpPr>
        <p:spPr>
          <a:xfrm>
            <a:off x="3466639" y="3124667"/>
            <a:ext cx="525161" cy="514572"/>
          </a:xfrm>
          <a:prstGeom prst="bentConnector3">
            <a:avLst>
              <a:gd name="adj1" fmla="val 50000"/>
            </a:avLst>
          </a:prstGeom>
          <a:ln w="38100" cap="rnd">
            <a:rou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1775150" y="3524809"/>
            <a:ext cx="594674" cy="303407"/>
          </a:xfrm>
          <a:custGeom>
            <a:avLst/>
            <a:gdLst>
              <a:gd name="connsiteX0" fmla="*/ 0 w 1280160"/>
              <a:gd name="connsiteY0" fmla="*/ 627043 h 687377"/>
              <a:gd name="connsiteX1" fmla="*/ 470263 w 1280160"/>
              <a:gd name="connsiteY1" fmla="*/ 627043 h 687377"/>
              <a:gd name="connsiteX2" fmla="*/ 679269 w 1280160"/>
              <a:gd name="connsiteY2" fmla="*/ 26 h 687377"/>
              <a:gd name="connsiteX3" fmla="*/ 836023 w 1280160"/>
              <a:gd name="connsiteY3" fmla="*/ 653169 h 687377"/>
              <a:gd name="connsiteX4" fmla="*/ 1280160 w 1280160"/>
              <a:gd name="connsiteY4" fmla="*/ 627043 h 687377"/>
              <a:gd name="connsiteX0" fmla="*/ 0 w 1280160"/>
              <a:gd name="connsiteY0" fmla="*/ 627043 h 687377"/>
              <a:gd name="connsiteX1" fmla="*/ 470263 w 1280160"/>
              <a:gd name="connsiteY1" fmla="*/ 627043 h 687377"/>
              <a:gd name="connsiteX2" fmla="*/ 679269 w 1280160"/>
              <a:gd name="connsiteY2" fmla="*/ 26 h 687377"/>
              <a:gd name="connsiteX3" fmla="*/ 836023 w 1280160"/>
              <a:gd name="connsiteY3" fmla="*/ 653169 h 687377"/>
              <a:gd name="connsiteX4" fmla="*/ 1280160 w 1280160"/>
              <a:gd name="connsiteY4" fmla="*/ 641330 h 687377"/>
              <a:gd name="connsiteX0" fmla="*/ 0 w 1280160"/>
              <a:gd name="connsiteY0" fmla="*/ 627043 h 699033"/>
              <a:gd name="connsiteX1" fmla="*/ 470263 w 1280160"/>
              <a:gd name="connsiteY1" fmla="*/ 627043 h 699033"/>
              <a:gd name="connsiteX2" fmla="*/ 679269 w 1280160"/>
              <a:gd name="connsiteY2" fmla="*/ 26 h 699033"/>
              <a:gd name="connsiteX3" fmla="*/ 836023 w 1280160"/>
              <a:gd name="connsiteY3" fmla="*/ 653169 h 699033"/>
              <a:gd name="connsiteX4" fmla="*/ 1280160 w 1280160"/>
              <a:gd name="connsiteY4" fmla="*/ 641330 h 699033"/>
              <a:gd name="connsiteX0" fmla="*/ 0 w 1280160"/>
              <a:gd name="connsiteY0" fmla="*/ 627043 h 687377"/>
              <a:gd name="connsiteX1" fmla="*/ 470263 w 1280160"/>
              <a:gd name="connsiteY1" fmla="*/ 627043 h 687377"/>
              <a:gd name="connsiteX2" fmla="*/ 679269 w 1280160"/>
              <a:gd name="connsiteY2" fmla="*/ 26 h 687377"/>
              <a:gd name="connsiteX3" fmla="*/ 836023 w 1280160"/>
              <a:gd name="connsiteY3" fmla="*/ 653169 h 687377"/>
              <a:gd name="connsiteX4" fmla="*/ 1280160 w 1280160"/>
              <a:gd name="connsiteY4" fmla="*/ 641330 h 687377"/>
              <a:gd name="connsiteX0" fmla="*/ 0 w 1280160"/>
              <a:gd name="connsiteY0" fmla="*/ 627023 h 696530"/>
              <a:gd name="connsiteX1" fmla="*/ 470263 w 1280160"/>
              <a:gd name="connsiteY1" fmla="*/ 641311 h 696530"/>
              <a:gd name="connsiteX2" fmla="*/ 679269 w 1280160"/>
              <a:gd name="connsiteY2" fmla="*/ 6 h 696530"/>
              <a:gd name="connsiteX3" fmla="*/ 836023 w 1280160"/>
              <a:gd name="connsiteY3" fmla="*/ 653149 h 696530"/>
              <a:gd name="connsiteX4" fmla="*/ 1280160 w 1280160"/>
              <a:gd name="connsiteY4" fmla="*/ 641310 h 696530"/>
              <a:gd name="connsiteX0" fmla="*/ 0 w 1280160"/>
              <a:gd name="connsiteY0" fmla="*/ 634166 h 699506"/>
              <a:gd name="connsiteX1" fmla="*/ 470263 w 1280160"/>
              <a:gd name="connsiteY1" fmla="*/ 641311 h 699506"/>
              <a:gd name="connsiteX2" fmla="*/ 679269 w 1280160"/>
              <a:gd name="connsiteY2" fmla="*/ 6 h 699506"/>
              <a:gd name="connsiteX3" fmla="*/ 836023 w 1280160"/>
              <a:gd name="connsiteY3" fmla="*/ 653149 h 699506"/>
              <a:gd name="connsiteX4" fmla="*/ 1280160 w 1280160"/>
              <a:gd name="connsiteY4" fmla="*/ 641310 h 699506"/>
              <a:gd name="connsiteX0" fmla="*/ 0 w 1280160"/>
              <a:gd name="connsiteY0" fmla="*/ 634166 h 688519"/>
              <a:gd name="connsiteX1" fmla="*/ 470263 w 1280160"/>
              <a:gd name="connsiteY1" fmla="*/ 641311 h 688519"/>
              <a:gd name="connsiteX2" fmla="*/ 679269 w 1280160"/>
              <a:gd name="connsiteY2" fmla="*/ 6 h 688519"/>
              <a:gd name="connsiteX3" fmla="*/ 836023 w 1280160"/>
              <a:gd name="connsiteY3" fmla="*/ 653149 h 688519"/>
              <a:gd name="connsiteX4" fmla="*/ 1280160 w 1280160"/>
              <a:gd name="connsiteY4" fmla="*/ 641310 h 688519"/>
              <a:gd name="connsiteX0" fmla="*/ 0 w 1280160"/>
              <a:gd name="connsiteY0" fmla="*/ 634165 h 667383"/>
              <a:gd name="connsiteX1" fmla="*/ 470263 w 1280160"/>
              <a:gd name="connsiteY1" fmla="*/ 641310 h 667383"/>
              <a:gd name="connsiteX2" fmla="*/ 679269 w 1280160"/>
              <a:gd name="connsiteY2" fmla="*/ 5 h 667383"/>
              <a:gd name="connsiteX3" fmla="*/ 836023 w 1280160"/>
              <a:gd name="connsiteY3" fmla="*/ 653148 h 667383"/>
              <a:gd name="connsiteX4" fmla="*/ 1280160 w 1280160"/>
              <a:gd name="connsiteY4" fmla="*/ 641309 h 667383"/>
              <a:gd name="connsiteX0" fmla="*/ 0 w 1280160"/>
              <a:gd name="connsiteY0" fmla="*/ 634165 h 653148"/>
              <a:gd name="connsiteX1" fmla="*/ 470263 w 1280160"/>
              <a:gd name="connsiteY1" fmla="*/ 641310 h 653148"/>
              <a:gd name="connsiteX2" fmla="*/ 679269 w 1280160"/>
              <a:gd name="connsiteY2" fmla="*/ 5 h 653148"/>
              <a:gd name="connsiteX3" fmla="*/ 836023 w 1280160"/>
              <a:gd name="connsiteY3" fmla="*/ 653148 h 653148"/>
              <a:gd name="connsiteX4" fmla="*/ 1280160 w 1280160"/>
              <a:gd name="connsiteY4" fmla="*/ 641309 h 65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0160" h="653148">
                <a:moveTo>
                  <a:pt x="0" y="634165"/>
                </a:moveTo>
                <a:cubicBezTo>
                  <a:pt x="428557" y="643553"/>
                  <a:pt x="199890" y="639846"/>
                  <a:pt x="470263" y="641310"/>
                </a:cubicBezTo>
                <a:cubicBezTo>
                  <a:pt x="740636" y="642774"/>
                  <a:pt x="618309" y="-1968"/>
                  <a:pt x="679269" y="5"/>
                </a:cubicBezTo>
                <a:cubicBezTo>
                  <a:pt x="740229" y="1978"/>
                  <a:pt x="657294" y="653421"/>
                  <a:pt x="836023" y="653148"/>
                </a:cubicBezTo>
                <a:cubicBezTo>
                  <a:pt x="1014752" y="652875"/>
                  <a:pt x="1126536" y="647433"/>
                  <a:pt x="1280160" y="641309"/>
                </a:cubicBezTo>
              </a:path>
            </a:pathLst>
          </a:cu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5002159" y="3517247"/>
            <a:ext cx="492442" cy="492442"/>
            <a:chOff x="3155389" y="2681390"/>
            <a:chExt cx="492442" cy="492442"/>
          </a:xfrm>
          <a:noFill/>
        </p:grpSpPr>
        <p:sp>
          <p:nvSpPr>
            <p:cNvPr id="130" name="Rectangle 129"/>
            <p:cNvSpPr/>
            <p:nvPr/>
          </p:nvSpPr>
          <p:spPr>
            <a:xfrm>
              <a:off x="3155390" y="2810885"/>
              <a:ext cx="12349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3490913" y="2681390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3490913" y="2938571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3155389" y="2681390"/>
              <a:ext cx="492442" cy="49244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134" name="Straight Connector 133"/>
            <p:cNvCxnSpPr>
              <a:stCxn id="130" idx="1"/>
              <a:endCxn id="130" idx="3"/>
            </p:cNvCxnSpPr>
            <p:nvPr/>
          </p:nvCxnSpPr>
          <p:spPr>
            <a:xfrm>
              <a:off x="3155390" y="2928516"/>
              <a:ext cx="12349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35" name="Straight Connector 134"/>
            <p:cNvCxnSpPr>
              <a:stCxn id="131" idx="1"/>
              <a:endCxn id="131" idx="3"/>
            </p:cNvCxnSpPr>
            <p:nvPr/>
          </p:nvCxnSpPr>
          <p:spPr>
            <a:xfrm>
              <a:off x="3490913" y="2799021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36" name="Straight Connector 135"/>
            <p:cNvCxnSpPr>
              <a:stCxn id="132" idx="1"/>
              <a:endCxn id="132" idx="3"/>
            </p:cNvCxnSpPr>
            <p:nvPr/>
          </p:nvCxnSpPr>
          <p:spPr>
            <a:xfrm>
              <a:off x="3490913" y="3056202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37" name="Straight Connector 136"/>
            <p:cNvCxnSpPr>
              <a:stCxn id="132" idx="1"/>
              <a:endCxn id="130" idx="3"/>
            </p:cNvCxnSpPr>
            <p:nvPr/>
          </p:nvCxnSpPr>
          <p:spPr>
            <a:xfrm flipH="1" flipV="1">
              <a:off x="3278888" y="2928516"/>
              <a:ext cx="212025" cy="127686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38" name="Straight Connector 137"/>
            <p:cNvCxnSpPr>
              <a:stCxn id="131" idx="1"/>
              <a:endCxn id="130" idx="3"/>
            </p:cNvCxnSpPr>
            <p:nvPr/>
          </p:nvCxnSpPr>
          <p:spPr>
            <a:xfrm flipH="1">
              <a:off x="3278888" y="2799021"/>
              <a:ext cx="212025" cy="129495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cxnSp>
        <p:nvCxnSpPr>
          <p:cNvPr id="15" name="Elbow Connector 83"/>
          <p:cNvCxnSpPr>
            <a:stCxn id="144" idx="1"/>
            <a:endCxn id="133" idx="1"/>
          </p:cNvCxnSpPr>
          <p:nvPr/>
        </p:nvCxnSpPr>
        <p:spPr>
          <a:xfrm flipV="1">
            <a:off x="4486083" y="3763468"/>
            <a:ext cx="516076" cy="905"/>
          </a:xfrm>
          <a:prstGeom prst="straightConnector1">
            <a:avLst/>
          </a:prstGeom>
          <a:ln w="38100" cap="rnd">
            <a:rou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5912839" y="2243792"/>
            <a:ext cx="492442" cy="492442"/>
            <a:chOff x="3155389" y="2681390"/>
            <a:chExt cx="492442" cy="492442"/>
          </a:xfrm>
          <a:noFill/>
        </p:grpSpPr>
        <p:sp>
          <p:nvSpPr>
            <p:cNvPr id="121" name="Rectangle 120"/>
            <p:cNvSpPr/>
            <p:nvPr/>
          </p:nvSpPr>
          <p:spPr>
            <a:xfrm>
              <a:off x="3155390" y="2810885"/>
              <a:ext cx="12349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490913" y="2681390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490913" y="2938571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155389" y="2681390"/>
              <a:ext cx="492442" cy="49244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125" name="Straight Connector 124"/>
            <p:cNvCxnSpPr>
              <a:stCxn id="121" idx="1"/>
              <a:endCxn id="121" idx="3"/>
            </p:cNvCxnSpPr>
            <p:nvPr/>
          </p:nvCxnSpPr>
          <p:spPr>
            <a:xfrm>
              <a:off x="3155390" y="2928516"/>
              <a:ext cx="12349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26" name="Straight Connector 125"/>
            <p:cNvCxnSpPr>
              <a:stCxn id="122" idx="1"/>
              <a:endCxn id="122" idx="3"/>
            </p:cNvCxnSpPr>
            <p:nvPr/>
          </p:nvCxnSpPr>
          <p:spPr>
            <a:xfrm>
              <a:off x="3490913" y="2799021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27" name="Straight Connector 126"/>
            <p:cNvCxnSpPr>
              <a:stCxn id="123" idx="1"/>
              <a:endCxn id="123" idx="3"/>
            </p:cNvCxnSpPr>
            <p:nvPr/>
          </p:nvCxnSpPr>
          <p:spPr>
            <a:xfrm>
              <a:off x="3490913" y="3056202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28" name="Straight Connector 127"/>
            <p:cNvCxnSpPr>
              <a:stCxn id="123" idx="1"/>
              <a:endCxn id="121" idx="3"/>
            </p:cNvCxnSpPr>
            <p:nvPr/>
          </p:nvCxnSpPr>
          <p:spPr>
            <a:xfrm flipH="1" flipV="1">
              <a:off x="3278888" y="2928516"/>
              <a:ext cx="212025" cy="127686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29" name="Straight Connector 128"/>
            <p:cNvCxnSpPr>
              <a:stCxn id="122" idx="1"/>
              <a:endCxn id="121" idx="3"/>
            </p:cNvCxnSpPr>
            <p:nvPr/>
          </p:nvCxnSpPr>
          <p:spPr>
            <a:xfrm flipH="1">
              <a:off x="3278888" y="2799021"/>
              <a:ext cx="212025" cy="129495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912839" y="4620833"/>
            <a:ext cx="492442" cy="492442"/>
            <a:chOff x="3155389" y="2681390"/>
            <a:chExt cx="492442" cy="492442"/>
          </a:xfrm>
          <a:noFill/>
        </p:grpSpPr>
        <p:sp>
          <p:nvSpPr>
            <p:cNvPr id="112" name="Rectangle 111"/>
            <p:cNvSpPr/>
            <p:nvPr/>
          </p:nvSpPr>
          <p:spPr>
            <a:xfrm>
              <a:off x="3155390" y="2810885"/>
              <a:ext cx="12349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3490913" y="2681390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490913" y="2938571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3155389" y="2681390"/>
              <a:ext cx="492442" cy="49244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116" name="Straight Connector 115"/>
            <p:cNvCxnSpPr>
              <a:stCxn id="112" idx="1"/>
              <a:endCxn id="112" idx="3"/>
            </p:cNvCxnSpPr>
            <p:nvPr/>
          </p:nvCxnSpPr>
          <p:spPr>
            <a:xfrm>
              <a:off x="3155390" y="2928516"/>
              <a:ext cx="12349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17" name="Straight Connector 116"/>
            <p:cNvCxnSpPr>
              <a:stCxn id="113" idx="1"/>
              <a:endCxn id="113" idx="3"/>
            </p:cNvCxnSpPr>
            <p:nvPr/>
          </p:nvCxnSpPr>
          <p:spPr>
            <a:xfrm>
              <a:off x="3490913" y="2799021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18" name="Straight Connector 117"/>
            <p:cNvCxnSpPr>
              <a:stCxn id="114" idx="1"/>
              <a:endCxn id="114" idx="3"/>
            </p:cNvCxnSpPr>
            <p:nvPr/>
          </p:nvCxnSpPr>
          <p:spPr>
            <a:xfrm>
              <a:off x="3490913" y="3056202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19" name="Straight Connector 118"/>
            <p:cNvCxnSpPr>
              <a:stCxn id="114" idx="1"/>
              <a:endCxn id="112" idx="3"/>
            </p:cNvCxnSpPr>
            <p:nvPr/>
          </p:nvCxnSpPr>
          <p:spPr>
            <a:xfrm flipH="1" flipV="1">
              <a:off x="3278888" y="2928516"/>
              <a:ext cx="212025" cy="127686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20" name="Straight Connector 119"/>
            <p:cNvCxnSpPr>
              <a:stCxn id="113" idx="1"/>
              <a:endCxn id="112" idx="3"/>
            </p:cNvCxnSpPr>
            <p:nvPr/>
          </p:nvCxnSpPr>
          <p:spPr>
            <a:xfrm flipH="1">
              <a:off x="3278888" y="2799021"/>
              <a:ext cx="212025" cy="129495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cxnSp>
        <p:nvCxnSpPr>
          <p:cNvPr id="18" name="Elbow Connector 17"/>
          <p:cNvCxnSpPr>
            <a:stCxn id="131" idx="3"/>
            <a:endCxn id="124" idx="1"/>
          </p:cNvCxnSpPr>
          <p:nvPr/>
        </p:nvCxnSpPr>
        <p:spPr>
          <a:xfrm flipV="1">
            <a:off x="5494601" y="2490013"/>
            <a:ext cx="418238" cy="1144865"/>
          </a:xfrm>
          <a:prstGeom prst="bentConnector3">
            <a:avLst>
              <a:gd name="adj1" fmla="val 50000"/>
            </a:avLst>
          </a:prstGeom>
          <a:ln w="38100" cap="rnd">
            <a:rou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32" idx="3"/>
            <a:endCxn id="115" idx="1"/>
          </p:cNvCxnSpPr>
          <p:nvPr/>
        </p:nvCxnSpPr>
        <p:spPr>
          <a:xfrm>
            <a:off x="5494601" y="3892059"/>
            <a:ext cx="418238" cy="974995"/>
          </a:xfrm>
          <a:prstGeom prst="bentConnector3">
            <a:avLst>
              <a:gd name="adj1" fmla="val 50000"/>
            </a:avLst>
          </a:prstGeom>
          <a:ln w="38100" cap="rnd">
            <a:rou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 flipH="1">
            <a:off x="8874497" y="3517247"/>
            <a:ext cx="492442" cy="492442"/>
            <a:chOff x="3155389" y="2681390"/>
            <a:chExt cx="492442" cy="492442"/>
          </a:xfrm>
          <a:noFill/>
        </p:grpSpPr>
        <p:sp>
          <p:nvSpPr>
            <p:cNvPr id="103" name="Rectangle 102"/>
            <p:cNvSpPr/>
            <p:nvPr/>
          </p:nvSpPr>
          <p:spPr>
            <a:xfrm>
              <a:off x="3155390" y="2810885"/>
              <a:ext cx="12349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490913" y="2681390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3490913" y="2938571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3155389" y="2681390"/>
              <a:ext cx="492442" cy="49244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107" name="Straight Connector 106"/>
            <p:cNvCxnSpPr>
              <a:stCxn id="103" idx="1"/>
              <a:endCxn id="103" idx="3"/>
            </p:cNvCxnSpPr>
            <p:nvPr/>
          </p:nvCxnSpPr>
          <p:spPr>
            <a:xfrm>
              <a:off x="3155390" y="2928516"/>
              <a:ext cx="12349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08" name="Straight Connector 107"/>
            <p:cNvCxnSpPr>
              <a:stCxn id="104" idx="1"/>
              <a:endCxn id="104" idx="3"/>
            </p:cNvCxnSpPr>
            <p:nvPr/>
          </p:nvCxnSpPr>
          <p:spPr>
            <a:xfrm>
              <a:off x="3490913" y="2799021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09" name="Straight Connector 108"/>
            <p:cNvCxnSpPr>
              <a:stCxn id="105" idx="1"/>
              <a:endCxn id="105" idx="3"/>
            </p:cNvCxnSpPr>
            <p:nvPr/>
          </p:nvCxnSpPr>
          <p:spPr>
            <a:xfrm>
              <a:off x="3490913" y="3056202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10" name="Straight Connector 109"/>
            <p:cNvCxnSpPr>
              <a:stCxn id="105" idx="1"/>
              <a:endCxn id="103" idx="3"/>
            </p:cNvCxnSpPr>
            <p:nvPr/>
          </p:nvCxnSpPr>
          <p:spPr>
            <a:xfrm flipH="1" flipV="1">
              <a:off x="3278888" y="2928516"/>
              <a:ext cx="212025" cy="127686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11" name="Straight Connector 110"/>
            <p:cNvCxnSpPr>
              <a:stCxn id="104" idx="1"/>
              <a:endCxn id="103" idx="3"/>
            </p:cNvCxnSpPr>
            <p:nvPr/>
          </p:nvCxnSpPr>
          <p:spPr>
            <a:xfrm flipH="1">
              <a:off x="3278888" y="2799021"/>
              <a:ext cx="212025" cy="129495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grpSp>
        <p:nvGrpSpPr>
          <p:cNvPr id="21" name="Group 20"/>
          <p:cNvGrpSpPr/>
          <p:nvPr/>
        </p:nvGrpSpPr>
        <p:grpSpPr>
          <a:xfrm flipH="1">
            <a:off x="7963817" y="2243792"/>
            <a:ext cx="492442" cy="492442"/>
            <a:chOff x="3155389" y="2681390"/>
            <a:chExt cx="492442" cy="492442"/>
          </a:xfrm>
          <a:noFill/>
        </p:grpSpPr>
        <p:sp>
          <p:nvSpPr>
            <p:cNvPr id="94" name="Rectangle 93"/>
            <p:cNvSpPr/>
            <p:nvPr/>
          </p:nvSpPr>
          <p:spPr>
            <a:xfrm>
              <a:off x="3155390" y="2810885"/>
              <a:ext cx="12349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490913" y="2681390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490913" y="2938571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155389" y="2681390"/>
              <a:ext cx="492442" cy="49244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98" name="Straight Connector 97"/>
            <p:cNvCxnSpPr>
              <a:stCxn id="94" idx="1"/>
              <a:endCxn id="94" idx="3"/>
            </p:cNvCxnSpPr>
            <p:nvPr/>
          </p:nvCxnSpPr>
          <p:spPr>
            <a:xfrm>
              <a:off x="3155390" y="2928516"/>
              <a:ext cx="12349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99" name="Straight Connector 98"/>
            <p:cNvCxnSpPr>
              <a:stCxn id="95" idx="1"/>
              <a:endCxn id="95" idx="3"/>
            </p:cNvCxnSpPr>
            <p:nvPr/>
          </p:nvCxnSpPr>
          <p:spPr>
            <a:xfrm>
              <a:off x="3490913" y="2799021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00" name="Straight Connector 99"/>
            <p:cNvCxnSpPr>
              <a:stCxn id="96" idx="1"/>
              <a:endCxn id="96" idx="3"/>
            </p:cNvCxnSpPr>
            <p:nvPr/>
          </p:nvCxnSpPr>
          <p:spPr>
            <a:xfrm>
              <a:off x="3490913" y="3056202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01" name="Straight Connector 100"/>
            <p:cNvCxnSpPr>
              <a:stCxn id="96" idx="1"/>
              <a:endCxn id="94" idx="3"/>
            </p:cNvCxnSpPr>
            <p:nvPr/>
          </p:nvCxnSpPr>
          <p:spPr>
            <a:xfrm flipH="1" flipV="1">
              <a:off x="3278888" y="2928516"/>
              <a:ext cx="212025" cy="127686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02" name="Straight Connector 101"/>
            <p:cNvCxnSpPr>
              <a:stCxn id="95" idx="1"/>
              <a:endCxn id="94" idx="3"/>
            </p:cNvCxnSpPr>
            <p:nvPr/>
          </p:nvCxnSpPr>
          <p:spPr>
            <a:xfrm flipH="1">
              <a:off x="3278888" y="2799021"/>
              <a:ext cx="212025" cy="129495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grpSp>
        <p:nvGrpSpPr>
          <p:cNvPr id="22" name="Group 21"/>
          <p:cNvGrpSpPr/>
          <p:nvPr/>
        </p:nvGrpSpPr>
        <p:grpSpPr>
          <a:xfrm flipH="1">
            <a:off x="7963817" y="4620833"/>
            <a:ext cx="492442" cy="492442"/>
            <a:chOff x="3155389" y="2681390"/>
            <a:chExt cx="492442" cy="492442"/>
          </a:xfrm>
          <a:noFill/>
        </p:grpSpPr>
        <p:sp>
          <p:nvSpPr>
            <p:cNvPr id="85" name="Rectangle 84"/>
            <p:cNvSpPr/>
            <p:nvPr/>
          </p:nvSpPr>
          <p:spPr>
            <a:xfrm>
              <a:off x="3155390" y="2810885"/>
              <a:ext cx="12349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490913" y="2681390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3490913" y="2938571"/>
              <a:ext cx="156918" cy="23526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155389" y="2681390"/>
              <a:ext cx="492442" cy="49244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89" name="Straight Connector 88"/>
            <p:cNvCxnSpPr>
              <a:stCxn id="85" idx="1"/>
              <a:endCxn id="85" idx="3"/>
            </p:cNvCxnSpPr>
            <p:nvPr/>
          </p:nvCxnSpPr>
          <p:spPr>
            <a:xfrm>
              <a:off x="3155390" y="2928516"/>
              <a:ext cx="12349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90" name="Straight Connector 89"/>
            <p:cNvCxnSpPr>
              <a:stCxn id="86" idx="1"/>
              <a:endCxn id="86" idx="3"/>
            </p:cNvCxnSpPr>
            <p:nvPr/>
          </p:nvCxnSpPr>
          <p:spPr>
            <a:xfrm>
              <a:off x="3490913" y="2799021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91" name="Straight Connector 90"/>
            <p:cNvCxnSpPr>
              <a:stCxn id="87" idx="1"/>
              <a:endCxn id="87" idx="3"/>
            </p:cNvCxnSpPr>
            <p:nvPr/>
          </p:nvCxnSpPr>
          <p:spPr>
            <a:xfrm>
              <a:off x="3490913" y="3056202"/>
              <a:ext cx="156918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92" name="Straight Connector 91"/>
            <p:cNvCxnSpPr>
              <a:stCxn id="87" idx="1"/>
              <a:endCxn id="85" idx="3"/>
            </p:cNvCxnSpPr>
            <p:nvPr/>
          </p:nvCxnSpPr>
          <p:spPr>
            <a:xfrm flipH="1" flipV="1">
              <a:off x="3278888" y="2928516"/>
              <a:ext cx="212025" cy="127686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93" name="Straight Connector 92"/>
            <p:cNvCxnSpPr>
              <a:stCxn id="86" idx="1"/>
              <a:endCxn id="85" idx="3"/>
            </p:cNvCxnSpPr>
            <p:nvPr/>
          </p:nvCxnSpPr>
          <p:spPr>
            <a:xfrm flipH="1">
              <a:off x="3278888" y="2799021"/>
              <a:ext cx="212025" cy="129495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cxnSp>
        <p:nvCxnSpPr>
          <p:cNvPr id="24" name="Elbow Connector 23"/>
          <p:cNvCxnSpPr>
            <a:stCxn id="104" idx="3"/>
            <a:endCxn id="97" idx="1"/>
          </p:cNvCxnSpPr>
          <p:nvPr/>
        </p:nvCxnSpPr>
        <p:spPr>
          <a:xfrm rot="10800000">
            <a:off x="8456259" y="2490014"/>
            <a:ext cx="418238" cy="1144865"/>
          </a:xfrm>
          <a:prstGeom prst="bentConnector3">
            <a:avLst>
              <a:gd name="adj1" fmla="val 50000"/>
            </a:avLst>
          </a:prstGeom>
          <a:ln w="38100" cap="rnd">
            <a:round/>
            <a:headEnd type="triangl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05" idx="3"/>
            <a:endCxn id="88" idx="1"/>
          </p:cNvCxnSpPr>
          <p:nvPr/>
        </p:nvCxnSpPr>
        <p:spPr>
          <a:xfrm rot="10800000" flipV="1">
            <a:off x="8456259" y="3892058"/>
            <a:ext cx="418238" cy="974995"/>
          </a:xfrm>
          <a:prstGeom prst="bentConnector3">
            <a:avLst>
              <a:gd name="adj1" fmla="val 50000"/>
            </a:avLst>
          </a:prstGeom>
          <a:ln w="38100" cap="rnd">
            <a:round/>
            <a:headEnd type="triangl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Elbow Connector 175"/>
          <p:cNvCxnSpPr>
            <a:stCxn id="122" idx="3"/>
            <a:endCxn id="95" idx="3"/>
          </p:cNvCxnSpPr>
          <p:nvPr/>
        </p:nvCxnSpPr>
        <p:spPr>
          <a:xfrm>
            <a:off x="6405281" y="2361423"/>
            <a:ext cx="1558536" cy="0"/>
          </a:xfrm>
          <a:prstGeom prst="straightConnector1">
            <a:avLst/>
          </a:prstGeom>
          <a:ln w="38100" cap="rnd">
            <a:rou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103" idx="1"/>
            <a:endCxn id="49" idx="0"/>
          </p:cNvCxnSpPr>
          <p:nvPr/>
        </p:nvCxnSpPr>
        <p:spPr>
          <a:xfrm>
            <a:off x="9366938" y="3764373"/>
            <a:ext cx="559094" cy="333051"/>
          </a:xfrm>
          <a:prstGeom prst="bentConnector2">
            <a:avLst/>
          </a:prstGeom>
          <a:ln w="38100" cap="rnd">
            <a:rou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6405281" y="2618603"/>
            <a:ext cx="1558536" cy="174723"/>
            <a:chOff x="4734215" y="3403981"/>
            <a:chExt cx="1558536" cy="174723"/>
          </a:xfrm>
        </p:grpSpPr>
        <p:cxnSp>
          <p:nvCxnSpPr>
            <p:cNvPr id="80" name="Elbow Connector 185"/>
            <p:cNvCxnSpPr/>
            <p:nvPr/>
          </p:nvCxnSpPr>
          <p:spPr>
            <a:xfrm>
              <a:off x="4734215" y="3403981"/>
              <a:ext cx="648457" cy="0"/>
            </a:xfrm>
            <a:prstGeom prst="straightConnector1">
              <a:avLst/>
            </a:prstGeom>
            <a:ln w="38100" cap="rnd">
              <a:round/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5382672" y="3578704"/>
              <a:ext cx="160393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5382672" y="3403982"/>
              <a:ext cx="0" cy="174722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5539591" y="3403982"/>
              <a:ext cx="3474" cy="164666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" name="Elbow Connector 189"/>
            <p:cNvCxnSpPr/>
            <p:nvPr/>
          </p:nvCxnSpPr>
          <p:spPr>
            <a:xfrm>
              <a:off x="5542801" y="3403981"/>
              <a:ext cx="749950" cy="0"/>
            </a:xfrm>
            <a:prstGeom prst="straightConnector1">
              <a:avLst/>
            </a:prstGeom>
            <a:ln w="38100" cap="rnd">
              <a:round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6405281" y="4738426"/>
            <a:ext cx="1558536" cy="177024"/>
            <a:chOff x="4734215" y="3897919"/>
            <a:chExt cx="1558536" cy="177024"/>
          </a:xfrm>
        </p:grpSpPr>
        <p:cxnSp>
          <p:nvCxnSpPr>
            <p:cNvPr id="71" name="Elbow Connector 185"/>
            <p:cNvCxnSpPr/>
            <p:nvPr/>
          </p:nvCxnSpPr>
          <p:spPr>
            <a:xfrm>
              <a:off x="4734215" y="3897919"/>
              <a:ext cx="335523" cy="0"/>
            </a:xfrm>
            <a:prstGeom prst="straightConnector1">
              <a:avLst/>
            </a:prstGeom>
            <a:ln w="38100" cap="rnd">
              <a:round/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5075521" y="4074943"/>
              <a:ext cx="160393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075521" y="3900221"/>
              <a:ext cx="0" cy="174722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232440" y="3900221"/>
              <a:ext cx="3474" cy="164666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5" name="Elbow Connector 189"/>
            <p:cNvCxnSpPr/>
            <p:nvPr/>
          </p:nvCxnSpPr>
          <p:spPr>
            <a:xfrm>
              <a:off x="5917776" y="3897919"/>
              <a:ext cx="374975" cy="0"/>
            </a:xfrm>
            <a:prstGeom prst="straightConnector1">
              <a:avLst/>
            </a:prstGeom>
            <a:ln w="38100" cap="rnd">
              <a:round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5754922" y="4074943"/>
              <a:ext cx="160393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5754922" y="3900221"/>
              <a:ext cx="0" cy="174722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911841" y="3900221"/>
              <a:ext cx="3474" cy="164666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9" name="Elbow Connector 185"/>
            <p:cNvCxnSpPr/>
            <p:nvPr/>
          </p:nvCxnSpPr>
          <p:spPr>
            <a:xfrm flipV="1">
              <a:off x="5236073" y="3897919"/>
              <a:ext cx="518849" cy="38"/>
            </a:xfrm>
            <a:prstGeom prst="straightConnector1">
              <a:avLst/>
            </a:prstGeom>
            <a:ln w="38100" cap="rnd">
              <a:round/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405281" y="4988426"/>
            <a:ext cx="1558536" cy="181941"/>
            <a:chOff x="4734215" y="4147919"/>
            <a:chExt cx="1558536" cy="181941"/>
          </a:xfrm>
        </p:grpSpPr>
        <p:cxnSp>
          <p:nvCxnSpPr>
            <p:cNvPr id="58" name="Elbow Connector 185"/>
            <p:cNvCxnSpPr/>
            <p:nvPr/>
          </p:nvCxnSpPr>
          <p:spPr>
            <a:xfrm flipV="1">
              <a:off x="4734215" y="4152928"/>
              <a:ext cx="335523" cy="2210"/>
            </a:xfrm>
            <a:prstGeom prst="straightConnector1">
              <a:avLst/>
            </a:prstGeom>
            <a:ln w="38100" cap="rnd">
              <a:round/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393967" y="4329860"/>
              <a:ext cx="160393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5393967" y="4155138"/>
              <a:ext cx="0" cy="174722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5550886" y="4155138"/>
              <a:ext cx="3474" cy="164666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Elbow Connector 189"/>
            <p:cNvCxnSpPr/>
            <p:nvPr/>
          </p:nvCxnSpPr>
          <p:spPr>
            <a:xfrm>
              <a:off x="5911841" y="4152927"/>
              <a:ext cx="380910" cy="2210"/>
            </a:xfrm>
            <a:prstGeom prst="straightConnector1">
              <a:avLst/>
            </a:prstGeom>
            <a:ln w="38100" cap="rnd">
              <a:round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5754922" y="4327650"/>
              <a:ext cx="160393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5754922" y="4152928"/>
              <a:ext cx="0" cy="174722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911841" y="4152928"/>
              <a:ext cx="3474" cy="164666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075521" y="4325366"/>
              <a:ext cx="160393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075521" y="4150644"/>
              <a:ext cx="0" cy="174722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232440" y="4150644"/>
              <a:ext cx="3474" cy="164666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9" name="Elbow Connector 185"/>
            <p:cNvCxnSpPr/>
            <p:nvPr/>
          </p:nvCxnSpPr>
          <p:spPr>
            <a:xfrm>
              <a:off x="5236073" y="4147919"/>
              <a:ext cx="156759" cy="0"/>
            </a:xfrm>
            <a:prstGeom prst="straightConnector1">
              <a:avLst/>
            </a:prstGeom>
            <a:ln w="38100" cap="rnd">
              <a:round/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0" name="Elbow Connector 185"/>
            <p:cNvCxnSpPr/>
            <p:nvPr/>
          </p:nvCxnSpPr>
          <p:spPr>
            <a:xfrm>
              <a:off x="5550886" y="4149886"/>
              <a:ext cx="204036" cy="0"/>
            </a:xfrm>
            <a:prstGeom prst="straightConnector1">
              <a:avLst/>
            </a:prstGeom>
            <a:ln w="38100" cap="rnd">
              <a:round/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2781" y="2619113"/>
            <a:ext cx="1106767" cy="82983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325" y="2007914"/>
            <a:ext cx="1106766" cy="82983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4656" y="4556185"/>
            <a:ext cx="1106767" cy="82983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6242" y="2925989"/>
            <a:ext cx="1106767" cy="82983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6242" y="3776464"/>
            <a:ext cx="1106767" cy="82983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6242" y="5309750"/>
            <a:ext cx="1106767" cy="82983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72647" y="2579592"/>
            <a:ext cx="1106767" cy="82983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6242" y="1487783"/>
            <a:ext cx="1106767" cy="829830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4294224" y="1963190"/>
            <a:ext cx="899599" cy="823133"/>
            <a:chOff x="2623158" y="2185403"/>
            <a:chExt cx="899599" cy="823133"/>
          </a:xfrm>
        </p:grpSpPr>
        <p:cxnSp>
          <p:nvCxnSpPr>
            <p:cNvPr id="54" name="Přímá spojnice 6"/>
            <p:cNvCxnSpPr/>
            <p:nvPr/>
          </p:nvCxnSpPr>
          <p:spPr>
            <a:xfrm>
              <a:off x="2623158" y="2371811"/>
              <a:ext cx="0" cy="636725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5" name="Přímá spojnice 43"/>
            <p:cNvCxnSpPr/>
            <p:nvPr/>
          </p:nvCxnSpPr>
          <p:spPr>
            <a:xfrm>
              <a:off x="3522757" y="2371811"/>
              <a:ext cx="0" cy="636725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6" name="Přímá spojnice se šipkou 52"/>
            <p:cNvCxnSpPr/>
            <p:nvPr/>
          </p:nvCxnSpPr>
          <p:spPr>
            <a:xfrm>
              <a:off x="2640806" y="2456319"/>
              <a:ext cx="864394" cy="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7" name="TextovéPole 55"/>
            <p:cNvSpPr txBox="1"/>
            <p:nvPr/>
          </p:nvSpPr>
          <p:spPr>
            <a:xfrm>
              <a:off x="2799442" y="2185403"/>
              <a:ext cx="5757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 smtClean="0">
                  <a:solidFill>
                    <a:schemeClr val="accent6"/>
                  </a:solidFill>
                </a:rPr>
                <a:t>25 ns</a:t>
              </a:r>
              <a:endParaRPr lang="cs-CZ" sz="14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40" name="Rectangular Callout 39"/>
          <p:cNvSpPr/>
          <p:nvPr/>
        </p:nvSpPr>
        <p:spPr>
          <a:xfrm>
            <a:off x="1796374" y="2732458"/>
            <a:ext cx="646580" cy="467831"/>
          </a:xfrm>
          <a:prstGeom prst="wedgeRectCallout">
            <a:avLst>
              <a:gd name="adj1" fmla="val -9156"/>
              <a:gd name="adj2" fmla="val 8955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Beam</a:t>
            </a:r>
          </a:p>
          <a:p>
            <a:pPr algn="ctr"/>
            <a:r>
              <a:rPr lang="en-GB" sz="1400" dirty="0" smtClean="0"/>
              <a:t>25 ns</a:t>
            </a:r>
            <a:endParaRPr lang="en-GB" sz="1400" dirty="0"/>
          </a:p>
        </p:txBody>
      </p:sp>
      <p:sp>
        <p:nvSpPr>
          <p:cNvPr id="41" name="Rectangular Callout 40"/>
          <p:cNvSpPr/>
          <p:nvPr/>
        </p:nvSpPr>
        <p:spPr>
          <a:xfrm>
            <a:off x="1712585" y="4450139"/>
            <a:ext cx="814158" cy="451034"/>
          </a:xfrm>
          <a:prstGeom prst="wedgeRectCallout">
            <a:avLst>
              <a:gd name="adj1" fmla="val 51632"/>
              <a:gd name="adj2" fmla="val -10856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err="1" smtClean="0"/>
              <a:t>Stripline</a:t>
            </a:r>
            <a:r>
              <a:rPr lang="en-GB" sz="1400" dirty="0" smtClean="0"/>
              <a:t> pick-up</a:t>
            </a:r>
            <a:endParaRPr lang="en-GB" sz="1400" dirty="0"/>
          </a:p>
        </p:txBody>
      </p:sp>
      <p:sp>
        <p:nvSpPr>
          <p:cNvPr id="42" name="Rectangular Callout 41"/>
          <p:cNvSpPr/>
          <p:nvPr/>
        </p:nvSpPr>
        <p:spPr>
          <a:xfrm>
            <a:off x="2111376" y="2205918"/>
            <a:ext cx="704831" cy="388892"/>
          </a:xfrm>
          <a:prstGeom prst="wedgeRectCallout">
            <a:avLst>
              <a:gd name="adj1" fmla="val 108675"/>
              <a:gd name="adj2" fmla="val 16713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Delay 12.5 ns</a:t>
            </a:r>
            <a:endParaRPr lang="en-GB" sz="1400" dirty="0"/>
          </a:p>
        </p:txBody>
      </p:sp>
      <p:sp>
        <p:nvSpPr>
          <p:cNvPr id="43" name="Rectangular Callout 42"/>
          <p:cNvSpPr/>
          <p:nvPr/>
        </p:nvSpPr>
        <p:spPr>
          <a:xfrm>
            <a:off x="5840651" y="2917266"/>
            <a:ext cx="704831" cy="388892"/>
          </a:xfrm>
          <a:prstGeom prst="wedgeRectCallout">
            <a:avLst>
              <a:gd name="adj1" fmla="val 108675"/>
              <a:gd name="adj2" fmla="val -9344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Delay 2 ns</a:t>
            </a:r>
            <a:endParaRPr lang="en-GB" sz="1400" dirty="0"/>
          </a:p>
        </p:txBody>
      </p:sp>
      <p:sp>
        <p:nvSpPr>
          <p:cNvPr id="44" name="Rectangular Callout 43"/>
          <p:cNvSpPr/>
          <p:nvPr/>
        </p:nvSpPr>
        <p:spPr>
          <a:xfrm>
            <a:off x="8909908" y="5569899"/>
            <a:ext cx="828934" cy="682801"/>
          </a:xfrm>
          <a:prstGeom prst="wedgeRectCallout">
            <a:avLst>
              <a:gd name="adj1" fmla="val 56944"/>
              <a:gd name="adj2" fmla="val -7902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Filter output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4549724" y="3590328"/>
            <a:ext cx="289434" cy="334089"/>
            <a:chOff x="2878658" y="3478558"/>
            <a:chExt cx="289434" cy="334089"/>
          </a:xfrm>
        </p:grpSpPr>
        <p:sp>
          <p:nvSpPr>
            <p:cNvPr id="51" name="Rectangle 50"/>
            <p:cNvSpPr/>
            <p:nvPr/>
          </p:nvSpPr>
          <p:spPr>
            <a:xfrm>
              <a:off x="2941992" y="3633961"/>
              <a:ext cx="132409" cy="354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52" name="Curved Connector 51"/>
            <p:cNvCxnSpPr/>
            <p:nvPr/>
          </p:nvCxnSpPr>
          <p:spPr>
            <a:xfrm rot="5400000">
              <a:off x="2783051" y="3574165"/>
              <a:ext cx="334089" cy="142875"/>
            </a:xfrm>
            <a:prstGeom prst="curvedConnector3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3" name="Curved Connector 52"/>
            <p:cNvCxnSpPr/>
            <p:nvPr/>
          </p:nvCxnSpPr>
          <p:spPr>
            <a:xfrm rot="5400000">
              <a:off x="2929610" y="3574165"/>
              <a:ext cx="334089" cy="142875"/>
            </a:xfrm>
            <a:prstGeom prst="curvedConnector3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46" name="Straight Connector 45"/>
          <p:cNvCxnSpPr/>
          <p:nvPr/>
        </p:nvCxnSpPr>
        <p:spPr>
          <a:xfrm>
            <a:off x="4679454" y="4327700"/>
            <a:ext cx="0" cy="1983534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290"/>
          <p:cNvSpPr txBox="1"/>
          <p:nvPr/>
        </p:nvSpPr>
        <p:spPr bwMode="auto">
          <a:xfrm>
            <a:off x="4692598" y="5957588"/>
            <a:ext cx="1712683" cy="351863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Electronics </a:t>
            </a:r>
            <a:r>
              <a:rPr lang="en-GB" dirty="0" smtClean="0"/>
              <a:t>rack</a:t>
            </a:r>
            <a:endParaRPr lang="en-GB" dirty="0"/>
          </a:p>
        </p:txBody>
      </p:sp>
      <p:sp>
        <p:nvSpPr>
          <p:cNvPr id="48" name="TextBox 292"/>
          <p:cNvSpPr txBox="1"/>
          <p:nvPr/>
        </p:nvSpPr>
        <p:spPr bwMode="auto">
          <a:xfrm>
            <a:off x="3363058" y="5957588"/>
            <a:ext cx="1316396" cy="351863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 smtClean="0"/>
              <a:t>Tunnel</a:t>
            </a:r>
            <a:endParaRPr lang="en-GB" dirty="0"/>
          </a:p>
        </p:txBody>
      </p:sp>
      <p:sp>
        <p:nvSpPr>
          <p:cNvPr id="49" name="Flowchart: Process 48"/>
          <p:cNvSpPr/>
          <p:nvPr/>
        </p:nvSpPr>
        <p:spPr>
          <a:xfrm>
            <a:off x="9570834" y="4097424"/>
            <a:ext cx="710395" cy="750536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LP filters</a:t>
            </a:r>
            <a:endParaRPr lang="en-GB" dirty="0"/>
          </a:p>
        </p:txBody>
      </p:sp>
      <p:cxnSp>
        <p:nvCxnSpPr>
          <p:cNvPr id="50" name="Elbow Connector 83"/>
          <p:cNvCxnSpPr>
            <a:stCxn id="49" idx="2"/>
          </p:cNvCxnSpPr>
          <p:nvPr/>
        </p:nvCxnSpPr>
        <p:spPr>
          <a:xfrm>
            <a:off x="9926032" y="4847960"/>
            <a:ext cx="0" cy="471507"/>
          </a:xfrm>
          <a:prstGeom prst="straightConnector1">
            <a:avLst/>
          </a:prstGeom>
          <a:ln w="38100" cap="rnd">
            <a:rou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DB306E7A-5739-4172-ACC9-5A6632C3B2D0}"/>
              </a:ext>
            </a:extLst>
          </p:cNvPr>
          <p:cNvSpPr txBox="1"/>
          <p:nvPr/>
        </p:nvSpPr>
        <p:spPr>
          <a:xfrm>
            <a:off x="10021055" y="6252700"/>
            <a:ext cx="1971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Image: Jan </a:t>
            </a:r>
            <a:r>
              <a:rPr lang="en-US" sz="1400" dirty="0" err="1"/>
              <a:t>Pospisil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7561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6" y="365125"/>
            <a:ext cx="11433056" cy="1325563"/>
          </a:xfrm>
        </p:spPr>
        <p:txBody>
          <a:bodyPr/>
          <a:lstStyle/>
          <a:p>
            <a:r>
              <a:rPr lang="en-GB" dirty="0" smtClean="0"/>
              <a:t>The Proposed Architecture: </a:t>
            </a:r>
            <a:r>
              <a:rPr lang="en-GB" sz="4000" dirty="0" smtClean="0"/>
              <a:t>Digital Acquisition Chain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948" y="1534892"/>
            <a:ext cx="6480000" cy="4860000"/>
          </a:xfrm>
          <a:prstGeom prst="rect">
            <a:avLst/>
          </a:prstGeom>
        </p:spPr>
      </p:pic>
      <p:sp>
        <p:nvSpPr>
          <p:cNvPr id="6" name="TextBox 156"/>
          <p:cNvSpPr txBox="1"/>
          <p:nvPr/>
        </p:nvSpPr>
        <p:spPr>
          <a:xfrm>
            <a:off x="1110342" y="5445040"/>
            <a:ext cx="42579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LHC P5, USC55, </a:t>
            </a:r>
            <a:r>
              <a:rPr lang="en-GB" sz="1600" dirty="0" smtClean="0"/>
              <a:t>BPMSY4L5 (</a:t>
            </a:r>
            <a:r>
              <a:rPr lang="en-GB" sz="1600" dirty="0" err="1" smtClean="0"/>
              <a:t>Stripline</a:t>
            </a:r>
            <a:r>
              <a:rPr lang="en-GB" sz="1600" dirty="0" smtClean="0"/>
              <a:t>) </a:t>
            </a:r>
          </a:p>
          <a:p>
            <a:r>
              <a:rPr lang="en-GB" sz="1600" dirty="0" smtClean="0"/>
              <a:t>1.24e11 Bunch Intensity </a:t>
            </a:r>
          </a:p>
          <a:p>
            <a:r>
              <a:rPr lang="en-GB" sz="1600" dirty="0" smtClean="0"/>
              <a:t>Acquired with </a:t>
            </a:r>
            <a:r>
              <a:rPr lang="en-US" altLang="en-US" sz="1600" dirty="0"/>
              <a:t>8 bit – 18 </a:t>
            </a:r>
            <a:r>
              <a:rPr lang="en-US" altLang="en-US" sz="1600" dirty="0" smtClean="0"/>
              <a:t>GHz </a:t>
            </a:r>
            <a:r>
              <a:rPr lang="en-GB" sz="1600" dirty="0" smtClean="0"/>
              <a:t>scope</a:t>
            </a:r>
            <a:endParaRPr lang="en-US" altLang="en-US" sz="1600" dirty="0">
              <a:latin typeface="Arial" panose="020B0604020202020204" pitchFamily="34" charset="0"/>
            </a:endParaRPr>
          </a:p>
          <a:p>
            <a:r>
              <a:rPr lang="en-GB" sz="1600" dirty="0" smtClean="0"/>
              <a:t> 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" y="1616400"/>
            <a:ext cx="5088000" cy="38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43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79231" y="2202018"/>
            <a:ext cx="1514273" cy="691145"/>
          </a:xfrm>
          <a:prstGeom prst="rect">
            <a:avLst/>
          </a:prstGeom>
          <a:noFill/>
          <a:ln cap="rnd">
            <a:solidFill>
              <a:schemeClr val="bg1">
                <a:lumMod val="75000"/>
              </a:schemeClr>
            </a:solidFill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Comb Filter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993504" y="2547252"/>
            <a:ext cx="466530" cy="339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ectangle 158"/>
          <p:cNvSpPr/>
          <p:nvPr/>
        </p:nvSpPr>
        <p:spPr>
          <a:xfrm>
            <a:off x="4497358" y="1702661"/>
            <a:ext cx="2090058" cy="1689181"/>
          </a:xfrm>
          <a:prstGeom prst="rect">
            <a:avLst/>
          </a:prstGeom>
          <a:noFill/>
          <a:ln w="47625" cap="rnd">
            <a:solidFill>
              <a:schemeClr val="accent2"/>
            </a:solidFill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r>
              <a:rPr lang="en-GB" dirty="0" smtClean="0">
                <a:solidFill>
                  <a:schemeClr val="accent2"/>
                </a:solidFill>
              </a:rPr>
              <a:t>ADC Mezzanine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4674634" y="2164692"/>
            <a:ext cx="1017037" cy="699796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ADC</a:t>
            </a:r>
            <a:endParaRPr lang="en-GB" dirty="0"/>
          </a:p>
        </p:txBody>
      </p:sp>
      <p:sp>
        <p:nvSpPr>
          <p:cNvPr id="160" name="Pentagon 159"/>
          <p:cNvSpPr/>
          <p:nvPr/>
        </p:nvSpPr>
        <p:spPr>
          <a:xfrm>
            <a:off x="4845696" y="2251775"/>
            <a:ext cx="1017037" cy="699796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ADC</a:t>
            </a:r>
            <a:endParaRPr lang="en-GB" dirty="0"/>
          </a:p>
        </p:txBody>
      </p:sp>
      <p:sp>
        <p:nvSpPr>
          <p:cNvPr id="161" name="Pentagon 160"/>
          <p:cNvSpPr/>
          <p:nvPr/>
        </p:nvSpPr>
        <p:spPr>
          <a:xfrm>
            <a:off x="5007427" y="2338858"/>
            <a:ext cx="1017037" cy="699796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ADC</a:t>
            </a:r>
            <a:endParaRPr lang="en-GB" dirty="0"/>
          </a:p>
        </p:txBody>
      </p:sp>
      <p:sp>
        <p:nvSpPr>
          <p:cNvPr id="162" name="Rectangle 161"/>
          <p:cNvSpPr/>
          <p:nvPr/>
        </p:nvSpPr>
        <p:spPr>
          <a:xfrm>
            <a:off x="6777140" y="1702661"/>
            <a:ext cx="2090058" cy="1689181"/>
          </a:xfrm>
          <a:prstGeom prst="rect">
            <a:avLst/>
          </a:prstGeom>
          <a:noFill/>
          <a:ln w="47625" cap="rnd">
            <a:solidFill>
              <a:schemeClr val="accent6"/>
            </a:solidFill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r>
              <a:rPr lang="en-GB" dirty="0" smtClean="0">
                <a:solidFill>
                  <a:schemeClr val="accent6"/>
                </a:solidFill>
              </a:rPr>
              <a:t>VFC board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58343" y="1982749"/>
            <a:ext cx="438539" cy="1129004"/>
          </a:xfrm>
          <a:prstGeom prst="rect">
            <a:avLst/>
          </a:prstGeom>
          <a:solidFill>
            <a:srgbClr val="FFD1D1"/>
          </a:solidFill>
          <a:ln cap="rnd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FMC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7460611" y="2211347"/>
            <a:ext cx="947055" cy="9004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cap="rnd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6"/>
                </a:solidFill>
              </a:rPr>
              <a:t>FPGA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6146928" y="2572909"/>
            <a:ext cx="214604" cy="17728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Right Arrow 163"/>
          <p:cNvSpPr/>
          <p:nvPr/>
        </p:nvSpPr>
        <p:spPr>
          <a:xfrm>
            <a:off x="6979304" y="2575238"/>
            <a:ext cx="214604" cy="17728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Content Placeholder 2"/>
          <p:cNvSpPr>
            <a:spLocks noGrp="1"/>
          </p:cNvSpPr>
          <p:nvPr>
            <p:ph idx="1"/>
          </p:nvPr>
        </p:nvSpPr>
        <p:spPr>
          <a:xfrm>
            <a:off x="569167" y="4028039"/>
            <a:ext cx="11140751" cy="2475398"/>
          </a:xfrm>
        </p:spPr>
        <p:txBody>
          <a:bodyPr>
            <a:normAutofit/>
          </a:bodyPr>
          <a:lstStyle/>
          <a:p>
            <a:r>
              <a:rPr lang="en-US" sz="3000" dirty="0" smtClean="0"/>
              <a:t>ADC sampling frequency bounded by FPGA transceivers max lane rate (</a:t>
            </a:r>
            <a:r>
              <a:rPr lang="en-GB" sz="3200" dirty="0" smtClean="0"/>
              <a:t>6.5536 </a:t>
            </a:r>
            <a:r>
              <a:rPr lang="en-GB" sz="3200" dirty="0" err="1" smtClean="0"/>
              <a:t>Gbps</a:t>
            </a:r>
            <a:r>
              <a:rPr lang="en-GB" sz="3200" dirty="0" smtClean="0"/>
              <a:t> on VFC-HD)</a:t>
            </a:r>
            <a:r>
              <a:rPr lang="en-US" sz="3000" dirty="0" smtClean="0"/>
              <a:t>.</a:t>
            </a:r>
          </a:p>
          <a:p>
            <a:r>
              <a:rPr lang="en-US" sz="3000" dirty="0" smtClean="0"/>
              <a:t>Two mezzanines under test: </a:t>
            </a:r>
          </a:p>
          <a:p>
            <a:pPr lvl="1"/>
            <a:r>
              <a:rPr lang="en-US" sz="2600" dirty="0" err="1" smtClean="0"/>
              <a:t>Vadatech</a:t>
            </a:r>
            <a:r>
              <a:rPr lang="en-US" sz="2600" dirty="0" smtClean="0"/>
              <a:t> FMC225</a:t>
            </a:r>
            <a:r>
              <a:rPr lang="en-GB" sz="2600" dirty="0" smtClean="0"/>
              <a:t>: </a:t>
            </a:r>
            <a:r>
              <a:rPr lang="en-US" sz="2600" b="1" dirty="0" smtClean="0"/>
              <a:t>12</a:t>
            </a:r>
            <a:r>
              <a:rPr lang="en-US" sz="2600" dirty="0" smtClean="0"/>
              <a:t> bits (</a:t>
            </a:r>
            <a:r>
              <a:rPr lang="en-US" sz="2600" b="1" dirty="0" smtClean="0"/>
              <a:t>8.8</a:t>
            </a:r>
            <a:r>
              <a:rPr lang="en-US" sz="2600" dirty="0" smtClean="0"/>
              <a:t> ENOBS) up to 4 Gsps </a:t>
            </a:r>
            <a:r>
              <a:rPr lang="en-US" sz="2600" dirty="0" smtClean="0">
                <a:sym typeface="Wingdings" panose="05000000000000000000" pitchFamily="2" charset="2"/>
              </a:rPr>
              <a:t> operating @ </a:t>
            </a:r>
            <a:r>
              <a:rPr lang="en-US" sz="2600" b="1" dirty="0" smtClean="0">
                <a:sym typeface="Wingdings" panose="05000000000000000000" pitchFamily="2" charset="2"/>
              </a:rPr>
              <a:t>3.2 </a:t>
            </a:r>
            <a:r>
              <a:rPr lang="en-US" sz="2600" dirty="0" smtClean="0">
                <a:sym typeface="Wingdings" panose="05000000000000000000" pitchFamily="2" charset="2"/>
              </a:rPr>
              <a:t>Gsps</a:t>
            </a:r>
            <a:endParaRPr lang="en-US" sz="2600" dirty="0" smtClean="0"/>
          </a:p>
          <a:p>
            <a:pPr lvl="1"/>
            <a:r>
              <a:rPr lang="en-US" sz="2600" dirty="0" smtClean="0"/>
              <a:t>HTG-FMC-14ADC:   </a:t>
            </a:r>
            <a:r>
              <a:rPr lang="en-US" sz="2600" b="1" dirty="0" smtClean="0"/>
              <a:t>14</a:t>
            </a:r>
            <a:r>
              <a:rPr lang="en-US" sz="2600" dirty="0" smtClean="0"/>
              <a:t> bits (</a:t>
            </a:r>
            <a:r>
              <a:rPr lang="en-US" sz="2600" b="1" dirty="0" smtClean="0"/>
              <a:t>9.6</a:t>
            </a:r>
            <a:r>
              <a:rPr lang="en-US" sz="2600" dirty="0" smtClean="0"/>
              <a:t> ENOBS) up to 3 Gsps </a:t>
            </a:r>
            <a:r>
              <a:rPr lang="en-US" sz="2600" dirty="0" smtClean="0">
                <a:sym typeface="Wingdings" panose="05000000000000000000" pitchFamily="2" charset="2"/>
              </a:rPr>
              <a:t> operating @ </a:t>
            </a:r>
            <a:r>
              <a:rPr lang="en-US" sz="2600" b="1" dirty="0" smtClean="0">
                <a:sym typeface="Wingdings" panose="05000000000000000000" pitchFamily="2" charset="2"/>
              </a:rPr>
              <a:t>2.6</a:t>
            </a:r>
            <a:r>
              <a:rPr lang="en-US" sz="2600" dirty="0" smtClean="0">
                <a:sym typeface="Wingdings" panose="05000000000000000000" pitchFamily="2" charset="2"/>
              </a:rPr>
              <a:t> Gsps</a:t>
            </a:r>
            <a:r>
              <a:rPr lang="en-US" sz="2600" dirty="0" smtClean="0"/>
              <a:t> </a:t>
            </a:r>
          </a:p>
          <a:p>
            <a:endParaRPr lang="en-GB" dirty="0"/>
          </a:p>
        </p:txBody>
      </p:sp>
      <p:sp>
        <p:nvSpPr>
          <p:cNvPr id="166" name="Title 1"/>
          <p:cNvSpPr txBox="1">
            <a:spLocks/>
          </p:cNvSpPr>
          <p:nvPr/>
        </p:nvSpPr>
        <p:spPr>
          <a:xfrm>
            <a:off x="482136" y="365125"/>
            <a:ext cx="114330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The Proposed Architecture: </a:t>
            </a:r>
            <a:r>
              <a:rPr lang="en-GB" sz="4000" smtClean="0"/>
              <a:t>Digital Acquisition Chain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539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Box 156"/>
          <p:cNvSpPr txBox="1"/>
          <p:nvPr/>
        </p:nvSpPr>
        <p:spPr>
          <a:xfrm>
            <a:off x="1110342" y="5445040"/>
            <a:ext cx="42579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LHC P5, USC55, </a:t>
            </a:r>
            <a:r>
              <a:rPr lang="en-GB" sz="1600" dirty="0" smtClean="0"/>
              <a:t>BPMSY4L5 (</a:t>
            </a:r>
            <a:r>
              <a:rPr lang="en-GB" sz="1600" dirty="0" err="1" smtClean="0"/>
              <a:t>Stripline</a:t>
            </a:r>
            <a:r>
              <a:rPr lang="en-GB" sz="1600" dirty="0" smtClean="0"/>
              <a:t>) </a:t>
            </a:r>
          </a:p>
          <a:p>
            <a:r>
              <a:rPr lang="en-GB" sz="1600" dirty="0" smtClean="0"/>
              <a:t>1.24e11 Bunch Intensity </a:t>
            </a:r>
          </a:p>
          <a:p>
            <a:r>
              <a:rPr lang="en-GB" sz="1600" dirty="0" smtClean="0"/>
              <a:t>Acquired with </a:t>
            </a:r>
            <a:r>
              <a:rPr lang="en-US" altLang="en-US" sz="1600" dirty="0"/>
              <a:t>8 bit – 18 </a:t>
            </a:r>
            <a:r>
              <a:rPr lang="en-US" altLang="en-US" sz="1600" dirty="0" smtClean="0"/>
              <a:t>GHz </a:t>
            </a:r>
            <a:r>
              <a:rPr lang="en-GB" sz="1600" dirty="0" smtClean="0"/>
              <a:t>scope</a:t>
            </a:r>
            <a:endParaRPr lang="en-US" altLang="en-US" sz="1600" dirty="0">
              <a:latin typeface="Arial" panose="020B0604020202020204" pitchFamily="34" charset="0"/>
            </a:endParaRPr>
          </a:p>
          <a:p>
            <a:r>
              <a:rPr lang="en-GB" sz="1600" dirty="0" smtClean="0"/>
              <a:t> </a:t>
            </a:r>
            <a:endParaRPr lang="en-GB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600" y="1533600"/>
            <a:ext cx="6480000" cy="4860000"/>
          </a:xfrm>
          <a:prstGeom prst="rect">
            <a:avLst/>
          </a:prstGeom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482136" y="365125"/>
            <a:ext cx="114330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The Proposed Architecture: </a:t>
            </a:r>
            <a:r>
              <a:rPr lang="en-GB" sz="4000" smtClean="0"/>
              <a:t>Digital Acquisition Chain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" y="1616400"/>
            <a:ext cx="5088000" cy="38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82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2281</TotalTime>
  <Words>1083</Words>
  <Application>Microsoft Office PowerPoint</Application>
  <PresentationFormat>Widescreen</PresentationFormat>
  <Paragraphs>241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Wingdings</vt:lpstr>
      <vt:lpstr>Office Theme</vt:lpstr>
      <vt:lpstr>LHC Interlocked BPM Renovation</vt:lpstr>
      <vt:lpstr>Outline</vt:lpstr>
      <vt:lpstr>Introduction: LHC Interlock BPM system </vt:lpstr>
      <vt:lpstr>Introduction: Current System Limits</vt:lpstr>
      <vt:lpstr>The Proposed Architecture </vt:lpstr>
      <vt:lpstr>The Proposed Architecture: Front-end Concept </vt:lpstr>
      <vt:lpstr>The Proposed Architecture: Digital Acquisition Chain</vt:lpstr>
      <vt:lpstr>PowerPoint Presentation</vt:lpstr>
      <vt:lpstr>PowerPoint Presentation</vt:lpstr>
      <vt:lpstr>Beam Results : measurements set-up</vt:lpstr>
      <vt:lpstr>Beam Results : position estimation algorithm</vt:lpstr>
      <vt:lpstr>Beam Results: (1) Vadatech 12 bit @3.2 Gsps</vt:lpstr>
      <vt:lpstr>Beam Results : (2) Vadatech 15 bit IQ @4 Gsps 8-DDC</vt:lpstr>
      <vt:lpstr>Beam Results : (2) Vadatech 15 bit IQ @4 Gsps 8-DDC</vt:lpstr>
      <vt:lpstr>Beam Results : (3) HTG 14 bit @2.6 Gsps</vt:lpstr>
      <vt:lpstr>Beam Results : Position Resolution Results</vt:lpstr>
      <vt:lpstr>Beam Results : Position Error Offset</vt:lpstr>
      <vt:lpstr>Doublet Simulation: Singlet vs. Doublet </vt:lpstr>
      <vt:lpstr>Doublet Simulation: Singlet vs. Doublet </vt:lpstr>
      <vt:lpstr>Doublet Simulation: Singlet vs. Doublet </vt:lpstr>
      <vt:lpstr>Carrier Upgrade: VFC-HS</vt:lpstr>
      <vt:lpstr>Carrier Upgrade: iBPM Price/Resolution Variants</vt:lpstr>
      <vt:lpstr>Status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Irene Degl'Innocenti</dc:creator>
  <cp:lastModifiedBy>Irene Degl'Innocenti</cp:lastModifiedBy>
  <cp:revision>72</cp:revision>
  <dcterms:created xsi:type="dcterms:W3CDTF">2018-11-05T10:28:37Z</dcterms:created>
  <dcterms:modified xsi:type="dcterms:W3CDTF">2018-11-07T00:29:52Z</dcterms:modified>
</cp:coreProperties>
</file>