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40"/>
  </p:notesMasterIdLst>
  <p:handoutMasterIdLst>
    <p:handoutMasterId r:id="rId41"/>
  </p:handoutMasterIdLst>
  <p:sldIdLst>
    <p:sldId id="374" r:id="rId2"/>
    <p:sldId id="471" r:id="rId3"/>
    <p:sldId id="533" r:id="rId4"/>
    <p:sldId id="534" r:id="rId5"/>
    <p:sldId id="535" r:id="rId6"/>
    <p:sldId id="536" r:id="rId7"/>
    <p:sldId id="537" r:id="rId8"/>
    <p:sldId id="538" r:id="rId9"/>
    <p:sldId id="539" r:id="rId10"/>
    <p:sldId id="480" r:id="rId11"/>
    <p:sldId id="548" r:id="rId12"/>
    <p:sldId id="549" r:id="rId13"/>
    <p:sldId id="546" r:id="rId14"/>
    <p:sldId id="547" r:id="rId15"/>
    <p:sldId id="545" r:id="rId16"/>
    <p:sldId id="506" r:id="rId17"/>
    <p:sldId id="541" r:id="rId18"/>
    <p:sldId id="508" r:id="rId19"/>
    <p:sldId id="509" r:id="rId20"/>
    <p:sldId id="550" r:id="rId21"/>
    <p:sldId id="517" r:id="rId22"/>
    <p:sldId id="553" r:id="rId23"/>
    <p:sldId id="554" r:id="rId24"/>
    <p:sldId id="561" r:id="rId25"/>
    <p:sldId id="563" r:id="rId26"/>
    <p:sldId id="564" r:id="rId27"/>
    <p:sldId id="573" r:id="rId28"/>
    <p:sldId id="574" r:id="rId29"/>
    <p:sldId id="575" r:id="rId30"/>
    <p:sldId id="562" r:id="rId31"/>
    <p:sldId id="576" r:id="rId32"/>
    <p:sldId id="567" r:id="rId33"/>
    <p:sldId id="560" r:id="rId34"/>
    <p:sldId id="566" r:id="rId35"/>
    <p:sldId id="572" r:id="rId36"/>
    <p:sldId id="569" r:id="rId37"/>
    <p:sldId id="570" r:id="rId38"/>
    <p:sldId id="571" r:id="rId39"/>
  </p:sldIdLst>
  <p:sldSz cx="9144000" cy="6858000" type="screen4x3"/>
  <p:notesSz cx="6797675" cy="9928225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olo Fessia" initials="PF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DDDA"/>
    <a:srgbClr val="FF0000"/>
    <a:srgbClr val="D5FC79"/>
    <a:srgbClr val="92D050"/>
    <a:srgbClr val="FEEAD8"/>
    <a:srgbClr val="CA1100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083" autoAdjust="0"/>
    <p:restoredTop sz="94475"/>
  </p:normalViewPr>
  <p:slideViewPr>
    <p:cSldViewPr snapToObjects="1" showGuides="1">
      <p:cViewPr>
        <p:scale>
          <a:sx n="73" d="100"/>
          <a:sy n="73" d="100"/>
        </p:scale>
        <p:origin x="1336" y="6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notesMaster" Target="notesMasters/notesMaster1.xml"/><Relationship Id="rId41" Type="http://schemas.openxmlformats.org/officeDocument/2006/relationships/handoutMaster" Target="handoutMasters/handoutMaster1.xml"/><Relationship Id="rId42" Type="http://schemas.openxmlformats.org/officeDocument/2006/relationships/commentAuthors" Target="commentAuthors.xml"/><Relationship Id="rId43" Type="http://schemas.openxmlformats.org/officeDocument/2006/relationships/presProps" Target="presProps.xml"/><Relationship Id="rId44" Type="http://schemas.openxmlformats.org/officeDocument/2006/relationships/viewProps" Target="viewProps.xml"/><Relationship Id="rId4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01/10/2018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86058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01/10/2018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542121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Relationship Id="rId3" Type="http://schemas.openxmlformats.org/officeDocument/2006/relationships/hyperlink" Target="https://indico.cern.ch/event/390395/" TargetMode="Externa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03252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\sigma^2(f_0 &lt; f &lt; f_1) = \</a:t>
            </a:r>
            <a:r>
              <a:rPr lang="en-US" sz="1200" kern="120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</a:t>
            </a: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_{f_0}^{f_1} p(f) \</a:t>
            </a:r>
            <a:r>
              <a:rPr lang="en-US" sz="1200" kern="120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mathrm</a:t>
            </a: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{d}f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44546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800" dirty="0" smtClean="0"/>
              <a:t>Thanks to previous works from </a:t>
            </a:r>
            <a:r>
              <a:rPr lang="en-GB" sz="1800" dirty="0" err="1" smtClean="0"/>
              <a:t>M.Fitterer</a:t>
            </a:r>
            <a:r>
              <a:rPr lang="en-GB" sz="1800" dirty="0" smtClean="0"/>
              <a:t> (e.g. </a:t>
            </a:r>
            <a:r>
              <a:rPr lang="en-GB" sz="1800" dirty="0" smtClean="0">
                <a:hlinkClick r:id="rId3"/>
              </a:rPr>
              <a:t>link</a:t>
            </a:r>
            <a:r>
              <a:rPr lang="en-GB" sz="1800" dirty="0" smtClean="0"/>
              <a:t>) in collaboration with </a:t>
            </a:r>
            <a:r>
              <a:rPr lang="en-GB" sz="1800" dirty="0" err="1" smtClean="0"/>
              <a:t>M.Guinchard</a:t>
            </a:r>
            <a:r>
              <a:rPr lang="en-GB" sz="1800" dirty="0" smtClean="0"/>
              <a:t> (EN-MME) continuous observations of ground motion levels have been setup and a </a:t>
            </a:r>
            <a:r>
              <a:rPr lang="en-GB" sz="1800" dirty="0" err="1" smtClean="0"/>
              <a:t>warning+stop</a:t>
            </a:r>
            <a:r>
              <a:rPr lang="en-GB" sz="1800" dirty="0" smtClean="0"/>
              <a:t> excavation works is fired if expected magnet motion approaches 1 </a:t>
            </a:r>
            <a:r>
              <a:rPr lang="el-GR" sz="1800" dirty="0" smtClean="0"/>
              <a:t>μ</a:t>
            </a:r>
            <a:r>
              <a:rPr lang="en-GB" sz="1800" dirty="0" smtClean="0"/>
              <a:t>m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99534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82802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34063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\sigma^2(f_0 &lt; f &lt; f_1) = 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_{f_0}^{f_1} p(f) 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mathrm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{d}f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608100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\sigma^2(f_0 &lt; f &lt; f_1) = 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_{f_0}^{f_1} p(f) 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mathrm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{d}f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526706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\sigma^2(f_0 &lt; f &lt; f_1) = 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_{f_0}^{f_1} p(f) 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mathrm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{d}f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17481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565642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436808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67562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79958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204905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943327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Mario Vicente Oliver </a:t>
            </a:r>
            <a:r>
              <a:rPr lang="en-US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Martos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&lt;</a:t>
            </a:r>
            <a:r>
              <a:rPr lang="en-US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mario.vicente.oliver.martos@cern.ch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&gt;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93436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22499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718516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US" sz="1200" kern="120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frac</a:t>
            </a: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{\Delta x_{IP}}{\</a:t>
            </a:r>
            <a:r>
              <a:rPr lang="en-US" sz="1200" kern="120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sqrt</a:t>
            </a: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{\beta^* \</a:t>
            </a:r>
            <a:r>
              <a:rPr lang="en-US" sz="1200" kern="120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epsilon_g</a:t>
            </a: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 \Delta </a:t>
            </a:r>
            <a:r>
              <a:rPr lang="en-US" sz="1200" kern="120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x_q</a:t>
            </a: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 = \</a:t>
            </a:r>
            <a:r>
              <a:rPr lang="en-US" sz="1200" kern="120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frac</a:t>
            </a: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{\</a:t>
            </a:r>
            <a:r>
              <a:rPr lang="en-US" sz="1200" kern="120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sqrt</a:t>
            </a: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{\</a:t>
            </a:r>
            <a:r>
              <a:rPr lang="en-US" sz="1200" kern="120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beta_q</a:t>
            </a: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  (K1L)_q}{\</a:t>
            </a:r>
            <a:r>
              <a:rPr lang="en-US" sz="1200" kern="120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epsilon_g</a:t>
            </a: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</a:t>
            </a:r>
          </a:p>
          <a:p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US" sz="1200" kern="120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frac</a:t>
            </a: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{\cos(2 \pi \phi_{q*} - \pi </a:t>
            </a:r>
            <a:r>
              <a:rPr lang="en-US" sz="1200" kern="120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Q_x</a:t>
            </a: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)}</a:t>
            </a:r>
          </a:p>
          <a:p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{2\sin(\pi Q)}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186300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5953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30208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18917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870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85132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dirty="0" smtClean="0"/>
              <a:t>Exp. magnetic</a:t>
            </a:r>
            <a:r>
              <a:rPr lang="en-GB" b="1" baseline="0" dirty="0" smtClean="0"/>
              <a:t> </a:t>
            </a:r>
            <a:r>
              <a:rPr lang="en-GB" b="1" baseline="0" dirty="0" err="1" smtClean="0"/>
              <a:t>rms</a:t>
            </a:r>
            <a:r>
              <a:rPr lang="en-GB" b="1" baseline="0" dirty="0" smtClean="0"/>
              <a:t> motion [</a:t>
            </a:r>
            <a:r>
              <a:rPr lang="el-GR" b="1" baseline="0" dirty="0" smtClean="0"/>
              <a:t>μ</a:t>
            </a:r>
            <a:r>
              <a:rPr lang="en-US" b="1" baseline="0" dirty="0" smtClean="0"/>
              <a:t>m</a:t>
            </a:r>
            <a:r>
              <a:rPr lang="en-GB" b="1" baseline="0" dirty="0" smtClean="0"/>
              <a:t>]</a:t>
            </a:r>
            <a:r>
              <a:rPr lang="en-GB" b="0" baseline="0" dirty="0" smtClean="0"/>
              <a:t> computed as </a:t>
            </a:r>
            <a:r>
              <a:rPr lang="en-GB" b="0" baseline="0" dirty="0" err="1" smtClean="0"/>
              <a:t>Beam_sigma_separation</a:t>
            </a:r>
            <a:r>
              <a:rPr lang="en-GB" b="0" baseline="0" dirty="0" smtClean="0"/>
              <a:t>/max(</a:t>
            </a:r>
            <a:r>
              <a:rPr lang="en-GB" b="0" baseline="0" dirty="0" err="1" smtClean="0"/>
              <a:t>ampliFactorTableIP</a:t>
            </a:r>
            <a:r>
              <a:rPr lang="en-GB" b="0" baseline="0" dirty="0" smtClean="0"/>
              <a:t>)</a:t>
            </a:r>
            <a:endParaRPr lang="en-GB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27836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98829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\sigma^2(f_0 &lt; f &lt; f_1) = 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_{f_0}^{f_1} p(f) 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mathrm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{d}f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4558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png"/><Relationship Id="rId10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1187624" y="6505875"/>
            <a:ext cx="7956376" cy="352125"/>
          </a:xfrm>
          <a:prstGeom prst="rect">
            <a:avLst/>
          </a:prstGeom>
          <a:gradFill flip="none" rotWithShape="1">
            <a:gsLst>
              <a:gs pos="44000">
                <a:srgbClr val="609BB7"/>
              </a:gs>
              <a:gs pos="0">
                <a:schemeClr val="bg1"/>
              </a:gs>
              <a:gs pos="100000">
                <a:schemeClr val="tx2"/>
              </a:gs>
            </a:gsLst>
            <a:lin ang="0" scaled="1"/>
            <a:tileRect/>
          </a:gradFill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i="1">
              <a:solidFill>
                <a:srgbClr val="FFFF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5" name="Image 4" descr="CERN-logo_outline.jpg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1259632" y="6237312"/>
            <a:ext cx="613410" cy="6032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hyperlink" Target="https://indico.cern.ch/event/672364/contributions/2750548/" TargetMode="External"/><Relationship Id="rId5" Type="http://schemas.openxmlformats.org/officeDocument/2006/relationships/image" Target="../media/image10.png"/><Relationship Id="rId6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6" Type="http://schemas.openxmlformats.org/officeDocument/2006/relationships/image" Target="../media/image15.png"/><Relationship Id="rId7" Type="http://schemas.openxmlformats.org/officeDocument/2006/relationships/hyperlink" Target="https://indico.cern.ch/event/655317/contributions/2668979/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hyperlink" Target="https://indico.cern.ch/event/390395/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672364/contributions/2750543/attachments/1541246/2417043/HL_LHC_CE_Overview.pdf" TargetMode="External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6" Type="http://schemas.openxmlformats.org/officeDocument/2006/relationships/image" Target="../media/image22.png"/><Relationship Id="rId7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5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5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1.png"/><Relationship Id="rId5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750340/contributions/3105614/" TargetMode="External"/><Relationship Id="rId4" Type="http://schemas.openxmlformats.org/officeDocument/2006/relationships/hyperlink" Target="https://indico.cern.ch/event/722413/contributions/2970370/" TargetMode="External"/><Relationship Id="rId5" Type="http://schemas.openxmlformats.org/officeDocument/2006/relationships/hyperlink" Target="http://ipac2018.vrws.de/papers/thpaf040.pdf" TargetMode="External"/><Relationship Id="rId6" Type="http://schemas.openxmlformats.org/officeDocument/2006/relationships/hyperlink" Target="https://indico.cern.ch/event/655317/contributions/2668979/" TargetMode="External"/><Relationship Id="rId7" Type="http://schemas.openxmlformats.org/officeDocument/2006/relationships/hyperlink" Target="https://indico.cern.ch/event/390395/" TargetMode="External"/><Relationship Id="rId8" Type="http://schemas.openxmlformats.org/officeDocument/2006/relationships/hyperlink" Target="https://espace.cern.ch/HiLumi/WP2/task2/SitePages/DavideGamba.aspx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5" Type="http://schemas.openxmlformats.org/officeDocument/2006/relationships/hyperlink" Target="https://indico.cern.ch/event/750340/contributions/3105614/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5" Type="http://schemas.openxmlformats.org/officeDocument/2006/relationships/image" Target="../media/image38.png"/><Relationship Id="rId6" Type="http://schemas.openxmlformats.org/officeDocument/2006/relationships/hyperlink" Target="https://indico.cern.ch/event/750340/contributions/3105614/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Relationship Id="rId3" Type="http://schemas.openxmlformats.org/officeDocument/2006/relationships/image" Target="../media/image40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Relationship Id="rId3" Type="http://schemas.openxmlformats.org/officeDocument/2006/relationships/image" Target="../media/image4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4" Type="http://schemas.openxmlformats.org/officeDocument/2006/relationships/hyperlink" Target="https://indico.cern.ch/event/750340/contributions/3105614/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hyperlink" Target="https://indico.cern.ch/event/722413/contributions/2970370/" TargetMode="Externa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Relationship Id="rId3" Type="http://schemas.openxmlformats.org/officeDocument/2006/relationships/image" Target="../media/image4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4" Type="http://schemas.openxmlformats.org/officeDocument/2006/relationships/hyperlink" Target="https://indico.cern.ch/event/750340/contributions/3105614/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png"/><Relationship Id="rId3" Type="http://schemas.openxmlformats.org/officeDocument/2006/relationships/image" Target="../media/image4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4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png"/><Relationship Id="rId3" Type="http://schemas.openxmlformats.org/officeDocument/2006/relationships/image" Target="../media/image53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4" Type="http://schemas.openxmlformats.org/officeDocument/2006/relationships/image" Target="../media/image55.png"/><Relationship Id="rId5" Type="http://schemas.openxmlformats.org/officeDocument/2006/relationships/image" Target="../media/image56.png"/><Relationship Id="rId6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58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4" Type="http://schemas.openxmlformats.org/officeDocument/2006/relationships/image" Target="../media/image60.emf"/><Relationship Id="rId5" Type="http://schemas.openxmlformats.org/officeDocument/2006/relationships/image" Target="../media/image61.png"/><Relationship Id="rId6" Type="http://schemas.openxmlformats.org/officeDocument/2006/relationships/hyperlink" Target="https://indico.cern.ch/event/722413/contributions/2970370/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4" Type="http://schemas.openxmlformats.org/officeDocument/2006/relationships/hyperlink" Target="https://indico.cern.ch/event/722413/contributions/2970370/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indico.cern.ch/event/722413/contributions/2970370/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hyperlink" Target="https://indico.cern.ch/event/722413/contributions/2970370/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4" Type="http://schemas.openxmlformats.org/officeDocument/2006/relationships/hyperlink" Target="https://indico.cern.ch/event/655317/contributions/2668979/" TargetMode="External"/><Relationship Id="rId5" Type="http://schemas.openxmlformats.org/officeDocument/2006/relationships/image" Target="../media/image6.emf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1180" y="2819400"/>
            <a:ext cx="7740420" cy="1800000"/>
          </a:xfrm>
        </p:spPr>
        <p:txBody>
          <a:bodyPr/>
          <a:lstStyle/>
          <a:p>
            <a:r>
              <a:rPr lang="en-US" sz="3600"/>
              <a:t>Effect of civil engineering work on LHC and implications for HL-LHC </a:t>
            </a:r>
            <a:r>
              <a:rPr lang="en-US" sz="3200" dirty="0"/>
              <a:t> </a:t>
            </a:r>
            <a:endParaRPr lang="en-U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1180" y="4619400"/>
            <a:ext cx="7560840" cy="1113856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D. Gamba, </a:t>
            </a:r>
            <a:r>
              <a:rPr lang="en-US" dirty="0" smtClean="0"/>
              <a:t>M</a:t>
            </a:r>
            <a:r>
              <a:rPr lang="en-US" dirty="0"/>
              <a:t>. </a:t>
            </a:r>
            <a:r>
              <a:rPr lang="en-US" dirty="0" err="1" smtClean="0"/>
              <a:t>Schaumann</a:t>
            </a:r>
            <a:r>
              <a:rPr lang="en-US" dirty="0" smtClean="0"/>
              <a:t>, R</a:t>
            </a:r>
            <a:r>
              <a:rPr lang="en-US" dirty="0"/>
              <a:t>. </a:t>
            </a:r>
            <a:r>
              <a:rPr lang="en-US" dirty="0" err="1"/>
              <a:t>Corsini</a:t>
            </a:r>
            <a:r>
              <a:rPr lang="en-US" dirty="0"/>
              <a:t>, </a:t>
            </a:r>
          </a:p>
          <a:p>
            <a:endParaRPr lang="en-US" dirty="0"/>
          </a:p>
          <a:p>
            <a:r>
              <a:rPr lang="en-US" dirty="0"/>
              <a:t>Many inputs from previous works of M. </a:t>
            </a:r>
            <a:r>
              <a:rPr lang="en-US" dirty="0" err="1" smtClean="0"/>
              <a:t>Guinchard</a:t>
            </a:r>
            <a:r>
              <a:rPr lang="en-US" dirty="0" smtClean="0"/>
              <a:t>, </a:t>
            </a:r>
            <a:r>
              <a:rPr lang="en-US" dirty="0"/>
              <a:t>J. </a:t>
            </a:r>
            <a:r>
              <a:rPr lang="en-US" dirty="0" err="1"/>
              <a:t>Wenninger</a:t>
            </a:r>
            <a:r>
              <a:rPr lang="en-US" dirty="0"/>
              <a:t>, P. </a:t>
            </a:r>
            <a:r>
              <a:rPr lang="en-US" dirty="0" err="1"/>
              <a:t>Fessia</a:t>
            </a:r>
            <a:r>
              <a:rPr lang="en-US" dirty="0"/>
              <a:t>, D. </a:t>
            </a:r>
            <a:r>
              <a:rPr lang="en-US" dirty="0" err="1"/>
              <a:t>Valuch</a:t>
            </a:r>
            <a:r>
              <a:rPr lang="en-US" dirty="0"/>
              <a:t>, et al.</a:t>
            </a:r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132th </a:t>
            </a:r>
            <a:r>
              <a:rPr lang="en-US" dirty="0" err="1"/>
              <a:t>HiLumi</a:t>
            </a:r>
            <a:r>
              <a:rPr lang="en-US" dirty="0"/>
              <a:t> WP2 Meeting </a:t>
            </a:r>
            <a:r>
              <a:rPr lang="mr-IN" dirty="0"/>
              <a:t>–</a:t>
            </a:r>
            <a:r>
              <a:rPr lang="en-US" dirty="0"/>
              <a:t> </a:t>
            </a:r>
            <a:r>
              <a:rPr lang="en-US" dirty="0" smtClean="0"/>
              <a:t>02/10/2018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479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Ground motion observations in LHC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4725143"/>
            <a:ext cx="7920000" cy="1571999"/>
          </a:xfrm>
        </p:spPr>
        <p:txBody>
          <a:bodyPr>
            <a:normAutofit/>
          </a:bodyPr>
          <a:lstStyle/>
          <a:p>
            <a:r>
              <a:rPr lang="en-GB" sz="2000" dirty="0" smtClean="0"/>
              <a:t>15 May 2018: Official start of HL-LHC excavation works</a:t>
            </a:r>
            <a:r>
              <a:rPr lang="en-GB" sz="2000" dirty="0" smtClean="0"/>
              <a:t>.</a:t>
            </a:r>
          </a:p>
          <a:p>
            <a:pPr lvl="1"/>
            <a:r>
              <a:rPr lang="en-GB" sz="1600" dirty="0" smtClean="0"/>
              <a:t>2018 run is the occasion to see perturbation on the beam due to ground motion</a:t>
            </a:r>
          </a:p>
          <a:p>
            <a:pPr lvl="1"/>
            <a:r>
              <a:rPr lang="en-GB" sz="1600" dirty="0" smtClean="0"/>
              <a:t>It could allow us to see if our expectations for HL-LHC are correct.</a:t>
            </a:r>
            <a:endParaRPr lang="en-GB" sz="16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0260BC50-7573-3346-9860-5CDFC7659F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3127" y="980728"/>
            <a:ext cx="5243199" cy="310243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4F703E9D-BEFE-554F-B60C-06B2BC8E229C}"/>
              </a:ext>
            </a:extLst>
          </p:cNvPr>
          <p:cNvSpPr txBox="1"/>
          <p:nvPr/>
        </p:nvSpPr>
        <p:spPr>
          <a:xfrm>
            <a:off x="5220072" y="1006065"/>
            <a:ext cx="3096049" cy="338554"/>
          </a:xfrm>
          <a:prstGeom prst="rect">
            <a:avLst/>
          </a:prstGeom>
          <a:solidFill>
            <a:srgbClr val="FFC000">
              <a:alpha val="40000"/>
            </a:srgbClr>
          </a:solidFill>
          <a:ln w="1905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GB" sz="1600" b="1"/>
              <a:t>M. </a:t>
            </a:r>
            <a:r>
              <a:rPr lang="en-GB" sz="1600" b="1" err="1"/>
              <a:t>Guinchard</a:t>
            </a:r>
            <a:r>
              <a:rPr lang="en-GB" sz="1600" b="1"/>
              <a:t>, Oct. 2017 </a:t>
            </a:r>
            <a:r>
              <a:rPr lang="en-GB" sz="1600" b="1">
                <a:hlinkClick r:id="rId4"/>
              </a:rPr>
              <a:t>link</a:t>
            </a:r>
            <a:endParaRPr lang="en-GB" sz="1600" b="1" baseline="-2500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xmlns="" id="{E086262F-D7BC-254C-B5E6-6A1B0C37EED2}"/>
              </a:ext>
            </a:extLst>
          </p:cNvPr>
          <p:cNvSpPr txBox="1">
            <a:spLocks/>
          </p:cNvSpPr>
          <p:nvPr/>
        </p:nvSpPr>
        <p:spPr>
          <a:xfrm>
            <a:off x="5256008" y="1472275"/>
            <a:ext cx="3430792" cy="1092629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Geophones are logging data since 2017</a:t>
            </a:r>
          </a:p>
          <a:p>
            <a:r>
              <a:rPr lang="en-GB" sz="2000" dirty="0" smtClean="0"/>
              <a:t>Data logged into Timber in the form of PSD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C38B3981-939A-DA45-AD91-A5DBE752BDF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58134" y="2433971"/>
            <a:ext cx="3273865" cy="21066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65F550B0-EADC-6949-9C26-6518020E85C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24128" y="3861048"/>
            <a:ext cx="1604102" cy="337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0624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C9B56FDA-74FB-EB4A-8728-D3B7DC6C4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62FA518D-5394-0046-B81E-7D2AD68010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7218" y="4437112"/>
            <a:ext cx="3505218" cy="70693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45EE5B3D-7D7A-C142-B537-F04BD9EDF78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224" y="634904"/>
            <a:ext cx="4256772" cy="286571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3F5986BA-BE36-234D-935C-AD1E0FE1028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9996" y="630753"/>
            <a:ext cx="4394492" cy="29479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A9EBD419-5551-0449-8B8A-0A63887BCDC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224" y="3713656"/>
            <a:ext cx="4275060" cy="287803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0DB67A38-075C-4E49-A010-E9652DAEB9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44624"/>
            <a:ext cx="8496944" cy="720000"/>
          </a:xfrm>
        </p:spPr>
        <p:txBody>
          <a:bodyPr/>
          <a:lstStyle/>
          <a:p>
            <a:r>
              <a:rPr lang="en-GB" dirty="0"/>
              <a:t>Integrated PSD along </a:t>
            </a:r>
            <a:r>
              <a:rPr lang="en-GB" dirty="0" smtClean="0">
                <a:solidFill>
                  <a:srgbClr val="FF0000"/>
                </a:solidFill>
              </a:rPr>
              <a:t>2017</a:t>
            </a:r>
            <a:r>
              <a:rPr lang="en-GB" dirty="0" smtClean="0"/>
              <a:t> (1/5/17 </a:t>
            </a:r>
            <a:r>
              <a:rPr lang="en-GB" dirty="0"/>
              <a:t>– 1/12/17)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xmlns="" id="{4CD6053E-2857-F941-8F3D-A2567998EE26}"/>
              </a:ext>
            </a:extLst>
          </p:cNvPr>
          <p:cNvSpPr txBox="1">
            <a:spLocks/>
          </p:cNvSpPr>
          <p:nvPr/>
        </p:nvSpPr>
        <p:spPr>
          <a:xfrm>
            <a:off x="4427984" y="3791575"/>
            <a:ext cx="4536504" cy="2329288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PSDs integrated over range of frequencies:</a:t>
            </a:r>
          </a:p>
          <a:p>
            <a:endParaRPr lang="en-GB" sz="2000" dirty="0"/>
          </a:p>
          <a:p>
            <a:endParaRPr lang="en-GB" sz="2000" dirty="0" smtClean="0"/>
          </a:p>
          <a:p>
            <a:r>
              <a:rPr lang="en-GB" sz="2000" dirty="0"/>
              <a:t>Low frequency (f &lt; 1 Hz) levels very correlated between </a:t>
            </a:r>
            <a:r>
              <a:rPr lang="en-GB" sz="2000" dirty="0" smtClean="0"/>
              <a:t>P1/5 </a:t>
            </a:r>
            <a:r>
              <a:rPr lang="en-GB" sz="2000" dirty="0"/>
              <a:t>and </a:t>
            </a:r>
            <a:r>
              <a:rPr lang="en-GB" sz="2000" dirty="0" smtClean="0"/>
              <a:t>surface</a:t>
            </a:r>
          </a:p>
          <a:p>
            <a:r>
              <a:rPr lang="en-GB" sz="2000" dirty="0" smtClean="0"/>
              <a:t>Some more activity in Oct./Nov. in P5</a:t>
            </a:r>
            <a:endParaRPr lang="en-GB" sz="18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EB7B1458-1016-9147-B3C9-A581C57D5A4B}"/>
              </a:ext>
            </a:extLst>
          </p:cNvPr>
          <p:cNvSpPr txBox="1"/>
          <p:nvPr/>
        </p:nvSpPr>
        <p:spPr>
          <a:xfrm>
            <a:off x="6012159" y="6527047"/>
            <a:ext cx="2854641" cy="307777"/>
          </a:xfrm>
          <a:prstGeom prst="rect">
            <a:avLst/>
          </a:prstGeom>
          <a:solidFill>
            <a:srgbClr val="FEEAD8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b="1"/>
              <a:t>F</a:t>
            </a:r>
            <a:r>
              <a:rPr lang="en-GB" sz="1400" b="1" smtClean="0"/>
              <a:t>rom </a:t>
            </a:r>
            <a:r>
              <a:rPr lang="en-GB" sz="1400" b="1" dirty="0" smtClean="0"/>
              <a:t>99th WP2 meeting (</a:t>
            </a:r>
            <a:r>
              <a:rPr lang="en-GB" sz="1400" b="1" dirty="0" smtClean="0">
                <a:hlinkClick r:id="rId7"/>
              </a:rPr>
              <a:t>link</a:t>
            </a:r>
            <a:r>
              <a:rPr lang="en-GB" sz="1400" b="1" dirty="0" smtClean="0"/>
              <a:t>) </a:t>
            </a:r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val="1687893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4CD6053E-2857-F941-8F3D-A2567998EE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36662" y="3861048"/>
            <a:ext cx="4355817" cy="2717052"/>
          </a:xfrm>
        </p:spPr>
        <p:txBody>
          <a:bodyPr>
            <a:normAutofit/>
          </a:bodyPr>
          <a:lstStyle/>
          <a:p>
            <a:r>
              <a:rPr lang="en-GB" sz="1800" dirty="0" smtClean="0"/>
              <a:t>Overall, similar levels as in 2017.</a:t>
            </a:r>
          </a:p>
          <a:p>
            <a:r>
              <a:rPr lang="en-GB" sz="1800" dirty="0" smtClean="0"/>
              <a:t>More noise in the 40-100 Hz range on surface.</a:t>
            </a:r>
          </a:p>
          <a:p>
            <a:r>
              <a:rPr lang="en-GB" sz="1800" dirty="0" smtClean="0"/>
              <a:t>More spikes along the year in both P1 and P5 at f &gt; 20 Hz, but not necessary linked with HL-LHC works</a:t>
            </a:r>
          </a:p>
          <a:p>
            <a:pPr lvl="1"/>
            <a:r>
              <a:rPr lang="en-GB" sz="1400" dirty="0" smtClean="0"/>
              <a:t>(official start </a:t>
            </a:r>
            <a:r>
              <a:rPr lang="en-GB" sz="1400" dirty="0" err="1" smtClean="0"/>
              <a:t>wasMay</a:t>
            </a:r>
            <a:r>
              <a:rPr lang="en-GB" sz="1400" dirty="0" smtClean="0"/>
              <a:t> </a:t>
            </a:r>
            <a:r>
              <a:rPr lang="en-GB" sz="1400" dirty="0" smtClean="0"/>
              <a:t>15</a:t>
            </a:r>
            <a:r>
              <a:rPr lang="en-GB" sz="1400" baseline="30000" dirty="0" smtClean="0"/>
              <a:t>th</a:t>
            </a:r>
            <a:r>
              <a:rPr lang="en-GB" sz="1400" dirty="0" smtClean="0"/>
              <a:t>)</a:t>
            </a:r>
          </a:p>
          <a:p>
            <a:endParaRPr lang="en-GB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C9B56FDA-74FB-EB4A-8728-D3B7DC6C4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45EE5B3D-7D7A-C142-B537-F04BD9EDF7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9" y="649593"/>
            <a:ext cx="4213134" cy="283634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3F5986BA-BE36-234D-935C-AD1E0FE1028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8222" y="643754"/>
            <a:ext cx="4355730" cy="292190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A9EBD419-5551-0449-8B8A-0A63887BCDC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727244"/>
            <a:ext cx="4234694" cy="285085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0DB67A38-075C-4E49-A010-E9652DAEB9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44624"/>
            <a:ext cx="8496944" cy="720000"/>
          </a:xfrm>
        </p:spPr>
        <p:txBody>
          <a:bodyPr/>
          <a:lstStyle/>
          <a:p>
            <a:r>
              <a:rPr lang="en-GB" dirty="0"/>
              <a:t>Integrated PSD along </a:t>
            </a:r>
            <a:r>
              <a:rPr lang="en-GB" dirty="0" smtClean="0">
                <a:solidFill>
                  <a:srgbClr val="FF0000"/>
                </a:solidFill>
              </a:rPr>
              <a:t>2018</a:t>
            </a:r>
            <a:r>
              <a:rPr lang="en-GB" dirty="0" smtClean="0"/>
              <a:t> (1/5/18 </a:t>
            </a:r>
            <a:r>
              <a:rPr lang="en-GB" dirty="0"/>
              <a:t>– </a:t>
            </a:r>
            <a:r>
              <a:rPr lang="en-GB" dirty="0" smtClean="0"/>
              <a:t>26/09/18)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067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Warning from EN-MME, e.g. 30/08/2018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772816"/>
            <a:ext cx="6653974" cy="4514056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3" name="TextBox 2"/>
          <p:cNvSpPr txBox="1"/>
          <p:nvPr/>
        </p:nvSpPr>
        <p:spPr>
          <a:xfrm>
            <a:off x="7042684" y="4581128"/>
            <a:ext cx="13417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Warning </a:t>
            </a:r>
            <a:r>
              <a:rPr lang="en-GB" sz="1400" b="1" dirty="0" smtClean="0"/>
              <a:t>level</a:t>
            </a:r>
            <a:endParaRPr lang="en-GB" sz="1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042684" y="4010972"/>
            <a:ext cx="17652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Stop working level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32760" y="1052737"/>
            <a:ext cx="8254039" cy="720079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Alarm system set up by </a:t>
            </a:r>
            <a:r>
              <a:rPr lang="en-GB" sz="2000" dirty="0" err="1" smtClean="0"/>
              <a:t>M.Guinchard</a:t>
            </a:r>
            <a:r>
              <a:rPr lang="en-GB" sz="2000" dirty="0"/>
              <a:t> </a:t>
            </a:r>
            <a:r>
              <a:rPr lang="en-GB" sz="2000" dirty="0" smtClean="0"/>
              <a:t>and </a:t>
            </a:r>
            <a:r>
              <a:rPr lang="en-GB" sz="2000" dirty="0" err="1" smtClean="0"/>
              <a:t>L.G.Scislo</a:t>
            </a:r>
            <a:r>
              <a:rPr lang="en-GB" sz="2000" dirty="0"/>
              <a:t> </a:t>
            </a:r>
            <a:r>
              <a:rPr lang="en-GB" sz="2000" dirty="0" smtClean="0"/>
              <a:t>(</a:t>
            </a:r>
            <a:r>
              <a:rPr lang="en-GB" sz="2000" dirty="0" smtClean="0"/>
              <a:t>EN-MME</a:t>
            </a:r>
            <a:r>
              <a:rPr lang="en-GB" sz="2000" dirty="0"/>
              <a:t>) </a:t>
            </a:r>
            <a:r>
              <a:rPr lang="en-GB" sz="2000" dirty="0" smtClean="0"/>
              <a:t>to eventually stop the excavation works if ground motion exceeds safety level (see also </a:t>
            </a:r>
            <a:r>
              <a:rPr lang="en-GB" sz="2000" dirty="0" err="1" smtClean="0"/>
              <a:t>M.Fitterer</a:t>
            </a:r>
            <a:r>
              <a:rPr lang="en-GB" sz="2000" dirty="0"/>
              <a:t> </a:t>
            </a:r>
            <a:r>
              <a:rPr lang="mr-IN" sz="2000" dirty="0" smtClean="0"/>
              <a:t>–</a:t>
            </a:r>
            <a:r>
              <a:rPr lang="en-GB" sz="2000" dirty="0" smtClean="0"/>
              <a:t> </a:t>
            </a:r>
            <a:r>
              <a:rPr lang="en-GB" sz="2000" dirty="0">
                <a:hlinkClick r:id="rId4"/>
              </a:rPr>
              <a:t>link</a:t>
            </a:r>
            <a:r>
              <a:rPr lang="en-GB" sz="2000" dirty="0" smtClean="0"/>
              <a:t>)</a:t>
            </a:r>
            <a:r>
              <a:rPr lang="en-US" sz="2000" dirty="0" smtClean="0"/>
              <a:t> </a:t>
            </a:r>
            <a:endParaRPr lang="en-GB" sz="2000" dirty="0"/>
          </a:p>
        </p:txBody>
      </p:sp>
      <p:cxnSp>
        <p:nvCxnSpPr>
          <p:cNvPr id="10" name="Straight Arrow Connector 9"/>
          <p:cNvCxnSpPr>
            <a:endCxn id="6" idx="1"/>
          </p:cNvCxnSpPr>
          <p:nvPr/>
        </p:nvCxnSpPr>
        <p:spPr>
          <a:xfrm flipV="1">
            <a:off x="6804248" y="4164861"/>
            <a:ext cx="238436" cy="272252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endCxn id="3" idx="1"/>
          </p:cNvCxnSpPr>
          <p:nvPr/>
        </p:nvCxnSpPr>
        <p:spPr>
          <a:xfrm>
            <a:off x="6804248" y="4621778"/>
            <a:ext cx="238436" cy="113239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EB7B1458-1016-9147-B3C9-A581C57D5A4B}"/>
              </a:ext>
            </a:extLst>
          </p:cNvPr>
          <p:cNvSpPr txBox="1"/>
          <p:nvPr/>
        </p:nvSpPr>
        <p:spPr>
          <a:xfrm>
            <a:off x="6804248" y="6527047"/>
            <a:ext cx="2062552" cy="307777"/>
          </a:xfrm>
          <a:prstGeom prst="rect">
            <a:avLst/>
          </a:prstGeom>
          <a:solidFill>
            <a:srgbClr val="FEEAD8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b="1" smtClean="0"/>
              <a:t>Courtesy L</a:t>
            </a:r>
            <a:r>
              <a:rPr lang="en-GB" sz="1400" b="1" dirty="0" smtClean="0"/>
              <a:t>. </a:t>
            </a:r>
            <a:r>
              <a:rPr lang="en-GB" sz="1400" b="1" dirty="0" smtClean="0"/>
              <a:t>G. </a:t>
            </a:r>
            <a:r>
              <a:rPr lang="en-GB" sz="1400" b="1" dirty="0" err="1" smtClean="0"/>
              <a:t>Scislo</a:t>
            </a:r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val="1249139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Warnings </a:t>
            </a:r>
            <a:r>
              <a:rPr lang="en-GB" dirty="0" smtClean="0"/>
              <a:t>fired by EN-MME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760" y="1052736"/>
            <a:ext cx="8254039" cy="49069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Point 1</a:t>
            </a:r>
          </a:p>
          <a:p>
            <a:pPr lvl="1"/>
            <a:r>
              <a:rPr lang="en-US" dirty="0" smtClean="0"/>
              <a:t>30/08/18: 5:40 - 7:00 -&gt; No Beam at this time</a:t>
            </a:r>
          </a:p>
          <a:p>
            <a:pPr lvl="1"/>
            <a:r>
              <a:rPr lang="en-US" b="1" dirty="0" smtClean="0"/>
              <a:t>10/09/18</a:t>
            </a:r>
            <a:r>
              <a:rPr lang="en-US" dirty="0" smtClean="0"/>
              <a:t>: 6:30 </a:t>
            </a:r>
            <a:r>
              <a:rPr lang="en-US" dirty="0"/>
              <a:t>-</a:t>
            </a:r>
            <a:r>
              <a:rPr lang="en-US" dirty="0" smtClean="0"/>
              <a:t> 7:00 -&gt; </a:t>
            </a:r>
            <a:r>
              <a:rPr lang="en-US" b="1" dirty="0"/>
              <a:t>Stable Beam </a:t>
            </a:r>
            <a:r>
              <a:rPr lang="en-US" dirty="0" smtClean="0"/>
              <a:t>(Fill 7145)</a:t>
            </a:r>
          </a:p>
          <a:p>
            <a:pPr lvl="2"/>
            <a:r>
              <a:rPr lang="en-US" dirty="0" smtClean="0"/>
              <a:t>To be looked at!</a:t>
            </a:r>
          </a:p>
          <a:p>
            <a:pPr lvl="1"/>
            <a:r>
              <a:rPr lang="en-US" dirty="0" smtClean="0"/>
              <a:t>11/09/18: 5:50 - late morning -&gt; </a:t>
            </a:r>
            <a:r>
              <a:rPr lang="en-US" dirty="0"/>
              <a:t>No </a:t>
            </a:r>
            <a:r>
              <a:rPr lang="en-US" dirty="0" smtClean="0"/>
              <a:t>Beam</a:t>
            </a:r>
          </a:p>
          <a:p>
            <a:r>
              <a:rPr lang="en-US" dirty="0" smtClean="0"/>
              <a:t>Point </a:t>
            </a:r>
            <a:r>
              <a:rPr lang="en-US" dirty="0"/>
              <a:t>5 </a:t>
            </a:r>
          </a:p>
          <a:p>
            <a:pPr lvl="1"/>
            <a:r>
              <a:rPr lang="en-US" b="1" dirty="0" smtClean="0"/>
              <a:t>04/06/18</a:t>
            </a:r>
            <a:r>
              <a:rPr lang="en-US" dirty="0" smtClean="0"/>
              <a:t>: around 08:11 -&gt; </a:t>
            </a:r>
            <a:r>
              <a:rPr lang="en-US" b="1" dirty="0" smtClean="0"/>
              <a:t>Stable Beam </a:t>
            </a:r>
            <a:r>
              <a:rPr lang="en-US" dirty="0" smtClean="0"/>
              <a:t>(Fill 6757)</a:t>
            </a:r>
          </a:p>
          <a:p>
            <a:pPr lvl="2"/>
            <a:r>
              <a:rPr lang="en-US" dirty="0" smtClean="0"/>
              <a:t>Analyzed </a:t>
            </a:r>
            <a:r>
              <a:rPr lang="en-US" dirty="0"/>
              <a:t>by </a:t>
            </a:r>
            <a:r>
              <a:rPr lang="en-US" dirty="0" smtClean="0"/>
              <a:t>Michaela</a:t>
            </a:r>
          </a:p>
          <a:p>
            <a:pPr lvl="1"/>
            <a:r>
              <a:rPr lang="en-US" dirty="0" smtClean="0"/>
              <a:t>22/06/18: 08:00 and 11am -&gt; No Beam</a:t>
            </a:r>
          </a:p>
          <a:p>
            <a:pPr lvl="1"/>
            <a:r>
              <a:rPr lang="en-US" b="1" dirty="0" smtClean="0"/>
              <a:t>13/07/18</a:t>
            </a:r>
            <a:r>
              <a:rPr lang="en-US" dirty="0" smtClean="0"/>
              <a:t>: Day -&gt; </a:t>
            </a:r>
            <a:r>
              <a:rPr lang="en-US" b="1" dirty="0" smtClean="0"/>
              <a:t>Stable Beam </a:t>
            </a:r>
            <a:r>
              <a:rPr lang="en-US" dirty="0" smtClean="0"/>
              <a:t>(no ATLAS </a:t>
            </a:r>
            <a:r>
              <a:rPr lang="en-US" dirty="0" err="1" smtClean="0"/>
              <a:t>lumi</a:t>
            </a:r>
            <a:r>
              <a:rPr lang="en-US" dirty="0" smtClean="0"/>
              <a:t>) (Fill 6919) </a:t>
            </a:r>
          </a:p>
          <a:p>
            <a:pPr lvl="2"/>
            <a:r>
              <a:rPr lang="en-US" dirty="0" smtClean="0"/>
              <a:t>Analyzed </a:t>
            </a:r>
            <a:r>
              <a:rPr lang="en-US" dirty="0"/>
              <a:t>by </a:t>
            </a:r>
            <a:r>
              <a:rPr lang="en-US" dirty="0" smtClean="0"/>
              <a:t>Michaela</a:t>
            </a:r>
          </a:p>
          <a:p>
            <a:pPr lvl="1"/>
            <a:r>
              <a:rPr lang="en-US" b="1" dirty="0" smtClean="0"/>
              <a:t>30/08/18</a:t>
            </a:r>
            <a:r>
              <a:rPr lang="en-US" dirty="0" smtClean="0"/>
              <a:t>: 5:50-8:00 and 12:30-13:20 -&gt; </a:t>
            </a:r>
            <a:r>
              <a:rPr lang="en-US" b="1" dirty="0"/>
              <a:t>Stable Beam </a:t>
            </a:r>
            <a:r>
              <a:rPr lang="en-US" dirty="0" smtClean="0"/>
              <a:t>(Fill 7105)</a:t>
            </a:r>
          </a:p>
          <a:p>
            <a:pPr lvl="2"/>
            <a:r>
              <a:rPr lang="en-US" dirty="0" smtClean="0"/>
              <a:t>Seen by Michaela</a:t>
            </a:r>
            <a:endParaRPr lang="en-US" dirty="0"/>
          </a:p>
          <a:p>
            <a:pPr lvl="1"/>
            <a:r>
              <a:rPr lang="en-US" b="1" dirty="0" smtClean="0"/>
              <a:t>03/09/18</a:t>
            </a:r>
            <a:r>
              <a:rPr lang="en-US" dirty="0" smtClean="0"/>
              <a:t>: 7:00 </a:t>
            </a:r>
            <a:r>
              <a:rPr lang="en-US" dirty="0"/>
              <a:t>-</a:t>
            </a:r>
            <a:r>
              <a:rPr lang="en-US" dirty="0" smtClean="0"/>
              <a:t> </a:t>
            </a:r>
            <a:r>
              <a:rPr lang="en-US" dirty="0"/>
              <a:t>7:25</a:t>
            </a:r>
            <a:r>
              <a:rPr lang="en-US" dirty="0" smtClean="0"/>
              <a:t> -&gt; </a:t>
            </a:r>
            <a:r>
              <a:rPr lang="en-US" b="1" dirty="0" smtClean="0"/>
              <a:t>Stable Beam </a:t>
            </a:r>
            <a:r>
              <a:rPr lang="en-US" dirty="0" smtClean="0"/>
              <a:t>(Fill 7122)</a:t>
            </a:r>
          </a:p>
          <a:p>
            <a:pPr lvl="2"/>
            <a:r>
              <a:rPr lang="en-US" dirty="0" smtClean="0"/>
              <a:t>To be looked at!</a:t>
            </a:r>
          </a:p>
          <a:p>
            <a:pPr lvl="1"/>
            <a:r>
              <a:rPr lang="en-US" b="1" dirty="0" smtClean="0"/>
              <a:t>04/09/18</a:t>
            </a:r>
            <a:r>
              <a:rPr lang="en-US" dirty="0" smtClean="0"/>
              <a:t>: </a:t>
            </a:r>
            <a:r>
              <a:rPr lang="en-US" dirty="0"/>
              <a:t>6:43 -</a:t>
            </a:r>
            <a:r>
              <a:rPr lang="en-US" dirty="0" smtClean="0"/>
              <a:t> 7:10 -&gt; </a:t>
            </a:r>
            <a:r>
              <a:rPr lang="en-US" b="1" dirty="0"/>
              <a:t>Stable Beam </a:t>
            </a:r>
            <a:r>
              <a:rPr lang="en-US" dirty="0"/>
              <a:t>(Fill </a:t>
            </a:r>
            <a:r>
              <a:rPr lang="en-US" dirty="0" smtClean="0"/>
              <a:t>7124)</a:t>
            </a:r>
            <a:endParaRPr lang="en-US" dirty="0"/>
          </a:p>
          <a:p>
            <a:pPr lvl="2"/>
            <a:r>
              <a:rPr lang="en-US" dirty="0"/>
              <a:t>To be looked at</a:t>
            </a:r>
            <a:r>
              <a:rPr lang="en-US" dirty="0" smtClean="0"/>
              <a:t>!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8031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CB23761-80A3-E944-91E8-9C3DCE052F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Digression: amplification </a:t>
            </a:r>
            <a:r>
              <a:rPr lang="en-GB" dirty="0"/>
              <a:t>of Q1 assembly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1B788B3-F6AD-EC44-8091-F367108442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2807429"/>
            <a:ext cx="5081046" cy="1413660"/>
          </a:xfrm>
        </p:spPr>
        <p:txBody>
          <a:bodyPr>
            <a:normAutofit/>
          </a:bodyPr>
          <a:lstStyle/>
          <a:p>
            <a:r>
              <a:rPr lang="en-GB" sz="1800" dirty="0"/>
              <a:t>Measured on Q1 spare assembly in SM18</a:t>
            </a:r>
          </a:p>
          <a:p>
            <a:pPr lvl="1"/>
            <a:r>
              <a:rPr lang="en-GB" sz="1600" dirty="0"/>
              <a:t>See for example M. </a:t>
            </a:r>
            <a:r>
              <a:rPr lang="en-GB" sz="1600" dirty="0" err="1"/>
              <a:t>Guinchard</a:t>
            </a:r>
            <a:r>
              <a:rPr lang="en-GB" sz="1600" dirty="0"/>
              <a:t>, Oct 2017, </a:t>
            </a:r>
            <a:r>
              <a:rPr lang="en-GB" sz="1600" dirty="0">
                <a:hlinkClick r:id="rId3"/>
              </a:rPr>
              <a:t>link</a:t>
            </a:r>
            <a:endParaRPr lang="en-GB" sz="1600" dirty="0"/>
          </a:p>
          <a:p>
            <a:r>
              <a:rPr lang="en-GB" sz="1800" dirty="0"/>
              <a:t>Only “valid” for f &gt; 3 Hz</a:t>
            </a:r>
          </a:p>
          <a:p>
            <a:pPr lvl="1"/>
            <a:r>
              <a:rPr lang="en-GB" sz="1600" dirty="0"/>
              <a:t>Response below 3 Hz is unknown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70C9D898-87B1-6E45-9C2D-A1C5F1DA7A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0036CFEB-FEBB-0043-B8C7-298A0450AD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" y="1012371"/>
            <a:ext cx="2947595" cy="176855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4AFAD43F-4B90-E648-83D2-B73B6154220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988" r="6104"/>
          <a:stretch/>
        </p:blipFill>
        <p:spPr>
          <a:xfrm>
            <a:off x="2771800" y="1028194"/>
            <a:ext cx="2632774" cy="175273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370" y="2756936"/>
            <a:ext cx="3568768" cy="3120336"/>
          </a:xfrm>
          <a:prstGeom prst="rect">
            <a:avLst/>
          </a:prstGeom>
        </p:spPr>
      </p:pic>
      <p:sp>
        <p:nvSpPr>
          <p:cNvPr id="10" name="Right Brace 9"/>
          <p:cNvSpPr/>
          <p:nvPr/>
        </p:nvSpPr>
        <p:spPr>
          <a:xfrm>
            <a:off x="5404574" y="1028194"/>
            <a:ext cx="314821" cy="4858299"/>
          </a:xfrm>
          <a:prstGeom prst="rightBrace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Connector 11"/>
          <p:cNvCxnSpPr/>
          <p:nvPr/>
        </p:nvCxnSpPr>
        <p:spPr>
          <a:xfrm flipH="1">
            <a:off x="-180528" y="1028194"/>
            <a:ext cx="5585102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-180528" y="5886493"/>
            <a:ext cx="5585102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787" y="4133760"/>
            <a:ext cx="4763096" cy="159738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6" name="Content Placeholder 2">
            <a:extLst>
              <a:ext uri="{FF2B5EF4-FFF2-40B4-BE49-F238E27FC236}">
                <a16:creationId xmlns:a16="http://schemas.microsoft.com/office/drawing/2014/main" xmlns="" id="{F1B788B3-F6AD-EC44-8091-F3671084426F}"/>
              </a:ext>
            </a:extLst>
          </p:cNvPr>
          <p:cNvSpPr txBox="1">
            <a:spLocks/>
          </p:cNvSpPr>
          <p:nvPr/>
        </p:nvSpPr>
        <p:spPr>
          <a:xfrm>
            <a:off x="5738264" y="1044451"/>
            <a:ext cx="3226223" cy="176297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 smtClean="0"/>
              <a:t>Considering </a:t>
            </a:r>
            <a:r>
              <a:rPr lang="en-GB" sz="1800" b="1" dirty="0" smtClean="0"/>
              <a:t>mean</a:t>
            </a:r>
            <a:r>
              <a:rPr lang="en-GB" sz="1800" dirty="0" smtClean="0"/>
              <a:t> between “IP side” and “Q2 side”.</a:t>
            </a:r>
          </a:p>
          <a:p>
            <a:r>
              <a:rPr lang="en-GB" sz="1800" dirty="0" smtClean="0"/>
              <a:t>Considering the </a:t>
            </a:r>
            <a:r>
              <a:rPr lang="en-GB" sz="1800" b="1" dirty="0" smtClean="0"/>
              <a:t>max</a:t>
            </a:r>
            <a:r>
              <a:rPr lang="en-GB" sz="1800" dirty="0" smtClean="0"/>
              <a:t> between vertical and horizontal amplifications.</a:t>
            </a:r>
          </a:p>
          <a:p>
            <a:r>
              <a:rPr lang="en-GB" sz="1800" dirty="0" smtClean="0"/>
              <a:t>Only f &gt; 3 Hz: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619612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4CD6053E-2857-F941-8F3D-A2567998EE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02915" y="3795058"/>
            <a:ext cx="4289566" cy="2561292"/>
          </a:xfrm>
        </p:spPr>
        <p:txBody>
          <a:bodyPr>
            <a:normAutofit/>
          </a:bodyPr>
          <a:lstStyle/>
          <a:p>
            <a:r>
              <a:rPr lang="en-GB" sz="1800" dirty="0" smtClean="0"/>
              <a:t>geophone in </a:t>
            </a:r>
            <a:r>
              <a:rPr lang="en-GB" sz="1800" b="1" dirty="0" smtClean="0">
                <a:solidFill>
                  <a:srgbClr val="FF0000"/>
                </a:solidFill>
              </a:rPr>
              <a:t>P5</a:t>
            </a:r>
            <a:r>
              <a:rPr lang="en-GB" sz="1800" b="1" dirty="0" smtClean="0"/>
              <a:t>, all directions</a:t>
            </a:r>
            <a:endParaRPr lang="en-GB" sz="1800" dirty="0"/>
          </a:p>
          <a:p>
            <a:r>
              <a:rPr lang="en-GB" sz="1800" dirty="0" smtClean="0"/>
              <a:t>Integrated spectra amplified by measured Q1 “max” transfer function</a:t>
            </a:r>
          </a:p>
          <a:p>
            <a:r>
              <a:rPr lang="en-GB" sz="1800" dirty="0" smtClean="0"/>
              <a:t>Some activity getting close to “1% luminosity threshold” in Oct-Nov 2017.</a:t>
            </a:r>
          </a:p>
          <a:p>
            <a:pPr lvl="1"/>
            <a:r>
              <a:rPr lang="en-GB" sz="1400" b="1" dirty="0" smtClean="0"/>
              <a:t>Did not observed any luminosity losses</a:t>
            </a:r>
            <a:r>
              <a:rPr lang="en-GB" sz="1400" dirty="0" smtClean="0"/>
              <a:t>, but maybe not careful enough analysis.</a:t>
            </a:r>
            <a:endParaRPr lang="en-GB" sz="1400" dirty="0" smtClean="0"/>
          </a:p>
          <a:p>
            <a:endParaRPr lang="en-GB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C9B56FDA-74FB-EB4A-8728-D3B7DC6C4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45EE5B3D-7D7A-C142-B537-F04BD9EDF7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9" y="649592"/>
            <a:ext cx="4213134" cy="283634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A9EBD419-5551-0449-8B8A-0A63887BCDC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727243"/>
            <a:ext cx="4234694" cy="285085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0DB67A38-075C-4E49-A010-E9652DAEB9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44624"/>
            <a:ext cx="8496944" cy="720000"/>
          </a:xfrm>
        </p:spPr>
        <p:txBody>
          <a:bodyPr/>
          <a:lstStyle/>
          <a:p>
            <a:r>
              <a:rPr lang="en-GB" dirty="0"/>
              <a:t>Integrated PSD along </a:t>
            </a:r>
            <a:r>
              <a:rPr lang="en-GB" dirty="0" smtClean="0">
                <a:solidFill>
                  <a:srgbClr val="FF0000"/>
                </a:solidFill>
              </a:rPr>
              <a:t>2017 </a:t>
            </a:r>
            <a:r>
              <a:rPr lang="mr-IN" dirty="0" smtClean="0">
                <a:solidFill>
                  <a:srgbClr val="FF0000"/>
                </a:solidFill>
              </a:rPr>
              <a:t>–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</a:rPr>
              <a:t>P5</a:t>
            </a:r>
            <a:r>
              <a:rPr lang="en-GB" dirty="0" smtClean="0"/>
              <a:t> </a:t>
            </a:r>
            <a:r>
              <a:rPr lang="en-GB" dirty="0" smtClean="0"/>
              <a:t>(1/5/17 </a:t>
            </a:r>
            <a:r>
              <a:rPr lang="en-GB" dirty="0"/>
              <a:t>– </a:t>
            </a:r>
            <a:r>
              <a:rPr lang="en-GB" dirty="0" smtClean="0"/>
              <a:t>1/12/17)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2915" y="701541"/>
            <a:ext cx="4140261" cy="2787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6726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4CD6053E-2857-F941-8F3D-A2567998EE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58222" y="3795058"/>
            <a:ext cx="4116804" cy="2561292"/>
          </a:xfrm>
        </p:spPr>
        <p:txBody>
          <a:bodyPr>
            <a:normAutofit/>
          </a:bodyPr>
          <a:lstStyle/>
          <a:p>
            <a:r>
              <a:rPr lang="en-GB" sz="1800" dirty="0" smtClean="0"/>
              <a:t>geophone </a:t>
            </a:r>
            <a:r>
              <a:rPr lang="en-GB" sz="1800" dirty="0"/>
              <a:t>in </a:t>
            </a:r>
            <a:r>
              <a:rPr lang="en-GB" sz="1800" b="1" dirty="0">
                <a:solidFill>
                  <a:srgbClr val="FF0000"/>
                </a:solidFill>
              </a:rPr>
              <a:t>P5</a:t>
            </a:r>
            <a:r>
              <a:rPr lang="en-GB" sz="1800" b="1" dirty="0"/>
              <a:t>, all </a:t>
            </a:r>
            <a:r>
              <a:rPr lang="en-GB" sz="1800" b="1" dirty="0" smtClean="0"/>
              <a:t>directions</a:t>
            </a:r>
            <a:endParaRPr lang="en-GB" sz="1800" dirty="0" smtClean="0"/>
          </a:p>
          <a:p>
            <a:r>
              <a:rPr lang="en-GB" sz="1800" dirty="0" smtClean="0"/>
              <a:t>Highlight </a:t>
            </a:r>
            <a:r>
              <a:rPr lang="en-GB" sz="1800" dirty="0"/>
              <a:t>of “warnings” by EN-MME </a:t>
            </a:r>
            <a:endParaRPr lang="en-GB" sz="1800" dirty="0" smtClean="0"/>
          </a:p>
          <a:p>
            <a:pPr lvl="1"/>
            <a:r>
              <a:rPr lang="en-GB" sz="1400" dirty="0" smtClean="0"/>
              <a:t>Vertical dashed lines</a:t>
            </a:r>
          </a:p>
          <a:p>
            <a:pPr lvl="1"/>
            <a:r>
              <a:rPr lang="en-GB" sz="1400" dirty="0" smtClean="0"/>
              <a:t>The correspond to spikes in the 20-40 Hz frequency range.</a:t>
            </a:r>
          </a:p>
          <a:p>
            <a:pPr lvl="2"/>
            <a:r>
              <a:rPr lang="en-GB" sz="1000" b="1" dirty="0" smtClean="0"/>
              <a:t>Not a surprise! It should be the same “data”</a:t>
            </a:r>
            <a:endParaRPr lang="en-GB" sz="1000" b="1" dirty="0"/>
          </a:p>
          <a:p>
            <a:endParaRPr lang="en-GB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C9B56FDA-74FB-EB4A-8728-D3B7DC6C4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45EE5B3D-7D7A-C142-B537-F04BD9EDF7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47" y="599100"/>
            <a:ext cx="4198297" cy="293732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3F5986BA-BE36-234D-935C-AD1E0FE1028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8222" y="589004"/>
            <a:ext cx="4355729" cy="303140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A9EBD419-5551-0449-8B8A-0A63887BCDC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679087"/>
            <a:ext cx="4234693" cy="294716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0DB67A38-075C-4E49-A010-E9652DAEB9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44624"/>
            <a:ext cx="8496944" cy="720000"/>
          </a:xfrm>
        </p:spPr>
        <p:txBody>
          <a:bodyPr/>
          <a:lstStyle/>
          <a:p>
            <a:r>
              <a:rPr lang="en-GB" dirty="0"/>
              <a:t>Integrated PSD along </a:t>
            </a:r>
            <a:r>
              <a:rPr lang="en-GB" dirty="0" smtClean="0">
                <a:solidFill>
                  <a:srgbClr val="FF0000"/>
                </a:solidFill>
              </a:rPr>
              <a:t>2018</a:t>
            </a:r>
            <a:r>
              <a:rPr lang="mr-IN" dirty="0">
                <a:solidFill>
                  <a:srgbClr val="FF0000"/>
                </a:solidFill>
              </a:rPr>
              <a:t> –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GB" dirty="0">
                <a:solidFill>
                  <a:srgbClr val="FF0000"/>
                </a:solidFill>
              </a:rPr>
              <a:t>P5</a:t>
            </a:r>
            <a:r>
              <a:rPr lang="en-GB" dirty="0" smtClean="0"/>
              <a:t> </a:t>
            </a:r>
            <a:r>
              <a:rPr lang="en-GB" dirty="0" smtClean="0"/>
              <a:t>(1/5/18 </a:t>
            </a:r>
            <a:r>
              <a:rPr lang="en-GB" dirty="0"/>
              <a:t>– </a:t>
            </a:r>
            <a:r>
              <a:rPr lang="en-GB" dirty="0" smtClean="0"/>
              <a:t>26/09/18)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824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4CD6053E-2857-F941-8F3D-A2567998EE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58222" y="3795058"/>
            <a:ext cx="4334258" cy="1708072"/>
          </a:xfrm>
        </p:spPr>
        <p:txBody>
          <a:bodyPr>
            <a:normAutofit/>
          </a:bodyPr>
          <a:lstStyle/>
          <a:p>
            <a:r>
              <a:rPr lang="en-GB" sz="1800" dirty="0"/>
              <a:t>geophone in </a:t>
            </a:r>
            <a:r>
              <a:rPr lang="en-GB" sz="1800" b="1" dirty="0" smtClean="0">
                <a:solidFill>
                  <a:srgbClr val="FF0000"/>
                </a:solidFill>
              </a:rPr>
              <a:t>P1</a:t>
            </a:r>
            <a:r>
              <a:rPr lang="en-GB" sz="1800" b="1" dirty="0" smtClean="0"/>
              <a:t>, </a:t>
            </a:r>
            <a:r>
              <a:rPr lang="en-GB" sz="1800" b="1" dirty="0"/>
              <a:t>all directions</a:t>
            </a:r>
            <a:endParaRPr lang="en-GB" sz="1800" dirty="0"/>
          </a:p>
          <a:p>
            <a:r>
              <a:rPr lang="en-GB" sz="1800" dirty="0" smtClean="0"/>
              <a:t>“high” activity in the 10-20 Hz and 20-40 Hz band at different times. </a:t>
            </a:r>
          </a:p>
          <a:p>
            <a:pPr lvl="1"/>
            <a:r>
              <a:rPr lang="en-GB" sz="1400" dirty="0" smtClean="0"/>
              <a:t>Not sure if they did/didn’t trigger an EN-MME alarm.</a:t>
            </a:r>
          </a:p>
          <a:p>
            <a:r>
              <a:rPr lang="en-GB" sz="1800" dirty="0" smtClean="0"/>
              <a:t>Generally quieter 20-40 Hz band</a:t>
            </a:r>
            <a:endParaRPr lang="en-GB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C9B56FDA-74FB-EB4A-8728-D3B7DC6C4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45EE5B3D-7D7A-C142-B537-F04BD9EDF7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47" y="599100"/>
            <a:ext cx="4198297" cy="293732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3F5986BA-BE36-234D-935C-AD1E0FE1028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8222" y="589004"/>
            <a:ext cx="4355729" cy="303140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A9EBD419-5551-0449-8B8A-0A63887BCDC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679087"/>
            <a:ext cx="4234693" cy="294716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0DB67A38-075C-4E49-A010-E9652DAEB9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44624"/>
            <a:ext cx="8496944" cy="720000"/>
          </a:xfrm>
        </p:spPr>
        <p:txBody>
          <a:bodyPr/>
          <a:lstStyle/>
          <a:p>
            <a:r>
              <a:rPr lang="en-GB" dirty="0"/>
              <a:t>Integrated PSD along </a:t>
            </a:r>
            <a:r>
              <a:rPr lang="en-GB" dirty="0" smtClean="0">
                <a:solidFill>
                  <a:srgbClr val="FF0000"/>
                </a:solidFill>
              </a:rPr>
              <a:t>2018 </a:t>
            </a:r>
            <a:r>
              <a:rPr lang="mr-IN" dirty="0" smtClean="0">
                <a:solidFill>
                  <a:srgbClr val="FF0000"/>
                </a:solidFill>
              </a:rPr>
              <a:t>–</a:t>
            </a:r>
            <a:r>
              <a:rPr lang="en-GB" dirty="0" smtClean="0">
                <a:solidFill>
                  <a:srgbClr val="FF0000"/>
                </a:solidFill>
              </a:rPr>
              <a:t> P1</a:t>
            </a:r>
            <a:r>
              <a:rPr lang="en-GB" dirty="0" smtClean="0"/>
              <a:t> </a:t>
            </a:r>
            <a:r>
              <a:rPr lang="en-GB" dirty="0" smtClean="0"/>
              <a:t>(1/5/18 </a:t>
            </a:r>
            <a:r>
              <a:rPr lang="en-GB" dirty="0"/>
              <a:t>– </a:t>
            </a:r>
            <a:r>
              <a:rPr lang="en-GB" dirty="0" smtClean="0"/>
              <a:t>26/09/18)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0751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Additional warnings from previous plots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760" y="1052736"/>
            <a:ext cx="8254039" cy="490696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Point 1</a:t>
            </a:r>
          </a:p>
          <a:p>
            <a:pPr lvl="1"/>
            <a:r>
              <a:rPr lang="en-US" b="1" dirty="0" smtClean="0"/>
              <a:t>30/05/18: around 13:00-&gt; Beam (no </a:t>
            </a:r>
            <a:r>
              <a:rPr lang="en-US" b="1" dirty="0" err="1" smtClean="0"/>
              <a:t>lumi</a:t>
            </a:r>
            <a:r>
              <a:rPr lang="en-US" b="1" dirty="0" smtClean="0"/>
              <a:t> drops) fill </a:t>
            </a:r>
            <a:r>
              <a:rPr lang="en-US" b="1" dirty="0" smtClean="0">
                <a:solidFill>
                  <a:srgbClr val="7030A0"/>
                </a:solidFill>
              </a:rPr>
              <a:t>6741</a:t>
            </a:r>
          </a:p>
          <a:p>
            <a:pPr lvl="1"/>
            <a:r>
              <a:rPr lang="en-US" b="1" dirty="0" smtClean="0"/>
              <a:t>31/05/18</a:t>
            </a:r>
            <a:r>
              <a:rPr lang="en-US" b="1" dirty="0" smtClean="0"/>
              <a:t>: </a:t>
            </a:r>
            <a:r>
              <a:rPr lang="en-US" b="1" dirty="0"/>
              <a:t>around</a:t>
            </a:r>
            <a:r>
              <a:rPr lang="en-US" b="1" dirty="0" smtClean="0"/>
              <a:t> 9:00 -&gt; No beam</a:t>
            </a:r>
          </a:p>
          <a:p>
            <a:pPr lvl="1"/>
            <a:r>
              <a:rPr lang="en-US" b="1" dirty="0"/>
              <a:t>31/05/18: around </a:t>
            </a:r>
            <a:r>
              <a:rPr lang="en-US" b="1" dirty="0" smtClean="0"/>
              <a:t>14:00 </a:t>
            </a:r>
            <a:r>
              <a:rPr lang="en-US" b="1" dirty="0"/>
              <a:t>-&gt; No </a:t>
            </a:r>
            <a:r>
              <a:rPr lang="en-US" b="1" dirty="0" smtClean="0"/>
              <a:t>beam</a:t>
            </a:r>
          </a:p>
          <a:p>
            <a:pPr lvl="1"/>
            <a:r>
              <a:rPr lang="en-US" b="1" dirty="0" smtClean="0"/>
              <a:t>01/06/18: around 08:00 -&gt; Beam fill </a:t>
            </a:r>
            <a:r>
              <a:rPr lang="en-US" b="1" dirty="0" smtClean="0">
                <a:solidFill>
                  <a:srgbClr val="7030A0"/>
                </a:solidFill>
              </a:rPr>
              <a:t>6749 </a:t>
            </a:r>
          </a:p>
          <a:p>
            <a:pPr lvl="1"/>
            <a:r>
              <a:rPr lang="en-US" b="1" dirty="0" smtClean="0"/>
              <a:t>01/06/18</a:t>
            </a:r>
            <a:r>
              <a:rPr lang="en-US" b="1" dirty="0"/>
              <a:t>: around </a:t>
            </a:r>
            <a:r>
              <a:rPr lang="en-US" b="1" dirty="0" smtClean="0"/>
              <a:t>13:00 -&gt; Beam fill </a:t>
            </a:r>
            <a:r>
              <a:rPr lang="en-US" b="1" dirty="0" smtClean="0">
                <a:solidFill>
                  <a:srgbClr val="7030A0"/>
                </a:solidFill>
              </a:rPr>
              <a:t>6749</a:t>
            </a:r>
            <a:endParaRPr lang="en-US" b="1" dirty="0">
              <a:solidFill>
                <a:srgbClr val="7030A0"/>
              </a:solidFill>
            </a:endParaRPr>
          </a:p>
          <a:p>
            <a:pPr lvl="1"/>
            <a:r>
              <a:rPr lang="en-US" dirty="0" smtClean="0"/>
              <a:t>15/06/18: </a:t>
            </a:r>
            <a:r>
              <a:rPr lang="en-US" dirty="0"/>
              <a:t>around</a:t>
            </a:r>
            <a:r>
              <a:rPr lang="en-US" dirty="0" smtClean="0"/>
              <a:t> 7:00 -&gt; </a:t>
            </a:r>
            <a:r>
              <a:rPr lang="en-US" dirty="0"/>
              <a:t>no interesting </a:t>
            </a:r>
            <a:r>
              <a:rPr lang="en-US" dirty="0" smtClean="0"/>
              <a:t>beam (fill 6799)</a:t>
            </a:r>
          </a:p>
          <a:p>
            <a:pPr lvl="1"/>
            <a:r>
              <a:rPr lang="en-US" dirty="0" smtClean="0"/>
              <a:t>11/09/18; </a:t>
            </a:r>
            <a:r>
              <a:rPr lang="en-US" dirty="0"/>
              <a:t>around</a:t>
            </a:r>
            <a:r>
              <a:rPr lang="en-US" b="1" dirty="0"/>
              <a:t> </a:t>
            </a:r>
            <a:r>
              <a:rPr lang="en-US" dirty="0" smtClean="0"/>
              <a:t>14:00 -&gt; some noise, no </a:t>
            </a:r>
            <a:r>
              <a:rPr lang="en-US" dirty="0" smtClean="0"/>
              <a:t>interesting </a:t>
            </a:r>
            <a:r>
              <a:rPr lang="en-US" dirty="0" smtClean="0"/>
              <a:t>beam </a:t>
            </a:r>
            <a:r>
              <a:rPr lang="en-US" dirty="0" smtClean="0"/>
              <a:t>-&gt; fill 7147</a:t>
            </a:r>
          </a:p>
          <a:p>
            <a:r>
              <a:rPr lang="en-US" dirty="0" smtClean="0"/>
              <a:t>Point </a:t>
            </a:r>
            <a:r>
              <a:rPr lang="en-US" dirty="0"/>
              <a:t>5 </a:t>
            </a:r>
            <a:endParaRPr lang="en-US" dirty="0" smtClean="0"/>
          </a:p>
          <a:p>
            <a:pPr lvl="1"/>
            <a:r>
              <a:rPr lang="en-US" b="1" dirty="0" smtClean="0"/>
              <a:t>11/10/</a:t>
            </a:r>
            <a:r>
              <a:rPr lang="en-US" b="1" dirty="0" smtClean="0">
                <a:solidFill>
                  <a:srgbClr val="FF0000"/>
                </a:solidFill>
              </a:rPr>
              <a:t>17</a:t>
            </a:r>
            <a:r>
              <a:rPr lang="en-US" b="1" dirty="0" smtClean="0"/>
              <a:t>: around 8:00 Beam </a:t>
            </a:r>
            <a:r>
              <a:rPr lang="en-US" b="1" dirty="0"/>
              <a:t>fill </a:t>
            </a:r>
            <a:r>
              <a:rPr lang="en-US" b="1" dirty="0" smtClean="0">
                <a:solidFill>
                  <a:srgbClr val="7030A0"/>
                </a:solidFill>
              </a:rPr>
              <a:t>6291</a:t>
            </a:r>
          </a:p>
          <a:p>
            <a:pPr lvl="1"/>
            <a:r>
              <a:rPr lang="en-US" b="1" dirty="0" smtClean="0"/>
              <a:t>19/10/</a:t>
            </a:r>
            <a:r>
              <a:rPr lang="en-US" b="1" dirty="0" smtClean="0">
                <a:solidFill>
                  <a:srgbClr val="FF0000"/>
                </a:solidFill>
              </a:rPr>
              <a:t>17</a:t>
            </a:r>
            <a:r>
              <a:rPr lang="en-US" b="1" dirty="0" smtClean="0"/>
              <a:t>: </a:t>
            </a:r>
            <a:r>
              <a:rPr lang="en-US" b="1" dirty="0"/>
              <a:t>around 8</a:t>
            </a:r>
            <a:r>
              <a:rPr lang="en-US" b="1" dirty="0" smtClean="0"/>
              <a:t>:00 </a:t>
            </a:r>
            <a:r>
              <a:rPr lang="en-US" b="1" dirty="0"/>
              <a:t> -&gt; </a:t>
            </a:r>
            <a:r>
              <a:rPr lang="en-US" b="1" dirty="0" smtClean="0"/>
              <a:t>Beam fill </a:t>
            </a:r>
            <a:r>
              <a:rPr lang="en-US" b="1" dirty="0" smtClean="0">
                <a:solidFill>
                  <a:srgbClr val="7030A0"/>
                </a:solidFill>
              </a:rPr>
              <a:t>6308</a:t>
            </a:r>
          </a:p>
          <a:p>
            <a:pPr lvl="1"/>
            <a:r>
              <a:rPr lang="en-US" b="1" dirty="0" smtClean="0"/>
              <a:t>20/10/</a:t>
            </a:r>
            <a:r>
              <a:rPr lang="en-US" b="1" dirty="0" smtClean="0">
                <a:solidFill>
                  <a:srgbClr val="FF0000"/>
                </a:solidFill>
              </a:rPr>
              <a:t>17</a:t>
            </a:r>
            <a:r>
              <a:rPr lang="en-US" b="1" dirty="0"/>
              <a:t>: around </a:t>
            </a:r>
            <a:r>
              <a:rPr lang="en-US" b="1" dirty="0" smtClean="0"/>
              <a:t>9:00 </a:t>
            </a:r>
            <a:r>
              <a:rPr lang="en-US" b="1" dirty="0"/>
              <a:t> -&gt; </a:t>
            </a:r>
            <a:r>
              <a:rPr lang="en-US" b="1" dirty="0" smtClean="0"/>
              <a:t>Beam </a:t>
            </a:r>
            <a:r>
              <a:rPr lang="en-US" b="1" dirty="0"/>
              <a:t>fill </a:t>
            </a:r>
            <a:r>
              <a:rPr lang="en-US" b="1" dirty="0" smtClean="0">
                <a:solidFill>
                  <a:srgbClr val="7030A0"/>
                </a:solidFill>
              </a:rPr>
              <a:t>6311</a:t>
            </a:r>
          </a:p>
          <a:p>
            <a:pPr lvl="1"/>
            <a:r>
              <a:rPr lang="en-US" dirty="0" smtClean="0"/>
              <a:t>23/10/</a:t>
            </a:r>
            <a:r>
              <a:rPr lang="en-US" dirty="0" smtClean="0">
                <a:solidFill>
                  <a:srgbClr val="FF0000"/>
                </a:solidFill>
              </a:rPr>
              <a:t>17</a:t>
            </a:r>
            <a:r>
              <a:rPr lang="en-US" dirty="0"/>
              <a:t>: around 9:00  -&gt; </a:t>
            </a:r>
            <a:r>
              <a:rPr lang="en-US" dirty="0" smtClean="0"/>
              <a:t>no beam</a:t>
            </a:r>
          </a:p>
          <a:p>
            <a:pPr lvl="1"/>
            <a:r>
              <a:rPr lang="en-US" dirty="0" smtClean="0"/>
              <a:t>25/10/</a:t>
            </a:r>
            <a:r>
              <a:rPr lang="en-US" dirty="0" smtClean="0">
                <a:solidFill>
                  <a:srgbClr val="FF0000"/>
                </a:solidFill>
              </a:rPr>
              <a:t>17</a:t>
            </a:r>
            <a:r>
              <a:rPr lang="en-US" dirty="0"/>
              <a:t>: around 12:00 </a:t>
            </a:r>
            <a:r>
              <a:rPr lang="en-US" dirty="0" smtClean="0"/>
              <a:t>-&gt; no beam</a:t>
            </a:r>
          </a:p>
          <a:p>
            <a:pPr lvl="1"/>
            <a:r>
              <a:rPr lang="en-US" dirty="0" smtClean="0"/>
              <a:t>31/10/</a:t>
            </a:r>
            <a:r>
              <a:rPr lang="en-US" dirty="0" smtClean="0">
                <a:solidFill>
                  <a:srgbClr val="FF0000"/>
                </a:solidFill>
              </a:rPr>
              <a:t>17</a:t>
            </a:r>
            <a:r>
              <a:rPr lang="en-US" dirty="0"/>
              <a:t>: around </a:t>
            </a:r>
            <a:r>
              <a:rPr lang="en-US" dirty="0" smtClean="0"/>
              <a:t>11:00 </a:t>
            </a:r>
            <a:r>
              <a:rPr lang="en-US" dirty="0"/>
              <a:t> -&gt; </a:t>
            </a:r>
            <a:r>
              <a:rPr lang="en-US" dirty="0" smtClean="0"/>
              <a:t>no beam</a:t>
            </a:r>
          </a:p>
          <a:p>
            <a:pPr lvl="1"/>
            <a:r>
              <a:rPr lang="en-US" dirty="0" smtClean="0"/>
              <a:t>11/07/18</a:t>
            </a:r>
            <a:r>
              <a:rPr lang="en-US" dirty="0" smtClean="0"/>
              <a:t>: around 13:00 -&gt; no </a:t>
            </a:r>
            <a:r>
              <a:rPr lang="en-US" dirty="0" smtClean="0"/>
              <a:t>beam</a:t>
            </a:r>
            <a:endParaRPr lang="en-US" dirty="0" smtClean="0"/>
          </a:p>
          <a:p>
            <a:pPr lvl="1"/>
            <a:r>
              <a:rPr lang="en-US" dirty="0" smtClean="0"/>
              <a:t>02/08/18: around 12:00 -&gt; no beam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1222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4916D23-07DE-D44A-A812-E0831684AC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34FE7BB-7451-3C42-9282-0CFCEEB224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219200"/>
            <a:ext cx="8208472" cy="2857871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Disclaimer: work in progress</a:t>
            </a:r>
            <a:r>
              <a:rPr lang="mr-IN" dirty="0" smtClean="0"/>
              <a:t>…</a:t>
            </a:r>
            <a:endParaRPr lang="en-GB" dirty="0" smtClean="0"/>
          </a:p>
          <a:p>
            <a:r>
              <a:rPr lang="en-GB" dirty="0" smtClean="0"/>
              <a:t>Optics </a:t>
            </a:r>
            <a:r>
              <a:rPr lang="en-GB" dirty="0"/>
              <a:t>sensitivity: LHC vs HL-LHC</a:t>
            </a:r>
          </a:p>
          <a:p>
            <a:pPr lvl="1"/>
            <a:r>
              <a:rPr lang="en-GB" dirty="0"/>
              <a:t>Impact on </a:t>
            </a:r>
            <a:r>
              <a:rPr lang="en-GB" dirty="0" smtClean="0"/>
              <a:t>orbit separation at IPs</a:t>
            </a:r>
            <a:endParaRPr lang="en-GB" dirty="0"/>
          </a:p>
          <a:p>
            <a:pPr lvl="1"/>
            <a:r>
              <a:rPr lang="en-GB" dirty="0"/>
              <a:t>Impact on orbit at </a:t>
            </a:r>
            <a:r>
              <a:rPr lang="en-GB" dirty="0" smtClean="0"/>
              <a:t>collimators</a:t>
            </a:r>
          </a:p>
          <a:p>
            <a:pPr lvl="1"/>
            <a:r>
              <a:rPr lang="en-GB" dirty="0" smtClean="0"/>
              <a:t>Impact on orbit at pickups</a:t>
            </a:r>
            <a:endParaRPr lang="en-GB" dirty="0"/>
          </a:p>
          <a:p>
            <a:r>
              <a:rPr lang="en-GB" dirty="0"/>
              <a:t>Ground motion observed in the LHC</a:t>
            </a:r>
          </a:p>
          <a:p>
            <a:pPr lvl="1"/>
            <a:r>
              <a:rPr lang="en-GB" dirty="0"/>
              <a:t>2017 and </a:t>
            </a:r>
            <a:r>
              <a:rPr lang="en-GB" dirty="0" smtClean="0"/>
              <a:t>2018</a:t>
            </a:r>
          </a:p>
          <a:p>
            <a:pPr lvl="1"/>
            <a:r>
              <a:rPr lang="en-GB" dirty="0" smtClean="0"/>
              <a:t>Trying to get some numbers out of observations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6D0A6C5E-2AE2-A241-BD11-BAC20CBF3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xmlns="" id="{236545D3-44BD-FC47-86B0-933BF7D3D028}"/>
              </a:ext>
            </a:extLst>
          </p:cNvPr>
          <p:cNvSpPr txBox="1">
            <a:spLocks/>
          </p:cNvSpPr>
          <p:nvPr/>
        </p:nvSpPr>
        <p:spPr>
          <a:xfrm>
            <a:off x="612000" y="4509120"/>
            <a:ext cx="6048232" cy="1512167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400" dirty="0"/>
              <a:t>Note: </a:t>
            </a:r>
          </a:p>
          <a:p>
            <a:r>
              <a:rPr lang="en-GB" sz="1400" dirty="0" smtClean="0"/>
              <a:t>Follow up of topic presented </a:t>
            </a:r>
            <a:r>
              <a:rPr lang="en-GB" sz="1400" dirty="0"/>
              <a:t>a few times, e.g</a:t>
            </a:r>
            <a:r>
              <a:rPr lang="en-GB" sz="1400" dirty="0" smtClean="0"/>
              <a:t>.:</a:t>
            </a:r>
            <a:endParaRPr lang="en-GB" sz="1000" dirty="0"/>
          </a:p>
          <a:p>
            <a:pPr lvl="1"/>
            <a:r>
              <a:rPr lang="en-GB" sz="1200" dirty="0" smtClean="0"/>
              <a:t>M. </a:t>
            </a:r>
            <a:r>
              <a:rPr lang="en-US" sz="1200" dirty="0" err="1" smtClean="0"/>
              <a:t>Schaumann</a:t>
            </a:r>
            <a:r>
              <a:rPr lang="en-US" sz="1200" dirty="0" smtClean="0"/>
              <a:t> </a:t>
            </a:r>
            <a:r>
              <a:rPr lang="en-GB" sz="1200" dirty="0"/>
              <a:t>–</a:t>
            </a:r>
            <a:r>
              <a:rPr lang="en-US" sz="1200" dirty="0" smtClean="0"/>
              <a:t> Aug 2018 </a:t>
            </a:r>
            <a:r>
              <a:rPr lang="en-US" sz="1200" dirty="0" smtClean="0">
                <a:hlinkClick r:id="rId3"/>
              </a:rPr>
              <a:t>link</a:t>
            </a:r>
            <a:endParaRPr lang="en-GB" sz="1200" dirty="0" smtClean="0"/>
          </a:p>
          <a:p>
            <a:pPr lvl="1"/>
            <a:r>
              <a:rPr lang="en-GB" sz="1200" dirty="0" smtClean="0"/>
              <a:t>D. Gamba </a:t>
            </a:r>
            <a:r>
              <a:rPr lang="en-GB" sz="1200" dirty="0"/>
              <a:t>et al. – </a:t>
            </a:r>
            <a:r>
              <a:rPr lang="en-GB" sz="1200" dirty="0" smtClean="0"/>
              <a:t>Apr 2018 </a:t>
            </a:r>
            <a:r>
              <a:rPr lang="en-GB" sz="1200" dirty="0" smtClean="0">
                <a:hlinkClick r:id="rId4"/>
              </a:rPr>
              <a:t>link</a:t>
            </a:r>
            <a:endParaRPr lang="en-GB" sz="1200" dirty="0" smtClean="0"/>
          </a:p>
          <a:p>
            <a:pPr lvl="1"/>
            <a:r>
              <a:rPr lang="en-GB" sz="1200" dirty="0"/>
              <a:t>D</a:t>
            </a:r>
            <a:r>
              <a:rPr lang="en-GB" sz="1200" dirty="0" smtClean="0"/>
              <a:t>. Gamba </a:t>
            </a:r>
            <a:r>
              <a:rPr lang="en-GB" sz="1200" dirty="0"/>
              <a:t>et al. – </a:t>
            </a:r>
            <a:r>
              <a:rPr lang="en-GB" sz="1200" dirty="0" smtClean="0"/>
              <a:t>IPAC2018 </a:t>
            </a:r>
            <a:r>
              <a:rPr lang="en-GB" sz="1200" dirty="0" smtClean="0">
                <a:hlinkClick r:id="rId5"/>
              </a:rPr>
              <a:t>link</a:t>
            </a:r>
            <a:endParaRPr lang="en-GB" sz="1200" dirty="0" smtClean="0"/>
          </a:p>
          <a:p>
            <a:pPr lvl="1"/>
            <a:r>
              <a:rPr lang="en-GB" sz="1200" dirty="0" smtClean="0"/>
              <a:t>D. Gamba </a:t>
            </a:r>
            <a:r>
              <a:rPr lang="en-GB" sz="1200" dirty="0"/>
              <a:t>et al. – Jul 2017 </a:t>
            </a:r>
            <a:r>
              <a:rPr lang="en-GB" sz="1200" dirty="0" smtClean="0">
                <a:hlinkClick r:id="rId6"/>
              </a:rPr>
              <a:t>link</a:t>
            </a:r>
            <a:endParaRPr lang="en-GB" sz="1200" dirty="0" smtClean="0"/>
          </a:p>
          <a:p>
            <a:pPr lvl="1"/>
            <a:r>
              <a:rPr lang="en-GB" sz="1200" dirty="0" smtClean="0"/>
              <a:t>M. </a:t>
            </a:r>
            <a:r>
              <a:rPr lang="en-GB" sz="1200" dirty="0" err="1" smtClean="0"/>
              <a:t>Fitterer</a:t>
            </a:r>
            <a:r>
              <a:rPr lang="en-GB" sz="1200" dirty="0" smtClean="0"/>
              <a:t> </a:t>
            </a:r>
            <a:r>
              <a:rPr lang="en-GB" sz="1200" dirty="0"/>
              <a:t>et al. –  </a:t>
            </a:r>
            <a:r>
              <a:rPr lang="en-GB" sz="1200" dirty="0" smtClean="0"/>
              <a:t>Apr 2015 </a:t>
            </a:r>
            <a:r>
              <a:rPr lang="en-GB" sz="1200" dirty="0">
                <a:hlinkClick r:id="rId7"/>
              </a:rPr>
              <a:t>link</a:t>
            </a:r>
            <a:endParaRPr lang="en-GB" sz="1200" dirty="0"/>
          </a:p>
          <a:p>
            <a:r>
              <a:rPr lang="en-GB" sz="1400" dirty="0" smtClean="0"/>
              <a:t>Many </a:t>
            </a:r>
            <a:r>
              <a:rPr lang="en-GB" sz="1400" dirty="0"/>
              <a:t>other references available on </a:t>
            </a:r>
            <a:r>
              <a:rPr lang="en-GB" sz="1400" dirty="0">
                <a:hlinkClick r:id="rId8"/>
              </a:rPr>
              <a:t>my page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6971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 of possibly interesting fills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760" y="1052736"/>
            <a:ext cx="8254039" cy="49069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Point </a:t>
            </a:r>
            <a:r>
              <a:rPr lang="en-US" dirty="0" smtClean="0"/>
              <a:t>1</a:t>
            </a:r>
            <a:endParaRPr lang="en-US" dirty="0" smtClean="0"/>
          </a:p>
          <a:p>
            <a:pPr lvl="1"/>
            <a:r>
              <a:rPr lang="en-US" dirty="0"/>
              <a:t>30/05/18: </a:t>
            </a:r>
            <a:r>
              <a:rPr lang="en-US" dirty="0" smtClean="0"/>
              <a:t>13:00 -&gt; fill </a:t>
            </a:r>
            <a:r>
              <a:rPr lang="en-US" b="1" dirty="0">
                <a:solidFill>
                  <a:srgbClr val="7030A0"/>
                </a:solidFill>
              </a:rPr>
              <a:t>6741</a:t>
            </a:r>
          </a:p>
          <a:p>
            <a:pPr lvl="1"/>
            <a:r>
              <a:rPr lang="en-US" dirty="0"/>
              <a:t>01/06/18: </a:t>
            </a:r>
            <a:r>
              <a:rPr lang="en-US" dirty="0" smtClean="0"/>
              <a:t>08:00-13:00 </a:t>
            </a:r>
            <a:r>
              <a:rPr lang="en-US" dirty="0"/>
              <a:t>-&gt; </a:t>
            </a:r>
            <a:r>
              <a:rPr lang="en-US" dirty="0" smtClean="0"/>
              <a:t>fill </a:t>
            </a:r>
            <a:r>
              <a:rPr lang="en-US" b="1" dirty="0">
                <a:solidFill>
                  <a:srgbClr val="7030A0"/>
                </a:solidFill>
              </a:rPr>
              <a:t>6749 </a:t>
            </a:r>
            <a:endParaRPr lang="en-US" b="1" dirty="0" smtClean="0"/>
          </a:p>
          <a:p>
            <a:pPr lvl="1"/>
            <a:r>
              <a:rPr lang="en-US" dirty="0" smtClean="0"/>
              <a:t>10/09/18</a:t>
            </a:r>
            <a:r>
              <a:rPr lang="en-US" dirty="0" smtClean="0"/>
              <a:t>: </a:t>
            </a:r>
            <a:r>
              <a:rPr lang="en-US" dirty="0" smtClean="0"/>
              <a:t>  6:30-7:00 </a:t>
            </a:r>
            <a:r>
              <a:rPr lang="en-US" dirty="0" smtClean="0"/>
              <a:t>-&gt; </a:t>
            </a:r>
            <a:r>
              <a:rPr lang="en-US" dirty="0"/>
              <a:t>f</a:t>
            </a:r>
            <a:r>
              <a:rPr lang="en-US" dirty="0" smtClean="0"/>
              <a:t>ill </a:t>
            </a:r>
            <a:r>
              <a:rPr lang="en-US" b="1" dirty="0" smtClean="0">
                <a:solidFill>
                  <a:srgbClr val="7030A0"/>
                </a:solidFill>
              </a:rPr>
              <a:t>7145</a:t>
            </a:r>
            <a:endParaRPr lang="en-US" dirty="0" smtClean="0"/>
          </a:p>
          <a:p>
            <a:r>
              <a:rPr lang="en-US" dirty="0" smtClean="0"/>
              <a:t>Point </a:t>
            </a:r>
            <a:r>
              <a:rPr lang="en-US" dirty="0"/>
              <a:t>5 </a:t>
            </a:r>
            <a:endParaRPr lang="en-US" dirty="0" smtClean="0"/>
          </a:p>
          <a:p>
            <a:pPr lvl="1"/>
            <a:r>
              <a:rPr lang="en-US" dirty="0"/>
              <a:t>11/10/</a:t>
            </a:r>
            <a:r>
              <a:rPr lang="en-US" dirty="0">
                <a:solidFill>
                  <a:srgbClr val="FF0000"/>
                </a:solidFill>
              </a:rPr>
              <a:t>17</a:t>
            </a:r>
            <a:r>
              <a:rPr lang="en-US" dirty="0"/>
              <a:t>: around 8:00 Beam fill </a:t>
            </a:r>
            <a:r>
              <a:rPr lang="en-US" b="1" dirty="0">
                <a:solidFill>
                  <a:srgbClr val="7030A0"/>
                </a:solidFill>
              </a:rPr>
              <a:t>6291</a:t>
            </a:r>
          </a:p>
          <a:p>
            <a:pPr lvl="1"/>
            <a:r>
              <a:rPr lang="en-US" dirty="0"/>
              <a:t>19/10/</a:t>
            </a:r>
            <a:r>
              <a:rPr lang="en-US" dirty="0">
                <a:solidFill>
                  <a:srgbClr val="FF0000"/>
                </a:solidFill>
              </a:rPr>
              <a:t>17</a:t>
            </a:r>
            <a:r>
              <a:rPr lang="en-US" dirty="0"/>
              <a:t>: around 8:00  -&gt; Beam fill </a:t>
            </a:r>
            <a:r>
              <a:rPr lang="en-US" b="1" dirty="0">
                <a:solidFill>
                  <a:srgbClr val="7030A0"/>
                </a:solidFill>
              </a:rPr>
              <a:t>6308</a:t>
            </a:r>
          </a:p>
          <a:p>
            <a:pPr lvl="1"/>
            <a:r>
              <a:rPr lang="en-US" dirty="0"/>
              <a:t>20/10/</a:t>
            </a:r>
            <a:r>
              <a:rPr lang="en-US" dirty="0">
                <a:solidFill>
                  <a:srgbClr val="FF0000"/>
                </a:solidFill>
              </a:rPr>
              <a:t>17</a:t>
            </a:r>
            <a:r>
              <a:rPr lang="en-US" dirty="0"/>
              <a:t>: around 9:00  -&gt; Beam fill </a:t>
            </a:r>
            <a:r>
              <a:rPr lang="en-US" b="1" dirty="0" smtClean="0">
                <a:solidFill>
                  <a:srgbClr val="7030A0"/>
                </a:solidFill>
              </a:rPr>
              <a:t>6311</a:t>
            </a:r>
            <a:endParaRPr lang="en-US" b="1" dirty="0"/>
          </a:p>
          <a:p>
            <a:pPr lvl="1"/>
            <a:r>
              <a:rPr lang="en-US" dirty="0" smtClean="0"/>
              <a:t>04/06/18: </a:t>
            </a:r>
            <a:r>
              <a:rPr lang="en-US" dirty="0" smtClean="0"/>
              <a:t>08:11 -&gt; Fill </a:t>
            </a:r>
            <a:r>
              <a:rPr lang="en-US" b="1" dirty="0" smtClean="0">
                <a:solidFill>
                  <a:srgbClr val="7030A0"/>
                </a:solidFill>
              </a:rPr>
              <a:t>6757</a:t>
            </a:r>
            <a:endParaRPr lang="en-US" b="1" dirty="0" smtClean="0">
              <a:solidFill>
                <a:srgbClr val="7030A0"/>
              </a:solidFill>
            </a:endParaRPr>
          </a:p>
          <a:p>
            <a:pPr lvl="2"/>
            <a:r>
              <a:rPr lang="en-US" dirty="0" smtClean="0"/>
              <a:t>Already presented by </a:t>
            </a:r>
            <a:r>
              <a:rPr lang="en-US" dirty="0" smtClean="0"/>
              <a:t>Michaela</a:t>
            </a:r>
          </a:p>
          <a:p>
            <a:pPr lvl="1"/>
            <a:r>
              <a:rPr lang="en-US" dirty="0" smtClean="0"/>
              <a:t>13/07/18</a:t>
            </a:r>
            <a:r>
              <a:rPr lang="en-US" dirty="0" smtClean="0"/>
              <a:t>: Day </a:t>
            </a:r>
            <a:r>
              <a:rPr lang="en-US" dirty="0" smtClean="0"/>
              <a:t>-&gt; Fill </a:t>
            </a:r>
            <a:r>
              <a:rPr lang="en-US" b="1" dirty="0" smtClean="0">
                <a:solidFill>
                  <a:srgbClr val="7030A0"/>
                </a:solidFill>
              </a:rPr>
              <a:t>6919 </a:t>
            </a:r>
            <a:endParaRPr lang="en-US" b="1" dirty="0" smtClean="0">
              <a:solidFill>
                <a:srgbClr val="7030A0"/>
              </a:solidFill>
            </a:endParaRPr>
          </a:p>
          <a:p>
            <a:pPr lvl="2"/>
            <a:r>
              <a:rPr lang="en-US" dirty="0"/>
              <a:t>Already presented by </a:t>
            </a:r>
            <a:r>
              <a:rPr lang="en-US" dirty="0" smtClean="0"/>
              <a:t>Michaela</a:t>
            </a:r>
          </a:p>
          <a:p>
            <a:pPr lvl="1"/>
            <a:r>
              <a:rPr lang="en-US" dirty="0" smtClean="0"/>
              <a:t>30/08/18: </a:t>
            </a:r>
            <a:r>
              <a:rPr lang="en-US" dirty="0" smtClean="0"/>
              <a:t>5:50-13:20 -&gt; Fill </a:t>
            </a:r>
            <a:r>
              <a:rPr lang="en-US" b="1" dirty="0" smtClean="0">
                <a:solidFill>
                  <a:srgbClr val="7030A0"/>
                </a:solidFill>
              </a:rPr>
              <a:t>7105</a:t>
            </a:r>
            <a:endParaRPr lang="en-US" b="1" dirty="0" smtClean="0">
              <a:solidFill>
                <a:srgbClr val="7030A0"/>
              </a:solidFill>
            </a:endParaRPr>
          </a:p>
          <a:p>
            <a:pPr lvl="1"/>
            <a:r>
              <a:rPr lang="en-US" dirty="0" smtClean="0"/>
              <a:t>03/09/18</a:t>
            </a:r>
            <a:r>
              <a:rPr lang="en-US" dirty="0" smtClean="0"/>
              <a:t>: 7:00 </a:t>
            </a:r>
            <a:r>
              <a:rPr lang="en-US" dirty="0"/>
              <a:t>-</a:t>
            </a:r>
            <a:r>
              <a:rPr lang="en-US" dirty="0" smtClean="0"/>
              <a:t> </a:t>
            </a:r>
            <a:r>
              <a:rPr lang="en-US" dirty="0"/>
              <a:t>7:25</a:t>
            </a:r>
            <a:r>
              <a:rPr lang="en-US" dirty="0" smtClean="0"/>
              <a:t> -&gt; </a:t>
            </a:r>
            <a:r>
              <a:rPr lang="en-US" dirty="0" smtClean="0"/>
              <a:t>Fill </a:t>
            </a:r>
            <a:r>
              <a:rPr lang="en-US" b="1" dirty="0" smtClean="0">
                <a:solidFill>
                  <a:srgbClr val="7030A0"/>
                </a:solidFill>
              </a:rPr>
              <a:t>7122</a:t>
            </a:r>
            <a:endParaRPr lang="en-US" b="1" dirty="0" smtClean="0">
              <a:solidFill>
                <a:srgbClr val="7030A0"/>
              </a:solidFill>
            </a:endParaRPr>
          </a:p>
          <a:p>
            <a:pPr lvl="1"/>
            <a:r>
              <a:rPr lang="en-US" dirty="0" smtClean="0"/>
              <a:t>04/09/18</a:t>
            </a:r>
            <a:r>
              <a:rPr lang="en-US" dirty="0" smtClean="0"/>
              <a:t>: </a:t>
            </a:r>
            <a:r>
              <a:rPr lang="en-US" dirty="0"/>
              <a:t>6:43 -</a:t>
            </a:r>
            <a:r>
              <a:rPr lang="en-US" dirty="0" smtClean="0"/>
              <a:t> 7:10 -&gt; </a:t>
            </a:r>
            <a:r>
              <a:rPr lang="en-US" dirty="0" smtClean="0"/>
              <a:t>Fill </a:t>
            </a:r>
            <a:r>
              <a:rPr lang="en-US" b="1" dirty="0" smtClean="0">
                <a:solidFill>
                  <a:srgbClr val="7030A0"/>
                </a:solidFill>
              </a:rPr>
              <a:t>7124</a:t>
            </a:r>
            <a:endParaRPr lang="en-US" b="1" dirty="0">
              <a:solidFill>
                <a:srgbClr val="7030A0"/>
              </a:solidFill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sp>
        <p:nvSpPr>
          <p:cNvPr id="6" name="Right Brace 5"/>
          <p:cNvSpPr/>
          <p:nvPr/>
        </p:nvSpPr>
        <p:spPr>
          <a:xfrm>
            <a:off x="5004048" y="3573016"/>
            <a:ext cx="144016" cy="1080120"/>
          </a:xfrm>
          <a:prstGeom prst="rightBrac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5292080" y="3789040"/>
            <a:ext cx="2952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B050"/>
                </a:solidFill>
              </a:rPr>
              <a:t>I will also consider those fills for the time being</a:t>
            </a:r>
            <a:r>
              <a:rPr lang="en-US" b="1" dirty="0">
                <a:solidFill>
                  <a:srgbClr val="00B050"/>
                </a:solidFill>
              </a:rPr>
              <a:t>.</a:t>
            </a:r>
            <a:endParaRPr lang="en-GB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3662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Possible beam observables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4600" y="852970"/>
            <a:ext cx="8434800" cy="5456350"/>
          </a:xfrm>
        </p:spPr>
        <p:txBody>
          <a:bodyPr>
            <a:normAutofit fontScale="70000" lnSpcReduction="20000"/>
          </a:bodyPr>
          <a:lstStyle/>
          <a:p>
            <a:r>
              <a:rPr lang="en-GB" b="1" dirty="0"/>
              <a:t>Luminosity</a:t>
            </a:r>
            <a:r>
              <a:rPr lang="en-GB" dirty="0"/>
              <a:t> </a:t>
            </a:r>
            <a:r>
              <a:rPr lang="en-GB" sz="2200" dirty="0"/>
              <a:t>(e.g. </a:t>
            </a:r>
            <a:r>
              <a:rPr lang="en-GB" sz="2200" dirty="0" smtClean="0"/>
              <a:t>'ATLAS:LUMI_TOT_INST’)</a:t>
            </a:r>
          </a:p>
          <a:p>
            <a:pPr lvl="1"/>
            <a:r>
              <a:rPr lang="en-GB" dirty="0" smtClean="0"/>
              <a:t>Probably the most sensitive observable. </a:t>
            </a:r>
          </a:p>
          <a:p>
            <a:r>
              <a:rPr lang="en-GB" dirty="0" smtClean="0"/>
              <a:t>Beam </a:t>
            </a:r>
            <a:r>
              <a:rPr lang="en-GB" b="1" dirty="0"/>
              <a:t>intensity</a:t>
            </a:r>
            <a:r>
              <a:rPr lang="en-GB" dirty="0"/>
              <a:t> </a:t>
            </a:r>
            <a:r>
              <a:rPr lang="en-GB" sz="2000" dirty="0"/>
              <a:t>(e.g. </a:t>
            </a:r>
            <a:r>
              <a:rPr lang="en-GB" sz="2000" dirty="0" smtClean="0"/>
              <a:t>'LHC.BCTDC.A6R4.B1:BEAM_INTENSITY_ADC24BIT’)</a:t>
            </a:r>
          </a:p>
          <a:p>
            <a:pPr lvl="1"/>
            <a:r>
              <a:rPr lang="en-GB" dirty="0" smtClean="0"/>
              <a:t>Very high dynamic range due to intensity variation along fill.</a:t>
            </a:r>
          </a:p>
          <a:p>
            <a:r>
              <a:rPr lang="en-GB" dirty="0"/>
              <a:t>BLM </a:t>
            </a:r>
            <a:r>
              <a:rPr lang="en-GB" b="1" dirty="0"/>
              <a:t>integrated losses </a:t>
            </a:r>
            <a:r>
              <a:rPr lang="en-GB" sz="2200" dirty="0"/>
              <a:t>(e.g. </a:t>
            </a:r>
            <a:r>
              <a:rPr lang="en-GB" sz="2200" dirty="0" smtClean="0"/>
              <a:t>'LHC.BLM.LIFETIME:B1_CALIBRATED_LOSS’) </a:t>
            </a:r>
          </a:p>
          <a:p>
            <a:pPr lvl="1"/>
            <a:r>
              <a:rPr lang="en-GB" dirty="0" smtClean="0"/>
              <a:t>Very sensitive signal, with beam intensity one can have ratio of losses.</a:t>
            </a:r>
          </a:p>
          <a:p>
            <a:r>
              <a:rPr lang="en-GB" b="1" dirty="0" smtClean="0"/>
              <a:t>ARC BPMs </a:t>
            </a:r>
            <a:r>
              <a:rPr lang="en-GB" sz="2200" dirty="0" smtClean="0"/>
              <a:t>(e.g. ‘LHC.BOFSU:POSITIONS_H’)</a:t>
            </a:r>
          </a:p>
          <a:p>
            <a:pPr lvl="1"/>
            <a:r>
              <a:rPr lang="en-GB" dirty="0" smtClean="0"/>
              <a:t>Position acquired at 25 Hz, but availabl</a:t>
            </a:r>
            <a:r>
              <a:rPr lang="en-GB" dirty="0" smtClean="0"/>
              <a:t>e only as </a:t>
            </a:r>
            <a:r>
              <a:rPr lang="en-GB" b="1" dirty="0" smtClean="0"/>
              <a:t>mean over 1 s</a:t>
            </a:r>
            <a:endParaRPr lang="en-GB" b="1" dirty="0" smtClean="0"/>
          </a:p>
          <a:p>
            <a:r>
              <a:rPr lang="en-GB" b="1" dirty="0"/>
              <a:t>DOROS BPMs </a:t>
            </a:r>
            <a:r>
              <a:rPr lang="en-GB" sz="2200" dirty="0"/>
              <a:t>(e.g. </a:t>
            </a:r>
            <a:r>
              <a:rPr lang="en-GB" sz="2200" dirty="0" smtClean="0"/>
              <a:t>'LHC.BPM.1L1.B1_DOROS:POS_H’)</a:t>
            </a:r>
          </a:p>
          <a:p>
            <a:pPr lvl="1"/>
            <a:r>
              <a:rPr lang="en-GB" dirty="0" smtClean="0"/>
              <a:t>Coul</a:t>
            </a:r>
            <a:r>
              <a:rPr lang="en-GB" dirty="0" smtClean="0"/>
              <a:t>d acquire at much higher frequency, but also normally logging </a:t>
            </a:r>
            <a:r>
              <a:rPr lang="en-GB" b="1" dirty="0" smtClean="0"/>
              <a:t>average over 1 s</a:t>
            </a:r>
            <a:r>
              <a:rPr lang="en-GB" dirty="0" smtClean="0"/>
              <a:t>.</a:t>
            </a:r>
          </a:p>
          <a:p>
            <a:pPr lvl="1"/>
            <a:r>
              <a:rPr lang="en-GB" b="1" dirty="0" smtClean="0">
                <a:solidFill>
                  <a:srgbClr val="FFC000"/>
                </a:solidFill>
              </a:rPr>
              <a:t>Logging of spectra requested by Michaela, will happen soon.</a:t>
            </a:r>
          </a:p>
          <a:p>
            <a:r>
              <a:rPr lang="en-GB" b="1" dirty="0"/>
              <a:t>BBQ</a:t>
            </a:r>
            <a:r>
              <a:rPr lang="en-GB" dirty="0"/>
              <a:t> </a:t>
            </a:r>
            <a:r>
              <a:rPr lang="en-GB" sz="2200" dirty="0"/>
              <a:t>(e.g. </a:t>
            </a:r>
            <a:r>
              <a:rPr lang="en-GB" sz="2200" dirty="0" smtClean="0"/>
              <a:t>'LHC.BQBBQ.CONTINUOUS.B1:ACQ_DATA_H’)</a:t>
            </a:r>
          </a:p>
          <a:p>
            <a:pPr lvl="1"/>
            <a:r>
              <a:rPr lang="en-GB" dirty="0" smtClean="0"/>
              <a:t>A lot of spectra, not amplitude calibrated.</a:t>
            </a:r>
          </a:p>
          <a:p>
            <a:pPr lvl="1"/>
            <a:r>
              <a:rPr lang="en-GB" dirty="0" smtClean="0"/>
              <a:t>Maybe interesting the logged Eigen-modes </a:t>
            </a:r>
            <a:r>
              <a:rPr lang="en-GB" sz="1900" dirty="0"/>
              <a:t>(e.g</a:t>
            </a:r>
            <a:r>
              <a:rPr lang="en-GB" sz="1900" dirty="0" smtClean="0"/>
              <a:t>. ‘:EIGEN_AMPL_1’) </a:t>
            </a:r>
            <a:r>
              <a:rPr lang="en-GB" sz="2300" dirty="0" smtClean="0"/>
              <a:t>to detect jumps</a:t>
            </a:r>
            <a:r>
              <a:rPr lang="en-GB" sz="1900" dirty="0" smtClean="0"/>
              <a:t>.</a:t>
            </a:r>
          </a:p>
          <a:p>
            <a:r>
              <a:rPr lang="en-GB" b="1" dirty="0"/>
              <a:t>ADT</a:t>
            </a:r>
            <a:r>
              <a:rPr lang="en-GB" dirty="0"/>
              <a:t> </a:t>
            </a:r>
            <a:r>
              <a:rPr lang="en-GB" sz="2200" dirty="0"/>
              <a:t>(e.g. </a:t>
            </a:r>
            <a:r>
              <a:rPr lang="en-GB" sz="2200" dirty="0" smtClean="0"/>
              <a:t>'ADTH.SR4.B1:SPECTRUM_HB1’)</a:t>
            </a:r>
          </a:p>
          <a:p>
            <a:pPr lvl="1"/>
            <a:r>
              <a:rPr lang="en-GB" dirty="0" smtClean="0"/>
              <a:t>A lot of spectra, </a:t>
            </a:r>
            <a:r>
              <a:rPr lang="en-GB" b="1" dirty="0" smtClean="0">
                <a:solidFill>
                  <a:srgbClr val="FFC000"/>
                </a:solidFill>
              </a:rPr>
              <a:t>might be possible to get an amplitude calibration</a:t>
            </a:r>
            <a:r>
              <a:rPr lang="en-GB" dirty="0" smtClean="0"/>
              <a:t>.</a:t>
            </a:r>
          </a:p>
          <a:p>
            <a:pPr lvl="1"/>
            <a:r>
              <a:rPr lang="en-GB" dirty="0" smtClean="0"/>
              <a:t>Maybe interesting </a:t>
            </a:r>
            <a:r>
              <a:rPr lang="en-GB" dirty="0"/>
              <a:t>the transverse activity </a:t>
            </a:r>
            <a:r>
              <a:rPr lang="en-GB" sz="2000" dirty="0"/>
              <a:t>(e.g. </a:t>
            </a:r>
            <a:r>
              <a:rPr lang="en-GB" sz="2000" dirty="0" smtClean="0"/>
              <a:t>‘:TRANSVERSEACTIVITY_HB1’), </a:t>
            </a:r>
            <a:r>
              <a:rPr lang="en-GB" dirty="0" smtClean="0"/>
              <a:t>but it contains only the “high-frequency” activity.</a:t>
            </a:r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5670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80000"/>
            <a:ext cx="8892480" cy="720000"/>
          </a:xfrm>
        </p:spPr>
        <p:txBody>
          <a:bodyPr/>
          <a:lstStyle/>
          <a:p>
            <a:r>
              <a:rPr lang="en-GB" dirty="0" smtClean="0"/>
              <a:t>Main Events </a:t>
            </a:r>
            <a:r>
              <a:rPr lang="en-GB" dirty="0" smtClean="0"/>
              <a:t>Overview </a:t>
            </a:r>
            <a:r>
              <a:rPr lang="en-GB" sz="2400" dirty="0" smtClean="0"/>
              <a:t>presented by M. </a:t>
            </a:r>
            <a:r>
              <a:rPr lang="en-GB" sz="2400" dirty="0" err="1" smtClean="0"/>
              <a:t>Schaumann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C5B44F09-DCF2-5F49-9B17-4C024131EDB7}"/>
              </a:ext>
            </a:extLst>
          </p:cNvPr>
          <p:cNvSpPr txBox="1"/>
          <p:nvPr/>
        </p:nvSpPr>
        <p:spPr>
          <a:xfrm>
            <a:off x="1907705" y="890597"/>
            <a:ext cx="970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Fill 6757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AC5AAA72-6DE5-B340-8216-46B5637E176B}"/>
              </a:ext>
            </a:extLst>
          </p:cNvPr>
          <p:cNvSpPr txBox="1"/>
          <p:nvPr/>
        </p:nvSpPr>
        <p:spPr>
          <a:xfrm>
            <a:off x="6516216" y="899428"/>
            <a:ext cx="970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Fill 6919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9B0F97FA-02BF-3048-A64D-A5C2862A6B32}"/>
              </a:ext>
            </a:extLst>
          </p:cNvPr>
          <p:cNvSpPr txBox="1"/>
          <p:nvPr/>
        </p:nvSpPr>
        <p:spPr>
          <a:xfrm>
            <a:off x="612000" y="5115225"/>
            <a:ext cx="802689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600" dirty="0"/>
              <a:t>Same scales on all </a:t>
            </a:r>
            <a:r>
              <a:rPr lang="en-US" sz="1600" dirty="0" smtClean="0"/>
              <a:t>plots</a:t>
            </a:r>
            <a:endParaRPr lang="en-US" sz="1600" dirty="0"/>
          </a:p>
          <a:p>
            <a:pPr marL="285750" indent="-285750">
              <a:buFont typeface="Arial" charset="0"/>
              <a:buChar char="•"/>
            </a:pPr>
            <a:r>
              <a:rPr lang="en-US" sz="1600" dirty="0"/>
              <a:t>Fill 6757 higher excitation amplitude </a:t>
            </a:r>
          </a:p>
          <a:p>
            <a:pPr marL="742950" lvl="1" indent="-285750">
              <a:buFont typeface="Wingdings" pitchFamily="2" charset="2"/>
              <a:buChar char="à"/>
            </a:pPr>
            <a:r>
              <a:rPr lang="en-US" sz="1600" dirty="0">
                <a:sym typeface="Wingdings" pitchFamily="2" charset="2"/>
              </a:rPr>
              <a:t>stronger effect on beams</a:t>
            </a:r>
          </a:p>
          <a:p>
            <a:pPr marL="742950" lvl="1" indent="-285750">
              <a:buFont typeface="Wingdings" pitchFamily="2" charset="2"/>
              <a:buChar char="à"/>
            </a:pPr>
            <a:r>
              <a:rPr lang="en-US" sz="1600" dirty="0">
                <a:sym typeface="Wingdings" pitchFamily="2" charset="2"/>
              </a:rPr>
              <a:t>higher losses, deeper luminosity dips, higher vertical RMS orbit</a:t>
            </a:r>
            <a:endParaRPr lang="en-US" sz="160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EA64AC0F-4F12-2E48-844F-5507EC9F58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779589"/>
            <a:ext cx="4509120" cy="450912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6BBE8808-01E6-7D4E-8449-24067038A85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764704"/>
            <a:ext cx="4456128" cy="4456128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50B188B8-893A-BA42-BDBC-2FDCB7C1AA6F}"/>
              </a:ext>
            </a:extLst>
          </p:cNvPr>
          <p:cNvSpPr txBox="1"/>
          <p:nvPr/>
        </p:nvSpPr>
        <p:spPr>
          <a:xfrm>
            <a:off x="1331640" y="2996952"/>
            <a:ext cx="10230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BLM Losses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1657C5CD-5C73-4943-9E27-C044FA59AAAD}"/>
              </a:ext>
            </a:extLst>
          </p:cNvPr>
          <p:cNvSpPr txBox="1"/>
          <p:nvPr/>
        </p:nvSpPr>
        <p:spPr>
          <a:xfrm>
            <a:off x="971600" y="4489375"/>
            <a:ext cx="15135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Vertical RMS Orbit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368CB200-63D1-6949-82C3-871C27D1FB3E}"/>
              </a:ext>
            </a:extLst>
          </p:cNvPr>
          <p:cNvSpPr txBox="1"/>
          <p:nvPr/>
        </p:nvSpPr>
        <p:spPr>
          <a:xfrm>
            <a:off x="2478536" y="2097607"/>
            <a:ext cx="9829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Luminosity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9906ECC1-CE8E-7642-BB50-87E476BDDA87}"/>
              </a:ext>
            </a:extLst>
          </p:cNvPr>
          <p:cNvSpPr txBox="1"/>
          <p:nvPr/>
        </p:nvSpPr>
        <p:spPr>
          <a:xfrm>
            <a:off x="1322298" y="1177007"/>
            <a:ext cx="13054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Ground motion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9906ECC1-CE8E-7642-BB50-87E476BDDA87}"/>
              </a:ext>
            </a:extLst>
          </p:cNvPr>
          <p:cNvSpPr txBox="1"/>
          <p:nvPr/>
        </p:nvSpPr>
        <p:spPr>
          <a:xfrm>
            <a:off x="2856291" y="910296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(4/06/2018)</a:t>
            </a:r>
            <a:endParaRPr lang="en-US" sz="14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9906ECC1-CE8E-7642-BB50-87E476BDDA87}"/>
              </a:ext>
            </a:extLst>
          </p:cNvPr>
          <p:cNvSpPr txBox="1"/>
          <p:nvPr/>
        </p:nvSpPr>
        <p:spPr>
          <a:xfrm>
            <a:off x="7478692" y="960983"/>
            <a:ext cx="11977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mtClean="0"/>
              <a:t>(13/07/2018</a:t>
            </a:r>
            <a:r>
              <a:rPr lang="en-US" sz="1400" dirty="0" smtClean="0"/>
              <a:t>)</a:t>
            </a:r>
            <a:endParaRPr lang="en-US" sz="14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EB7B1458-1016-9147-B3C9-A581C57D5A4B}"/>
              </a:ext>
            </a:extLst>
          </p:cNvPr>
          <p:cNvSpPr txBox="1"/>
          <p:nvPr/>
        </p:nvSpPr>
        <p:spPr>
          <a:xfrm>
            <a:off x="1907704" y="6505599"/>
            <a:ext cx="6959097" cy="307777"/>
          </a:xfrm>
          <a:prstGeom prst="rect">
            <a:avLst/>
          </a:prstGeom>
          <a:solidFill>
            <a:srgbClr val="FEEAD8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/>
              <a:t>From: </a:t>
            </a:r>
            <a:r>
              <a:rPr lang="en-GB" sz="1400" b="1" i="1" dirty="0" smtClean="0"/>
              <a:t>Observation </a:t>
            </a:r>
            <a:r>
              <a:rPr lang="en-GB" sz="1400" b="1" i="1" dirty="0"/>
              <a:t>on HL-LHC CE vibration on the </a:t>
            </a:r>
            <a:r>
              <a:rPr lang="en-GB" sz="1400" b="1" i="1" dirty="0" smtClean="0"/>
              <a:t>beam</a:t>
            </a:r>
            <a:r>
              <a:rPr lang="en-GB" sz="1400" b="1" dirty="0" smtClean="0"/>
              <a:t>, M. </a:t>
            </a:r>
            <a:r>
              <a:rPr lang="en-GB" sz="1400" b="1" dirty="0" err="1" smtClean="0"/>
              <a:t>Schaumann</a:t>
            </a:r>
            <a:r>
              <a:rPr lang="en-GB" sz="1400" b="1" dirty="0" smtClean="0"/>
              <a:t> (</a:t>
            </a:r>
            <a:r>
              <a:rPr lang="en-GB" sz="1400" b="1" dirty="0" smtClean="0">
                <a:hlinkClick r:id="rId5"/>
              </a:rPr>
              <a:t>link</a:t>
            </a:r>
            <a:r>
              <a:rPr lang="en-GB" sz="1400" b="1" dirty="0" smtClean="0"/>
              <a:t>) </a:t>
            </a:r>
            <a:endParaRPr lang="en-GB" sz="1400" b="1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70D17F38-73E0-954E-BAB2-EF84DD09121D}"/>
              </a:ext>
            </a:extLst>
          </p:cNvPr>
          <p:cNvSpPr txBox="1"/>
          <p:nvPr/>
        </p:nvSpPr>
        <p:spPr>
          <a:xfrm>
            <a:off x="3461658" y="4917160"/>
            <a:ext cx="2118453" cy="52322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Beta* levelling </a:t>
            </a:r>
            <a:r>
              <a:rPr lang="en-US" sz="1400" dirty="0" smtClean="0"/>
              <a:t>steps and new orbit reference</a:t>
            </a:r>
            <a:endParaRPr lang="en-US" sz="1400" dirty="0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xmlns="" id="{5DA9A736-EF6A-FF4F-B9FF-4900217A3515}"/>
              </a:ext>
            </a:extLst>
          </p:cNvPr>
          <p:cNvCxnSpPr>
            <a:stCxn id="24" idx="1"/>
          </p:cNvCxnSpPr>
          <p:nvPr/>
        </p:nvCxnSpPr>
        <p:spPr>
          <a:xfrm flipH="1" flipV="1">
            <a:off x="2795000" y="4733262"/>
            <a:ext cx="666658" cy="445508"/>
          </a:xfrm>
          <a:prstGeom prst="straightConnector1">
            <a:avLst/>
          </a:prstGeom>
          <a:ln w="28575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xmlns="" id="{91E707FF-D608-ED40-8A9D-3106AFF56AEF}"/>
              </a:ext>
            </a:extLst>
          </p:cNvPr>
          <p:cNvCxnSpPr>
            <a:cxnSpLocks/>
            <a:stCxn id="24" idx="1"/>
          </p:cNvCxnSpPr>
          <p:nvPr/>
        </p:nvCxnSpPr>
        <p:spPr>
          <a:xfrm flipV="1">
            <a:off x="3461658" y="4691406"/>
            <a:ext cx="98211" cy="487364"/>
          </a:xfrm>
          <a:prstGeom prst="straightConnector1">
            <a:avLst/>
          </a:prstGeom>
          <a:ln w="28575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951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5520" y="0"/>
            <a:ext cx="7920000" cy="474848"/>
          </a:xfrm>
        </p:spPr>
        <p:txBody>
          <a:bodyPr/>
          <a:lstStyle/>
          <a:p>
            <a:r>
              <a:rPr lang="en-US"/>
              <a:t>GM and Beam Spectrum Evolution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86800" y="6169943"/>
            <a:ext cx="36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xmlns="" id="{EE27D1AE-17A7-C441-92D4-17B4ABB0A2B8}"/>
              </a:ext>
            </a:extLst>
          </p:cNvPr>
          <p:cNvSpPr txBox="1"/>
          <p:nvPr/>
        </p:nvSpPr>
        <p:spPr>
          <a:xfrm>
            <a:off x="1511716" y="505193"/>
            <a:ext cx="15969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Fill 6757 (June)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87D35429-2AE8-F942-B687-2071025AFC38}"/>
              </a:ext>
            </a:extLst>
          </p:cNvPr>
          <p:cNvSpPr txBox="1"/>
          <p:nvPr/>
        </p:nvSpPr>
        <p:spPr>
          <a:xfrm>
            <a:off x="5986529" y="504097"/>
            <a:ext cx="15167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Fill 6919 (July)</a:t>
            </a:r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xmlns="" id="{E591BCBF-569E-9B41-88EB-5FE07478EF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571370"/>
            <a:ext cx="4533500" cy="3022333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xmlns="" id="{AFE1C934-ED68-654E-8453-8E0392AB5C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72" y="578339"/>
            <a:ext cx="4523046" cy="3015364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xmlns="" id="{946E9955-DCA2-0345-884A-B24D38E6D5F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41" y="3506665"/>
            <a:ext cx="4497879" cy="2998586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xmlns="" id="{821D730D-C58E-9A42-9452-04C47F376B6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0687" y="3468753"/>
            <a:ext cx="4534827" cy="3023218"/>
          </a:xfrm>
          <a:prstGeom prst="rect">
            <a:avLst/>
          </a:pr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xmlns="" id="{4F411393-FA1D-C247-BDDB-DC9A23258392}"/>
              </a:ext>
            </a:extLst>
          </p:cNvPr>
          <p:cNvSpPr txBox="1"/>
          <p:nvPr/>
        </p:nvSpPr>
        <p:spPr>
          <a:xfrm>
            <a:off x="2621510" y="2153181"/>
            <a:ext cx="654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22Hz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xmlns="" id="{BF5E4FD0-3D2E-3744-84EC-CA9F2D96BC00}"/>
              </a:ext>
            </a:extLst>
          </p:cNvPr>
          <p:cNvSpPr txBox="1"/>
          <p:nvPr/>
        </p:nvSpPr>
        <p:spPr>
          <a:xfrm>
            <a:off x="2621510" y="1793141"/>
            <a:ext cx="654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21Hz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xmlns="" id="{F50E1267-7141-F543-B109-8168D940DCD8}"/>
              </a:ext>
            </a:extLst>
          </p:cNvPr>
          <p:cNvSpPr txBox="1"/>
          <p:nvPr/>
        </p:nvSpPr>
        <p:spPr>
          <a:xfrm>
            <a:off x="2621510" y="1217077"/>
            <a:ext cx="654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25Hz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xmlns="" id="{BC0EBB32-981B-3E4A-AF15-6CB8532C86F8}"/>
              </a:ext>
            </a:extLst>
          </p:cNvPr>
          <p:cNvSpPr txBox="1"/>
          <p:nvPr/>
        </p:nvSpPr>
        <p:spPr>
          <a:xfrm>
            <a:off x="2765526" y="866329"/>
            <a:ext cx="654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30Hz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xmlns="" id="{A0A733FF-841E-E848-A197-B202C53E6DC2}"/>
              </a:ext>
            </a:extLst>
          </p:cNvPr>
          <p:cNvSpPr txBox="1"/>
          <p:nvPr/>
        </p:nvSpPr>
        <p:spPr>
          <a:xfrm>
            <a:off x="1115616" y="2937527"/>
            <a:ext cx="654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13Hz</a:t>
            </a: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xmlns="" id="{BEE1AA3C-CFD0-F64F-A520-0B95BCE09C63}"/>
              </a:ext>
            </a:extLst>
          </p:cNvPr>
          <p:cNvCxnSpPr>
            <a:cxnSpLocks/>
            <a:stCxn id="61" idx="1"/>
          </p:cNvCxnSpPr>
          <p:nvPr/>
        </p:nvCxnSpPr>
        <p:spPr>
          <a:xfrm flipH="1">
            <a:off x="2051720" y="2337847"/>
            <a:ext cx="56979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xmlns="" id="{22258F78-1EB2-2640-8C68-F0B9095D2C08}"/>
              </a:ext>
            </a:extLst>
          </p:cNvPr>
          <p:cNvCxnSpPr>
            <a:cxnSpLocks/>
            <a:stCxn id="62" idx="1"/>
          </p:cNvCxnSpPr>
          <p:nvPr/>
        </p:nvCxnSpPr>
        <p:spPr>
          <a:xfrm flipH="1">
            <a:off x="2051720" y="1977807"/>
            <a:ext cx="56979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xmlns="" id="{6CCB0CDC-97D2-884D-ACD8-A1CFD4BE8417}"/>
              </a:ext>
            </a:extLst>
          </p:cNvPr>
          <p:cNvCxnSpPr>
            <a:cxnSpLocks/>
          </p:cNvCxnSpPr>
          <p:nvPr/>
        </p:nvCxnSpPr>
        <p:spPr>
          <a:xfrm flipH="1">
            <a:off x="2538838" y="1050995"/>
            <a:ext cx="232962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xmlns="" id="{702CCDFA-EDAA-9142-BA90-0F0B5ADCB8EA}"/>
              </a:ext>
            </a:extLst>
          </p:cNvPr>
          <p:cNvCxnSpPr>
            <a:cxnSpLocks/>
          </p:cNvCxnSpPr>
          <p:nvPr/>
        </p:nvCxnSpPr>
        <p:spPr>
          <a:xfrm flipV="1">
            <a:off x="1442789" y="2736498"/>
            <a:ext cx="0" cy="20102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xmlns="" id="{2D6CC8DC-9853-394D-9BC3-24DD3924A7FF}"/>
              </a:ext>
            </a:extLst>
          </p:cNvPr>
          <p:cNvSpPr txBox="1"/>
          <p:nvPr/>
        </p:nvSpPr>
        <p:spPr>
          <a:xfrm>
            <a:off x="6228184" y="1380443"/>
            <a:ext cx="654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23Hz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xmlns="" id="{13F19BAD-C90B-2146-A6F0-EF720DFE6F28}"/>
              </a:ext>
            </a:extLst>
          </p:cNvPr>
          <p:cNvCxnSpPr>
            <a:cxnSpLocks/>
          </p:cNvCxnSpPr>
          <p:nvPr/>
        </p:nvCxnSpPr>
        <p:spPr>
          <a:xfrm>
            <a:off x="6588224" y="1685696"/>
            <a:ext cx="0" cy="33276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xmlns="" id="{078120EB-DBA4-EC46-AE7B-4CBFA6822BF9}"/>
              </a:ext>
            </a:extLst>
          </p:cNvPr>
          <p:cNvSpPr txBox="1"/>
          <p:nvPr/>
        </p:nvSpPr>
        <p:spPr>
          <a:xfrm>
            <a:off x="7302030" y="1505109"/>
            <a:ext cx="654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41Hz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xmlns="" id="{3BBF4BD2-4067-4C43-8BF9-06325963EE7B}"/>
              </a:ext>
            </a:extLst>
          </p:cNvPr>
          <p:cNvSpPr txBox="1"/>
          <p:nvPr/>
        </p:nvSpPr>
        <p:spPr>
          <a:xfrm>
            <a:off x="7596335" y="1226369"/>
            <a:ext cx="654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46Hz</a:t>
            </a:r>
          </a:p>
        </p:txBody>
      </p: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xmlns="" id="{2D7FFF93-4CA2-6344-951A-B21A743C8A11}"/>
              </a:ext>
            </a:extLst>
          </p:cNvPr>
          <p:cNvCxnSpPr>
            <a:cxnSpLocks/>
          </p:cNvCxnSpPr>
          <p:nvPr/>
        </p:nvCxnSpPr>
        <p:spPr>
          <a:xfrm>
            <a:off x="7629203" y="1829712"/>
            <a:ext cx="0" cy="33276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xmlns="" id="{6FC89496-E28D-8C4C-A5CB-EAB38769CB0A}"/>
              </a:ext>
            </a:extLst>
          </p:cNvPr>
          <p:cNvCxnSpPr>
            <a:cxnSpLocks/>
          </p:cNvCxnSpPr>
          <p:nvPr/>
        </p:nvCxnSpPr>
        <p:spPr>
          <a:xfrm>
            <a:off x="7956376" y="1505109"/>
            <a:ext cx="0" cy="51731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xmlns="" id="{EC4DD72A-31E1-444E-99F5-AE9197075C0A}"/>
              </a:ext>
            </a:extLst>
          </p:cNvPr>
          <p:cNvSpPr txBox="1"/>
          <p:nvPr/>
        </p:nvSpPr>
        <p:spPr>
          <a:xfrm>
            <a:off x="3714353" y="569737"/>
            <a:ext cx="1800200" cy="46166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Geophone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xmlns="" id="{E5C0C85F-E814-754C-9B0A-5AAFD43D791B}"/>
              </a:ext>
            </a:extLst>
          </p:cNvPr>
          <p:cNvSpPr txBox="1"/>
          <p:nvPr/>
        </p:nvSpPr>
        <p:spPr>
          <a:xfrm>
            <a:off x="3714353" y="3506665"/>
            <a:ext cx="1647028" cy="461665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ADT B1V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xmlns="" id="{2FE2C71B-E8BF-074A-9C44-2B260142CF9B}"/>
              </a:ext>
            </a:extLst>
          </p:cNvPr>
          <p:cNvSpPr txBox="1"/>
          <p:nvPr/>
        </p:nvSpPr>
        <p:spPr>
          <a:xfrm>
            <a:off x="2692010" y="5052065"/>
            <a:ext cx="654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22Hz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xmlns="" id="{908866AD-1792-7A4C-B2AF-C6B1845CFF3A}"/>
              </a:ext>
            </a:extLst>
          </p:cNvPr>
          <p:cNvSpPr txBox="1"/>
          <p:nvPr/>
        </p:nvSpPr>
        <p:spPr>
          <a:xfrm>
            <a:off x="2692010" y="4692025"/>
            <a:ext cx="654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21Hz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xmlns="" id="{BACB1D9D-E16D-8447-A234-7A0041275856}"/>
              </a:ext>
            </a:extLst>
          </p:cNvPr>
          <p:cNvSpPr txBox="1"/>
          <p:nvPr/>
        </p:nvSpPr>
        <p:spPr>
          <a:xfrm>
            <a:off x="2692010" y="4115961"/>
            <a:ext cx="654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25Hz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xmlns="" id="{488F2025-3043-2948-9DA0-A5A17666923E}"/>
              </a:ext>
            </a:extLst>
          </p:cNvPr>
          <p:cNvSpPr txBox="1"/>
          <p:nvPr/>
        </p:nvSpPr>
        <p:spPr>
          <a:xfrm>
            <a:off x="2836026" y="3765213"/>
            <a:ext cx="654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30Hz</a:t>
            </a: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xmlns="" id="{95C66DB8-9957-8249-8518-21927DB6C398}"/>
              </a:ext>
            </a:extLst>
          </p:cNvPr>
          <p:cNvCxnSpPr>
            <a:cxnSpLocks/>
            <a:stCxn id="71" idx="1"/>
          </p:cNvCxnSpPr>
          <p:nvPr/>
        </p:nvCxnSpPr>
        <p:spPr>
          <a:xfrm flipH="1">
            <a:off x="2122220" y="5236731"/>
            <a:ext cx="56979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xmlns="" id="{1868045F-FF62-1B49-9037-B0EAE25EB4FB}"/>
              </a:ext>
            </a:extLst>
          </p:cNvPr>
          <p:cNvCxnSpPr>
            <a:cxnSpLocks/>
            <a:stCxn id="72" idx="1"/>
          </p:cNvCxnSpPr>
          <p:nvPr/>
        </p:nvCxnSpPr>
        <p:spPr>
          <a:xfrm flipH="1">
            <a:off x="2122220" y="4876691"/>
            <a:ext cx="56979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xmlns="" id="{9FEC70D2-EC10-0749-BCEE-02A5CC667448}"/>
              </a:ext>
            </a:extLst>
          </p:cNvPr>
          <p:cNvCxnSpPr>
            <a:cxnSpLocks/>
            <a:stCxn id="73" idx="1"/>
          </p:cNvCxnSpPr>
          <p:nvPr/>
        </p:nvCxnSpPr>
        <p:spPr>
          <a:xfrm flipH="1">
            <a:off x="2338244" y="4300627"/>
            <a:ext cx="35376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xmlns="" id="{A0F2D4D4-F4FF-F442-B471-42FD407705BD}"/>
              </a:ext>
            </a:extLst>
          </p:cNvPr>
          <p:cNvCxnSpPr>
            <a:cxnSpLocks/>
          </p:cNvCxnSpPr>
          <p:nvPr/>
        </p:nvCxnSpPr>
        <p:spPr>
          <a:xfrm flipH="1">
            <a:off x="2609338" y="3949879"/>
            <a:ext cx="232962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xmlns="" id="{A5D19D79-5517-034B-9E5A-FD328B0748CD}"/>
              </a:ext>
            </a:extLst>
          </p:cNvPr>
          <p:cNvSpPr txBox="1"/>
          <p:nvPr/>
        </p:nvSpPr>
        <p:spPr>
          <a:xfrm>
            <a:off x="6189043" y="4245147"/>
            <a:ext cx="654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23Hz</a:t>
            </a:r>
          </a:p>
        </p:txBody>
      </p: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xmlns="" id="{F1E93384-27BB-7847-81EC-00DEAB373354}"/>
              </a:ext>
            </a:extLst>
          </p:cNvPr>
          <p:cNvCxnSpPr>
            <a:cxnSpLocks/>
          </p:cNvCxnSpPr>
          <p:nvPr/>
        </p:nvCxnSpPr>
        <p:spPr>
          <a:xfrm>
            <a:off x="6549083" y="4550400"/>
            <a:ext cx="0" cy="33276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xmlns="" id="{C7D73CF0-0C44-8C4E-BFAA-59EE1EB5642C}"/>
              </a:ext>
            </a:extLst>
          </p:cNvPr>
          <p:cNvSpPr txBox="1"/>
          <p:nvPr/>
        </p:nvSpPr>
        <p:spPr>
          <a:xfrm>
            <a:off x="7262889" y="4369813"/>
            <a:ext cx="654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41Hz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xmlns="" id="{EC4C63B2-2DAC-6645-93F8-59C7D63BB428}"/>
              </a:ext>
            </a:extLst>
          </p:cNvPr>
          <p:cNvSpPr txBox="1"/>
          <p:nvPr/>
        </p:nvSpPr>
        <p:spPr>
          <a:xfrm>
            <a:off x="7557194" y="4091073"/>
            <a:ext cx="654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46Hz</a:t>
            </a:r>
          </a:p>
        </p:txBody>
      </p: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xmlns="" id="{BB2531E7-C629-164C-AAF2-12C701452370}"/>
              </a:ext>
            </a:extLst>
          </p:cNvPr>
          <p:cNvCxnSpPr>
            <a:cxnSpLocks/>
          </p:cNvCxnSpPr>
          <p:nvPr/>
        </p:nvCxnSpPr>
        <p:spPr>
          <a:xfrm>
            <a:off x="7590062" y="4694416"/>
            <a:ext cx="0" cy="33276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xmlns="" id="{7B921AD6-74DD-4C42-92D8-7C7CDB00B148}"/>
              </a:ext>
            </a:extLst>
          </p:cNvPr>
          <p:cNvCxnSpPr>
            <a:cxnSpLocks/>
          </p:cNvCxnSpPr>
          <p:nvPr/>
        </p:nvCxnSpPr>
        <p:spPr>
          <a:xfrm>
            <a:off x="7917235" y="4369813"/>
            <a:ext cx="0" cy="51731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>
            <a:extLst>
              <a:ext uri="{FF2B5EF4-FFF2-40B4-BE49-F238E27FC236}">
                <a16:creationId xmlns:a16="http://schemas.microsoft.com/office/drawing/2014/main" xmlns="" id="{EB7B1458-1016-9147-B3C9-A581C57D5A4B}"/>
              </a:ext>
            </a:extLst>
          </p:cNvPr>
          <p:cNvSpPr txBox="1"/>
          <p:nvPr/>
        </p:nvSpPr>
        <p:spPr>
          <a:xfrm>
            <a:off x="1907704" y="6505599"/>
            <a:ext cx="6959097" cy="307777"/>
          </a:xfrm>
          <a:prstGeom prst="rect">
            <a:avLst/>
          </a:prstGeom>
          <a:solidFill>
            <a:srgbClr val="FEEAD8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/>
              <a:t>From: </a:t>
            </a:r>
            <a:r>
              <a:rPr lang="en-GB" sz="1400" b="1" i="1" dirty="0" smtClean="0"/>
              <a:t>Observation </a:t>
            </a:r>
            <a:r>
              <a:rPr lang="en-GB" sz="1400" b="1" i="1" dirty="0"/>
              <a:t>on HL-LHC CE vibration on the </a:t>
            </a:r>
            <a:r>
              <a:rPr lang="en-GB" sz="1400" b="1" i="1" dirty="0" smtClean="0"/>
              <a:t>beam</a:t>
            </a:r>
            <a:r>
              <a:rPr lang="en-GB" sz="1400" b="1" dirty="0" smtClean="0"/>
              <a:t>, M. </a:t>
            </a:r>
            <a:r>
              <a:rPr lang="en-GB" sz="1400" b="1" dirty="0" err="1" smtClean="0"/>
              <a:t>Schaumann</a:t>
            </a:r>
            <a:r>
              <a:rPr lang="en-GB" sz="1400" b="1" dirty="0" smtClean="0"/>
              <a:t> (</a:t>
            </a:r>
            <a:r>
              <a:rPr lang="en-GB" sz="1400" b="1" dirty="0" smtClean="0">
                <a:hlinkClick r:id="rId6"/>
              </a:rPr>
              <a:t>link</a:t>
            </a:r>
            <a:r>
              <a:rPr lang="en-GB" sz="1400" b="1" dirty="0" smtClean="0"/>
              <a:t>) </a:t>
            </a:r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val="154672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Fill </a:t>
            </a:r>
            <a:r>
              <a:rPr lang="en-GB" dirty="0" smtClean="0"/>
              <a:t>6757 (June)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1" y="740649"/>
            <a:ext cx="4468907" cy="300853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736655"/>
            <a:ext cx="4546808" cy="3060976"/>
          </a:xfrm>
          <a:prstGeom prst="rect">
            <a:avLst/>
          </a:prstGeom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586320" y="4005064"/>
            <a:ext cx="8460480" cy="19770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 smtClean="0"/>
              <a:t>Looking at PSDs amplified and integrated during STABLE beams</a:t>
            </a:r>
          </a:p>
          <a:p>
            <a:r>
              <a:rPr lang="en-GB" sz="2000" dirty="0" smtClean="0"/>
              <a:t>No relevant ground motion measured in P1</a:t>
            </a:r>
          </a:p>
          <a:p>
            <a:r>
              <a:rPr lang="en-GB" sz="2000" dirty="0" smtClean="0"/>
              <a:t>Sizable ground motion in P5 above “1% luminosity loss threshold”</a:t>
            </a:r>
            <a:endParaRPr lang="en-GB" sz="2000" dirty="0"/>
          </a:p>
        </p:txBody>
      </p:sp>
      <p:sp>
        <p:nvSpPr>
          <p:cNvPr id="8" name="Oval 7"/>
          <p:cNvSpPr/>
          <p:nvPr/>
        </p:nvSpPr>
        <p:spPr>
          <a:xfrm>
            <a:off x="6012160" y="1052736"/>
            <a:ext cx="2016224" cy="64807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1567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Fill </a:t>
            </a:r>
            <a:r>
              <a:rPr lang="en-GB" dirty="0" smtClean="0"/>
              <a:t>6757 (June)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799" y="833283"/>
            <a:ext cx="4207201" cy="2832347"/>
          </a:xfr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5403" y="810469"/>
            <a:ext cx="4207201" cy="2832348"/>
          </a:xfrm>
          <a:prstGeom prst="rect">
            <a:avLst/>
          </a:prstGeom>
        </p:spPr>
      </p:pic>
      <p:sp>
        <p:nvSpPr>
          <p:cNvPr id="12" name="Content Placeholder 2"/>
          <p:cNvSpPr txBox="1">
            <a:spLocks/>
          </p:cNvSpPr>
          <p:nvPr/>
        </p:nvSpPr>
        <p:spPr>
          <a:xfrm>
            <a:off x="586320" y="4005064"/>
            <a:ext cx="8460480" cy="1977083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n-GB" sz="2400" dirty="0" smtClean="0"/>
              <a:t>Zoom over a certain time. Comparison of ground motion (left scale) and luminosity variation (right scale).</a:t>
            </a:r>
          </a:p>
          <a:p>
            <a:r>
              <a:rPr lang="en-GB" sz="2400" dirty="0" smtClean="0"/>
              <a:t>Variation </a:t>
            </a:r>
            <a:r>
              <a:rPr lang="en-GB" sz="2400" dirty="0" err="1" smtClean="0"/>
              <a:t>w.r.t</a:t>
            </a:r>
            <a:r>
              <a:rPr lang="en-GB" sz="2400" dirty="0" smtClean="0"/>
              <a:t>. fitted exponential decay along fill.</a:t>
            </a:r>
          </a:p>
          <a:p>
            <a:r>
              <a:rPr lang="en-GB" sz="2400" dirty="0" smtClean="0"/>
              <a:t>Both </a:t>
            </a:r>
            <a:r>
              <a:rPr lang="en-GB" sz="2400" b="1" dirty="0" smtClean="0"/>
              <a:t>CMS</a:t>
            </a:r>
            <a:r>
              <a:rPr lang="en-GB" sz="2400" dirty="0" smtClean="0"/>
              <a:t> and </a:t>
            </a:r>
            <a:r>
              <a:rPr lang="en-GB" sz="2400" b="1" dirty="0" smtClean="0"/>
              <a:t>ATLAS</a:t>
            </a:r>
            <a:r>
              <a:rPr lang="en-GB" sz="2400" dirty="0" smtClean="0"/>
              <a:t> luminosities seems to be </a:t>
            </a:r>
            <a:r>
              <a:rPr lang="en-GB" sz="2400" b="1" dirty="0" smtClean="0"/>
              <a:t>affected</a:t>
            </a:r>
            <a:r>
              <a:rPr lang="en-GB" sz="2400" dirty="0" smtClean="0"/>
              <a:t>.</a:t>
            </a:r>
          </a:p>
          <a:p>
            <a:pPr lvl="1"/>
            <a:r>
              <a:rPr lang="en-GB" sz="2000" b="1" dirty="0" smtClean="0"/>
              <a:t>CMS</a:t>
            </a:r>
            <a:r>
              <a:rPr lang="en-GB" sz="2000" dirty="0" smtClean="0"/>
              <a:t> much </a:t>
            </a:r>
            <a:r>
              <a:rPr lang="en-GB" sz="2000" b="1" dirty="0" smtClean="0"/>
              <a:t>more sensitive </a:t>
            </a:r>
            <a:r>
              <a:rPr lang="en-GB" sz="2000" dirty="0" smtClean="0"/>
              <a:t>(a few % peaks compared to &lt; 1%)</a:t>
            </a:r>
          </a:p>
          <a:p>
            <a:pPr lvl="1"/>
            <a:r>
              <a:rPr lang="en-GB" sz="2000" dirty="0" smtClean="0"/>
              <a:t>Could be possible if only vertical plane is mainly affected</a:t>
            </a:r>
            <a:r>
              <a:rPr lang="mr-IN" sz="2000" dirty="0" smtClean="0"/>
              <a:t>…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8466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222" y="0"/>
            <a:ext cx="8925282" cy="567789"/>
          </a:xfrm>
        </p:spPr>
        <p:txBody>
          <a:bodyPr/>
          <a:lstStyle/>
          <a:p>
            <a:r>
              <a:rPr lang="en-US" sz="2400" dirty="0"/>
              <a:t>Beam Separation at IP1/5 due to Quadrupole Offset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F450ABFB-7619-CA43-803C-6E72366A2D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222" y="567789"/>
            <a:ext cx="6332994" cy="322953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4B3E92B1-3F57-9D47-9196-0A54AE3ED2FA}"/>
              </a:ext>
            </a:extLst>
          </p:cNvPr>
          <p:cNvSpPr txBox="1"/>
          <p:nvPr/>
        </p:nvSpPr>
        <p:spPr>
          <a:xfrm>
            <a:off x="2817718" y="812345"/>
            <a:ext cx="971292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/>
              <a:t>Vertical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FC150CEB-2A1A-1E4F-BB3B-3F8E15313BF3}"/>
              </a:ext>
            </a:extLst>
          </p:cNvPr>
          <p:cNvSpPr txBox="1"/>
          <p:nvPr/>
        </p:nvSpPr>
        <p:spPr>
          <a:xfrm>
            <a:off x="6152041" y="1476832"/>
            <a:ext cx="255308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Vertical offset of triplet in IP5 introduces a larger orbit effect in the IP5 compared to IP1 and </a:t>
            </a:r>
            <a:r>
              <a:rPr lang="en-US" dirty="0" smtClean="0"/>
              <a:t>vice versa</a:t>
            </a:r>
            <a:endParaRPr lang="en-US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xmlns="" id="{A9691FC9-8124-794B-BD0C-AFAFD602A6A4}"/>
              </a:ext>
            </a:extLst>
          </p:cNvPr>
          <p:cNvSpPr/>
          <p:nvPr/>
        </p:nvSpPr>
        <p:spPr>
          <a:xfrm>
            <a:off x="2123728" y="981622"/>
            <a:ext cx="288032" cy="1372373"/>
          </a:xfrm>
          <a:prstGeom prst="ellipse">
            <a:avLst/>
          </a:prstGeom>
          <a:noFill/>
          <a:ln>
            <a:solidFill>
              <a:srgbClr val="1799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xmlns="" id="{763098B6-D343-F642-BBD8-5BEC2AAC4262}"/>
              </a:ext>
            </a:extLst>
          </p:cNvPr>
          <p:cNvCxnSpPr/>
          <p:nvPr/>
        </p:nvCxnSpPr>
        <p:spPr>
          <a:xfrm flipH="1" flipV="1">
            <a:off x="2411760" y="1212455"/>
            <a:ext cx="3725793" cy="455353"/>
          </a:xfrm>
          <a:prstGeom prst="straightConnector1">
            <a:avLst/>
          </a:prstGeom>
          <a:ln w="19050">
            <a:solidFill>
              <a:srgbClr val="17992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6D013228-FEB7-CE49-AFF7-62A61852A0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4933" y="3645024"/>
            <a:ext cx="5473724" cy="280811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42BC0AE6-95F2-0D4A-8E57-37B242D4BAA1}"/>
              </a:ext>
            </a:extLst>
          </p:cNvPr>
          <p:cNvSpPr txBox="1"/>
          <p:nvPr/>
        </p:nvSpPr>
        <p:spPr>
          <a:xfrm>
            <a:off x="5757425" y="4022605"/>
            <a:ext cx="1257139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/>
              <a:t>Horizontal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3B576155-6E39-3942-BB9F-50A74D60200C}"/>
              </a:ext>
            </a:extLst>
          </p:cNvPr>
          <p:cNvSpPr txBox="1"/>
          <p:nvPr/>
        </p:nvSpPr>
        <p:spPr>
          <a:xfrm>
            <a:off x="611560" y="4532306"/>
            <a:ext cx="28083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Horizontal offset of triplet in IP1/5 introduces a similar orbit effect in the both IPs.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xmlns="" id="{8B1B1CE8-DC05-C84F-B830-133ECEE0EFDF}"/>
              </a:ext>
            </a:extLst>
          </p:cNvPr>
          <p:cNvSpPr/>
          <p:nvPr/>
        </p:nvSpPr>
        <p:spPr>
          <a:xfrm>
            <a:off x="5362233" y="4109618"/>
            <a:ext cx="288032" cy="607241"/>
          </a:xfrm>
          <a:prstGeom prst="ellipse">
            <a:avLst/>
          </a:prstGeom>
          <a:noFill/>
          <a:ln>
            <a:solidFill>
              <a:srgbClr val="1799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xmlns="" id="{F0A41A6B-181C-CC47-A6F2-C1241E682C99}"/>
              </a:ext>
            </a:extLst>
          </p:cNvPr>
          <p:cNvCxnSpPr/>
          <p:nvPr/>
        </p:nvCxnSpPr>
        <p:spPr>
          <a:xfrm flipV="1">
            <a:off x="3419872" y="4387543"/>
            <a:ext cx="1870353" cy="139857"/>
          </a:xfrm>
          <a:prstGeom prst="straightConnector1">
            <a:avLst/>
          </a:prstGeom>
          <a:ln w="19050">
            <a:solidFill>
              <a:srgbClr val="17992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483DC44A-DAA3-F649-A632-28A9E431A986}"/>
              </a:ext>
            </a:extLst>
          </p:cNvPr>
          <p:cNvSpPr txBox="1"/>
          <p:nvPr/>
        </p:nvSpPr>
        <p:spPr>
          <a:xfrm>
            <a:off x="6137553" y="534163"/>
            <a:ext cx="28465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Assumption: </a:t>
            </a:r>
          </a:p>
          <a:p>
            <a:r>
              <a:rPr lang="en-US" i="1" dirty="0"/>
              <a:t>30cm optics, 2um emittance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EB7B1458-1016-9147-B3C9-A581C57D5A4B}"/>
              </a:ext>
            </a:extLst>
          </p:cNvPr>
          <p:cNvSpPr txBox="1"/>
          <p:nvPr/>
        </p:nvSpPr>
        <p:spPr>
          <a:xfrm>
            <a:off x="1907704" y="6505599"/>
            <a:ext cx="6959097" cy="307777"/>
          </a:xfrm>
          <a:prstGeom prst="rect">
            <a:avLst/>
          </a:prstGeom>
          <a:solidFill>
            <a:srgbClr val="FEEAD8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/>
              <a:t>From: </a:t>
            </a:r>
            <a:r>
              <a:rPr lang="en-GB" sz="1400" b="1" i="1" dirty="0" smtClean="0"/>
              <a:t>Observation </a:t>
            </a:r>
            <a:r>
              <a:rPr lang="en-GB" sz="1400" b="1" i="1" dirty="0"/>
              <a:t>on HL-LHC CE vibration on the </a:t>
            </a:r>
            <a:r>
              <a:rPr lang="en-GB" sz="1400" b="1" i="1" dirty="0" smtClean="0"/>
              <a:t>beam</a:t>
            </a:r>
            <a:r>
              <a:rPr lang="en-GB" sz="1400" b="1" dirty="0" smtClean="0"/>
              <a:t>, M. </a:t>
            </a:r>
            <a:r>
              <a:rPr lang="en-GB" sz="1400" b="1" dirty="0" err="1" smtClean="0"/>
              <a:t>Schaumann</a:t>
            </a:r>
            <a:r>
              <a:rPr lang="en-GB" sz="1400" b="1" dirty="0" smtClean="0"/>
              <a:t> (</a:t>
            </a:r>
            <a:r>
              <a:rPr lang="en-GB" sz="1400" b="1" dirty="0" smtClean="0">
                <a:hlinkClick r:id="rId4"/>
              </a:rPr>
              <a:t>link</a:t>
            </a:r>
            <a:r>
              <a:rPr lang="en-GB" sz="1400" b="1" dirty="0" smtClean="0"/>
              <a:t>) </a:t>
            </a:r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val="1925192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1D2A037-DA3C-B34D-99E6-B45C53755E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16712"/>
            <a:ext cx="7920000" cy="720000"/>
          </a:xfrm>
        </p:spPr>
        <p:txBody>
          <a:bodyPr/>
          <a:lstStyle/>
          <a:p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Back to </a:t>
            </a:r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o</a:t>
            </a:r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ptics sensitivity tables</a:t>
            </a:r>
            <a:endParaRPr lang="en-GB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669AC335-E573-2A41-83EB-A6FF3F8925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xmlns="" id="{22EBB5C7-CF3F-6B48-8913-8E7A85B5FE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999" y="908720"/>
            <a:ext cx="8254801" cy="432048"/>
          </a:xfrm>
        </p:spPr>
        <p:txBody>
          <a:bodyPr>
            <a:normAutofit/>
          </a:bodyPr>
          <a:lstStyle/>
          <a:p>
            <a:r>
              <a:rPr lang="en-GB" sz="2100" dirty="0" smtClean="0"/>
              <a:t>Amplification factors from magnet motion to IP </a:t>
            </a:r>
            <a:r>
              <a:rPr lang="en-GB" sz="2100" smtClean="0"/>
              <a:t>orbit </a:t>
            </a:r>
            <a:r>
              <a:rPr lang="en-GB" sz="2400" smtClean="0"/>
              <a:t>separation</a:t>
            </a:r>
            <a:endParaRPr lang="nb-NO" sz="1800" dirty="0"/>
          </a:p>
          <a:p>
            <a:pPr lvl="1"/>
            <a:endParaRPr lang="en-GB" sz="1700" b="1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xmlns="" id="{28AC7333-BAFF-D041-9906-0CC86F13B322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60753" y="1440621"/>
          <a:ext cx="8568952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0">
                  <a:extLst>
                    <a:ext uri="{9D8B030D-6E8A-4147-A177-3AD203B41FA5}">
                      <a16:colId xmlns:a16="http://schemas.microsoft.com/office/drawing/2014/main" xmlns="" val="2355121742"/>
                    </a:ext>
                  </a:extLst>
                </a:gridCol>
                <a:gridCol w="801089">
                  <a:extLst>
                    <a:ext uri="{9D8B030D-6E8A-4147-A177-3AD203B41FA5}">
                      <a16:colId xmlns:a16="http://schemas.microsoft.com/office/drawing/2014/main" xmlns="" val="1428473641"/>
                    </a:ext>
                  </a:extLst>
                </a:gridCol>
                <a:gridCol w="801089">
                  <a:extLst>
                    <a:ext uri="{9D8B030D-6E8A-4147-A177-3AD203B41FA5}">
                      <a16:colId xmlns:a16="http://schemas.microsoft.com/office/drawing/2014/main" xmlns="" val="4122957515"/>
                    </a:ext>
                  </a:extLst>
                </a:gridCol>
                <a:gridCol w="801089">
                  <a:extLst>
                    <a:ext uri="{9D8B030D-6E8A-4147-A177-3AD203B41FA5}">
                      <a16:colId xmlns:a16="http://schemas.microsoft.com/office/drawing/2014/main" xmlns="" val="1232612669"/>
                    </a:ext>
                  </a:extLst>
                </a:gridCol>
                <a:gridCol w="801089">
                  <a:extLst>
                    <a:ext uri="{9D8B030D-6E8A-4147-A177-3AD203B41FA5}">
                      <a16:colId xmlns:a16="http://schemas.microsoft.com/office/drawing/2014/main" xmlns="" val="1321018474"/>
                    </a:ext>
                  </a:extLst>
                </a:gridCol>
                <a:gridCol w="801089">
                  <a:extLst>
                    <a:ext uri="{9D8B030D-6E8A-4147-A177-3AD203B41FA5}">
                      <a16:colId xmlns:a16="http://schemas.microsoft.com/office/drawing/2014/main" xmlns="" val="2615259607"/>
                    </a:ext>
                  </a:extLst>
                </a:gridCol>
                <a:gridCol w="801089">
                  <a:extLst>
                    <a:ext uri="{9D8B030D-6E8A-4147-A177-3AD203B41FA5}">
                      <a16:colId xmlns:a16="http://schemas.microsoft.com/office/drawing/2014/main" xmlns="" val="2120669300"/>
                    </a:ext>
                  </a:extLst>
                </a:gridCol>
                <a:gridCol w="801089">
                  <a:extLst>
                    <a:ext uri="{9D8B030D-6E8A-4147-A177-3AD203B41FA5}">
                      <a16:colId xmlns:a16="http://schemas.microsoft.com/office/drawing/2014/main" xmlns="" val="3059124649"/>
                    </a:ext>
                  </a:extLst>
                </a:gridCol>
                <a:gridCol w="801089">
                  <a:extLst>
                    <a:ext uri="{9D8B030D-6E8A-4147-A177-3AD203B41FA5}">
                      <a16:colId xmlns:a16="http://schemas.microsoft.com/office/drawing/2014/main" xmlns="" val="1797462373"/>
                    </a:ext>
                  </a:extLst>
                </a:gridCol>
              </a:tblGrid>
              <a:tr h="38450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IP1 [</a:t>
                      </a:r>
                      <a:r>
                        <a:rPr lang="en-GB" b="1" dirty="0" err="1" smtClean="0"/>
                        <a:t>σ</a:t>
                      </a:r>
                      <a:r>
                        <a:rPr lang="en-GB" b="1" dirty="0" smtClean="0"/>
                        <a:t>*</a:t>
                      </a:r>
                      <a:r>
                        <a:rPr lang="en-GB" b="1" baseline="-25000" dirty="0" smtClean="0"/>
                        <a:t>beam</a:t>
                      </a:r>
                      <a:r>
                        <a:rPr lang="en-GB" b="1" dirty="0" smtClean="0"/>
                        <a:t>/</a:t>
                      </a:r>
                      <a:r>
                        <a:rPr lang="en-US" sz="1800" dirty="0" smtClean="0"/>
                        <a:t>µ</a:t>
                      </a:r>
                      <a:r>
                        <a:rPr lang="en-GB" b="1" dirty="0" smtClean="0"/>
                        <a:t>m</a:t>
                      </a:r>
                      <a:r>
                        <a:rPr lang="en-GB" b="1" dirty="0"/>
                        <a:t>]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/>
                        <a:t>IP5 [</a:t>
                      </a:r>
                      <a:r>
                        <a:rPr lang="en-GB" b="1" dirty="0" err="1" smtClean="0"/>
                        <a:t>σ</a:t>
                      </a:r>
                      <a:r>
                        <a:rPr lang="en-GB" b="1" dirty="0" smtClean="0"/>
                        <a:t>*</a:t>
                      </a:r>
                      <a:r>
                        <a:rPr lang="en-GB" b="1" baseline="-25000" dirty="0" smtClean="0"/>
                        <a:t>beam</a:t>
                      </a:r>
                      <a:r>
                        <a:rPr lang="en-GB" b="1" dirty="0" smtClean="0"/>
                        <a:t>/</a:t>
                      </a:r>
                      <a:r>
                        <a:rPr lang="en-US" sz="1800" dirty="0" smtClean="0"/>
                        <a:t>µ</a:t>
                      </a:r>
                      <a:r>
                        <a:rPr lang="en-GB" b="1" dirty="0" smtClean="0"/>
                        <a:t>m</a:t>
                      </a:r>
                      <a:r>
                        <a:rPr lang="en-GB" b="1" dirty="0"/>
                        <a:t>]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/>
                        <a:t>IP2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/>
                        <a:t>[</a:t>
                      </a:r>
                      <a:r>
                        <a:rPr lang="en-GB" b="1" dirty="0" err="1" smtClean="0"/>
                        <a:t>σ</a:t>
                      </a:r>
                      <a:r>
                        <a:rPr lang="en-GB" b="1" dirty="0" smtClean="0"/>
                        <a:t>*</a:t>
                      </a:r>
                      <a:r>
                        <a:rPr lang="en-GB" b="1" baseline="-25000" dirty="0" smtClean="0"/>
                        <a:t>beam</a:t>
                      </a:r>
                      <a:r>
                        <a:rPr lang="en-GB" b="1" dirty="0" smtClean="0"/>
                        <a:t>/</a:t>
                      </a:r>
                      <a:r>
                        <a:rPr lang="en-US" sz="1800" dirty="0" smtClean="0"/>
                        <a:t>µ</a:t>
                      </a:r>
                      <a:r>
                        <a:rPr lang="en-GB" b="1" dirty="0" smtClean="0"/>
                        <a:t>m</a:t>
                      </a:r>
                      <a:r>
                        <a:rPr lang="en-GB" b="1" dirty="0"/>
                        <a:t>]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b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/>
                        <a:t>IP8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/>
                        <a:t>[</a:t>
                      </a:r>
                      <a:r>
                        <a:rPr lang="en-GB" b="1" dirty="0" err="1" smtClean="0"/>
                        <a:t>σ</a:t>
                      </a:r>
                      <a:r>
                        <a:rPr lang="en-GB" b="1" dirty="0" smtClean="0"/>
                        <a:t>*</a:t>
                      </a:r>
                      <a:r>
                        <a:rPr lang="en-GB" b="1" baseline="-25000" dirty="0" smtClean="0"/>
                        <a:t>beam</a:t>
                      </a:r>
                      <a:r>
                        <a:rPr lang="en-GB" b="1" dirty="0" smtClean="0"/>
                        <a:t>/</a:t>
                      </a:r>
                      <a:r>
                        <a:rPr lang="en-US" sz="1800" dirty="0" smtClean="0"/>
                        <a:t>µ</a:t>
                      </a:r>
                      <a:r>
                        <a:rPr lang="en-GB" b="1" dirty="0" smtClean="0"/>
                        <a:t>m</a:t>
                      </a:r>
                      <a:r>
                        <a:rPr lang="en-GB" b="1" dirty="0"/>
                        <a:t>]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7861143"/>
                  </a:ext>
                </a:extLst>
              </a:tr>
              <a:tr h="21971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err="1"/>
                        <a:t>Δx</a:t>
                      </a:r>
                      <a:endParaRPr lang="en-GB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err="1"/>
                        <a:t>Δy</a:t>
                      </a:r>
                      <a:endParaRPr lang="en-GB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err="1"/>
                        <a:t>Δx</a:t>
                      </a:r>
                      <a:endParaRPr lang="en-GB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err="1"/>
                        <a:t>Δy</a:t>
                      </a:r>
                      <a:endParaRPr lang="en-GB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err="1"/>
                        <a:t>Δx</a:t>
                      </a:r>
                      <a:endParaRPr lang="en-GB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err="1"/>
                        <a:t>Δy</a:t>
                      </a:r>
                      <a:endParaRPr lang="en-GB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err="1"/>
                        <a:t>Δx</a:t>
                      </a:r>
                      <a:endParaRPr lang="en-GB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err="1"/>
                        <a:t>Δy</a:t>
                      </a:r>
                      <a:endParaRPr lang="en-GB" b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205829479"/>
                  </a:ext>
                </a:extLst>
              </a:tr>
              <a:tr h="219715">
                <a:tc>
                  <a:txBody>
                    <a:bodyPr/>
                    <a:lstStyle/>
                    <a:p>
                      <a:r>
                        <a:rPr lang="en-GB" b="1"/>
                        <a:t>LHC</a:t>
                      </a:r>
                      <a:r>
                        <a:rPr lang="en-GB"/>
                        <a:t> all quads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strike="noStrike" dirty="0" smtClean="0">
                          <a:solidFill>
                            <a:srgbClr val="7030A0"/>
                          </a:solidFill>
                        </a:rPr>
                        <a:t>0.536</a:t>
                      </a:r>
                      <a:endParaRPr lang="en-GB" b="1" strike="noStrike" dirty="0" smtClean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trike="noStrike" dirty="0" smtClean="0"/>
                        <a:t>0.440</a:t>
                      </a:r>
                      <a:endParaRPr lang="en-GB" strike="noStrike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trike="noStrike" dirty="0" smtClean="0"/>
                        <a:t>0.527</a:t>
                      </a:r>
                      <a:endParaRPr lang="en-GB" strike="noStrike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trike="noStrike" dirty="0" smtClean="0"/>
                        <a:t>0.443</a:t>
                      </a:r>
                      <a:endParaRPr lang="en-GB" strike="noStrike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trike="noStrike" dirty="0" smtClean="0"/>
                        <a:t>0.231</a:t>
                      </a:r>
                      <a:endParaRPr lang="en-GB" strike="noStrike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trike="noStrike" dirty="0" smtClean="0"/>
                        <a:t>0.252</a:t>
                      </a:r>
                      <a:endParaRPr lang="en-GB" strike="noStrike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trike="noStrike" dirty="0" smtClean="0"/>
                        <a:t>0.290</a:t>
                      </a:r>
                      <a:endParaRPr lang="en-GB" strike="noStrike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trike="noStrike" dirty="0" smtClean="0"/>
                        <a:t>0.368</a:t>
                      </a:r>
                      <a:endParaRPr lang="en-GB" strike="noStrike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686514059"/>
                  </a:ext>
                </a:extLst>
              </a:tr>
              <a:tr h="219715">
                <a:tc>
                  <a:txBody>
                    <a:bodyPr/>
                    <a:lstStyle/>
                    <a:p>
                      <a:r>
                        <a:rPr lang="en-GB" b="1" dirty="0"/>
                        <a:t>LHC</a:t>
                      </a:r>
                      <a:r>
                        <a:rPr lang="en-GB" dirty="0"/>
                        <a:t> </a:t>
                      </a:r>
                      <a:r>
                        <a:rPr lang="en-GB" dirty="0" smtClean="0"/>
                        <a:t>IR1/5 </a:t>
                      </a:r>
                      <a:r>
                        <a:rPr lang="en-GB" dirty="0"/>
                        <a:t>only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trike="noStrike" dirty="0" smtClean="0"/>
                        <a:t>0.516</a:t>
                      </a:r>
                      <a:endParaRPr lang="en-GB" strike="noStrike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trike="noStrike" dirty="0" smtClean="0"/>
                        <a:t>0.419</a:t>
                      </a:r>
                      <a:endParaRPr lang="en-GB" strike="noStrike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trike="noStrike" dirty="0" smtClean="0"/>
                        <a:t>0.516</a:t>
                      </a:r>
                      <a:endParaRPr lang="en-GB" strike="noStrike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trike="noStrike" dirty="0" smtClean="0"/>
                        <a:t>0.419</a:t>
                      </a:r>
                      <a:endParaRPr lang="en-GB" strike="noStrike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trike="noStrike" dirty="0" smtClean="0"/>
                        <a:t>0.120</a:t>
                      </a:r>
                      <a:endParaRPr lang="en-GB" strike="noStrike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trike="noStrike" dirty="0" smtClean="0"/>
                        <a:t>0.131</a:t>
                      </a:r>
                      <a:endParaRPr lang="en-GB" strike="noStrike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trike="noStrike" dirty="0" smtClean="0"/>
                        <a:t>0.172</a:t>
                      </a:r>
                      <a:endParaRPr lang="en-GB" strike="noStrike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trike="noStrike" dirty="0" smtClean="0"/>
                        <a:t>0.288</a:t>
                      </a:r>
                      <a:endParaRPr lang="en-GB" strike="noStrike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17243787"/>
                  </a:ext>
                </a:extLst>
              </a:tr>
              <a:tr h="21971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LHC</a:t>
                      </a:r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 IR5 only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strike="noStrike" dirty="0" smtClean="0">
                          <a:solidFill>
                            <a:srgbClr val="FF0000"/>
                          </a:solidFill>
                        </a:rPr>
                        <a:t>0.346</a:t>
                      </a:r>
                      <a:endParaRPr lang="en-GB" b="1" strike="noStrike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strike="noStrike" dirty="0" smtClean="0">
                          <a:solidFill>
                            <a:srgbClr val="FF0000"/>
                          </a:solidFill>
                        </a:rPr>
                        <a:t>0.128</a:t>
                      </a:r>
                      <a:endParaRPr lang="en-GB" b="1" strike="noStrike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trike="noStrike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0.383</a:t>
                      </a:r>
                      <a:endParaRPr lang="en-GB" strike="noStrike" dirty="0" smtClean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trike="noStrike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0.399</a:t>
                      </a:r>
                      <a:endParaRPr lang="en-GB" strike="noStrike" dirty="0" smtClean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trike="noStrike" dirty="0" smtClean="0"/>
                        <a:t>0.028</a:t>
                      </a:r>
                      <a:endParaRPr lang="en-GB" strike="noStrike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trike="noStrike" dirty="0" smtClean="0"/>
                        <a:t>0.099</a:t>
                      </a:r>
                      <a:endParaRPr lang="en-GB" strike="noStrike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trike="noStrike" dirty="0" smtClean="0"/>
                        <a:t>0.100</a:t>
                      </a:r>
                      <a:endParaRPr lang="en-GB" strike="noStrike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trike="noStrike" dirty="0" smtClean="0"/>
                        <a:t>0.126</a:t>
                      </a:r>
                      <a:endParaRPr lang="en-GB" strike="noStrike" dirty="0" smtClean="0"/>
                    </a:p>
                  </a:txBody>
                  <a:tcPr/>
                </a:tc>
              </a:tr>
              <a:tr h="219715">
                <a:tc>
                  <a:txBody>
                    <a:bodyPr/>
                    <a:lstStyle/>
                    <a:p>
                      <a:r>
                        <a:rPr lang="en-GB" b="1"/>
                        <a:t>HL-LHC</a:t>
                      </a:r>
                      <a:r>
                        <a:rPr lang="en-GB"/>
                        <a:t> all quads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0.721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7030A0"/>
                          </a:solidFill>
                        </a:rPr>
                        <a:t>0.758</a:t>
                      </a:r>
                      <a:endParaRPr lang="en-GB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0.719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0.755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0.269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0.367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0.341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0.592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58762922"/>
                  </a:ext>
                </a:extLst>
              </a:tr>
              <a:tr h="219715">
                <a:tc>
                  <a:txBody>
                    <a:bodyPr/>
                    <a:lstStyle/>
                    <a:p>
                      <a:r>
                        <a:rPr lang="en-GB" b="1" dirty="0"/>
                        <a:t>HL-LHC</a:t>
                      </a:r>
                      <a:r>
                        <a:rPr lang="en-GB" dirty="0"/>
                        <a:t> </a:t>
                      </a:r>
                      <a:r>
                        <a:rPr lang="en-GB" dirty="0" smtClean="0"/>
                        <a:t>IR1/5 </a:t>
                      </a:r>
                      <a:r>
                        <a:rPr lang="en-GB" dirty="0"/>
                        <a:t>only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0.703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0.736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0.704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0.735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0.211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0.331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0.235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0.550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53458592"/>
                  </a:ext>
                </a:extLst>
              </a:tr>
              <a:tr h="219715"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HL-LHC</a:t>
                      </a:r>
                      <a:r>
                        <a:rPr lang="en-GB" b="0" dirty="0" smtClean="0">
                          <a:solidFill>
                            <a:srgbClr val="FF0000"/>
                          </a:solidFill>
                        </a:rPr>
                        <a:t> IR5 only</a:t>
                      </a:r>
                      <a:endParaRPr lang="en-GB" b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0.517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0.544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0.477</a:t>
                      </a:r>
                      <a:endParaRPr lang="en-GB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0.497</a:t>
                      </a:r>
                      <a:endParaRPr lang="en-GB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0.189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0.268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0.175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0.375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EB7B1458-1016-9147-B3C9-A581C57D5A4B}"/>
              </a:ext>
            </a:extLst>
          </p:cNvPr>
          <p:cNvSpPr txBox="1"/>
          <p:nvPr/>
        </p:nvSpPr>
        <p:spPr>
          <a:xfrm>
            <a:off x="4716017" y="6527047"/>
            <a:ext cx="4150784" cy="307777"/>
          </a:xfrm>
          <a:prstGeom prst="rect">
            <a:avLst/>
          </a:prstGeom>
          <a:solidFill>
            <a:srgbClr val="FEEAD8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b="1" smtClean="0"/>
              <a:t>Partially from </a:t>
            </a:r>
            <a:r>
              <a:rPr lang="en-GB" sz="1400" b="1" dirty="0" smtClean="0"/>
              <a:t>119th WP2 meeting (</a:t>
            </a:r>
            <a:r>
              <a:rPr lang="en-GB" sz="1400" b="1" dirty="0" smtClean="0">
                <a:hlinkClick r:id="rId3"/>
              </a:rPr>
              <a:t>link</a:t>
            </a:r>
            <a:r>
              <a:rPr lang="en-GB" sz="1400" b="1" dirty="0" smtClean="0"/>
              <a:t>) </a:t>
            </a:r>
            <a:endParaRPr lang="en-GB" sz="1400" b="1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xmlns="" id="{22EBB5C7-CF3F-6B48-8913-8E7A85B5FE2E}"/>
              </a:ext>
            </a:extLst>
          </p:cNvPr>
          <p:cNvSpPr txBox="1">
            <a:spLocks/>
          </p:cNvSpPr>
          <p:nvPr/>
        </p:nvSpPr>
        <p:spPr>
          <a:xfrm>
            <a:off x="277250" y="4912455"/>
            <a:ext cx="8555893" cy="117246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100" dirty="0" smtClean="0"/>
              <a:t>If we consider only one triplet we should get a </a:t>
            </a:r>
            <a:r>
              <a:rPr lang="en-US" sz="2100" dirty="0" err="1" smtClean="0"/>
              <a:t>sqrt</a:t>
            </a:r>
            <a:r>
              <a:rPr lang="en-US" sz="2100" dirty="0" smtClean="0"/>
              <a:t>(2) smaller impact, with the exception of the vertical plane in LHC where the “remote” impact is smaller.</a:t>
            </a:r>
            <a:endParaRPr lang="nb-NO" sz="1800" dirty="0" smtClean="0"/>
          </a:p>
          <a:p>
            <a:pPr lvl="1"/>
            <a:endParaRPr lang="en-GB" sz="1700" b="1" dirty="0"/>
          </a:p>
        </p:txBody>
      </p:sp>
    </p:spTree>
    <p:extLst>
      <p:ext uri="{BB962C8B-B14F-4D97-AF65-F5344CB8AC3E}">
        <p14:creationId xmlns:p14="http://schemas.microsoft.com/office/powerpoint/2010/main" val="139461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1D2A037-DA3C-B34D-99E6-B45C53755E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16712"/>
            <a:ext cx="7920000" cy="720000"/>
          </a:xfrm>
        </p:spPr>
        <p:txBody>
          <a:bodyPr/>
          <a:lstStyle/>
          <a:p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Back to optics sensitivity tables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669AC335-E573-2A41-83EB-A6FF3F8925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xmlns="" id="{22EBB5C7-CF3F-6B48-8913-8E7A85B5FE2E}"/>
              </a:ext>
            </a:extLst>
          </p:cNvPr>
          <p:cNvSpPr txBox="1">
            <a:spLocks/>
          </p:cNvSpPr>
          <p:nvPr/>
        </p:nvSpPr>
        <p:spPr>
          <a:xfrm>
            <a:off x="526927" y="692697"/>
            <a:ext cx="8125011" cy="41342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100" dirty="0" smtClean="0"/>
              <a:t>Impact at </a:t>
            </a:r>
            <a:r>
              <a:rPr lang="en-GB" sz="2100" dirty="0"/>
              <a:t>p</a:t>
            </a:r>
            <a:r>
              <a:rPr lang="en-GB" sz="2100" dirty="0" smtClean="0"/>
              <a:t>rimary collimators (max </a:t>
            </a:r>
            <a:r>
              <a:rPr lang="en-GB" sz="2100" dirty="0" err="1" smtClean="0"/>
              <a:t>rms</a:t>
            </a:r>
            <a:r>
              <a:rPr lang="en-GB" sz="2100" dirty="0" smtClean="0"/>
              <a:t> orbit </a:t>
            </a:r>
            <a:r>
              <a:rPr lang="en-GB" sz="2100" dirty="0" smtClean="0"/>
              <a:t>at </a:t>
            </a:r>
            <a:r>
              <a:rPr lang="en-GB" sz="2100" dirty="0" smtClean="0"/>
              <a:t>any TCP</a:t>
            </a:r>
            <a:r>
              <a:rPr lang="en-GB" sz="2100" dirty="0" smtClean="0"/>
              <a:t>)</a:t>
            </a:r>
            <a:endParaRPr lang="en-GB" sz="2100" dirty="0" smtClean="0"/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xmlns="" id="{28AC7333-BAFF-D041-9906-0CC86F13B3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270329"/>
              </p:ext>
            </p:extLst>
          </p:nvPr>
        </p:nvGraphicFramePr>
        <p:xfrm>
          <a:off x="173290" y="1106116"/>
          <a:ext cx="8687287" cy="24529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9967">
                  <a:extLst>
                    <a:ext uri="{9D8B030D-6E8A-4147-A177-3AD203B41FA5}">
                      <a16:colId xmlns:a16="http://schemas.microsoft.com/office/drawing/2014/main" xmlns="" val="2355121742"/>
                    </a:ext>
                  </a:extLst>
                </a:gridCol>
                <a:gridCol w="787165">
                  <a:extLst>
                    <a:ext uri="{9D8B030D-6E8A-4147-A177-3AD203B41FA5}">
                      <a16:colId xmlns:a16="http://schemas.microsoft.com/office/drawing/2014/main" xmlns="" val="1428473641"/>
                    </a:ext>
                  </a:extLst>
                </a:gridCol>
                <a:gridCol w="787165">
                  <a:extLst>
                    <a:ext uri="{9D8B030D-6E8A-4147-A177-3AD203B41FA5}">
                      <a16:colId xmlns:a16="http://schemas.microsoft.com/office/drawing/2014/main" xmlns="" val="4122957515"/>
                    </a:ext>
                  </a:extLst>
                </a:gridCol>
                <a:gridCol w="787165"/>
                <a:gridCol w="787165"/>
                <a:gridCol w="787165">
                  <a:extLst>
                    <a:ext uri="{9D8B030D-6E8A-4147-A177-3AD203B41FA5}">
                      <a16:colId xmlns:a16="http://schemas.microsoft.com/office/drawing/2014/main" xmlns="" val="1232612669"/>
                    </a:ext>
                  </a:extLst>
                </a:gridCol>
                <a:gridCol w="787165">
                  <a:extLst>
                    <a:ext uri="{9D8B030D-6E8A-4147-A177-3AD203B41FA5}">
                      <a16:colId xmlns:a16="http://schemas.microsoft.com/office/drawing/2014/main" xmlns="" val="1321018474"/>
                    </a:ext>
                  </a:extLst>
                </a:gridCol>
                <a:gridCol w="787165"/>
                <a:gridCol w="787165"/>
              </a:tblGrid>
              <a:tr h="47288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B1</a:t>
                      </a:r>
                      <a:endParaRPr lang="en-GB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1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/>
                        <a:t>B2</a:t>
                      </a:r>
                      <a:endParaRPr lang="en-GB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b="1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b="1" dirty="0"/>
                    </a:p>
                  </a:txBody>
                  <a:tcPr/>
                </a:tc>
              </a:tr>
              <a:tr h="47288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[</a:t>
                      </a:r>
                      <a:r>
                        <a:rPr lang="en-GB" b="1" dirty="0" err="1" smtClean="0"/>
                        <a:t>σ</a:t>
                      </a:r>
                      <a:r>
                        <a:rPr lang="en-GB" b="1" baseline="-25000" dirty="0" err="1" smtClean="0"/>
                        <a:t>beam</a:t>
                      </a:r>
                      <a:r>
                        <a:rPr lang="en-GB" b="1" dirty="0" smtClean="0"/>
                        <a:t>/</a:t>
                      </a:r>
                      <a:r>
                        <a:rPr lang="en-US" sz="1800" b="1" dirty="0" smtClean="0"/>
                        <a:t>µ</a:t>
                      </a:r>
                      <a:r>
                        <a:rPr lang="en-GB" b="1" dirty="0" smtClean="0"/>
                        <a:t>m</a:t>
                      </a:r>
                      <a:r>
                        <a:rPr lang="en-GB" b="1" dirty="0"/>
                        <a:t>]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/>
                        <a:t>[</a:t>
                      </a:r>
                      <a:r>
                        <a:rPr lang="en-US" sz="1800" b="1" dirty="0" smtClean="0"/>
                        <a:t>µ</a:t>
                      </a:r>
                      <a:r>
                        <a:rPr lang="en-GB" b="1" dirty="0" smtClean="0"/>
                        <a:t>m/</a:t>
                      </a:r>
                      <a:r>
                        <a:rPr lang="en-US" sz="1800" b="1" dirty="0" smtClean="0"/>
                        <a:t>µ</a:t>
                      </a:r>
                      <a:r>
                        <a:rPr lang="en-GB" b="1" dirty="0" smtClean="0"/>
                        <a:t>m]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/>
                        <a:t>[</a:t>
                      </a:r>
                      <a:r>
                        <a:rPr lang="en-GB" b="1" dirty="0" err="1" smtClean="0"/>
                        <a:t>σ</a:t>
                      </a:r>
                      <a:r>
                        <a:rPr lang="en-GB" b="1" baseline="-25000" dirty="0" err="1" smtClean="0"/>
                        <a:t>beam</a:t>
                      </a:r>
                      <a:r>
                        <a:rPr lang="en-GB" b="1" dirty="0" smtClean="0"/>
                        <a:t>/</a:t>
                      </a:r>
                      <a:r>
                        <a:rPr lang="en-US" sz="1800" b="1" dirty="0" smtClean="0"/>
                        <a:t>µ</a:t>
                      </a:r>
                      <a:r>
                        <a:rPr lang="en-GB" b="1" dirty="0" smtClean="0"/>
                        <a:t>m</a:t>
                      </a:r>
                      <a:r>
                        <a:rPr lang="en-GB" b="1" dirty="0"/>
                        <a:t>]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/>
                        <a:t>[</a:t>
                      </a:r>
                      <a:r>
                        <a:rPr lang="en-US" sz="1800" b="1" dirty="0" smtClean="0"/>
                        <a:t>µ</a:t>
                      </a:r>
                      <a:r>
                        <a:rPr lang="en-GB" b="1" dirty="0" smtClean="0"/>
                        <a:t>m/</a:t>
                      </a:r>
                      <a:r>
                        <a:rPr lang="en-US" sz="1800" b="1" dirty="0" smtClean="0"/>
                        <a:t>µ</a:t>
                      </a:r>
                      <a:r>
                        <a:rPr lang="en-GB" b="1" dirty="0" smtClean="0"/>
                        <a:t>m]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7861143"/>
                  </a:ext>
                </a:extLst>
              </a:tr>
              <a:tr h="376794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err="1"/>
                        <a:t>Δx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err="1"/>
                        <a:t>Δy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err="1"/>
                        <a:t>Δx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err="1"/>
                        <a:t>Δy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err="1"/>
                        <a:t>Δx</a:t>
                      </a:r>
                      <a:endParaRPr lang="en-GB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err="1"/>
                        <a:t>Δy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err="1"/>
                        <a:t>Δx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err="1"/>
                        <a:t>Δy</a:t>
                      </a:r>
                      <a:endParaRPr lang="en-GB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205829479"/>
                  </a:ext>
                </a:extLst>
              </a:tr>
              <a:tr h="376794">
                <a:tc>
                  <a:txBody>
                    <a:bodyPr/>
                    <a:lstStyle/>
                    <a:p>
                      <a:r>
                        <a:rPr lang="en-GB" b="1"/>
                        <a:t>LHC</a:t>
                      </a:r>
                      <a:r>
                        <a:rPr lang="en-GB"/>
                        <a:t> all quads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0.316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0.273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99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0.337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0.268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71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57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686514059"/>
                  </a:ext>
                </a:extLst>
              </a:tr>
              <a:tr h="376794">
                <a:tc>
                  <a:txBody>
                    <a:bodyPr/>
                    <a:lstStyle/>
                    <a:p>
                      <a:r>
                        <a:rPr lang="en-GB" b="1" dirty="0"/>
                        <a:t>LHC</a:t>
                      </a:r>
                      <a:r>
                        <a:rPr lang="en-GB" dirty="0"/>
                        <a:t> IR1/5 only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0.294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0.245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92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0.316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0.231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49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17243787"/>
                  </a:ext>
                </a:extLst>
              </a:tr>
              <a:tr h="376794"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LHC</a:t>
                      </a:r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 IR5 only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0.222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0.231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70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0.234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0.161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35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58762922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xmlns="" id="{28AC7333-BAFF-D041-9906-0CC86F13B3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2435137"/>
              </p:ext>
            </p:extLst>
          </p:nvPr>
        </p:nvGraphicFramePr>
        <p:xfrm>
          <a:off x="173290" y="4077072"/>
          <a:ext cx="8687286" cy="2103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2458">
                  <a:extLst>
                    <a:ext uri="{9D8B030D-6E8A-4147-A177-3AD203B41FA5}">
                      <a16:colId xmlns:a16="http://schemas.microsoft.com/office/drawing/2014/main" xmlns="" val="2355121742"/>
                    </a:ext>
                  </a:extLst>
                </a:gridCol>
                <a:gridCol w="1581207"/>
                <a:gridCol w="1581207"/>
                <a:gridCol w="1581207"/>
                <a:gridCol w="1581207"/>
              </a:tblGrid>
              <a:tr h="19491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/>
                        <a:t>B1 [</a:t>
                      </a:r>
                      <a:r>
                        <a:rPr lang="en-US" sz="1600" b="1" dirty="0" smtClean="0"/>
                        <a:t>µ</a:t>
                      </a:r>
                      <a:r>
                        <a:rPr lang="en-GB" sz="1600" b="1" dirty="0" smtClean="0"/>
                        <a:t>m/</a:t>
                      </a:r>
                      <a:r>
                        <a:rPr lang="en-US" sz="1600" b="1" dirty="0" smtClean="0"/>
                        <a:t>µ</a:t>
                      </a:r>
                      <a:r>
                        <a:rPr lang="en-GB" sz="1600" b="1" dirty="0" smtClean="0"/>
                        <a:t>m]</a:t>
                      </a:r>
                      <a:endParaRPr lang="en-GB" sz="1600" b="1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/>
                        <a:t>B2 [</a:t>
                      </a:r>
                      <a:r>
                        <a:rPr lang="en-US" sz="1600" b="1" dirty="0" smtClean="0"/>
                        <a:t>µ</a:t>
                      </a:r>
                      <a:r>
                        <a:rPr lang="en-GB" sz="1600" b="1" dirty="0" smtClean="0"/>
                        <a:t>m/</a:t>
                      </a:r>
                      <a:r>
                        <a:rPr lang="en-US" sz="1600" b="1" dirty="0" smtClean="0"/>
                        <a:t>µ</a:t>
                      </a:r>
                      <a:r>
                        <a:rPr lang="en-GB" sz="1600" b="1" dirty="0" smtClean="0"/>
                        <a:t>m]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b="1" dirty="0"/>
                    </a:p>
                  </a:txBody>
                  <a:tcPr/>
                </a:tc>
              </a:tr>
              <a:tr h="16289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err="1" smtClean="0"/>
                        <a:t>Δx</a:t>
                      </a:r>
                      <a:r>
                        <a:rPr lang="en-GB" b="1" dirty="0" smtClean="0"/>
                        <a:t> (Quad)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smtClean="0"/>
                        <a:t>Δy (Quad)</a:t>
                      </a:r>
                      <a:endParaRPr lang="en-GB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err="1" smtClean="0"/>
                        <a:t>Δx</a:t>
                      </a:r>
                      <a:r>
                        <a:rPr lang="en-GB" b="1" dirty="0" smtClean="0"/>
                        <a:t> (Quad)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err="1" smtClean="0"/>
                        <a:t>Δy</a:t>
                      </a:r>
                      <a:r>
                        <a:rPr lang="en-GB" b="1" dirty="0" smtClean="0"/>
                        <a:t> (Quad)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205829479"/>
                  </a:ext>
                </a:extLst>
              </a:tr>
              <a:tr h="162896">
                <a:tc>
                  <a:txBody>
                    <a:bodyPr/>
                    <a:lstStyle/>
                    <a:p>
                      <a:r>
                        <a:rPr lang="en-GB" b="1"/>
                        <a:t>LHC</a:t>
                      </a:r>
                      <a:r>
                        <a:rPr lang="en-GB"/>
                        <a:t> all quads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s-IS" sz="1800" dirty="0" smtClean="0"/>
                        <a:t>84 (6L7)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86 (11R5)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87 (6R7)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92 (11L5)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686514059"/>
                  </a:ext>
                </a:extLst>
              </a:tr>
              <a:tr h="215430">
                <a:tc>
                  <a:txBody>
                    <a:bodyPr/>
                    <a:lstStyle/>
                    <a:p>
                      <a:r>
                        <a:rPr lang="en-GB" b="1" dirty="0"/>
                        <a:t>LHC</a:t>
                      </a:r>
                      <a:r>
                        <a:rPr lang="en-GB" dirty="0"/>
                        <a:t> IR1/5 only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76 </a:t>
                      </a:r>
                      <a:r>
                        <a:rPr lang="is-IS" sz="1800" dirty="0" smtClean="0"/>
                        <a:t>(</a:t>
                      </a:r>
                      <a:r>
                        <a:rPr lang="is-IS" sz="18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6L7</a:t>
                      </a:r>
                      <a:r>
                        <a:rPr lang="is-IS" sz="1800" dirty="0" smtClean="0"/>
                        <a:t>)</a:t>
                      </a:r>
                      <a:endParaRPr lang="en-GB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80 (</a:t>
                      </a:r>
                      <a:r>
                        <a:rPr lang="en-GB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11R5</a:t>
                      </a:r>
                      <a:r>
                        <a:rPr lang="en-GB" dirty="0" smtClean="0"/>
                        <a:t>)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82 (</a:t>
                      </a:r>
                      <a:r>
                        <a:rPr lang="en-GB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6R7</a:t>
                      </a:r>
                      <a:r>
                        <a:rPr lang="en-GB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86 (</a:t>
                      </a:r>
                      <a:r>
                        <a:rPr lang="en-GB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11L5</a:t>
                      </a:r>
                      <a:r>
                        <a:rPr lang="en-GB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17243787"/>
                  </a:ext>
                </a:extLst>
              </a:tr>
              <a:tr h="215430"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LHC</a:t>
                      </a:r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 IR5 only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53 (11R7)</a:t>
                      </a:r>
                    </a:p>
                    <a:p>
                      <a:pPr algn="ctr"/>
                      <a:r>
                        <a:rPr lang="en-GB" dirty="0" smtClean="0"/>
                        <a:t>49 (</a:t>
                      </a:r>
                      <a:r>
                        <a:rPr lang="en-GB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6L7</a:t>
                      </a:r>
                      <a:r>
                        <a:rPr lang="en-GB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62 (6L7)</a:t>
                      </a:r>
                    </a:p>
                    <a:p>
                      <a:pPr algn="ctr"/>
                      <a:r>
                        <a:rPr lang="en-GB" dirty="0" smtClean="0"/>
                        <a:t>58 (</a:t>
                      </a:r>
                      <a:r>
                        <a:rPr lang="en-GB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11R5</a:t>
                      </a:r>
                      <a:r>
                        <a:rPr lang="en-GB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66 (6L2)</a:t>
                      </a:r>
                    </a:p>
                    <a:p>
                      <a:pPr algn="ctr"/>
                      <a:r>
                        <a:rPr lang="en-GB" dirty="0" smtClean="0"/>
                        <a:t>62 (</a:t>
                      </a:r>
                      <a:r>
                        <a:rPr lang="en-GB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6R7</a:t>
                      </a:r>
                      <a:r>
                        <a:rPr lang="en-GB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69 (6R5)</a:t>
                      </a:r>
                    </a:p>
                    <a:p>
                      <a:pPr algn="ctr"/>
                      <a:r>
                        <a:rPr lang="en-GB" dirty="0" smtClean="0"/>
                        <a:t>61 (</a:t>
                      </a:r>
                      <a:r>
                        <a:rPr lang="en-GB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11L5</a:t>
                      </a:r>
                      <a:r>
                        <a:rPr lang="en-GB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58762922"/>
                  </a:ext>
                </a:extLst>
              </a:tr>
            </a:tbl>
          </a:graphicData>
        </a:graphic>
      </p:graphicFrame>
      <p:sp>
        <p:nvSpPr>
          <p:cNvPr id="11" name="Content Placeholder 2">
            <a:extLst>
              <a:ext uri="{FF2B5EF4-FFF2-40B4-BE49-F238E27FC236}">
                <a16:creationId xmlns:a16="http://schemas.microsoft.com/office/drawing/2014/main" xmlns="" id="{22EBB5C7-CF3F-6B48-8913-8E7A85B5FE2E}"/>
              </a:ext>
            </a:extLst>
          </p:cNvPr>
          <p:cNvSpPr txBox="1">
            <a:spLocks/>
          </p:cNvSpPr>
          <p:nvPr/>
        </p:nvSpPr>
        <p:spPr>
          <a:xfrm>
            <a:off x="526926" y="3663652"/>
            <a:ext cx="8125011" cy="41342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100" dirty="0" smtClean="0"/>
              <a:t>Impact at </a:t>
            </a:r>
            <a:r>
              <a:rPr lang="en-GB" sz="2100" dirty="0" smtClean="0"/>
              <a:t>arc BPMs</a:t>
            </a:r>
            <a:endParaRPr lang="en-GB" sz="2100" dirty="0" smtClean="0"/>
          </a:p>
        </p:txBody>
      </p:sp>
    </p:spTree>
    <p:extLst>
      <p:ext uri="{BB962C8B-B14F-4D97-AF65-F5344CB8AC3E}">
        <p14:creationId xmlns:p14="http://schemas.microsoft.com/office/powerpoint/2010/main" val="1417239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Some numbers from fill 6757 (June)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29</a:t>
            </a:fld>
            <a:endParaRPr lang="fr-FR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799" y="833283"/>
            <a:ext cx="4207201" cy="2832347"/>
          </a:xfr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5403" y="810469"/>
            <a:ext cx="4207201" cy="2832347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484684" y="3809432"/>
            <a:ext cx="8219256" cy="2592288"/>
          </a:xfrm>
          <a:prstGeom prst="rect">
            <a:avLst/>
          </a:prstGeom>
        </p:spPr>
        <p:txBody>
          <a:bodyPr vert="horz" lIns="0" tIns="0" rIns="0" bIns="0" rtlCol="0">
            <a:normAutofit fontScale="77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600" dirty="0" smtClean="0"/>
              <a:t>Seen about </a:t>
            </a:r>
            <a:r>
              <a:rPr lang="en-US" sz="2600" b="1" dirty="0" smtClean="0"/>
              <a:t>0.45 </a:t>
            </a:r>
            <a:r>
              <a:rPr lang="el-GR" sz="2600" b="1" dirty="0" smtClean="0"/>
              <a:t>μ</a:t>
            </a:r>
            <a:r>
              <a:rPr lang="en-US" sz="2600" b="1" dirty="0" smtClean="0"/>
              <a:t>m </a:t>
            </a:r>
            <a:r>
              <a:rPr lang="en-US" sz="2600" b="1" dirty="0" err="1" smtClean="0"/>
              <a:t>rms</a:t>
            </a:r>
            <a:r>
              <a:rPr lang="en-US" sz="2600" b="1" dirty="0" smtClean="0"/>
              <a:t> “magnetic center” motion </a:t>
            </a:r>
            <a:r>
              <a:rPr lang="en-US" sz="2600" dirty="0" smtClean="0"/>
              <a:t>in </a:t>
            </a:r>
            <a:r>
              <a:rPr lang="en-US" sz="2600" b="1" dirty="0" smtClean="0"/>
              <a:t>P5</a:t>
            </a:r>
            <a:r>
              <a:rPr lang="en-US" sz="2600" dirty="0" smtClean="0"/>
              <a:t>.</a:t>
            </a:r>
          </a:p>
          <a:p>
            <a:r>
              <a:rPr lang="en-US" sz="2600" b="1" dirty="0" smtClean="0"/>
              <a:t>Assuming</a:t>
            </a:r>
            <a:r>
              <a:rPr lang="en-US" sz="2600" dirty="0" smtClean="0"/>
              <a:t> to be </a:t>
            </a:r>
            <a:r>
              <a:rPr lang="en-US" sz="2600" b="1" dirty="0" smtClean="0"/>
              <a:t>vertical motion only, this correspond to</a:t>
            </a:r>
          </a:p>
          <a:p>
            <a:pPr lvl="1"/>
            <a:r>
              <a:rPr lang="en-US" dirty="0" smtClean="0"/>
              <a:t>3σ magnetic motion (0.45*3=1.35 um) would give</a:t>
            </a:r>
          </a:p>
          <a:p>
            <a:pPr lvl="2"/>
            <a:r>
              <a:rPr lang="en-US" b="1" dirty="0" smtClean="0"/>
              <a:t>6.6%</a:t>
            </a:r>
            <a:r>
              <a:rPr lang="en-US" dirty="0" smtClean="0"/>
              <a:t> max luminosity loss @ </a:t>
            </a:r>
            <a:r>
              <a:rPr lang="en-US" b="1" dirty="0" smtClean="0"/>
              <a:t>CMS</a:t>
            </a:r>
          </a:p>
          <a:p>
            <a:pPr lvl="2"/>
            <a:r>
              <a:rPr lang="en-US" b="1" dirty="0" smtClean="0"/>
              <a:t>0.7%</a:t>
            </a:r>
            <a:r>
              <a:rPr lang="en-US" dirty="0" smtClean="0"/>
              <a:t> </a:t>
            </a:r>
            <a:r>
              <a:rPr lang="en-US" dirty="0"/>
              <a:t>max luminosity loss @ </a:t>
            </a:r>
            <a:r>
              <a:rPr lang="en-US" b="1" dirty="0" smtClean="0"/>
              <a:t>ATLAS</a:t>
            </a:r>
          </a:p>
          <a:p>
            <a:pPr lvl="1"/>
            <a:r>
              <a:rPr lang="en-US" dirty="0" smtClean="0"/>
              <a:t>0.1 sigma (29</a:t>
            </a:r>
            <a:r>
              <a:rPr lang="el-GR" dirty="0" smtClean="0"/>
              <a:t> </a:t>
            </a:r>
            <a:r>
              <a:rPr lang="el-GR" dirty="0"/>
              <a:t>μ</a:t>
            </a:r>
            <a:r>
              <a:rPr lang="en-US" dirty="0" smtClean="0"/>
              <a:t>m) </a:t>
            </a:r>
            <a:r>
              <a:rPr lang="en-US" dirty="0" err="1" smtClean="0"/>
              <a:t>rms</a:t>
            </a:r>
            <a:r>
              <a:rPr lang="en-US" dirty="0" smtClean="0"/>
              <a:t> orbit @ TCP </a:t>
            </a:r>
          </a:p>
          <a:p>
            <a:pPr lvl="1"/>
            <a:r>
              <a:rPr lang="en-US" dirty="0" smtClean="0"/>
              <a:t>19</a:t>
            </a:r>
            <a:r>
              <a:rPr lang="el-GR" dirty="0" smtClean="0"/>
              <a:t> </a:t>
            </a:r>
            <a:r>
              <a:rPr lang="el-GR" dirty="0"/>
              <a:t>μ</a:t>
            </a:r>
            <a:r>
              <a:rPr lang="en-US" dirty="0"/>
              <a:t>m</a:t>
            </a:r>
            <a:r>
              <a:rPr lang="en-US" dirty="0" smtClean="0"/>
              <a:t> </a:t>
            </a:r>
            <a:r>
              <a:rPr lang="en-US" dirty="0" err="1" smtClean="0"/>
              <a:t>rms</a:t>
            </a:r>
            <a:r>
              <a:rPr lang="en-US" dirty="0" smtClean="0"/>
              <a:t> orbit @ ADT</a:t>
            </a:r>
          </a:p>
          <a:p>
            <a:pPr lvl="1"/>
            <a:r>
              <a:rPr lang="en-US" dirty="0"/>
              <a:t>58</a:t>
            </a:r>
            <a:r>
              <a:rPr lang="el-GR" dirty="0"/>
              <a:t> μ</a:t>
            </a:r>
            <a:r>
              <a:rPr lang="en-US" dirty="0"/>
              <a:t>m </a:t>
            </a:r>
            <a:r>
              <a:rPr lang="en-US" dirty="0" err="1"/>
              <a:t>rms</a:t>
            </a:r>
            <a:r>
              <a:rPr lang="en-US" dirty="0"/>
              <a:t> orbit @ Q1 BPMs</a:t>
            </a:r>
          </a:p>
          <a:p>
            <a:pPr lvl="1"/>
            <a:r>
              <a:rPr lang="en-US" b="1" dirty="0" smtClean="0"/>
              <a:t>27</a:t>
            </a:r>
            <a:r>
              <a:rPr lang="el-GR" b="1" dirty="0" smtClean="0"/>
              <a:t> </a:t>
            </a:r>
            <a:r>
              <a:rPr lang="el-GR" b="1" dirty="0"/>
              <a:t>μ</a:t>
            </a:r>
            <a:r>
              <a:rPr lang="en-US" b="1" dirty="0"/>
              <a:t>m</a:t>
            </a:r>
            <a:r>
              <a:rPr lang="en-US" b="1" dirty="0" smtClean="0"/>
              <a:t> </a:t>
            </a:r>
            <a:r>
              <a:rPr lang="en-US" b="1" dirty="0" err="1" smtClean="0"/>
              <a:t>rms</a:t>
            </a:r>
            <a:r>
              <a:rPr lang="en-US" b="1" dirty="0" smtClean="0"/>
              <a:t> orbit @ ARC BPMs -&gt; compatible with observations: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grpSp>
        <p:nvGrpSpPr>
          <p:cNvPr id="6" name="Group 5"/>
          <p:cNvGrpSpPr/>
          <p:nvPr/>
        </p:nvGrpSpPr>
        <p:grpSpPr>
          <a:xfrm>
            <a:off x="1691680" y="1031236"/>
            <a:ext cx="2831978" cy="522047"/>
            <a:chOff x="1691680" y="1031236"/>
            <a:chExt cx="2831978" cy="522047"/>
          </a:xfrm>
        </p:grpSpPr>
        <p:sp>
          <p:nvSpPr>
            <p:cNvPr id="3" name="Oval 2"/>
            <p:cNvSpPr/>
            <p:nvPr/>
          </p:nvSpPr>
          <p:spPr>
            <a:xfrm>
              <a:off x="1691680" y="1124744"/>
              <a:ext cx="1296144" cy="428539"/>
            </a:xfrm>
            <a:prstGeom prst="ellipse">
              <a:avLst/>
            </a:prstGeom>
            <a:solidFill>
              <a:srgbClr val="FF0000">
                <a:alpha val="18431"/>
              </a:srgbClr>
            </a:solidFill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960410" y="1031236"/>
              <a:ext cx="15632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 smtClean="0">
                  <a:solidFill>
                    <a:srgbClr val="FF0000"/>
                  </a:solidFill>
                </a:rPr>
                <a:t>Mean = 0.45 </a:t>
              </a:r>
              <a:r>
                <a:rPr lang="el-GR" sz="1400" b="1" dirty="0" smtClean="0">
                  <a:solidFill>
                    <a:srgbClr val="FF0000"/>
                  </a:solidFill>
                </a:rPr>
                <a:t>μ</a:t>
              </a:r>
              <a:r>
                <a:rPr lang="en-GB" sz="1400" b="1" dirty="0" smtClean="0">
                  <a:solidFill>
                    <a:srgbClr val="FF0000"/>
                  </a:solidFill>
                </a:rPr>
                <a:t>m</a:t>
              </a:r>
              <a:endParaRPr lang="en-GB" sz="14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1691720" y="1470249"/>
            <a:ext cx="2532654" cy="477771"/>
            <a:chOff x="1691680" y="1075512"/>
            <a:chExt cx="2532654" cy="477771"/>
          </a:xfrm>
        </p:grpSpPr>
        <p:sp>
          <p:nvSpPr>
            <p:cNvPr id="13" name="Oval 12"/>
            <p:cNvSpPr/>
            <p:nvPr/>
          </p:nvSpPr>
          <p:spPr>
            <a:xfrm>
              <a:off x="1691680" y="1124744"/>
              <a:ext cx="1296144" cy="428539"/>
            </a:xfrm>
            <a:prstGeom prst="ellipse">
              <a:avLst/>
            </a:prstGeom>
            <a:solidFill>
              <a:srgbClr val="00B050">
                <a:alpha val="18431"/>
              </a:srgbClr>
            </a:solidFill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959244" y="1075512"/>
              <a:ext cx="126509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 smtClean="0">
                  <a:solidFill>
                    <a:srgbClr val="00B050"/>
                  </a:solidFill>
                </a:rPr>
                <a:t>Peak = 0.8 %</a:t>
              </a:r>
              <a:endParaRPr lang="en-GB" sz="1400" b="1" dirty="0">
                <a:solidFill>
                  <a:srgbClr val="00B050"/>
                </a:solidFill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6029803" y="1278473"/>
            <a:ext cx="2390282" cy="718779"/>
            <a:chOff x="1691680" y="834504"/>
            <a:chExt cx="2390282" cy="718779"/>
          </a:xfrm>
        </p:grpSpPr>
        <p:sp>
          <p:nvSpPr>
            <p:cNvPr id="16" name="Oval 15"/>
            <p:cNvSpPr/>
            <p:nvPr/>
          </p:nvSpPr>
          <p:spPr>
            <a:xfrm>
              <a:off x="1691680" y="1124744"/>
              <a:ext cx="1296144" cy="428539"/>
            </a:xfrm>
            <a:prstGeom prst="ellipse">
              <a:avLst/>
            </a:prstGeom>
            <a:solidFill>
              <a:srgbClr val="00B050">
                <a:alpha val="18431"/>
              </a:srgbClr>
            </a:solidFill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816872" y="834504"/>
              <a:ext cx="126509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 smtClean="0">
                  <a:solidFill>
                    <a:srgbClr val="00B050"/>
                  </a:solidFill>
                </a:rPr>
                <a:t>Peak = 7.8 %</a:t>
              </a:r>
              <a:endParaRPr lang="en-GB" sz="1400" b="1" dirty="0">
                <a:solidFill>
                  <a:srgbClr val="00B050"/>
                </a:solidFill>
              </a:endParaRPr>
            </a:p>
          </p:txBody>
        </p:sp>
      </p:grpSp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xmlns="" id="{28AC7333-BAFF-D041-9906-0CC86F13B3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2179071"/>
              </p:ext>
            </p:extLst>
          </p:nvPr>
        </p:nvGraphicFramePr>
        <p:xfrm>
          <a:off x="338970" y="7113001"/>
          <a:ext cx="8841542" cy="54359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8654">
                  <a:extLst>
                    <a:ext uri="{9D8B030D-6E8A-4147-A177-3AD203B41FA5}">
                      <a16:colId xmlns:a16="http://schemas.microsoft.com/office/drawing/2014/main" xmlns="" val="2355121742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xmlns="" val="1428473641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xmlns="" val="4122957515"/>
                    </a:ext>
                  </a:extLst>
                </a:gridCol>
                <a:gridCol w="1152128"/>
                <a:gridCol w="1089574"/>
                <a:gridCol w="1070666">
                  <a:extLst>
                    <a:ext uri="{9D8B030D-6E8A-4147-A177-3AD203B41FA5}">
                      <a16:colId xmlns:a16="http://schemas.microsoft.com/office/drawing/2014/main" xmlns="" val="1232612669"/>
                    </a:ext>
                  </a:extLst>
                </a:gridCol>
                <a:gridCol w="792088"/>
                <a:gridCol w="1440160"/>
              </a:tblGrid>
              <a:tr h="472887">
                <a:tc>
                  <a:txBody>
                    <a:bodyPr/>
                    <a:lstStyle/>
                    <a:p>
                      <a:r>
                        <a:rPr lang="en-GB" dirty="0" smtClean="0"/>
                        <a:t>Fill #</a:t>
                      </a:r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Obs. GM </a:t>
                      </a:r>
                      <a:r>
                        <a:rPr lang="en-GB" b="1" dirty="0" err="1" smtClean="0"/>
                        <a:t>rms</a:t>
                      </a:r>
                      <a:r>
                        <a:rPr lang="en-GB" b="1" dirty="0" smtClean="0"/>
                        <a:t> [</a:t>
                      </a:r>
                      <a:r>
                        <a:rPr lang="en-US" sz="1800" b="1" dirty="0" smtClean="0"/>
                        <a:t>µ</a:t>
                      </a:r>
                      <a:r>
                        <a:rPr lang="en-GB" b="1" dirty="0" smtClean="0"/>
                        <a:t>m</a:t>
                      </a:r>
                      <a:r>
                        <a:rPr lang="en-GB" b="1" dirty="0"/>
                        <a:t>]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err="1" smtClean="0"/>
                        <a:t>Lumi</a:t>
                      </a:r>
                      <a:r>
                        <a:rPr lang="en-GB" b="1" baseline="0" dirty="0" smtClean="0"/>
                        <a:t> loss peak </a:t>
                      </a:r>
                      <a:r>
                        <a:rPr lang="en-GB" b="1" dirty="0" smtClean="0"/>
                        <a:t>[</a:t>
                      </a:r>
                      <a:r>
                        <a:rPr lang="en-US" sz="1800" b="1" dirty="0" smtClean="0"/>
                        <a:t>%</a:t>
                      </a:r>
                      <a:r>
                        <a:rPr lang="en-GB" b="1" dirty="0" smtClean="0"/>
                        <a:t>]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/>
                        <a:t>Obs. (Exp.)</a:t>
                      </a:r>
                      <a:endParaRPr lang="en-GB" b="1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Losses</a:t>
                      </a:r>
                      <a:r>
                        <a:rPr lang="en-US" b="1" baseline="0" dirty="0" smtClean="0"/>
                        <a:t> </a:t>
                      </a:r>
                      <a:r>
                        <a:rPr lang="en-US" b="1" baseline="0" dirty="0" err="1" smtClean="0"/>
                        <a:t>Obs</a:t>
                      </a:r>
                      <a:endParaRPr lang="en-GB" b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/>
                        <a:t>Orbit [</a:t>
                      </a:r>
                      <a:r>
                        <a:rPr lang="en-US" sz="1800" b="1" dirty="0" smtClean="0"/>
                        <a:t>µ</a:t>
                      </a:r>
                      <a:r>
                        <a:rPr lang="en-GB" b="1" dirty="0" smtClean="0"/>
                        <a:t>m/</a:t>
                      </a:r>
                      <a:r>
                        <a:rPr lang="en-US" sz="1800" b="1" dirty="0" smtClean="0"/>
                        <a:t>µ</a:t>
                      </a:r>
                      <a:r>
                        <a:rPr lang="en-GB" b="1" dirty="0" smtClean="0"/>
                        <a:t>m]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7861143"/>
                  </a:ext>
                </a:extLst>
              </a:tr>
              <a:tr h="37679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/>
                        <a:t>P1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/>
                        <a:t>P5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/>
                        <a:t>ATLAS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/>
                        <a:t>CMS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/>
                        <a:t>ARC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/>
                        <a:t>Q1</a:t>
                      </a:r>
                      <a:endParaRPr lang="en-GB" b="1" dirty="0"/>
                    </a:p>
                  </a:txBody>
                  <a:tcPr/>
                </a:tc>
              </a:tr>
              <a:tr h="376794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7030A0"/>
                          </a:solidFill>
                        </a:rPr>
                        <a:t>6291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err="1" smtClean="0"/>
                        <a:t>n.a</a:t>
                      </a:r>
                      <a:r>
                        <a:rPr lang="en-GB" dirty="0" smtClean="0"/>
                        <a:t>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/>
                </a:tc>
              </a:tr>
              <a:tr h="376794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7030A0"/>
                          </a:solidFill>
                        </a:rPr>
                        <a:t>6308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err="1" smtClean="0"/>
                        <a:t>n.a</a:t>
                      </a:r>
                      <a:r>
                        <a:rPr lang="en-GB" dirty="0" smtClean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/>
                </a:tc>
              </a:tr>
              <a:tr h="376794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7030A0"/>
                          </a:solidFill>
                        </a:rPr>
                        <a:t>6311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err="1" smtClean="0"/>
                        <a:t>n.a</a:t>
                      </a:r>
                      <a:r>
                        <a:rPr lang="en-GB" dirty="0" smtClean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/>
                </a:tc>
              </a:tr>
              <a:tr h="376794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7030A0"/>
                          </a:solidFill>
                        </a:rPr>
                        <a:t>6741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err="1" smtClean="0"/>
                        <a:t>n.a</a:t>
                      </a:r>
                      <a:r>
                        <a:rPr lang="en-GB" dirty="0" smtClean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205829479"/>
                  </a:ext>
                </a:extLst>
              </a:tr>
              <a:tr h="376794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7030A0"/>
                          </a:solidFill>
                        </a:rPr>
                        <a:t>6749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err="1" smtClean="0"/>
                        <a:t>n.a</a:t>
                      </a:r>
                      <a:r>
                        <a:rPr lang="en-GB" dirty="0" smtClean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686514059"/>
                  </a:ext>
                </a:extLst>
              </a:tr>
              <a:tr h="376794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7030A0"/>
                          </a:solidFill>
                        </a:rPr>
                        <a:t>6757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n.a</a:t>
                      </a:r>
                      <a:r>
                        <a:rPr lang="en-GB" dirty="0" smtClean="0"/>
                        <a:t>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0.45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0.8 (0.7)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7.8 (6.6)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3e-5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  <a:tr h="376794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7030A0"/>
                          </a:solidFill>
                        </a:rPr>
                        <a:t>6919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n.a</a:t>
                      </a:r>
                      <a:r>
                        <a:rPr lang="en-GB" dirty="0" smtClean="0"/>
                        <a:t>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  <a:tr h="376794">
                <a:tc>
                  <a:txBody>
                    <a:bodyPr/>
                    <a:lstStyle/>
                    <a:p>
                      <a:pPr marL="0" marR="0" lvl="1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rgbClr val="7030A0"/>
                          </a:solidFill>
                        </a:rPr>
                        <a:t>7105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err="1" smtClean="0"/>
                        <a:t>n.a</a:t>
                      </a:r>
                      <a:r>
                        <a:rPr lang="en-GB" dirty="0" smtClean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  <a:tr h="376794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7030A0"/>
                          </a:solidFill>
                        </a:rPr>
                        <a:t>7122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err="1" smtClean="0"/>
                        <a:t>n.a</a:t>
                      </a:r>
                      <a:r>
                        <a:rPr lang="en-GB" dirty="0" smtClean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  <a:tr h="376794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7030A0"/>
                          </a:solidFill>
                        </a:rPr>
                        <a:t>7124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err="1" smtClean="0"/>
                        <a:t>n.a</a:t>
                      </a:r>
                      <a:r>
                        <a:rPr lang="en-GB" dirty="0" smtClean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  <a:tr h="376794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7030A0"/>
                          </a:solidFill>
                        </a:rPr>
                        <a:t>7145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n.a</a:t>
                      </a:r>
                      <a:r>
                        <a:rPr lang="en-GB" dirty="0" smtClean="0"/>
                        <a:t>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172437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4241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Optics </a:t>
            </a:r>
            <a:r>
              <a:rPr lang="en-US" dirty="0" smtClean="0"/>
              <a:t>sensitivity</a:t>
            </a:r>
            <a:r>
              <a:rPr lang="en-US" dirty="0" smtClean="0"/>
              <a:t>: assumptions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Equal </a:t>
            </a:r>
            <a:r>
              <a:rPr lang="en-US" b="1" dirty="0" smtClean="0"/>
              <a:t>uncorrelated</a:t>
            </a:r>
            <a:r>
              <a:rPr lang="en-US" dirty="0" smtClean="0"/>
              <a:t> ground motion distributed along the whole machine with same amplitude</a:t>
            </a:r>
          </a:p>
          <a:p>
            <a:pPr lvl="1"/>
            <a:r>
              <a:rPr lang="en-US" dirty="0" smtClean="0"/>
              <a:t>Main players are triplets in IP1/5</a:t>
            </a:r>
          </a:p>
          <a:p>
            <a:r>
              <a:rPr lang="en-US" dirty="0" smtClean="0"/>
              <a:t>Assuming all perturbations induce simply a </a:t>
            </a:r>
            <a:r>
              <a:rPr lang="en-US" b="1" dirty="0" smtClean="0"/>
              <a:t>closed orbit </a:t>
            </a:r>
            <a:r>
              <a:rPr lang="en-US" dirty="0" smtClean="0"/>
              <a:t>variation (</a:t>
            </a:r>
            <a:r>
              <a:rPr lang="en-US" i="1" dirty="0" smtClean="0"/>
              <a:t>f &lt;&lt; </a:t>
            </a:r>
            <a:r>
              <a:rPr lang="en-US" i="1" dirty="0" err="1" smtClean="0"/>
              <a:t>f</a:t>
            </a:r>
            <a:r>
              <a:rPr lang="en-US" i="1" baseline="-25000" dirty="0" err="1" smtClean="0"/>
              <a:t>rev</a:t>
            </a:r>
            <a:r>
              <a:rPr lang="en-US" dirty="0" smtClean="0"/>
              <a:t>).</a:t>
            </a:r>
          </a:p>
          <a:p>
            <a:r>
              <a:rPr lang="en-US" dirty="0" smtClean="0"/>
              <a:t>Beam/optics parameters</a:t>
            </a:r>
          </a:p>
          <a:p>
            <a:pPr lvl="1"/>
            <a:r>
              <a:rPr lang="en-US" dirty="0" smtClean="0"/>
              <a:t>LHC: </a:t>
            </a:r>
            <a:r>
              <a:rPr lang="en-US" dirty="0" err="1"/>
              <a:t>ε</a:t>
            </a:r>
            <a:r>
              <a:rPr lang="en-US" baseline="-25000" dirty="0" err="1"/>
              <a:t>N</a:t>
            </a:r>
            <a:r>
              <a:rPr lang="en-US" baseline="-25000" dirty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2 (</a:t>
            </a:r>
            <a:r>
              <a:rPr lang="en-US" b="1" strike="sngStrike" dirty="0" smtClean="0">
                <a:solidFill>
                  <a:srgbClr val="FF0000"/>
                </a:solidFill>
              </a:rPr>
              <a:t>3.75</a:t>
            </a:r>
            <a:r>
              <a:rPr lang="en-US" b="1" dirty="0" smtClean="0">
                <a:solidFill>
                  <a:srgbClr val="FF0000"/>
                </a:solidFill>
              </a:rPr>
              <a:t>) </a:t>
            </a:r>
            <a:r>
              <a:rPr lang="en-US" dirty="0" smtClean="0"/>
              <a:t>µm; 6.5 </a:t>
            </a:r>
            <a:r>
              <a:rPr lang="en-US" dirty="0" err="1" smtClean="0"/>
              <a:t>TeV</a:t>
            </a:r>
            <a:r>
              <a:rPr lang="nb-NO" dirty="0" smtClean="0"/>
              <a:t>; </a:t>
            </a:r>
            <a:r>
              <a:rPr lang="nb-NO" dirty="0"/>
              <a:t>β* </a:t>
            </a:r>
            <a:r>
              <a:rPr lang="nb-NO" b="1" dirty="0" smtClean="0">
                <a:solidFill>
                  <a:srgbClr val="FF0000"/>
                </a:solidFill>
              </a:rPr>
              <a:t>30 (</a:t>
            </a:r>
            <a:r>
              <a:rPr lang="nb-NO" b="1" strike="sngStrike" dirty="0" smtClean="0">
                <a:solidFill>
                  <a:srgbClr val="FF0000"/>
                </a:solidFill>
              </a:rPr>
              <a:t>40</a:t>
            </a:r>
            <a:r>
              <a:rPr lang="nb-NO" b="1" dirty="0" smtClean="0">
                <a:solidFill>
                  <a:srgbClr val="FF0000"/>
                </a:solidFill>
              </a:rPr>
              <a:t>) </a:t>
            </a:r>
            <a:r>
              <a:rPr lang="nb-NO" dirty="0" smtClean="0"/>
              <a:t>cm</a:t>
            </a:r>
          </a:p>
          <a:p>
            <a:pPr lvl="1"/>
            <a:r>
              <a:rPr lang="en-US" dirty="0" smtClean="0"/>
              <a:t>HL-LHC:</a:t>
            </a:r>
            <a:r>
              <a:rPr lang="en-US" dirty="0"/>
              <a:t> </a:t>
            </a:r>
            <a:r>
              <a:rPr lang="en-US" dirty="0" err="1"/>
              <a:t>ε</a:t>
            </a:r>
            <a:r>
              <a:rPr lang="en-US" baseline="-25000" dirty="0" err="1"/>
              <a:t>N</a:t>
            </a:r>
            <a:r>
              <a:rPr lang="en-US" dirty="0" smtClean="0"/>
              <a:t> 2.5 µm; 7 </a:t>
            </a:r>
            <a:r>
              <a:rPr lang="en-US" dirty="0" err="1" smtClean="0"/>
              <a:t>TeV</a:t>
            </a:r>
            <a:r>
              <a:rPr lang="nb-NO" dirty="0" smtClean="0"/>
              <a:t>; 15 cm β*</a:t>
            </a:r>
            <a:endParaRPr lang="en-US" baseline="-25000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3512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30</a:t>
            </a:fld>
            <a:endParaRPr lang="fr-FR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xmlns="" id="{F2CD12FB-AE2E-DC4C-91B2-33FE6DA5C05F}"/>
              </a:ext>
            </a:extLst>
          </p:cNvPr>
          <p:cNvSpPr txBox="1">
            <a:spLocks/>
          </p:cNvSpPr>
          <p:nvPr/>
        </p:nvSpPr>
        <p:spPr>
          <a:xfrm>
            <a:off x="-7637" y="10748"/>
            <a:ext cx="9144000" cy="490066"/>
          </a:xfrm>
          <a:prstGeom prst="rect">
            <a:avLst/>
          </a:prstGeom>
        </p:spPr>
        <p:txBody>
          <a:bodyPr vert="horz" lIns="0" tIns="0" rIns="0" bIns="0" rtlCol="0" anchor="ctr" anchorCtr="1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Orbit Example during Excitation Fill 6757</a:t>
            </a:r>
            <a:endParaRPr lang="en-US" dirty="0"/>
          </a:p>
        </p:txBody>
      </p:sp>
      <p:sp>
        <p:nvSpPr>
          <p:cNvPr id="6" name="Date Placeholder 2">
            <a:extLst>
              <a:ext uri="{FF2B5EF4-FFF2-40B4-BE49-F238E27FC236}">
                <a16:creationId xmlns:a16="http://schemas.microsoft.com/office/drawing/2014/main" xmlns="" id="{0575B4DA-9AD5-7244-8853-DF4A71DA88C3}"/>
              </a:ext>
            </a:extLst>
          </p:cNvPr>
          <p:cNvSpPr txBox="1">
            <a:spLocks/>
          </p:cNvSpPr>
          <p:nvPr/>
        </p:nvSpPr>
        <p:spPr>
          <a:xfrm>
            <a:off x="-7637" y="6669361"/>
            <a:ext cx="1915342" cy="188640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15.08.2018</a:t>
            </a:r>
            <a:endParaRPr lang="en-GB"/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xmlns="" id="{BF8CC8FD-809F-8444-85A7-2FD9286DD15C}"/>
              </a:ext>
            </a:extLst>
          </p:cNvPr>
          <p:cNvSpPr txBox="1">
            <a:spLocks/>
          </p:cNvSpPr>
          <p:nvPr/>
        </p:nvSpPr>
        <p:spPr>
          <a:xfrm>
            <a:off x="7008412" y="6669360"/>
            <a:ext cx="2133600" cy="216024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23EE74B-AA29-428B-826F-5CD1FF8C5BA0}" type="slidenum">
              <a:rPr lang="en-GB" smtClean="0"/>
              <a:pPr/>
              <a:t>30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6F04FEEB-8E38-3940-AE14-577097C57E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1827" y="1340768"/>
            <a:ext cx="6620345" cy="234846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04411D84-EB48-C645-954D-CA8C2492A4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9632" y="3861048"/>
            <a:ext cx="6620345" cy="235909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BE5653B3-64A2-9947-B23E-B31D6F882BD4}"/>
              </a:ext>
            </a:extLst>
          </p:cNvPr>
          <p:cNvSpPr txBox="1"/>
          <p:nvPr/>
        </p:nvSpPr>
        <p:spPr>
          <a:xfrm>
            <a:off x="5308914" y="6217422"/>
            <a:ext cx="2768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04/06/2018 13-03-21 (UTC)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75ECD67D-0988-4042-A538-23D06856EC78}"/>
              </a:ext>
            </a:extLst>
          </p:cNvPr>
          <p:cNvSpPr txBox="1"/>
          <p:nvPr/>
        </p:nvSpPr>
        <p:spPr>
          <a:xfrm>
            <a:off x="1979712" y="746828"/>
            <a:ext cx="52018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Vertical oscillation with arc amplitudes of 60um.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347156D4-B48C-4E44-A809-ED4D37C2F56B}"/>
              </a:ext>
            </a:extLst>
          </p:cNvPr>
          <p:cNvSpPr txBox="1"/>
          <p:nvPr/>
        </p:nvSpPr>
        <p:spPr>
          <a:xfrm>
            <a:off x="89119" y="2852936"/>
            <a:ext cx="11705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+/- 200um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xmlns="" id="{EE06D35C-FEE0-7E43-B199-DE11C82D7CE9}"/>
              </a:ext>
            </a:extLst>
          </p:cNvPr>
          <p:cNvCxnSpPr/>
          <p:nvPr/>
        </p:nvCxnSpPr>
        <p:spPr>
          <a:xfrm>
            <a:off x="1187624" y="2636912"/>
            <a:ext cx="0" cy="857526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EB7B1458-1016-9147-B3C9-A581C57D5A4B}"/>
              </a:ext>
            </a:extLst>
          </p:cNvPr>
          <p:cNvSpPr txBox="1"/>
          <p:nvPr/>
        </p:nvSpPr>
        <p:spPr>
          <a:xfrm>
            <a:off x="1907704" y="6505599"/>
            <a:ext cx="6959097" cy="307777"/>
          </a:xfrm>
          <a:prstGeom prst="rect">
            <a:avLst/>
          </a:prstGeom>
          <a:solidFill>
            <a:srgbClr val="FEEAD8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/>
              <a:t>From: </a:t>
            </a:r>
            <a:r>
              <a:rPr lang="en-GB" sz="1400" b="1" i="1" dirty="0" smtClean="0"/>
              <a:t>Observation </a:t>
            </a:r>
            <a:r>
              <a:rPr lang="en-GB" sz="1400" b="1" i="1" dirty="0"/>
              <a:t>on HL-LHC CE vibration on the </a:t>
            </a:r>
            <a:r>
              <a:rPr lang="en-GB" sz="1400" b="1" i="1" dirty="0" smtClean="0"/>
              <a:t>beam</a:t>
            </a:r>
            <a:r>
              <a:rPr lang="en-GB" sz="1400" b="1" dirty="0" smtClean="0"/>
              <a:t>, M. </a:t>
            </a:r>
            <a:r>
              <a:rPr lang="en-GB" sz="1400" b="1" dirty="0" err="1" smtClean="0"/>
              <a:t>Schaumann</a:t>
            </a:r>
            <a:r>
              <a:rPr lang="en-GB" sz="1400" b="1" dirty="0" smtClean="0"/>
              <a:t> (</a:t>
            </a:r>
            <a:r>
              <a:rPr lang="en-GB" sz="1400" b="1" dirty="0" smtClean="0">
                <a:hlinkClick r:id="rId4"/>
              </a:rPr>
              <a:t>link</a:t>
            </a:r>
            <a:r>
              <a:rPr lang="en-GB" sz="1400" b="1" dirty="0" smtClean="0"/>
              <a:t>) </a:t>
            </a:r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val="57541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31</a:t>
            </a:fld>
            <a:endParaRPr lang="fr-FR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xmlns="" id="{F2CD12FB-AE2E-DC4C-91B2-33FE6DA5C05F}"/>
              </a:ext>
            </a:extLst>
          </p:cNvPr>
          <p:cNvSpPr txBox="1">
            <a:spLocks/>
          </p:cNvSpPr>
          <p:nvPr/>
        </p:nvSpPr>
        <p:spPr>
          <a:xfrm>
            <a:off x="-7637" y="10748"/>
            <a:ext cx="9144000" cy="490066"/>
          </a:xfrm>
          <a:prstGeom prst="rect">
            <a:avLst/>
          </a:prstGeom>
        </p:spPr>
        <p:txBody>
          <a:bodyPr vert="horz" lIns="0" tIns="0" rIns="0" bIns="0" rtlCol="0" anchor="ctr" anchorCtr="1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Orbit Example during Excitation Fill 6757</a:t>
            </a:r>
            <a:endParaRPr lang="en-US" dirty="0"/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xmlns="" id="{BF8CC8FD-809F-8444-85A7-2FD9286DD15C}"/>
              </a:ext>
            </a:extLst>
          </p:cNvPr>
          <p:cNvSpPr txBox="1">
            <a:spLocks/>
          </p:cNvSpPr>
          <p:nvPr/>
        </p:nvSpPr>
        <p:spPr>
          <a:xfrm>
            <a:off x="7008412" y="6669360"/>
            <a:ext cx="2133600" cy="216024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23EE74B-AA29-428B-826F-5CD1FF8C5BA0}" type="slidenum">
              <a:rPr lang="en-GB" smtClean="0"/>
              <a:pPr/>
              <a:t>31</a:t>
            </a:fld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015667"/>
            <a:ext cx="6372200" cy="375168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0946" y="1951771"/>
            <a:ext cx="7278958" cy="4285541"/>
          </a:xfrm>
          <a:prstGeom prst="rect">
            <a:avLst/>
          </a:prstGeom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04363" y="692696"/>
            <a:ext cx="7920000" cy="300523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From ARC orbit data, </a:t>
            </a:r>
            <a:r>
              <a:rPr lang="en-GB" dirty="0" err="1" smtClean="0"/>
              <a:t>std</a:t>
            </a:r>
            <a:r>
              <a:rPr lang="en-GB" dirty="0" smtClean="0"/>
              <a:t> over 25 Hz data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9397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Some numbers from fill 6757 (June)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32</a:t>
            </a:fld>
            <a:endParaRPr lang="fr-FR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67544" y="3711211"/>
            <a:ext cx="8219256" cy="2454093"/>
          </a:xfrm>
          <a:prstGeom prst="rect">
            <a:avLst/>
          </a:prstGeom>
        </p:spPr>
        <p:txBody>
          <a:bodyPr vert="horz" lIns="0" tIns="0" rIns="0" bIns="0" rtlCol="0">
            <a:normAutofit fontScale="70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A few 10^-5 losses measured.</a:t>
            </a:r>
          </a:p>
          <a:p>
            <a:pPr lvl="1"/>
            <a:r>
              <a:rPr lang="en-US" dirty="0" smtClean="0"/>
              <a:t>Under investigation if it is possible to associated a number to orbit jitter at collimators.</a:t>
            </a:r>
          </a:p>
          <a:p>
            <a:r>
              <a:rPr lang="en-US" dirty="0" smtClean="0"/>
              <a:t>Some disturbances of the logged orbit at Q1 DOROS BPM</a:t>
            </a:r>
          </a:p>
          <a:p>
            <a:pPr lvl="1"/>
            <a:r>
              <a:rPr lang="en-US" dirty="0" smtClean="0"/>
              <a:t>No clear signal expected since BPMs are integrating over 1 s and motion is at frequencies of the order of 20 Hz.</a:t>
            </a:r>
          </a:p>
          <a:p>
            <a:r>
              <a:rPr lang="en-US" dirty="0" smtClean="0"/>
              <a:t>Now investigating if ARC BPMs are already storing in Timber some useful information</a:t>
            </a:r>
          </a:p>
          <a:p>
            <a:pPr lvl="1"/>
            <a:r>
              <a:rPr lang="en-US" dirty="0" smtClean="0"/>
              <a:t>E.g. </a:t>
            </a:r>
            <a:r>
              <a:rPr lang="en-US" dirty="0" err="1" smtClean="0"/>
              <a:t>rms</a:t>
            </a:r>
            <a:r>
              <a:rPr lang="en-US" dirty="0" smtClean="0"/>
              <a:t> measured over 25 Hz data.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92696"/>
            <a:ext cx="4615134" cy="295232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0032" y="860134"/>
            <a:ext cx="3887992" cy="261745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4356" y="692696"/>
            <a:ext cx="4615134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218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33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74015"/>
            <a:ext cx="7722508" cy="4321045"/>
          </a:xfrm>
          <a:prstGeom prst="rect">
            <a:avLst/>
          </a:prstGeom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85825" y="4678719"/>
            <a:ext cx="8219256" cy="1702609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Seen </a:t>
            </a:r>
            <a:r>
              <a:rPr lang="en-US" dirty="0" smtClean="0"/>
              <a:t>about 0.2 </a:t>
            </a:r>
            <a:r>
              <a:rPr lang="el-GR" dirty="0"/>
              <a:t>μ</a:t>
            </a:r>
            <a:r>
              <a:rPr lang="en-US" dirty="0"/>
              <a:t>m </a:t>
            </a:r>
            <a:r>
              <a:rPr lang="en-US" dirty="0" err="1" smtClean="0"/>
              <a:t>rms</a:t>
            </a:r>
            <a:r>
              <a:rPr lang="en-US" dirty="0" smtClean="0"/>
              <a:t> magnetic center motion. Expected:</a:t>
            </a:r>
          </a:p>
          <a:p>
            <a:pPr lvl="1"/>
            <a:r>
              <a:rPr lang="en-US" dirty="0" smtClean="0"/>
              <a:t>1.4% peak luminosity loss @ CMS (0.15% @ ATLAS)</a:t>
            </a:r>
            <a:endParaRPr lang="en-US" dirty="0" smtClean="0"/>
          </a:p>
          <a:p>
            <a:pPr lvl="1"/>
            <a:r>
              <a:rPr lang="en-US" dirty="0" smtClean="0"/>
              <a:t>0.04 </a:t>
            </a:r>
            <a:r>
              <a:rPr lang="en-US" dirty="0" smtClean="0"/>
              <a:t>sigma </a:t>
            </a:r>
            <a:r>
              <a:rPr lang="en-US" dirty="0" smtClean="0"/>
              <a:t>(</a:t>
            </a:r>
            <a:r>
              <a:rPr lang="en-US" dirty="0" smtClean="0"/>
              <a:t>13</a:t>
            </a:r>
            <a:r>
              <a:rPr lang="el-GR" dirty="0" smtClean="0"/>
              <a:t> </a:t>
            </a:r>
            <a:r>
              <a:rPr lang="el-GR" dirty="0"/>
              <a:t>μ</a:t>
            </a:r>
            <a:r>
              <a:rPr lang="en-US" dirty="0" smtClean="0"/>
              <a:t>m) </a:t>
            </a:r>
            <a:r>
              <a:rPr lang="en-US" dirty="0" err="1" smtClean="0"/>
              <a:t>rms</a:t>
            </a:r>
            <a:r>
              <a:rPr lang="en-US" dirty="0" smtClean="0"/>
              <a:t> orbit @ TCP </a:t>
            </a:r>
          </a:p>
          <a:p>
            <a:pPr lvl="1"/>
            <a:r>
              <a:rPr lang="en-US" dirty="0"/>
              <a:t>9</a:t>
            </a:r>
            <a:r>
              <a:rPr lang="el-GR" dirty="0" smtClean="0"/>
              <a:t> </a:t>
            </a:r>
            <a:r>
              <a:rPr lang="el-GR" dirty="0"/>
              <a:t>μ</a:t>
            </a:r>
            <a:r>
              <a:rPr lang="en-US" dirty="0"/>
              <a:t>m </a:t>
            </a:r>
            <a:r>
              <a:rPr lang="en-US" dirty="0" err="1" smtClean="0"/>
              <a:t>rms</a:t>
            </a:r>
            <a:r>
              <a:rPr lang="en-US" dirty="0" smtClean="0"/>
              <a:t> orbit @ ADT</a:t>
            </a:r>
          </a:p>
          <a:p>
            <a:pPr lvl="1"/>
            <a:r>
              <a:rPr lang="en-US" dirty="0" smtClean="0"/>
              <a:t>12</a:t>
            </a:r>
            <a:r>
              <a:rPr lang="el-GR" dirty="0" smtClean="0"/>
              <a:t> </a:t>
            </a:r>
            <a:r>
              <a:rPr lang="el-GR" dirty="0"/>
              <a:t>μ</a:t>
            </a:r>
            <a:r>
              <a:rPr lang="en-US" dirty="0"/>
              <a:t>m </a:t>
            </a:r>
            <a:r>
              <a:rPr lang="en-US" dirty="0" err="1" smtClean="0"/>
              <a:t>rms</a:t>
            </a:r>
            <a:r>
              <a:rPr lang="en-US" dirty="0" smtClean="0"/>
              <a:t> orbit @ ARC BPMs</a:t>
            </a:r>
          </a:p>
          <a:p>
            <a:pPr lvl="1"/>
            <a:r>
              <a:rPr lang="en-US" dirty="0" smtClean="0"/>
              <a:t>26</a:t>
            </a:r>
            <a:r>
              <a:rPr lang="el-GR" dirty="0" smtClean="0"/>
              <a:t> </a:t>
            </a:r>
            <a:r>
              <a:rPr lang="el-GR" dirty="0"/>
              <a:t>μ</a:t>
            </a:r>
            <a:r>
              <a:rPr lang="en-US" dirty="0"/>
              <a:t>m </a:t>
            </a:r>
            <a:r>
              <a:rPr lang="en-US" dirty="0" err="1" smtClean="0"/>
              <a:t>rms</a:t>
            </a:r>
            <a:r>
              <a:rPr lang="en-US" dirty="0" smtClean="0"/>
              <a:t> orbit @ Q1 BPMs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grpSp>
        <p:nvGrpSpPr>
          <p:cNvPr id="3" name="Group 2"/>
          <p:cNvGrpSpPr/>
          <p:nvPr/>
        </p:nvGrpSpPr>
        <p:grpSpPr>
          <a:xfrm>
            <a:off x="2411760" y="905391"/>
            <a:ext cx="6623343" cy="3465596"/>
            <a:chOff x="2411760" y="1008048"/>
            <a:chExt cx="6623343" cy="3465596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98718" y="1230456"/>
              <a:ext cx="4936385" cy="3243188"/>
            </a:xfrm>
            <a:prstGeom prst="rect">
              <a:avLst/>
            </a:prstGeom>
            <a:ln w="28575">
              <a:solidFill>
                <a:srgbClr val="FF0000"/>
              </a:solidFill>
            </a:ln>
          </p:spPr>
        </p:pic>
        <p:cxnSp>
          <p:nvCxnSpPr>
            <p:cNvPr id="10" name="Straight Connector 9"/>
            <p:cNvCxnSpPr/>
            <p:nvPr/>
          </p:nvCxnSpPr>
          <p:spPr>
            <a:xfrm flipH="1" flipV="1">
              <a:off x="2411760" y="1700808"/>
              <a:ext cx="1686958" cy="2772836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10"/>
            <p:cNvSpPr/>
            <p:nvPr/>
          </p:nvSpPr>
          <p:spPr>
            <a:xfrm>
              <a:off x="2411760" y="1008049"/>
              <a:ext cx="720080" cy="692759"/>
            </a:xfrm>
            <a:prstGeom prst="rect">
              <a:avLst/>
            </a:prstGeom>
            <a:solidFill>
              <a:srgbClr val="FF0000">
                <a:alpha val="11373"/>
              </a:srgbClr>
            </a:solidFill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2411760" y="1008050"/>
              <a:ext cx="1686958" cy="222406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H="1" flipV="1">
              <a:off x="3131840" y="1008048"/>
              <a:ext cx="5903263" cy="22240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 flipV="1">
              <a:off x="3131840" y="1695033"/>
              <a:ext cx="917646" cy="45477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96136" y="1731457"/>
              <a:ext cx="1954676" cy="0"/>
            </a:xfrm>
            <a:prstGeom prst="line">
              <a:avLst/>
            </a:prstGeom>
            <a:ln>
              <a:solidFill>
                <a:srgbClr val="00B050"/>
              </a:solidFill>
              <a:headEnd type="arrow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5962299" y="1408291"/>
              <a:ext cx="1584176" cy="646331"/>
            </a:xfrm>
            <a:prstGeom prst="rect">
              <a:avLst/>
            </a:prstGeom>
            <a:solidFill>
              <a:srgbClr val="D5FC79"/>
            </a:solidFill>
            <a:ln>
              <a:solidFill>
                <a:srgbClr val="00B05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err="1" smtClean="0"/>
                <a:t>Std</a:t>
              </a:r>
              <a:r>
                <a:rPr lang="en-GB" b="1" dirty="0" smtClean="0"/>
                <a:t> = 0.4 </a:t>
              </a:r>
              <a:r>
                <a:rPr lang="en-GB" b="1" dirty="0" smtClean="0"/>
                <a:t>%</a:t>
              </a:r>
            </a:p>
            <a:p>
              <a:pPr algn="ctr"/>
              <a:r>
                <a:rPr lang="en-GB" b="1" dirty="0" smtClean="0"/>
                <a:t>Peak = 3.2 %</a:t>
              </a:r>
              <a:endParaRPr lang="en-GB" b="1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328031"/>
          </a:xfrm>
        </p:spPr>
        <p:txBody>
          <a:bodyPr/>
          <a:lstStyle/>
          <a:p>
            <a:r>
              <a:rPr lang="en-GB" dirty="0" smtClean="0"/>
              <a:t>Fill </a:t>
            </a:r>
            <a:r>
              <a:rPr lang="en-GB" dirty="0" smtClean="0"/>
              <a:t>6919 (July)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6275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899999"/>
            <a:ext cx="8208472" cy="5144929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Actual LHC is very close to HL-LHC in terms of sensitivity to ground motion.</a:t>
            </a:r>
          </a:p>
          <a:p>
            <a:pPr lvl="1"/>
            <a:r>
              <a:rPr lang="en-GB" dirty="0" smtClean="0"/>
              <a:t>Still, main players remain the IP1/5 triplets.</a:t>
            </a:r>
            <a:endParaRPr lang="en-GB" dirty="0" smtClean="0"/>
          </a:p>
          <a:p>
            <a:r>
              <a:rPr lang="en-GB" dirty="0" smtClean="0"/>
              <a:t>Ground motion activity due to HL-LHC civil works showed up into beam signals.</a:t>
            </a:r>
          </a:p>
          <a:p>
            <a:pPr lvl="1"/>
            <a:r>
              <a:rPr lang="en-GB" dirty="0" smtClean="0"/>
              <a:t>From July 2018, 11 days with multiple alarms linked to surface activity [</a:t>
            </a:r>
            <a:r>
              <a:rPr lang="en-GB" dirty="0" err="1" smtClean="0"/>
              <a:t>M.Guinchard</a:t>
            </a:r>
            <a:r>
              <a:rPr lang="en-GB" dirty="0" smtClean="0"/>
              <a:t>]</a:t>
            </a:r>
          </a:p>
          <a:p>
            <a:pPr lvl="1"/>
            <a:r>
              <a:rPr lang="en-GB" dirty="0" smtClean="0"/>
              <a:t>Events caused </a:t>
            </a:r>
            <a:r>
              <a:rPr lang="en-GB" b="1" dirty="0"/>
              <a:t>luminosity </a:t>
            </a:r>
            <a:r>
              <a:rPr lang="en-GB" b="1" dirty="0" smtClean="0"/>
              <a:t>loss dips </a:t>
            </a:r>
            <a:r>
              <a:rPr lang="en-GB" dirty="0" smtClean="0"/>
              <a:t>of the order of a few, mainly at CMS.</a:t>
            </a:r>
          </a:p>
          <a:p>
            <a:pPr lvl="2"/>
            <a:r>
              <a:rPr lang="en-GB" dirty="0"/>
              <a:t>Hardly noticeable for typical LHC operation</a:t>
            </a:r>
            <a:r>
              <a:rPr lang="en-GB" dirty="0" smtClean="0"/>
              <a:t>.</a:t>
            </a:r>
          </a:p>
          <a:p>
            <a:pPr lvl="2"/>
            <a:r>
              <a:rPr lang="en-GB" dirty="0" smtClean="0"/>
              <a:t>In </a:t>
            </a:r>
            <a:r>
              <a:rPr lang="en-GB" b="1" dirty="0" smtClean="0"/>
              <a:t>HL-LHC</a:t>
            </a:r>
            <a:r>
              <a:rPr lang="en-GB" dirty="0" smtClean="0"/>
              <a:t> they would be slightly more visible.</a:t>
            </a:r>
          </a:p>
          <a:p>
            <a:pPr lvl="1"/>
            <a:r>
              <a:rPr lang="en-GB" dirty="0" smtClean="0"/>
              <a:t>Observed signals are compatible with measured transfer function of triplets.</a:t>
            </a:r>
          </a:p>
          <a:p>
            <a:pPr lvl="2"/>
            <a:r>
              <a:rPr lang="en-GB" dirty="0" smtClean="0"/>
              <a:t>Important to measure HL-LHC triplet transfer function.</a:t>
            </a:r>
          </a:p>
          <a:p>
            <a:pPr lvl="2"/>
            <a:r>
              <a:rPr lang="en-GB" dirty="0" smtClean="0"/>
              <a:t>Simulations by </a:t>
            </a:r>
            <a:r>
              <a:rPr lang="en-GB" dirty="0" err="1" smtClean="0"/>
              <a:t>D.Ramos</a:t>
            </a:r>
            <a:r>
              <a:rPr lang="en-GB" dirty="0" smtClean="0"/>
              <a:t> and M. </a:t>
            </a:r>
            <a:r>
              <a:rPr lang="en-GB" dirty="0" err="1" smtClean="0"/>
              <a:t>Martos</a:t>
            </a:r>
            <a:r>
              <a:rPr lang="en-GB" dirty="0" smtClean="0"/>
              <a:t> ongoing. </a:t>
            </a:r>
          </a:p>
          <a:p>
            <a:r>
              <a:rPr lang="en-GB" dirty="0" smtClean="0"/>
              <a:t>ADT spectra compatible with ground motion spectra.</a:t>
            </a:r>
          </a:p>
          <a:p>
            <a:pPr lvl="1"/>
            <a:r>
              <a:rPr lang="en-GB" dirty="0" smtClean="0"/>
              <a:t>Another confirmation of the measured Q1 transfer function.</a:t>
            </a:r>
          </a:p>
          <a:p>
            <a:pPr lvl="1"/>
            <a:r>
              <a:rPr lang="en-GB" dirty="0" smtClean="0"/>
              <a:t>Trying now to see if we could get a “number” on the observed motion</a:t>
            </a:r>
          </a:p>
          <a:p>
            <a:r>
              <a:rPr lang="en-GB" dirty="0" smtClean="0"/>
              <a:t>Other fills/signals under analysis.</a:t>
            </a:r>
          </a:p>
          <a:p>
            <a:pPr lvl="1"/>
            <a:r>
              <a:rPr lang="en-GB" dirty="0" smtClean="0"/>
              <a:t>Triplet in P1 seems to less sensitive to measured ground motion</a:t>
            </a:r>
          </a:p>
          <a:p>
            <a:pPr lvl="2"/>
            <a:r>
              <a:rPr lang="en-GB" dirty="0" smtClean="0"/>
              <a:t>More rigid? Geophone “too sensitive”? Different ground?</a:t>
            </a:r>
          </a:p>
          <a:p>
            <a:pPr lvl="1"/>
            <a:endParaRPr lang="en-GB" dirty="0" smtClean="0"/>
          </a:p>
          <a:p>
            <a:pPr lvl="2"/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34</a:t>
            </a:fld>
            <a:endParaRPr lang="fr-FR"/>
          </a:p>
        </p:txBody>
      </p:sp>
      <p:sp>
        <p:nvSpPr>
          <p:cNvPr id="5" name="TextBox 4"/>
          <p:cNvSpPr txBox="1"/>
          <p:nvPr/>
        </p:nvSpPr>
        <p:spPr>
          <a:xfrm>
            <a:off x="1234284" y="6044929"/>
            <a:ext cx="79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FF0000"/>
                </a:solidFill>
              </a:rPr>
              <a:t>- Thanks for your attention and comments - </a:t>
            </a:r>
            <a:endParaRPr lang="en-GB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9608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/>
              <a:t>2 </a:t>
            </a:r>
            <a:r>
              <a:rPr lang="en-GB" sz="2400" dirty="0" err="1"/>
              <a:t>Mturn</a:t>
            </a:r>
            <a:r>
              <a:rPr lang="en-GB" sz="2400" dirty="0"/>
              <a:t> orbit spectra @ 2R1, from FT to </a:t>
            </a:r>
            <a:r>
              <a:rPr lang="en-GB" sz="2400" dirty="0" smtClean="0"/>
              <a:t>SB </a:t>
            </a:r>
            <a:r>
              <a:rPr lang="en-GB" sz="2400" dirty="0"/>
              <a:t>fill 7052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35</a:t>
            </a:fld>
            <a:endParaRPr lang="fr-FR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7462" y="997928"/>
            <a:ext cx="3591377" cy="2532622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582273" y="997928"/>
            <a:ext cx="3591377" cy="2532622"/>
            <a:chOff x="177332" y="572731"/>
            <a:chExt cx="4062072" cy="2864553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7332" y="572731"/>
              <a:ext cx="4062072" cy="2864553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2498130" y="894270"/>
              <a:ext cx="1667913" cy="36085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180000" tIns="72000" rIns="180000" bIns="72000" rtlCol="0">
              <a:spAutoFit/>
            </a:bodyPr>
            <a:lstStyle/>
            <a:p>
              <a:pPr algn="l"/>
              <a:r>
                <a:rPr lang="en-GB" sz="7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fill #7052, 13/08/18</a:t>
              </a:r>
            </a:p>
            <a:p>
              <a:pPr algn="l"/>
              <a:r>
                <a:rPr lang="en-GB" sz="7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 </a:t>
              </a:r>
              <a:r>
                <a:rPr lang="en-GB" sz="7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Mturn</a:t>
              </a:r>
              <a:r>
                <a:rPr lang="en-GB" sz="7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spectra, </a:t>
              </a:r>
              <a:r>
                <a:rPr lang="en-GB" sz="7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Hanning</a:t>
              </a:r>
              <a:r>
                <a:rPr lang="en-GB" sz="7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window</a:t>
              </a:r>
              <a:endParaRPr lang="en-GB" sz="7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6762047" y="1282209"/>
            <a:ext cx="1474643" cy="319036"/>
          </a:xfrm>
          <a:prstGeom prst="rect">
            <a:avLst/>
          </a:prstGeom>
          <a:solidFill>
            <a:schemeClr val="bg1"/>
          </a:solidFill>
        </p:spPr>
        <p:txBody>
          <a:bodyPr wrap="square" lIns="180000" tIns="72000" rIns="180000" bIns="72000" rtlCol="0">
            <a:spAutoFit/>
          </a:bodyPr>
          <a:lstStyle/>
          <a:p>
            <a:pPr algn="l"/>
            <a:r>
              <a:rPr lang="en-GB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fill #7052, 13/08/18</a:t>
            </a:r>
          </a:p>
          <a:p>
            <a:pPr algn="l"/>
            <a:r>
              <a:rPr lang="en-GB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en-GB" sz="7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Mturn</a:t>
            </a:r>
            <a:r>
              <a:rPr lang="en-GB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spectra, </a:t>
            </a:r>
            <a:r>
              <a:rPr lang="en-GB" sz="7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Hanning</a:t>
            </a:r>
            <a:r>
              <a:rPr lang="en-GB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window</a:t>
            </a:r>
            <a:endParaRPr lang="en-GB" sz="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582273" y="3753519"/>
            <a:ext cx="3591377" cy="2532622"/>
            <a:chOff x="177332" y="3689476"/>
            <a:chExt cx="4062072" cy="2864553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7332" y="3689476"/>
              <a:ext cx="4062072" cy="2864553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2498130" y="4003453"/>
              <a:ext cx="1667913" cy="36085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180000" tIns="72000" rIns="180000" bIns="72000" rtlCol="0">
              <a:spAutoFit/>
            </a:bodyPr>
            <a:lstStyle/>
            <a:p>
              <a:pPr algn="l"/>
              <a:r>
                <a:rPr lang="en-GB" sz="7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fill #7052, 13/08/18</a:t>
              </a:r>
            </a:p>
            <a:p>
              <a:pPr algn="l"/>
              <a:r>
                <a:rPr lang="en-GB" sz="7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 </a:t>
              </a:r>
              <a:r>
                <a:rPr lang="en-GB" sz="7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Mturn</a:t>
              </a:r>
              <a:r>
                <a:rPr lang="en-GB" sz="7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spectra, </a:t>
              </a:r>
              <a:r>
                <a:rPr lang="en-GB" sz="7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Hanning</a:t>
              </a:r>
              <a:r>
                <a:rPr lang="en-GB" sz="7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window</a:t>
              </a:r>
              <a:endParaRPr lang="en-GB" sz="7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4707462" y="3753519"/>
            <a:ext cx="3591377" cy="2532622"/>
            <a:chOff x="4843178" y="3689476"/>
            <a:chExt cx="4062072" cy="2864553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43178" y="3689476"/>
              <a:ext cx="4062072" cy="2864553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7167042" y="4019815"/>
              <a:ext cx="1667913" cy="36085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180000" tIns="72000" rIns="180000" bIns="72000" rtlCol="0">
              <a:spAutoFit/>
            </a:bodyPr>
            <a:lstStyle/>
            <a:p>
              <a:pPr algn="l"/>
              <a:r>
                <a:rPr lang="en-GB" sz="7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fill #7052, 13/08/18</a:t>
              </a:r>
            </a:p>
            <a:p>
              <a:pPr algn="l"/>
              <a:r>
                <a:rPr lang="en-GB" sz="7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 </a:t>
              </a:r>
              <a:r>
                <a:rPr lang="en-GB" sz="7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Mturn</a:t>
              </a:r>
              <a:r>
                <a:rPr lang="en-GB" sz="7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spectra, </a:t>
              </a:r>
              <a:r>
                <a:rPr lang="en-GB" sz="7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Hanning</a:t>
              </a:r>
              <a:r>
                <a:rPr lang="en-GB" sz="7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window</a:t>
              </a:r>
              <a:endParaRPr lang="en-GB" sz="7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EB7B1458-1016-9147-B3C9-A581C57D5A4B}"/>
              </a:ext>
            </a:extLst>
          </p:cNvPr>
          <p:cNvSpPr txBox="1"/>
          <p:nvPr/>
        </p:nvSpPr>
        <p:spPr>
          <a:xfrm>
            <a:off x="5436096" y="6513937"/>
            <a:ext cx="3430704" cy="307777"/>
          </a:xfrm>
          <a:prstGeom prst="rect">
            <a:avLst/>
          </a:prstGeom>
          <a:solidFill>
            <a:srgbClr val="FEEAD8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b="1" i="1" dirty="0" smtClean="0"/>
              <a:t>M</a:t>
            </a:r>
            <a:r>
              <a:rPr lang="en-GB" sz="1400" b="1" i="1" dirty="0"/>
              <a:t>. </a:t>
            </a:r>
            <a:r>
              <a:rPr lang="en-GB" sz="1400" b="1" i="1" dirty="0" err="1"/>
              <a:t>Gasior</a:t>
            </a:r>
            <a:r>
              <a:rPr lang="en-GB" sz="1400" b="1" i="1" dirty="0"/>
              <a:t>, </a:t>
            </a:r>
            <a:r>
              <a:rPr lang="en-GB" sz="1400" b="1" i="1" dirty="0" err="1"/>
              <a:t>J.Olexa</a:t>
            </a:r>
            <a:r>
              <a:rPr lang="en-GB" sz="1400" b="1" i="1" dirty="0"/>
              <a:t>, </a:t>
            </a:r>
            <a:r>
              <a:rPr lang="en-GB" sz="1400" b="1" i="1" dirty="0" smtClean="0"/>
              <a:t>CERN-BE-BI</a:t>
            </a:r>
            <a:endParaRPr lang="en-GB" sz="1400" b="1" i="1" dirty="0"/>
          </a:p>
        </p:txBody>
      </p:sp>
    </p:spTree>
    <p:extLst>
      <p:ext uri="{BB962C8B-B14F-4D97-AF65-F5344CB8AC3E}">
        <p14:creationId xmlns:p14="http://schemas.microsoft.com/office/powerpoint/2010/main" val="164723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1D2A037-DA3C-B34D-99E6-B45C53755E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Looking at the whole machine: impact on IP1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669AC335-E573-2A41-83EB-A6FF3F8925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36</a:t>
            </a:fld>
            <a:endParaRPr lang="fr-FR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xmlns="" id="{22EBB5C7-CF3F-6B48-8913-8E7A85B5FE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31169"/>
            <a:ext cx="7920000" cy="553615"/>
          </a:xfrm>
        </p:spPr>
        <p:txBody>
          <a:bodyPr>
            <a:normAutofit/>
          </a:bodyPr>
          <a:lstStyle/>
          <a:p>
            <a:r>
              <a:rPr lang="en-GB" sz="2400"/>
              <a:t>Horizontal B1-B2 separation at IP1</a:t>
            </a:r>
          </a:p>
          <a:p>
            <a:endParaRPr lang="en-GB" sz="2400"/>
          </a:p>
          <a:p>
            <a:endParaRPr lang="en-GB" sz="2400"/>
          </a:p>
          <a:p>
            <a:endParaRPr lang="en-GB" sz="240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189D75FE-A3B6-C545-9E0F-3E33E82987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948" y="1499468"/>
            <a:ext cx="9177896" cy="488186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F29BFF01-1436-A14A-B7DF-269E47F0694B}"/>
              </a:ext>
            </a:extLst>
          </p:cNvPr>
          <p:cNvSpPr txBox="1"/>
          <p:nvPr/>
        </p:nvSpPr>
        <p:spPr>
          <a:xfrm>
            <a:off x="3995936" y="2529771"/>
            <a:ext cx="1512168" cy="646331"/>
          </a:xfrm>
          <a:prstGeom prst="rect">
            <a:avLst/>
          </a:prstGeom>
          <a:solidFill>
            <a:srgbClr val="FFC000">
              <a:alpha val="40000"/>
            </a:srgbClr>
          </a:solidFill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/>
              <a:t>HL-LHC </a:t>
            </a:r>
            <a:r>
              <a:rPr lang="en-GB" sz="1200" b="1" dirty="0" smtClean="0"/>
              <a:t>slightly more sensitive than actual </a:t>
            </a:r>
            <a:r>
              <a:rPr lang="en-GB" sz="1200" b="1" dirty="0"/>
              <a:t>LHC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xmlns="" id="{3A6D5563-4AA9-174B-A446-79373D61673E}"/>
              </a:ext>
            </a:extLst>
          </p:cNvPr>
          <p:cNvCxnSpPr>
            <a:cxnSpLocks/>
            <a:stCxn id="15" idx="3"/>
            <a:endCxn id="21" idx="2"/>
          </p:cNvCxnSpPr>
          <p:nvPr/>
        </p:nvCxnSpPr>
        <p:spPr>
          <a:xfrm flipV="1">
            <a:off x="5508104" y="2472108"/>
            <a:ext cx="648071" cy="380829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Oval 20">
            <a:extLst>
              <a:ext uri="{FF2B5EF4-FFF2-40B4-BE49-F238E27FC236}">
                <a16:creationId xmlns:a16="http://schemas.microsoft.com/office/drawing/2014/main" xmlns="" id="{B5AE09EA-F61A-2044-8036-829D56595718}"/>
              </a:ext>
            </a:extLst>
          </p:cNvPr>
          <p:cNvSpPr/>
          <p:nvPr/>
        </p:nvSpPr>
        <p:spPr>
          <a:xfrm>
            <a:off x="6156175" y="2091279"/>
            <a:ext cx="576065" cy="761658"/>
          </a:xfrm>
          <a:prstGeom prst="ellipse">
            <a:avLst/>
          </a:prstGeom>
          <a:noFill/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0B66F50B-4F5C-3C4F-BCEC-2C851C09953B}"/>
              </a:ext>
            </a:extLst>
          </p:cNvPr>
          <p:cNvSpPr txBox="1"/>
          <p:nvPr/>
        </p:nvSpPr>
        <p:spPr>
          <a:xfrm>
            <a:off x="1331640" y="2622104"/>
            <a:ext cx="1097868" cy="461665"/>
          </a:xfrm>
          <a:prstGeom prst="rect">
            <a:avLst/>
          </a:prstGeom>
          <a:solidFill>
            <a:srgbClr val="FFC000">
              <a:alpha val="40000"/>
            </a:srgbClr>
          </a:solidFill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/>
              <a:t>Non-local effect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xmlns="" id="{7084B3D6-8FF9-1542-89A4-17B07624B105}"/>
              </a:ext>
            </a:extLst>
          </p:cNvPr>
          <p:cNvCxnSpPr>
            <a:cxnSpLocks/>
            <a:stCxn id="27" idx="0"/>
            <a:endCxn id="29" idx="2"/>
          </p:cNvCxnSpPr>
          <p:nvPr/>
        </p:nvCxnSpPr>
        <p:spPr>
          <a:xfrm flipV="1">
            <a:off x="1880574" y="2463757"/>
            <a:ext cx="854713" cy="158347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Oval 28">
            <a:extLst>
              <a:ext uri="{FF2B5EF4-FFF2-40B4-BE49-F238E27FC236}">
                <a16:creationId xmlns:a16="http://schemas.microsoft.com/office/drawing/2014/main" xmlns="" id="{C5589A3C-9A08-594D-BC7D-0366B6C3CB1D}"/>
              </a:ext>
            </a:extLst>
          </p:cNvPr>
          <p:cNvSpPr/>
          <p:nvPr/>
        </p:nvSpPr>
        <p:spPr>
          <a:xfrm>
            <a:off x="2735287" y="2074577"/>
            <a:ext cx="468561" cy="778360"/>
          </a:xfrm>
          <a:prstGeom prst="ellipse">
            <a:avLst/>
          </a:prstGeom>
          <a:noFill/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8873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1" grpId="0" animBg="1"/>
      <p:bldP spid="27" grpId="0" animBg="1"/>
      <p:bldP spid="29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DC000EF-6B56-584F-A70F-F21C870071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Impact of quad misalignment on closed orbit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C19427A-C2A0-4544-9FDC-86FBDDEC9B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31169"/>
            <a:ext cx="7920000" cy="553615"/>
          </a:xfrm>
        </p:spPr>
        <p:txBody>
          <a:bodyPr>
            <a:normAutofit/>
          </a:bodyPr>
          <a:lstStyle/>
          <a:p>
            <a:r>
              <a:rPr lang="en-GB" sz="2400" dirty="0"/>
              <a:t>Expected B1 </a:t>
            </a:r>
            <a:r>
              <a:rPr lang="en-GB" sz="2400" b="1" dirty="0"/>
              <a:t>closed orbit </a:t>
            </a:r>
            <a:r>
              <a:rPr lang="en-GB" sz="2400" dirty="0"/>
              <a:t>variation at IP5:</a:t>
            </a:r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A9949595-C537-C644-BBE5-975C98295C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37</a:t>
            </a:fld>
            <a:endParaRPr lang="fr-FR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982C40EF-8344-A941-845C-1E0244793A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1988180"/>
            <a:ext cx="8625720" cy="345704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7C1F0F0F-FD90-E84F-AAD2-C4D65ACE09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68152" y="1412776"/>
            <a:ext cx="4207696" cy="582421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xmlns="" id="{846CD2B0-60F3-E64E-B081-3044C5D1BE0C}"/>
              </a:ext>
            </a:extLst>
          </p:cNvPr>
          <p:cNvSpPr txBox="1">
            <a:spLocks/>
          </p:cNvSpPr>
          <p:nvPr/>
        </p:nvSpPr>
        <p:spPr>
          <a:xfrm>
            <a:off x="395536" y="5558963"/>
            <a:ext cx="8496944" cy="699822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dirty="0" smtClean="0"/>
              <a:t>Design</a:t>
            </a:r>
            <a:r>
              <a:rPr lang="en-GB" sz="2400" dirty="0" smtClean="0"/>
              <a:t> HL-LHC </a:t>
            </a:r>
            <a:r>
              <a:rPr lang="en-GB" sz="2400" dirty="0"/>
              <a:t>up to </a:t>
            </a:r>
            <a:r>
              <a:rPr lang="en-GB" sz="2400" b="1" dirty="0"/>
              <a:t>x2 more sensitivity </a:t>
            </a:r>
            <a:r>
              <a:rPr lang="en-GB" sz="2400" dirty="0"/>
              <a:t>to errors </a:t>
            </a:r>
            <a:r>
              <a:rPr lang="en-GB" sz="2400" dirty="0" smtClean="0"/>
              <a:t>than </a:t>
            </a:r>
            <a:r>
              <a:rPr lang="en-GB" sz="2400" b="1" dirty="0" smtClean="0"/>
              <a:t>design</a:t>
            </a:r>
            <a:r>
              <a:rPr lang="en-GB" sz="2400" dirty="0" smtClean="0"/>
              <a:t> </a:t>
            </a:r>
            <a:r>
              <a:rPr lang="en-GB" sz="2400" dirty="0"/>
              <a:t>LHC to be expected</a:t>
            </a:r>
          </a:p>
          <a:p>
            <a:endParaRPr lang="en-GB" sz="2400" dirty="0"/>
          </a:p>
          <a:p>
            <a:endParaRPr lang="en-GB" sz="2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8D98A526-84AD-D34A-909E-A8C3487F63C8}"/>
              </a:ext>
            </a:extLst>
          </p:cNvPr>
          <p:cNvSpPr txBox="1"/>
          <p:nvPr/>
        </p:nvSpPr>
        <p:spPr>
          <a:xfrm>
            <a:off x="5924912" y="3356992"/>
            <a:ext cx="1296144" cy="461665"/>
          </a:xfrm>
          <a:prstGeom prst="rect">
            <a:avLst/>
          </a:prstGeom>
          <a:solidFill>
            <a:srgbClr val="FFC000">
              <a:alpha val="40000"/>
            </a:srgbClr>
          </a:solidFill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b="1"/>
              <a:t>Higher β in the ATS arcs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xmlns="" id="{5BF9FD30-493B-8B4A-A166-9CE6A00C2EE8}"/>
              </a:ext>
            </a:extLst>
          </p:cNvPr>
          <p:cNvCxnSpPr>
            <a:cxnSpLocks/>
            <a:stCxn id="12" idx="2"/>
          </p:cNvCxnSpPr>
          <p:nvPr/>
        </p:nvCxnSpPr>
        <p:spPr>
          <a:xfrm flipH="1">
            <a:off x="6154065" y="3818657"/>
            <a:ext cx="418919" cy="673583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9" name="Group 38">
            <a:extLst>
              <a:ext uri="{FF2B5EF4-FFF2-40B4-BE49-F238E27FC236}">
                <a16:creationId xmlns:a16="http://schemas.microsoft.com/office/drawing/2014/main" xmlns="" id="{1EB10B21-C285-6848-BC68-0BF0DF88D9EB}"/>
              </a:ext>
            </a:extLst>
          </p:cNvPr>
          <p:cNvGrpSpPr/>
          <p:nvPr/>
        </p:nvGrpSpPr>
        <p:grpSpPr>
          <a:xfrm>
            <a:off x="1530063" y="2469199"/>
            <a:ext cx="3165719" cy="2487812"/>
            <a:chOff x="1329279" y="2469199"/>
            <a:chExt cx="3165719" cy="2487812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xmlns="" id="{619C9E8A-E083-7141-A7E4-BEC03B6BB51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8296" t="25886" r="47711"/>
            <a:stretch/>
          </p:blipFill>
          <p:spPr>
            <a:xfrm>
              <a:off x="1331640" y="2475183"/>
              <a:ext cx="2725043" cy="1817913"/>
            </a:xfrm>
            <a:prstGeom prst="rect">
              <a:avLst/>
            </a:prstGeom>
            <a:ln>
              <a:solidFill>
                <a:srgbClr val="FFC000"/>
              </a:solidFill>
            </a:ln>
          </p:spPr>
        </p:pic>
        <p:sp>
          <p:nvSpPr>
            <p:cNvPr id="14" name="Oval 13">
              <a:extLst>
                <a:ext uri="{FF2B5EF4-FFF2-40B4-BE49-F238E27FC236}">
                  <a16:creationId xmlns:a16="http://schemas.microsoft.com/office/drawing/2014/main" xmlns="" id="{473CEA21-8C65-504F-AECD-5170C430470B}"/>
                </a:ext>
              </a:extLst>
            </p:cNvPr>
            <p:cNvSpPr/>
            <p:nvPr/>
          </p:nvSpPr>
          <p:spPr>
            <a:xfrm>
              <a:off x="2080752" y="3278739"/>
              <a:ext cx="352913" cy="308544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xmlns="" id="{57998A6E-56F8-A64F-8234-8D08F1A4665B}"/>
                </a:ext>
              </a:extLst>
            </p:cNvPr>
            <p:cNvSpPr/>
            <p:nvPr/>
          </p:nvSpPr>
          <p:spPr>
            <a:xfrm>
              <a:off x="2433665" y="3052335"/>
              <a:ext cx="299991" cy="305798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xmlns="" id="{CE467221-ADC3-CA4A-BFA1-3BDB01A57FCB}"/>
                </a:ext>
              </a:extLst>
            </p:cNvPr>
            <p:cNvSpPr/>
            <p:nvPr/>
          </p:nvSpPr>
          <p:spPr>
            <a:xfrm>
              <a:off x="2965335" y="3272273"/>
              <a:ext cx="416151" cy="31501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xmlns="" id="{46A871B7-3080-CC44-AE6E-03D1A87818F4}"/>
                </a:ext>
              </a:extLst>
            </p:cNvPr>
            <p:cNvSpPr/>
            <p:nvPr/>
          </p:nvSpPr>
          <p:spPr>
            <a:xfrm>
              <a:off x="2689586" y="3052244"/>
              <a:ext cx="299991" cy="305798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D9AB6740-4458-784A-B6DB-D5D0BCEA3BDB}"/>
                </a:ext>
              </a:extLst>
            </p:cNvPr>
            <p:cNvSpPr txBox="1"/>
            <p:nvPr/>
          </p:nvSpPr>
          <p:spPr>
            <a:xfrm>
              <a:off x="1724963" y="3584537"/>
              <a:ext cx="52114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b="1">
                  <a:solidFill>
                    <a:srgbClr val="FF0000"/>
                  </a:solidFill>
                </a:rPr>
                <a:t>Q3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0A98FD19-4779-6A4A-923A-3560637C1C21}"/>
                </a:ext>
              </a:extLst>
            </p:cNvPr>
            <p:cNvSpPr txBox="1"/>
            <p:nvPr/>
          </p:nvSpPr>
          <p:spPr>
            <a:xfrm>
              <a:off x="3192587" y="3584537"/>
              <a:ext cx="575375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b="1">
                  <a:solidFill>
                    <a:srgbClr val="FF0000"/>
                  </a:solidFill>
                </a:rPr>
                <a:t>Q1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D434CA3A-D127-9D45-8FC0-A44E2486562D}"/>
                </a:ext>
              </a:extLst>
            </p:cNvPr>
            <p:cNvSpPr txBox="1"/>
            <p:nvPr/>
          </p:nvSpPr>
          <p:spPr>
            <a:xfrm>
              <a:off x="2639426" y="3612417"/>
              <a:ext cx="377160" cy="22199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sz="1400" b="1">
                  <a:solidFill>
                    <a:srgbClr val="FF0000"/>
                  </a:solidFill>
                </a:rPr>
                <a:t>Q2a</a:t>
              </a:r>
              <a:endParaRPr lang="en-GB" b="1">
                <a:solidFill>
                  <a:srgbClr val="FF0000"/>
                </a:solidFill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1DF268FD-3C03-B447-A084-542F18A9CCCC}"/>
                </a:ext>
              </a:extLst>
            </p:cNvPr>
            <p:cNvSpPr txBox="1"/>
            <p:nvPr/>
          </p:nvSpPr>
          <p:spPr>
            <a:xfrm>
              <a:off x="2239889" y="3610364"/>
              <a:ext cx="384097" cy="22199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sz="1400" b="1">
                  <a:solidFill>
                    <a:srgbClr val="FF0000"/>
                  </a:solidFill>
                </a:rPr>
                <a:t>Q2b</a:t>
              </a:r>
              <a:endParaRPr lang="en-GB" b="1">
                <a:solidFill>
                  <a:srgbClr val="FF0000"/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xmlns="" id="{BA20986F-1F85-A144-A46F-C3761BF4C9A7}"/>
                </a:ext>
              </a:extLst>
            </p:cNvPr>
            <p:cNvSpPr/>
            <p:nvPr/>
          </p:nvSpPr>
          <p:spPr>
            <a:xfrm>
              <a:off x="4331368" y="4725144"/>
              <a:ext cx="163630" cy="231867"/>
            </a:xfrm>
            <a:prstGeom prst="rect">
              <a:avLst/>
            </a:prstGeom>
            <a:noFill/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xmlns="" id="{CF01C6E5-FACC-D947-A944-469957F2F2DA}"/>
                </a:ext>
              </a:extLst>
            </p:cNvPr>
            <p:cNvCxnSpPr>
              <a:cxnSpLocks/>
            </p:cNvCxnSpPr>
            <p:nvPr/>
          </p:nvCxnSpPr>
          <p:spPr>
            <a:xfrm>
              <a:off x="4056683" y="4293096"/>
              <a:ext cx="438315" cy="663915"/>
            </a:xfrm>
            <a:prstGeom prst="line">
              <a:avLst/>
            </a:prstGeom>
            <a:ln w="9525">
              <a:solidFill>
                <a:srgbClr val="FFC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xmlns="" id="{239C0CD8-57E3-E04F-AF38-AABDED70FE25}"/>
                </a:ext>
              </a:extLst>
            </p:cNvPr>
            <p:cNvCxnSpPr>
              <a:cxnSpLocks/>
            </p:cNvCxnSpPr>
            <p:nvPr/>
          </p:nvCxnSpPr>
          <p:spPr>
            <a:xfrm>
              <a:off x="4059044" y="2469199"/>
              <a:ext cx="435954" cy="2255732"/>
            </a:xfrm>
            <a:prstGeom prst="line">
              <a:avLst/>
            </a:prstGeom>
            <a:ln w="9525">
              <a:solidFill>
                <a:srgbClr val="FFC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xmlns="" id="{A4BAD783-220F-784B-B6C8-1994066B6852}"/>
                </a:ext>
              </a:extLst>
            </p:cNvPr>
            <p:cNvCxnSpPr>
              <a:cxnSpLocks/>
            </p:cNvCxnSpPr>
            <p:nvPr/>
          </p:nvCxnSpPr>
          <p:spPr>
            <a:xfrm>
              <a:off x="1329279" y="4293096"/>
              <a:ext cx="3002089" cy="663915"/>
            </a:xfrm>
            <a:prstGeom prst="line">
              <a:avLst/>
            </a:prstGeom>
            <a:ln w="9525">
              <a:solidFill>
                <a:srgbClr val="FFC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xmlns="" id="{DD9E4490-DBF9-9349-B4B2-0E8024FD1450}"/>
                </a:ext>
              </a:extLst>
            </p:cNvPr>
            <p:cNvCxnSpPr>
              <a:cxnSpLocks/>
            </p:cNvCxnSpPr>
            <p:nvPr/>
          </p:nvCxnSpPr>
          <p:spPr>
            <a:xfrm>
              <a:off x="3767962" y="4300113"/>
              <a:ext cx="563406" cy="424818"/>
            </a:xfrm>
            <a:prstGeom prst="line">
              <a:avLst/>
            </a:prstGeom>
            <a:ln w="9525">
              <a:solidFill>
                <a:srgbClr val="FFC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EB7B1458-1016-9147-B3C9-A581C57D5A4B}"/>
              </a:ext>
            </a:extLst>
          </p:cNvPr>
          <p:cNvSpPr txBox="1"/>
          <p:nvPr/>
        </p:nvSpPr>
        <p:spPr>
          <a:xfrm>
            <a:off x="5796135" y="6527048"/>
            <a:ext cx="3070665" cy="307777"/>
          </a:xfrm>
          <a:prstGeom prst="rect">
            <a:avLst/>
          </a:prstGeom>
          <a:solidFill>
            <a:srgbClr val="FEEAD8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/>
              <a:t>From 119th WP2 meeting (</a:t>
            </a:r>
            <a:r>
              <a:rPr lang="en-GB" sz="1400" b="1" dirty="0" smtClean="0">
                <a:hlinkClick r:id="rId6"/>
              </a:rPr>
              <a:t>link</a:t>
            </a:r>
            <a:r>
              <a:rPr lang="en-GB" sz="1400" b="1" dirty="0" smtClean="0"/>
              <a:t>) </a:t>
            </a:r>
            <a:endParaRPr lang="en-GB" sz="1400" b="1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EB7B1458-1016-9147-B3C9-A581C57D5A4B}"/>
              </a:ext>
            </a:extLst>
          </p:cNvPr>
          <p:cNvSpPr txBox="1"/>
          <p:nvPr/>
        </p:nvSpPr>
        <p:spPr>
          <a:xfrm rot="1457433">
            <a:off x="7014445" y="1852496"/>
            <a:ext cx="2238151" cy="523220"/>
          </a:xfrm>
          <a:prstGeom prst="rect">
            <a:avLst/>
          </a:prstGeom>
          <a:solidFill>
            <a:srgbClr val="FEEAD8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/>
              <a:t>Computed for LHC @ </a:t>
            </a:r>
            <a:endParaRPr lang="en-GB" sz="1400" b="1" dirty="0" smtClean="0"/>
          </a:p>
          <a:p>
            <a:pPr algn="ctr"/>
            <a:r>
              <a:rPr lang="mr-IN" sz="1400" b="1" dirty="0" err="1" smtClean="0"/>
              <a:t>ε</a:t>
            </a:r>
            <a:r>
              <a:rPr lang="mr-IN" sz="1400" b="1" baseline="-25000" dirty="0" err="1" smtClean="0"/>
              <a:t>N</a:t>
            </a:r>
            <a:r>
              <a:rPr lang="mr-IN" sz="1400" b="1" dirty="0" smtClean="0"/>
              <a:t>=</a:t>
            </a:r>
            <a:r>
              <a:rPr lang="en-US" sz="1400" b="1" dirty="0" smtClean="0"/>
              <a:t>3.75</a:t>
            </a:r>
            <a:r>
              <a:rPr lang="mr-IN" sz="1400" b="1" dirty="0" smtClean="0"/>
              <a:t> </a:t>
            </a:r>
            <a:r>
              <a:rPr lang="mr-IN" sz="1400" b="1" dirty="0"/>
              <a:t>µ</a:t>
            </a:r>
            <a:r>
              <a:rPr lang="mr-IN" sz="1400" b="1" dirty="0" err="1"/>
              <a:t>m</a:t>
            </a:r>
            <a:r>
              <a:rPr lang="mr-IN" sz="1400" b="1" dirty="0"/>
              <a:t>; </a:t>
            </a:r>
            <a:r>
              <a:rPr lang="mr-IN" sz="1400" b="1" dirty="0" smtClean="0"/>
              <a:t>β</a:t>
            </a:r>
            <a:r>
              <a:rPr lang="en-US" sz="1400" b="1" dirty="0" smtClean="0"/>
              <a:t>*</a:t>
            </a:r>
            <a:r>
              <a:rPr lang="mr-IN" sz="1400" b="1" dirty="0" smtClean="0"/>
              <a:t>=</a:t>
            </a:r>
            <a:r>
              <a:rPr lang="en-US" sz="1400" b="1" dirty="0" smtClean="0"/>
              <a:t>45</a:t>
            </a:r>
            <a:r>
              <a:rPr lang="mr-IN" sz="1400" b="1" dirty="0" smtClean="0"/>
              <a:t> </a:t>
            </a:r>
            <a:r>
              <a:rPr lang="mr-IN" sz="1400" b="1" dirty="0" err="1"/>
              <a:t>cm</a:t>
            </a:r>
            <a:r>
              <a:rPr lang="en-GB" sz="1400" b="1" dirty="0" smtClean="0"/>
              <a:t> </a:t>
            </a:r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val="772303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animBg="1"/>
      <p:bldP spid="26" grpId="0" animBg="1"/>
      <p:bldP spid="27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32B0FF4-93BC-9640-BF63-90BA0A8D62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Note: </a:t>
            </a:r>
            <a:r>
              <a:rPr lang="en-GB" dirty="0"/>
              <a:t>correlated IR motion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EA56251-CF5E-3145-9A87-F8B4751090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00001"/>
            <a:ext cx="7920000" cy="720000"/>
          </a:xfrm>
        </p:spPr>
        <p:txBody>
          <a:bodyPr>
            <a:normAutofit/>
          </a:bodyPr>
          <a:lstStyle/>
          <a:p>
            <a:r>
              <a:rPr lang="en-GB" sz="2000" dirty="0"/>
              <a:t>Impact of a wave propagating along the local IR1 or remote IR5 on IP1 orbit separation: amplification factor as a function of </a:t>
            </a:r>
            <a:r>
              <a:rPr lang="en-GB" sz="2000" dirty="0" err="1"/>
              <a:t>λ</a:t>
            </a:r>
            <a:endParaRPr lang="en-GB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624812B4-CC13-BE4F-AC61-69BBBDFB1A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38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A075E70D-CF55-C740-BF2E-BBC01C8E75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604" y="1484784"/>
            <a:ext cx="8710792" cy="3334169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xmlns="" id="{2C72D5ED-4F36-DE47-83E1-D588B2AC15C4}"/>
              </a:ext>
            </a:extLst>
          </p:cNvPr>
          <p:cNvSpPr txBox="1">
            <a:spLocks/>
          </p:cNvSpPr>
          <p:nvPr/>
        </p:nvSpPr>
        <p:spPr>
          <a:xfrm>
            <a:off x="597555" y="4818952"/>
            <a:ext cx="7920000" cy="141836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/>
              <a:t>Typical wave speed measured in the CERN tunnels:</a:t>
            </a:r>
          </a:p>
          <a:p>
            <a:pPr lvl="1"/>
            <a:r>
              <a:rPr lang="en-GB" sz="1600" dirty="0"/>
              <a:t>990 m/s (shear); 2200 m/s (pressure)</a:t>
            </a:r>
          </a:p>
          <a:p>
            <a:r>
              <a:rPr lang="en-GB" sz="2000" b="1" i="1" dirty="0"/>
              <a:t>f</a:t>
            </a:r>
            <a:r>
              <a:rPr lang="en-GB" sz="2000" b="1" dirty="0"/>
              <a:t> below a few Hz </a:t>
            </a:r>
            <a:r>
              <a:rPr lang="en-GB" sz="2000" dirty="0"/>
              <a:t>(most likely </a:t>
            </a:r>
            <a:r>
              <a:rPr lang="en-GB" sz="2000" i="1" dirty="0"/>
              <a:t>f </a:t>
            </a:r>
            <a:r>
              <a:rPr lang="en-GB" sz="2000" dirty="0"/>
              <a:t>to be correlated) </a:t>
            </a:r>
            <a:r>
              <a:rPr lang="en-GB" sz="2000" b="1" dirty="0"/>
              <a:t>have “small” amplification factor </a:t>
            </a:r>
            <a:r>
              <a:rPr lang="en-GB" sz="2000" b="1" dirty="0" err="1"/>
              <a:t>w.r.t</a:t>
            </a:r>
            <a:r>
              <a:rPr lang="en-GB" sz="2000" b="1" dirty="0"/>
              <a:t>. fully uncorrelated case.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xmlns="" id="{87941264-AEB4-CC4B-B2E9-0F6C93288331}"/>
              </a:ext>
            </a:extLst>
          </p:cNvPr>
          <p:cNvCxnSpPr>
            <a:cxnSpLocks/>
          </p:cNvCxnSpPr>
          <p:nvPr/>
        </p:nvCxnSpPr>
        <p:spPr>
          <a:xfrm>
            <a:off x="1115616" y="3645024"/>
            <a:ext cx="5328592" cy="0"/>
          </a:xfrm>
          <a:prstGeom prst="line">
            <a:avLst/>
          </a:prstGeom>
          <a:ln>
            <a:solidFill>
              <a:srgbClr val="0070C0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E7FB6E98-7153-7D4A-AB98-50761F5A59A6}"/>
              </a:ext>
            </a:extLst>
          </p:cNvPr>
          <p:cNvCxnSpPr>
            <a:cxnSpLocks/>
          </p:cNvCxnSpPr>
          <p:nvPr/>
        </p:nvCxnSpPr>
        <p:spPr>
          <a:xfrm>
            <a:off x="1115616" y="2780928"/>
            <a:ext cx="4956193" cy="0"/>
          </a:xfrm>
          <a:prstGeom prst="line">
            <a:avLst/>
          </a:prstGeom>
          <a:ln>
            <a:solidFill>
              <a:srgbClr val="FF0000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EB36A41F-5563-7146-9452-3D8F8374520A}"/>
              </a:ext>
            </a:extLst>
          </p:cNvPr>
          <p:cNvSpPr txBox="1"/>
          <p:nvPr/>
        </p:nvSpPr>
        <p:spPr>
          <a:xfrm>
            <a:off x="4817796" y="2575937"/>
            <a:ext cx="13383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i="1" dirty="0">
                <a:solidFill>
                  <a:schemeClr val="tx2"/>
                </a:solidFill>
              </a:rPr>
              <a:t>HL-LHC </a:t>
            </a:r>
            <a:r>
              <a:rPr lang="en-GB" sz="1200" b="1" i="1" dirty="0" err="1">
                <a:solidFill>
                  <a:schemeClr val="tx2"/>
                </a:solidFill>
              </a:rPr>
              <a:t>Uncorr</a:t>
            </a:r>
            <a:r>
              <a:rPr lang="en-GB" sz="1200" b="1" i="1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42616A62-4630-2247-8D02-C40902BA8548}"/>
              </a:ext>
            </a:extLst>
          </p:cNvPr>
          <p:cNvSpPr txBox="1"/>
          <p:nvPr/>
        </p:nvSpPr>
        <p:spPr>
          <a:xfrm>
            <a:off x="5505009" y="3400593"/>
            <a:ext cx="10818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i="1" dirty="0">
                <a:solidFill>
                  <a:schemeClr val="tx2"/>
                </a:solidFill>
              </a:rPr>
              <a:t>LHC </a:t>
            </a:r>
            <a:r>
              <a:rPr lang="en-GB" sz="1200" b="1" i="1" dirty="0" err="1">
                <a:solidFill>
                  <a:schemeClr val="tx2"/>
                </a:solidFill>
              </a:rPr>
              <a:t>Uncorr</a:t>
            </a:r>
            <a:r>
              <a:rPr lang="en-GB" sz="1200" b="1" i="1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EB7B1458-1016-9147-B3C9-A581C57D5A4B}"/>
              </a:ext>
            </a:extLst>
          </p:cNvPr>
          <p:cNvSpPr txBox="1"/>
          <p:nvPr/>
        </p:nvSpPr>
        <p:spPr>
          <a:xfrm>
            <a:off x="5796135" y="6527048"/>
            <a:ext cx="3070665" cy="307777"/>
          </a:xfrm>
          <a:prstGeom prst="rect">
            <a:avLst/>
          </a:prstGeom>
          <a:solidFill>
            <a:srgbClr val="FEEAD8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/>
              <a:t>From 119th WP2 meeting (</a:t>
            </a:r>
            <a:r>
              <a:rPr lang="en-GB" sz="1400" b="1" dirty="0" smtClean="0">
                <a:hlinkClick r:id="rId4"/>
              </a:rPr>
              <a:t>link</a:t>
            </a:r>
            <a:r>
              <a:rPr lang="en-GB" sz="1400" b="1" dirty="0" smtClean="0"/>
              <a:t>) </a:t>
            </a:r>
            <a:endParaRPr lang="en-GB" sz="1400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EB7B1458-1016-9147-B3C9-A581C57D5A4B}"/>
              </a:ext>
            </a:extLst>
          </p:cNvPr>
          <p:cNvSpPr txBox="1"/>
          <p:nvPr/>
        </p:nvSpPr>
        <p:spPr>
          <a:xfrm rot="20451021">
            <a:off x="20929" y="392372"/>
            <a:ext cx="2291288" cy="523220"/>
          </a:xfrm>
          <a:prstGeom prst="rect">
            <a:avLst/>
          </a:prstGeom>
          <a:solidFill>
            <a:srgbClr val="FEEAD8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/>
              <a:t>Computed for LHC </a:t>
            </a:r>
            <a:r>
              <a:rPr lang="en-GB" sz="1400" b="1" dirty="0" smtClean="0"/>
              <a:t>@</a:t>
            </a:r>
          </a:p>
          <a:p>
            <a:pPr algn="ctr"/>
            <a:r>
              <a:rPr lang="mr-IN" sz="1400" b="1" dirty="0" err="1" smtClean="0"/>
              <a:t>ε</a:t>
            </a:r>
            <a:r>
              <a:rPr lang="mr-IN" sz="1400" b="1" baseline="-25000" dirty="0" err="1" smtClean="0"/>
              <a:t>N</a:t>
            </a:r>
            <a:r>
              <a:rPr lang="mr-IN" sz="1400" b="1" dirty="0" smtClean="0"/>
              <a:t>=</a:t>
            </a:r>
            <a:r>
              <a:rPr lang="en-US" sz="1400" b="1" dirty="0" smtClean="0"/>
              <a:t>3.75</a:t>
            </a:r>
            <a:r>
              <a:rPr lang="mr-IN" sz="1400" b="1" dirty="0" smtClean="0"/>
              <a:t> </a:t>
            </a:r>
            <a:r>
              <a:rPr lang="mr-IN" sz="1400" b="1" dirty="0"/>
              <a:t>µ</a:t>
            </a:r>
            <a:r>
              <a:rPr lang="mr-IN" sz="1400" b="1" dirty="0" err="1"/>
              <a:t>m</a:t>
            </a:r>
            <a:r>
              <a:rPr lang="mr-IN" sz="1400" b="1" dirty="0"/>
              <a:t>; </a:t>
            </a:r>
            <a:r>
              <a:rPr lang="mr-IN" sz="1400" b="1" dirty="0" smtClean="0"/>
              <a:t>β</a:t>
            </a:r>
            <a:r>
              <a:rPr lang="en-US" sz="1400" b="1" dirty="0"/>
              <a:t>*</a:t>
            </a:r>
            <a:r>
              <a:rPr lang="mr-IN" sz="1400" b="1" dirty="0" smtClean="0"/>
              <a:t>=</a:t>
            </a:r>
            <a:r>
              <a:rPr lang="en-US" sz="1400" b="1" dirty="0" smtClean="0"/>
              <a:t>40</a:t>
            </a:r>
            <a:r>
              <a:rPr lang="mr-IN" sz="1400" b="1" dirty="0" err="1" smtClean="0"/>
              <a:t>cm</a:t>
            </a:r>
            <a:r>
              <a:rPr lang="en-GB" sz="1400" b="1" dirty="0" smtClean="0"/>
              <a:t> </a:t>
            </a:r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val="1216419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5" grpId="0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1D2A037-DA3C-B34D-99E6-B45C53755E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16712"/>
            <a:ext cx="7920000" cy="720000"/>
          </a:xfrm>
        </p:spPr>
        <p:txBody>
          <a:bodyPr/>
          <a:lstStyle/>
          <a:p>
            <a:r>
              <a:rPr lang="en-GB" dirty="0" smtClean="0"/>
              <a:t>Optics sensitivity: summary tables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669AC335-E573-2A41-83EB-A6FF3F8925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xmlns="" id="{22EBB5C7-CF3F-6B48-8913-8E7A85B5FE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999" y="908720"/>
            <a:ext cx="8254801" cy="1172460"/>
          </a:xfrm>
        </p:spPr>
        <p:txBody>
          <a:bodyPr>
            <a:normAutofit/>
          </a:bodyPr>
          <a:lstStyle/>
          <a:p>
            <a:r>
              <a:rPr lang="en-GB" sz="2100" dirty="0" smtClean="0"/>
              <a:t>Amplification factors from magnet motion to IP orbit </a:t>
            </a:r>
            <a:r>
              <a:rPr lang="en-GB" sz="2400" dirty="0" smtClean="0"/>
              <a:t>separation</a:t>
            </a:r>
          </a:p>
          <a:p>
            <a:pPr lvl="1"/>
            <a:r>
              <a:rPr lang="en-GB" sz="1900" dirty="0"/>
              <a:t>New LHC values assuming </a:t>
            </a:r>
            <a:r>
              <a:rPr lang="en-US" sz="1900" dirty="0" err="1"/>
              <a:t>ε</a:t>
            </a:r>
            <a:r>
              <a:rPr lang="en-US" sz="1900" baseline="-25000" dirty="0" err="1"/>
              <a:t>N</a:t>
            </a:r>
            <a:r>
              <a:rPr lang="en-GB" sz="1900" dirty="0"/>
              <a:t> = 2 </a:t>
            </a:r>
            <a:r>
              <a:rPr lang="en-US" sz="1900" dirty="0"/>
              <a:t>µm and ATS optics </a:t>
            </a:r>
            <a:r>
              <a:rPr lang="nb-NO" sz="1900" dirty="0"/>
              <a:t>β* = 30 cm</a:t>
            </a:r>
          </a:p>
          <a:p>
            <a:pPr lvl="1"/>
            <a:r>
              <a:rPr lang="nb-NO" sz="1900" strike="sngStrike" dirty="0">
                <a:solidFill>
                  <a:srgbClr val="FF0000"/>
                </a:solidFill>
              </a:rPr>
              <a:t>Old</a:t>
            </a:r>
            <a:r>
              <a:rPr lang="nb-NO" sz="1900" dirty="0"/>
              <a:t> LHC </a:t>
            </a:r>
            <a:r>
              <a:rPr lang="nb-NO" sz="1900" dirty="0" err="1"/>
              <a:t>values</a:t>
            </a:r>
            <a:r>
              <a:rPr lang="nb-NO" sz="1900" dirty="0"/>
              <a:t> </a:t>
            </a:r>
            <a:r>
              <a:rPr lang="nb-NO" sz="1900" dirty="0" err="1"/>
              <a:t>assuming</a:t>
            </a:r>
            <a:r>
              <a:rPr lang="nb-NO" sz="1900" dirty="0"/>
              <a:t> </a:t>
            </a:r>
            <a:r>
              <a:rPr lang="en-US" sz="1900" dirty="0" err="1"/>
              <a:t>ε</a:t>
            </a:r>
            <a:r>
              <a:rPr lang="en-US" sz="1900" baseline="-25000" dirty="0" err="1"/>
              <a:t>N</a:t>
            </a:r>
            <a:r>
              <a:rPr lang="en-GB" sz="1900" dirty="0"/>
              <a:t> = 3.75 </a:t>
            </a:r>
            <a:r>
              <a:rPr lang="en-US" sz="1900" dirty="0"/>
              <a:t>µm and ATS optics </a:t>
            </a:r>
            <a:r>
              <a:rPr lang="nb-NO" sz="1900" dirty="0"/>
              <a:t>β* = 40 </a:t>
            </a:r>
            <a:r>
              <a:rPr lang="nb-NO" sz="1900" dirty="0" smtClean="0"/>
              <a:t>cm</a:t>
            </a:r>
            <a:endParaRPr lang="nb-NO" sz="2300" dirty="0"/>
          </a:p>
          <a:p>
            <a:pPr lvl="1"/>
            <a:endParaRPr lang="nb-NO" sz="1800" dirty="0"/>
          </a:p>
          <a:p>
            <a:pPr lvl="1"/>
            <a:endParaRPr lang="en-GB" sz="1700" b="1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xmlns="" id="{28AC7333-BAFF-D041-9906-0CC86F13B3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0152297"/>
              </p:ext>
            </p:extLst>
          </p:nvPr>
        </p:nvGraphicFramePr>
        <p:xfrm>
          <a:off x="287524" y="2116782"/>
          <a:ext cx="8568952" cy="30506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0">
                  <a:extLst>
                    <a:ext uri="{9D8B030D-6E8A-4147-A177-3AD203B41FA5}">
                      <a16:colId xmlns:a16="http://schemas.microsoft.com/office/drawing/2014/main" xmlns="" val="2355121742"/>
                    </a:ext>
                  </a:extLst>
                </a:gridCol>
                <a:gridCol w="801089">
                  <a:extLst>
                    <a:ext uri="{9D8B030D-6E8A-4147-A177-3AD203B41FA5}">
                      <a16:colId xmlns:a16="http://schemas.microsoft.com/office/drawing/2014/main" xmlns="" val="1428473641"/>
                    </a:ext>
                  </a:extLst>
                </a:gridCol>
                <a:gridCol w="801089">
                  <a:extLst>
                    <a:ext uri="{9D8B030D-6E8A-4147-A177-3AD203B41FA5}">
                      <a16:colId xmlns:a16="http://schemas.microsoft.com/office/drawing/2014/main" xmlns="" val="4122957515"/>
                    </a:ext>
                  </a:extLst>
                </a:gridCol>
                <a:gridCol w="801089">
                  <a:extLst>
                    <a:ext uri="{9D8B030D-6E8A-4147-A177-3AD203B41FA5}">
                      <a16:colId xmlns:a16="http://schemas.microsoft.com/office/drawing/2014/main" xmlns="" val="1232612669"/>
                    </a:ext>
                  </a:extLst>
                </a:gridCol>
                <a:gridCol w="801089">
                  <a:extLst>
                    <a:ext uri="{9D8B030D-6E8A-4147-A177-3AD203B41FA5}">
                      <a16:colId xmlns:a16="http://schemas.microsoft.com/office/drawing/2014/main" xmlns="" val="1321018474"/>
                    </a:ext>
                  </a:extLst>
                </a:gridCol>
                <a:gridCol w="801089">
                  <a:extLst>
                    <a:ext uri="{9D8B030D-6E8A-4147-A177-3AD203B41FA5}">
                      <a16:colId xmlns:a16="http://schemas.microsoft.com/office/drawing/2014/main" xmlns="" val="2615259607"/>
                    </a:ext>
                  </a:extLst>
                </a:gridCol>
                <a:gridCol w="801089">
                  <a:extLst>
                    <a:ext uri="{9D8B030D-6E8A-4147-A177-3AD203B41FA5}">
                      <a16:colId xmlns:a16="http://schemas.microsoft.com/office/drawing/2014/main" xmlns="" val="2120669300"/>
                    </a:ext>
                  </a:extLst>
                </a:gridCol>
                <a:gridCol w="801089">
                  <a:extLst>
                    <a:ext uri="{9D8B030D-6E8A-4147-A177-3AD203B41FA5}">
                      <a16:colId xmlns:a16="http://schemas.microsoft.com/office/drawing/2014/main" xmlns="" val="3059124649"/>
                    </a:ext>
                  </a:extLst>
                </a:gridCol>
                <a:gridCol w="801089">
                  <a:extLst>
                    <a:ext uri="{9D8B030D-6E8A-4147-A177-3AD203B41FA5}">
                      <a16:colId xmlns:a16="http://schemas.microsoft.com/office/drawing/2014/main" xmlns="" val="1797462373"/>
                    </a:ext>
                  </a:extLst>
                </a:gridCol>
              </a:tblGrid>
              <a:tr h="47288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IP1 [</a:t>
                      </a:r>
                      <a:r>
                        <a:rPr lang="en-GB" b="1" dirty="0" err="1" smtClean="0"/>
                        <a:t>σ</a:t>
                      </a:r>
                      <a:r>
                        <a:rPr lang="en-GB" b="1" dirty="0" smtClean="0"/>
                        <a:t>*</a:t>
                      </a:r>
                      <a:r>
                        <a:rPr lang="en-GB" b="1" baseline="-25000" dirty="0" smtClean="0"/>
                        <a:t>beam</a:t>
                      </a:r>
                      <a:r>
                        <a:rPr lang="en-GB" b="1" dirty="0" smtClean="0"/>
                        <a:t>/</a:t>
                      </a:r>
                      <a:r>
                        <a:rPr lang="en-US" sz="1800" dirty="0" smtClean="0"/>
                        <a:t>µ</a:t>
                      </a:r>
                      <a:r>
                        <a:rPr lang="en-GB" b="1" dirty="0" smtClean="0"/>
                        <a:t>m</a:t>
                      </a:r>
                      <a:r>
                        <a:rPr lang="en-GB" b="1" dirty="0"/>
                        <a:t>]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/>
                        <a:t>IP5 [</a:t>
                      </a:r>
                      <a:r>
                        <a:rPr lang="en-GB" b="1" dirty="0" err="1" smtClean="0"/>
                        <a:t>σ</a:t>
                      </a:r>
                      <a:r>
                        <a:rPr lang="en-GB" b="1" dirty="0" smtClean="0"/>
                        <a:t>*</a:t>
                      </a:r>
                      <a:r>
                        <a:rPr lang="en-GB" b="1" baseline="-25000" dirty="0" smtClean="0"/>
                        <a:t>beam</a:t>
                      </a:r>
                      <a:r>
                        <a:rPr lang="en-GB" b="1" dirty="0" smtClean="0"/>
                        <a:t>/</a:t>
                      </a:r>
                      <a:r>
                        <a:rPr lang="en-US" sz="1800" dirty="0" smtClean="0"/>
                        <a:t>µ</a:t>
                      </a:r>
                      <a:r>
                        <a:rPr lang="en-GB" b="1" dirty="0" smtClean="0"/>
                        <a:t>m</a:t>
                      </a:r>
                      <a:r>
                        <a:rPr lang="en-GB" b="1" dirty="0"/>
                        <a:t>]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/>
                        <a:t>IP2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/>
                        <a:t>[</a:t>
                      </a:r>
                      <a:r>
                        <a:rPr lang="en-GB" b="1" dirty="0" err="1" smtClean="0"/>
                        <a:t>σ</a:t>
                      </a:r>
                      <a:r>
                        <a:rPr lang="en-GB" b="1" dirty="0" smtClean="0"/>
                        <a:t>*</a:t>
                      </a:r>
                      <a:r>
                        <a:rPr lang="en-GB" b="1" baseline="-25000" dirty="0" smtClean="0"/>
                        <a:t>beam</a:t>
                      </a:r>
                      <a:r>
                        <a:rPr lang="en-GB" b="1" dirty="0" smtClean="0"/>
                        <a:t>/</a:t>
                      </a:r>
                      <a:r>
                        <a:rPr lang="en-US" sz="1800" dirty="0" smtClean="0"/>
                        <a:t>µ</a:t>
                      </a:r>
                      <a:r>
                        <a:rPr lang="en-GB" b="1" dirty="0" smtClean="0"/>
                        <a:t>m</a:t>
                      </a:r>
                      <a:r>
                        <a:rPr lang="en-GB" b="1" dirty="0"/>
                        <a:t>]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b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/>
                        <a:t>IP8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/>
                        <a:t>[</a:t>
                      </a:r>
                      <a:r>
                        <a:rPr lang="en-GB" b="1" dirty="0" err="1" smtClean="0"/>
                        <a:t>σ</a:t>
                      </a:r>
                      <a:r>
                        <a:rPr lang="en-GB" b="1" dirty="0" smtClean="0"/>
                        <a:t>*</a:t>
                      </a:r>
                      <a:r>
                        <a:rPr lang="en-GB" b="1" baseline="-25000" dirty="0" smtClean="0"/>
                        <a:t>beam</a:t>
                      </a:r>
                      <a:r>
                        <a:rPr lang="en-GB" b="1" dirty="0" smtClean="0"/>
                        <a:t>/</a:t>
                      </a:r>
                      <a:r>
                        <a:rPr lang="en-US" sz="1800" dirty="0" smtClean="0"/>
                        <a:t>µ</a:t>
                      </a:r>
                      <a:r>
                        <a:rPr lang="en-GB" b="1" dirty="0" smtClean="0"/>
                        <a:t>m</a:t>
                      </a:r>
                      <a:r>
                        <a:rPr lang="en-GB" b="1" dirty="0"/>
                        <a:t>]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7861143"/>
                  </a:ext>
                </a:extLst>
              </a:tr>
              <a:tr h="376794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err="1"/>
                        <a:t>Δx</a:t>
                      </a:r>
                      <a:endParaRPr lang="en-GB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err="1"/>
                        <a:t>Δy</a:t>
                      </a:r>
                      <a:endParaRPr lang="en-GB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err="1"/>
                        <a:t>Δx</a:t>
                      </a:r>
                      <a:endParaRPr lang="en-GB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err="1"/>
                        <a:t>Δy</a:t>
                      </a:r>
                      <a:endParaRPr lang="en-GB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err="1"/>
                        <a:t>Δx</a:t>
                      </a:r>
                      <a:endParaRPr lang="en-GB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err="1"/>
                        <a:t>Δy</a:t>
                      </a:r>
                      <a:endParaRPr lang="en-GB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err="1"/>
                        <a:t>Δx</a:t>
                      </a:r>
                      <a:endParaRPr lang="en-GB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err="1"/>
                        <a:t>Δy</a:t>
                      </a:r>
                      <a:endParaRPr lang="en-GB" b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205829479"/>
                  </a:ext>
                </a:extLst>
              </a:tr>
              <a:tr h="376794">
                <a:tc>
                  <a:txBody>
                    <a:bodyPr/>
                    <a:lstStyle/>
                    <a:p>
                      <a:r>
                        <a:rPr lang="en-GB" b="1"/>
                        <a:t>LHC</a:t>
                      </a:r>
                      <a:r>
                        <a:rPr lang="en-GB"/>
                        <a:t> all quads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strike="noStrike" dirty="0" smtClean="0">
                          <a:solidFill>
                            <a:srgbClr val="7030A0"/>
                          </a:solidFill>
                        </a:rPr>
                        <a:t>0.536</a:t>
                      </a:r>
                    </a:p>
                    <a:p>
                      <a:pPr algn="ctr"/>
                      <a:r>
                        <a:rPr lang="en-GB" strike="sngStrike" dirty="0" smtClean="0">
                          <a:solidFill>
                            <a:srgbClr val="FF0000"/>
                          </a:solidFill>
                        </a:rPr>
                        <a:t>0.360</a:t>
                      </a:r>
                      <a:endParaRPr lang="en-GB" strike="sngStrik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trike="noStrike" dirty="0" smtClean="0"/>
                        <a:t>0.440</a:t>
                      </a:r>
                    </a:p>
                    <a:p>
                      <a:pPr algn="ctr"/>
                      <a:r>
                        <a:rPr lang="en-GB" strike="sngStrike" dirty="0" smtClean="0">
                          <a:solidFill>
                            <a:srgbClr val="FF0000"/>
                          </a:solidFill>
                        </a:rPr>
                        <a:t>0.274</a:t>
                      </a:r>
                      <a:endParaRPr lang="en-GB" strike="sngStrik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trike="noStrike" dirty="0" smtClean="0"/>
                        <a:t>0.527</a:t>
                      </a:r>
                    </a:p>
                    <a:p>
                      <a:pPr algn="ctr"/>
                      <a:r>
                        <a:rPr lang="en-GB" strike="sngStrike" dirty="0" smtClean="0">
                          <a:solidFill>
                            <a:srgbClr val="FF0000"/>
                          </a:solidFill>
                        </a:rPr>
                        <a:t>0.360</a:t>
                      </a:r>
                      <a:endParaRPr lang="en-GB" strike="sngStrik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trike="noStrike" dirty="0" smtClean="0"/>
                        <a:t>0.443</a:t>
                      </a:r>
                    </a:p>
                    <a:p>
                      <a:pPr algn="ctr"/>
                      <a:r>
                        <a:rPr lang="en-GB" strike="sngStrike" dirty="0" smtClean="0">
                          <a:solidFill>
                            <a:srgbClr val="FF0000"/>
                          </a:solidFill>
                        </a:rPr>
                        <a:t>0.375</a:t>
                      </a:r>
                      <a:endParaRPr lang="en-GB" strike="sngStrik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trike="noStrike" dirty="0" smtClean="0"/>
                        <a:t>0.231</a:t>
                      </a:r>
                    </a:p>
                    <a:p>
                      <a:pPr algn="ctr"/>
                      <a:r>
                        <a:rPr lang="en-GB" strike="sngStrike" dirty="0" smtClean="0">
                          <a:solidFill>
                            <a:srgbClr val="FF0000"/>
                          </a:solidFill>
                        </a:rPr>
                        <a:t>0.175</a:t>
                      </a:r>
                      <a:endParaRPr lang="en-GB" strike="sngStrik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trike="noStrike" dirty="0" smtClean="0"/>
                        <a:t>0.252</a:t>
                      </a:r>
                    </a:p>
                    <a:p>
                      <a:pPr algn="ctr"/>
                      <a:r>
                        <a:rPr lang="en-GB" strike="sngStrike" dirty="0" smtClean="0">
                          <a:solidFill>
                            <a:srgbClr val="FF0000"/>
                          </a:solidFill>
                        </a:rPr>
                        <a:t>0.177</a:t>
                      </a:r>
                      <a:endParaRPr lang="en-GB" strike="sngStrik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trike="noStrike" dirty="0" smtClean="0"/>
                        <a:t>0.290</a:t>
                      </a:r>
                    </a:p>
                    <a:p>
                      <a:pPr algn="ctr"/>
                      <a:r>
                        <a:rPr lang="en-GB" strike="sngStrike" dirty="0" smtClean="0">
                          <a:solidFill>
                            <a:srgbClr val="FF0000"/>
                          </a:solidFill>
                        </a:rPr>
                        <a:t>0.176</a:t>
                      </a:r>
                      <a:endParaRPr lang="en-GB" strike="sngStrik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trike="noStrike" dirty="0" smtClean="0"/>
                        <a:t>0.368</a:t>
                      </a:r>
                    </a:p>
                    <a:p>
                      <a:pPr algn="ctr"/>
                      <a:r>
                        <a:rPr lang="en-GB" strike="sngStrike" dirty="0" smtClean="0">
                          <a:solidFill>
                            <a:srgbClr val="FF0000"/>
                          </a:solidFill>
                        </a:rPr>
                        <a:t>0.185</a:t>
                      </a:r>
                      <a:endParaRPr lang="en-GB" strike="sngStrik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686514059"/>
                  </a:ext>
                </a:extLst>
              </a:tr>
              <a:tr h="376794">
                <a:tc>
                  <a:txBody>
                    <a:bodyPr/>
                    <a:lstStyle/>
                    <a:p>
                      <a:r>
                        <a:rPr lang="en-GB" b="1"/>
                        <a:t>LHC</a:t>
                      </a:r>
                      <a:r>
                        <a:rPr lang="en-GB"/>
                        <a:t> IR1/5 only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trike="noStrike" dirty="0" smtClean="0"/>
                        <a:t>0.516</a:t>
                      </a:r>
                    </a:p>
                    <a:p>
                      <a:pPr algn="ctr"/>
                      <a:r>
                        <a:rPr lang="en-GB" strike="sngStrike" dirty="0" smtClean="0">
                          <a:solidFill>
                            <a:srgbClr val="FF0000"/>
                          </a:solidFill>
                        </a:rPr>
                        <a:t>0.353</a:t>
                      </a:r>
                      <a:endParaRPr lang="en-GB" strike="sngStrik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trike="noStrike" dirty="0" smtClean="0"/>
                        <a:t>0.419</a:t>
                      </a:r>
                    </a:p>
                    <a:p>
                      <a:pPr algn="ctr"/>
                      <a:r>
                        <a:rPr lang="en-GB" strike="sngStrike" dirty="0" smtClean="0">
                          <a:solidFill>
                            <a:srgbClr val="FF0000"/>
                          </a:solidFill>
                        </a:rPr>
                        <a:t>0.264</a:t>
                      </a:r>
                      <a:endParaRPr lang="en-GB" strike="sngStrik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trike="noStrike" dirty="0" smtClean="0"/>
                        <a:t>0.516</a:t>
                      </a:r>
                    </a:p>
                    <a:p>
                      <a:pPr algn="ctr"/>
                      <a:r>
                        <a:rPr lang="en-GB" strike="sngStrike" dirty="0" smtClean="0">
                          <a:solidFill>
                            <a:srgbClr val="FF0000"/>
                          </a:solidFill>
                        </a:rPr>
                        <a:t>0.354</a:t>
                      </a:r>
                      <a:endParaRPr lang="en-GB" strike="sngStrik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trike="noStrike" dirty="0" smtClean="0"/>
                        <a:t>0.419</a:t>
                      </a:r>
                    </a:p>
                    <a:p>
                      <a:pPr algn="ctr"/>
                      <a:r>
                        <a:rPr lang="en-GB" strike="sngStrike" dirty="0" smtClean="0">
                          <a:solidFill>
                            <a:srgbClr val="FF0000"/>
                          </a:solidFill>
                        </a:rPr>
                        <a:t>0.294</a:t>
                      </a:r>
                      <a:endParaRPr lang="en-GB" strike="sngStrik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trike="noStrike" dirty="0" smtClean="0"/>
                        <a:t>0.120</a:t>
                      </a:r>
                    </a:p>
                    <a:p>
                      <a:pPr algn="ctr"/>
                      <a:r>
                        <a:rPr lang="en-GB" strike="sngStrike" dirty="0" smtClean="0">
                          <a:solidFill>
                            <a:srgbClr val="FF0000"/>
                          </a:solidFill>
                        </a:rPr>
                        <a:t>0.082</a:t>
                      </a:r>
                      <a:endParaRPr lang="en-GB" strike="sngStrik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trike="noStrike" dirty="0" smtClean="0"/>
                        <a:t>0.131</a:t>
                      </a:r>
                    </a:p>
                    <a:p>
                      <a:pPr algn="ctr"/>
                      <a:r>
                        <a:rPr lang="en-GB" strike="sngStrike" dirty="0" smtClean="0">
                          <a:solidFill>
                            <a:srgbClr val="FF0000"/>
                          </a:solidFill>
                        </a:rPr>
                        <a:t>0.075</a:t>
                      </a:r>
                      <a:endParaRPr lang="en-GB" strike="sngStrik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trike="noStrike" dirty="0" smtClean="0"/>
                        <a:t>0.172</a:t>
                      </a:r>
                    </a:p>
                    <a:p>
                      <a:pPr algn="ctr"/>
                      <a:r>
                        <a:rPr lang="en-GB" strike="sngStrike" dirty="0" smtClean="0">
                          <a:solidFill>
                            <a:srgbClr val="FF0000"/>
                          </a:solidFill>
                        </a:rPr>
                        <a:t>0.049</a:t>
                      </a:r>
                      <a:endParaRPr lang="en-GB" strike="sngStrik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trike="noStrike" dirty="0" smtClean="0"/>
                        <a:t>0.288</a:t>
                      </a:r>
                    </a:p>
                    <a:p>
                      <a:pPr algn="ctr"/>
                      <a:r>
                        <a:rPr lang="en-GB" strike="sngStrike" dirty="0" smtClean="0">
                          <a:solidFill>
                            <a:srgbClr val="FF0000"/>
                          </a:solidFill>
                        </a:rPr>
                        <a:t>0.072</a:t>
                      </a:r>
                      <a:endParaRPr lang="en-GB" strike="sngStrik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17243787"/>
                  </a:ext>
                </a:extLst>
              </a:tr>
              <a:tr h="376794">
                <a:tc>
                  <a:txBody>
                    <a:bodyPr/>
                    <a:lstStyle/>
                    <a:p>
                      <a:r>
                        <a:rPr lang="en-GB" b="1"/>
                        <a:t>HL-LHC</a:t>
                      </a:r>
                      <a:r>
                        <a:rPr lang="en-GB"/>
                        <a:t> all quads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0.721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7030A0"/>
                          </a:solidFill>
                        </a:rPr>
                        <a:t>0.758</a:t>
                      </a:r>
                      <a:endParaRPr lang="en-GB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0.719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0.755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0.269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0.367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0.341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0.592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58762922"/>
                  </a:ext>
                </a:extLst>
              </a:tr>
              <a:tr h="376794">
                <a:tc>
                  <a:txBody>
                    <a:bodyPr/>
                    <a:lstStyle/>
                    <a:p>
                      <a:r>
                        <a:rPr lang="en-GB" b="1" dirty="0"/>
                        <a:t>HL-LHC</a:t>
                      </a:r>
                      <a:r>
                        <a:rPr lang="en-GB" dirty="0"/>
                        <a:t> IR1/5 only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0.703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0.736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0.704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0.735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0.211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0.331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0.235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0.550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53458592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EB7B1458-1016-9147-B3C9-A581C57D5A4B}"/>
              </a:ext>
            </a:extLst>
          </p:cNvPr>
          <p:cNvSpPr txBox="1"/>
          <p:nvPr/>
        </p:nvSpPr>
        <p:spPr>
          <a:xfrm>
            <a:off x="4716017" y="6527047"/>
            <a:ext cx="4150784" cy="307777"/>
          </a:xfrm>
          <a:prstGeom prst="rect">
            <a:avLst/>
          </a:prstGeom>
          <a:solidFill>
            <a:srgbClr val="FEEAD8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b="1" smtClean="0"/>
              <a:t>Partially from </a:t>
            </a:r>
            <a:r>
              <a:rPr lang="en-GB" sz="1400" b="1" dirty="0" smtClean="0"/>
              <a:t>119th WP2 meeting (</a:t>
            </a:r>
            <a:r>
              <a:rPr lang="en-GB" sz="1400" b="1" dirty="0" smtClean="0">
                <a:hlinkClick r:id="rId3"/>
              </a:rPr>
              <a:t>link</a:t>
            </a:r>
            <a:r>
              <a:rPr lang="en-GB" sz="1400" b="1" dirty="0" smtClean="0"/>
              <a:t>) </a:t>
            </a:r>
            <a:endParaRPr lang="en-GB" sz="1400" b="1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xmlns="" id="{22EBB5C7-CF3F-6B48-8913-8E7A85B5FE2E}"/>
              </a:ext>
            </a:extLst>
          </p:cNvPr>
          <p:cNvSpPr txBox="1">
            <a:spLocks/>
          </p:cNvSpPr>
          <p:nvPr/>
        </p:nvSpPr>
        <p:spPr>
          <a:xfrm>
            <a:off x="287524" y="5283753"/>
            <a:ext cx="8555893" cy="117246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100" b="1" dirty="0" smtClean="0"/>
              <a:t>Meaning: </a:t>
            </a:r>
            <a:r>
              <a:rPr lang="en-GB" sz="2100" dirty="0" smtClean="0"/>
              <a:t>if all quadrupoles in LHC oscillate randomly uncorrelated by </a:t>
            </a:r>
            <a:r>
              <a:rPr lang="en-GB" sz="2100" b="1" dirty="0" smtClean="0"/>
              <a:t>1 µm </a:t>
            </a:r>
            <a:r>
              <a:rPr lang="en-GB" sz="2100" b="1" dirty="0" err="1" smtClean="0"/>
              <a:t>rms</a:t>
            </a:r>
            <a:r>
              <a:rPr lang="en-GB" sz="2100" dirty="0" smtClean="0"/>
              <a:t>, then the B1-B2 orbit separation at IP1 is </a:t>
            </a:r>
            <a:r>
              <a:rPr lang="en-GB" sz="2100" b="1" dirty="0" smtClean="0"/>
              <a:t>0.536 </a:t>
            </a:r>
            <a:r>
              <a:rPr lang="el-GR" sz="2100" b="1" dirty="0" smtClean="0"/>
              <a:t>σ</a:t>
            </a:r>
            <a:r>
              <a:rPr lang="en-US" sz="2100" b="1" baseline="-25000" dirty="0" smtClean="0"/>
              <a:t>beam</a:t>
            </a:r>
            <a:r>
              <a:rPr lang="en-US" sz="2100" b="1" dirty="0" smtClean="0"/>
              <a:t> </a:t>
            </a:r>
            <a:r>
              <a:rPr lang="en-GB" sz="2100" dirty="0" smtClean="0"/>
              <a:t>in H and </a:t>
            </a:r>
            <a:r>
              <a:rPr lang="en-GB" sz="2100" b="1" dirty="0"/>
              <a:t>0.44 </a:t>
            </a:r>
            <a:r>
              <a:rPr lang="en-GB" sz="2100" b="1" dirty="0" err="1" smtClean="0"/>
              <a:t>σ</a:t>
            </a:r>
            <a:r>
              <a:rPr lang="en-GB" sz="2100" b="1" baseline="-25000" dirty="0" err="1" smtClean="0"/>
              <a:t>beam</a:t>
            </a:r>
            <a:r>
              <a:rPr lang="en-GB" sz="2100" b="1" dirty="0" smtClean="0"/>
              <a:t> </a:t>
            </a:r>
            <a:r>
              <a:rPr lang="en-GB" sz="2100" dirty="0" smtClean="0"/>
              <a:t>in V</a:t>
            </a:r>
            <a:endParaRPr lang="nb-NO" sz="1800" dirty="0" smtClean="0"/>
          </a:p>
          <a:p>
            <a:pPr lvl="1"/>
            <a:endParaRPr lang="en-GB" sz="1700" b="1" dirty="0"/>
          </a:p>
        </p:txBody>
      </p:sp>
    </p:spTree>
    <p:extLst>
      <p:ext uri="{BB962C8B-B14F-4D97-AF65-F5344CB8AC3E}">
        <p14:creationId xmlns:p14="http://schemas.microsoft.com/office/powerpoint/2010/main" val="2067840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1D2A037-DA3C-B34D-99E6-B45C53755E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16712"/>
            <a:ext cx="7920000" cy="720000"/>
          </a:xfrm>
        </p:spPr>
        <p:txBody>
          <a:bodyPr/>
          <a:lstStyle/>
          <a:p>
            <a:r>
              <a:rPr lang="en-GB" dirty="0" smtClean="0"/>
              <a:t>Optics sensitivity: summary tables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669AC335-E573-2A41-83EB-A6FF3F8925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xmlns="" id="{22EBB5C7-CF3F-6B48-8913-8E7A85B5FE2E}"/>
              </a:ext>
            </a:extLst>
          </p:cNvPr>
          <p:cNvSpPr txBox="1">
            <a:spLocks/>
          </p:cNvSpPr>
          <p:nvPr/>
        </p:nvSpPr>
        <p:spPr>
          <a:xfrm>
            <a:off x="526927" y="692696"/>
            <a:ext cx="8125011" cy="1001513"/>
          </a:xfrm>
          <a:prstGeom prst="rect">
            <a:avLst/>
          </a:prstGeom>
        </p:spPr>
        <p:txBody>
          <a:bodyPr vert="horz" lIns="0" tIns="0" rIns="0" bIns="0" rtlCol="0">
            <a:normAutofit fontScale="925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100" dirty="0" smtClean="0"/>
              <a:t>Impact at </a:t>
            </a:r>
            <a:r>
              <a:rPr lang="en-GB" sz="2100" dirty="0"/>
              <a:t>p</a:t>
            </a:r>
            <a:r>
              <a:rPr lang="en-GB" sz="2100" dirty="0" smtClean="0"/>
              <a:t>rimary collimators (max </a:t>
            </a:r>
            <a:r>
              <a:rPr lang="en-GB" sz="2100" dirty="0" err="1" smtClean="0"/>
              <a:t>rms</a:t>
            </a:r>
            <a:r>
              <a:rPr lang="en-GB" sz="2100" dirty="0" smtClean="0"/>
              <a:t> orbit excursion at any TCP)</a:t>
            </a:r>
          </a:p>
          <a:p>
            <a:pPr lvl="1"/>
            <a:r>
              <a:rPr lang="en-GB" sz="1900" dirty="0"/>
              <a:t>New LHC values assuming </a:t>
            </a:r>
            <a:r>
              <a:rPr lang="en-US" sz="1900" dirty="0" err="1"/>
              <a:t>ε</a:t>
            </a:r>
            <a:r>
              <a:rPr lang="en-US" sz="1900" baseline="-25000" dirty="0" err="1"/>
              <a:t>N</a:t>
            </a:r>
            <a:r>
              <a:rPr lang="en-GB" sz="1900" dirty="0"/>
              <a:t> = 2 </a:t>
            </a:r>
            <a:r>
              <a:rPr lang="en-US" sz="1900" dirty="0"/>
              <a:t>µm and ATS optics </a:t>
            </a:r>
            <a:r>
              <a:rPr lang="nb-NO" sz="1900" dirty="0"/>
              <a:t>β* = 30 cm</a:t>
            </a:r>
          </a:p>
          <a:p>
            <a:pPr lvl="1"/>
            <a:r>
              <a:rPr lang="nb-NO" sz="1900" strike="sngStrike" dirty="0">
                <a:solidFill>
                  <a:srgbClr val="FF0000"/>
                </a:solidFill>
              </a:rPr>
              <a:t>Old</a:t>
            </a:r>
            <a:r>
              <a:rPr lang="nb-NO" sz="1900" dirty="0"/>
              <a:t> LHC </a:t>
            </a:r>
            <a:r>
              <a:rPr lang="nb-NO" sz="1900" dirty="0" err="1"/>
              <a:t>values</a:t>
            </a:r>
            <a:r>
              <a:rPr lang="nb-NO" sz="1900" dirty="0"/>
              <a:t> </a:t>
            </a:r>
            <a:r>
              <a:rPr lang="nb-NO" sz="1900" dirty="0" err="1"/>
              <a:t>assuming</a:t>
            </a:r>
            <a:r>
              <a:rPr lang="nb-NO" sz="1900" dirty="0"/>
              <a:t> </a:t>
            </a:r>
            <a:r>
              <a:rPr lang="en-US" sz="1900" dirty="0" err="1"/>
              <a:t>ε</a:t>
            </a:r>
            <a:r>
              <a:rPr lang="en-US" sz="1900" baseline="-25000" dirty="0" err="1"/>
              <a:t>N</a:t>
            </a:r>
            <a:r>
              <a:rPr lang="en-GB" sz="1900" dirty="0"/>
              <a:t> = 3.75 </a:t>
            </a:r>
            <a:r>
              <a:rPr lang="en-US" sz="1900" dirty="0"/>
              <a:t>µm and ATS optics </a:t>
            </a:r>
            <a:r>
              <a:rPr lang="nb-NO" sz="1900" dirty="0"/>
              <a:t>β* = 40 cm</a:t>
            </a:r>
          </a:p>
          <a:p>
            <a:endParaRPr lang="en-GB" sz="1700" b="1" dirty="0" smtClean="0"/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xmlns="" id="{28AC7333-BAFF-D041-9906-0CC86F13B3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3320443"/>
              </p:ext>
            </p:extLst>
          </p:nvPr>
        </p:nvGraphicFramePr>
        <p:xfrm>
          <a:off x="179515" y="1700808"/>
          <a:ext cx="8687287" cy="33563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9967">
                  <a:extLst>
                    <a:ext uri="{9D8B030D-6E8A-4147-A177-3AD203B41FA5}">
                      <a16:colId xmlns:a16="http://schemas.microsoft.com/office/drawing/2014/main" xmlns="" val="2355121742"/>
                    </a:ext>
                  </a:extLst>
                </a:gridCol>
                <a:gridCol w="787165">
                  <a:extLst>
                    <a:ext uri="{9D8B030D-6E8A-4147-A177-3AD203B41FA5}">
                      <a16:colId xmlns:a16="http://schemas.microsoft.com/office/drawing/2014/main" xmlns="" val="1428473641"/>
                    </a:ext>
                  </a:extLst>
                </a:gridCol>
                <a:gridCol w="787165">
                  <a:extLst>
                    <a:ext uri="{9D8B030D-6E8A-4147-A177-3AD203B41FA5}">
                      <a16:colId xmlns:a16="http://schemas.microsoft.com/office/drawing/2014/main" xmlns="" val="4122957515"/>
                    </a:ext>
                  </a:extLst>
                </a:gridCol>
                <a:gridCol w="787165"/>
                <a:gridCol w="787165"/>
                <a:gridCol w="787165">
                  <a:extLst>
                    <a:ext uri="{9D8B030D-6E8A-4147-A177-3AD203B41FA5}">
                      <a16:colId xmlns:a16="http://schemas.microsoft.com/office/drawing/2014/main" xmlns="" val="1232612669"/>
                    </a:ext>
                  </a:extLst>
                </a:gridCol>
                <a:gridCol w="787165">
                  <a:extLst>
                    <a:ext uri="{9D8B030D-6E8A-4147-A177-3AD203B41FA5}">
                      <a16:colId xmlns:a16="http://schemas.microsoft.com/office/drawing/2014/main" xmlns="" val="1321018474"/>
                    </a:ext>
                  </a:extLst>
                </a:gridCol>
                <a:gridCol w="787165"/>
                <a:gridCol w="787165"/>
              </a:tblGrid>
              <a:tr h="47288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B1</a:t>
                      </a:r>
                      <a:endParaRPr lang="en-GB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1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/>
                        <a:t>B2</a:t>
                      </a:r>
                      <a:endParaRPr lang="en-GB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b="1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b="1" dirty="0"/>
                    </a:p>
                  </a:txBody>
                  <a:tcPr/>
                </a:tc>
              </a:tr>
              <a:tr h="47288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[</a:t>
                      </a:r>
                      <a:r>
                        <a:rPr lang="en-GB" b="1" dirty="0" err="1" smtClean="0"/>
                        <a:t>σ</a:t>
                      </a:r>
                      <a:r>
                        <a:rPr lang="en-GB" b="1" baseline="-25000" dirty="0" err="1" smtClean="0"/>
                        <a:t>beam</a:t>
                      </a:r>
                      <a:r>
                        <a:rPr lang="en-GB" b="1" dirty="0" smtClean="0"/>
                        <a:t>/</a:t>
                      </a:r>
                      <a:r>
                        <a:rPr lang="en-US" sz="1800" b="1" dirty="0" smtClean="0"/>
                        <a:t>µ</a:t>
                      </a:r>
                      <a:r>
                        <a:rPr lang="en-GB" b="1" dirty="0" smtClean="0"/>
                        <a:t>m</a:t>
                      </a:r>
                      <a:r>
                        <a:rPr lang="en-GB" b="1" dirty="0"/>
                        <a:t>]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/>
                        <a:t>[</a:t>
                      </a:r>
                      <a:r>
                        <a:rPr lang="en-US" sz="1800" b="1" dirty="0" smtClean="0"/>
                        <a:t>µ</a:t>
                      </a:r>
                      <a:r>
                        <a:rPr lang="en-GB" b="1" dirty="0" smtClean="0"/>
                        <a:t>m/</a:t>
                      </a:r>
                      <a:r>
                        <a:rPr lang="en-US" sz="1800" b="1" dirty="0" smtClean="0"/>
                        <a:t>µ</a:t>
                      </a:r>
                      <a:r>
                        <a:rPr lang="en-GB" b="1" dirty="0" smtClean="0"/>
                        <a:t>m]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/>
                        <a:t>[</a:t>
                      </a:r>
                      <a:r>
                        <a:rPr lang="en-GB" b="1" dirty="0" err="1" smtClean="0"/>
                        <a:t>σ</a:t>
                      </a:r>
                      <a:r>
                        <a:rPr lang="en-GB" b="1" baseline="-25000" dirty="0" err="1" smtClean="0"/>
                        <a:t>beam</a:t>
                      </a:r>
                      <a:r>
                        <a:rPr lang="en-GB" b="1" dirty="0" smtClean="0"/>
                        <a:t>/</a:t>
                      </a:r>
                      <a:r>
                        <a:rPr lang="en-US" sz="1800" b="1" dirty="0" smtClean="0"/>
                        <a:t>µ</a:t>
                      </a:r>
                      <a:r>
                        <a:rPr lang="en-GB" b="1" dirty="0" smtClean="0"/>
                        <a:t>m</a:t>
                      </a:r>
                      <a:r>
                        <a:rPr lang="en-GB" b="1" dirty="0"/>
                        <a:t>]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/>
                        <a:t>[</a:t>
                      </a:r>
                      <a:r>
                        <a:rPr lang="en-US" sz="1800" b="1" dirty="0" smtClean="0"/>
                        <a:t>µ</a:t>
                      </a:r>
                      <a:r>
                        <a:rPr lang="en-GB" b="1" dirty="0" smtClean="0"/>
                        <a:t>m/</a:t>
                      </a:r>
                      <a:r>
                        <a:rPr lang="en-US" sz="1800" b="1" dirty="0" smtClean="0"/>
                        <a:t>µ</a:t>
                      </a:r>
                      <a:r>
                        <a:rPr lang="en-GB" b="1" dirty="0" smtClean="0"/>
                        <a:t>m]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7861143"/>
                  </a:ext>
                </a:extLst>
              </a:tr>
              <a:tr h="376794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err="1"/>
                        <a:t>Δx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err="1"/>
                        <a:t>Δy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err="1"/>
                        <a:t>Δx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err="1"/>
                        <a:t>Δy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err="1"/>
                        <a:t>Δx</a:t>
                      </a:r>
                      <a:endParaRPr lang="en-GB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err="1"/>
                        <a:t>Δy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err="1"/>
                        <a:t>Δx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err="1"/>
                        <a:t>Δy</a:t>
                      </a:r>
                      <a:endParaRPr lang="en-GB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205829479"/>
                  </a:ext>
                </a:extLst>
              </a:tr>
              <a:tr h="376794">
                <a:tc>
                  <a:txBody>
                    <a:bodyPr/>
                    <a:lstStyle/>
                    <a:p>
                      <a:r>
                        <a:rPr lang="en-GB" b="1"/>
                        <a:t>LHC</a:t>
                      </a:r>
                      <a:r>
                        <a:rPr lang="en-GB"/>
                        <a:t> all quads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0.316</a:t>
                      </a:r>
                    </a:p>
                    <a:p>
                      <a:pPr algn="ctr"/>
                      <a:r>
                        <a:rPr lang="en-GB" strike="sngStrike" dirty="0" smtClean="0">
                          <a:solidFill>
                            <a:srgbClr val="FF0000"/>
                          </a:solidFill>
                        </a:rPr>
                        <a:t>0.205</a:t>
                      </a:r>
                      <a:endParaRPr lang="en-GB" strike="sngStrik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0.273</a:t>
                      </a:r>
                    </a:p>
                    <a:p>
                      <a:pPr algn="ctr"/>
                      <a:r>
                        <a:rPr lang="en-GB" strike="sngStrike" dirty="0" smtClean="0">
                          <a:solidFill>
                            <a:srgbClr val="FF0000"/>
                          </a:solidFill>
                        </a:rPr>
                        <a:t>0.207</a:t>
                      </a:r>
                      <a:endParaRPr lang="en-GB" strike="sngStrik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7030A0"/>
                          </a:solidFill>
                        </a:rPr>
                        <a:t>99</a:t>
                      </a:r>
                      <a:endParaRPr lang="en-GB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7030A0"/>
                          </a:solidFill>
                        </a:rPr>
                        <a:t>0.337</a:t>
                      </a:r>
                    </a:p>
                    <a:p>
                      <a:pPr algn="ctr"/>
                      <a:r>
                        <a:rPr lang="en-GB" strike="sngStrike" dirty="0" smtClean="0">
                          <a:solidFill>
                            <a:srgbClr val="FF0000"/>
                          </a:solidFill>
                        </a:rPr>
                        <a:t>0.212</a:t>
                      </a:r>
                      <a:endParaRPr lang="en-GB" strike="sngStrik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0.268</a:t>
                      </a:r>
                    </a:p>
                    <a:p>
                      <a:pPr algn="ctr"/>
                      <a:r>
                        <a:rPr lang="en-GB" strike="sngStrike" dirty="0" smtClean="0">
                          <a:solidFill>
                            <a:srgbClr val="FF0000"/>
                          </a:solidFill>
                        </a:rPr>
                        <a:t>0.169</a:t>
                      </a:r>
                      <a:endParaRPr lang="en-GB" strike="sngStrik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71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57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686514059"/>
                  </a:ext>
                </a:extLst>
              </a:tr>
              <a:tr h="376794">
                <a:tc>
                  <a:txBody>
                    <a:bodyPr/>
                    <a:lstStyle/>
                    <a:p>
                      <a:r>
                        <a:rPr lang="en-GB" b="1"/>
                        <a:t>LHC</a:t>
                      </a:r>
                      <a:r>
                        <a:rPr lang="en-GB"/>
                        <a:t> IR1/5 only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0.294</a:t>
                      </a:r>
                    </a:p>
                    <a:p>
                      <a:pPr algn="ctr"/>
                      <a:r>
                        <a:rPr lang="en-GB" strike="sngStrike" dirty="0" smtClean="0">
                          <a:solidFill>
                            <a:srgbClr val="FF0000"/>
                          </a:solidFill>
                        </a:rPr>
                        <a:t>0.179</a:t>
                      </a:r>
                      <a:endParaRPr lang="en-GB" strike="sngStrik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0.245</a:t>
                      </a:r>
                    </a:p>
                    <a:p>
                      <a:pPr algn="ctr"/>
                      <a:r>
                        <a:rPr lang="en-GB" strike="sngStrike" dirty="0" smtClean="0">
                          <a:solidFill>
                            <a:srgbClr val="FF0000"/>
                          </a:solidFill>
                        </a:rPr>
                        <a:t>0.187</a:t>
                      </a:r>
                      <a:endParaRPr lang="en-GB" strike="sngStrik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92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0.316</a:t>
                      </a:r>
                    </a:p>
                    <a:p>
                      <a:pPr algn="ctr"/>
                      <a:r>
                        <a:rPr lang="en-GB" strike="sngStrike" dirty="0" smtClean="0">
                          <a:solidFill>
                            <a:srgbClr val="FF0000"/>
                          </a:solidFill>
                        </a:rPr>
                        <a:t>0.189</a:t>
                      </a:r>
                      <a:endParaRPr lang="en-GB" strike="sngStrik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0.231</a:t>
                      </a:r>
                    </a:p>
                    <a:p>
                      <a:pPr algn="ctr"/>
                      <a:r>
                        <a:rPr lang="en-GB" strike="sngStrike" dirty="0" smtClean="0">
                          <a:solidFill>
                            <a:srgbClr val="FF0000"/>
                          </a:solidFill>
                        </a:rPr>
                        <a:t>0.146</a:t>
                      </a:r>
                      <a:endParaRPr lang="en-GB" strike="sngStrik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49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17243787"/>
                  </a:ext>
                </a:extLst>
              </a:tr>
              <a:tr h="376794">
                <a:tc>
                  <a:txBody>
                    <a:bodyPr/>
                    <a:lstStyle/>
                    <a:p>
                      <a:r>
                        <a:rPr lang="en-GB" b="1"/>
                        <a:t>HL-LHC</a:t>
                      </a:r>
                      <a:r>
                        <a:rPr lang="en-GB"/>
                        <a:t> all quads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0.393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7030A0"/>
                          </a:solidFill>
                        </a:rPr>
                        <a:t>0.454</a:t>
                      </a:r>
                      <a:endParaRPr lang="en-GB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7030A0"/>
                          </a:solidFill>
                        </a:rPr>
                        <a:t>133</a:t>
                      </a:r>
                      <a:endParaRPr lang="en-GB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130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0.418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0.227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95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58762922"/>
                  </a:ext>
                </a:extLst>
              </a:tr>
              <a:tr h="376794">
                <a:tc>
                  <a:txBody>
                    <a:bodyPr/>
                    <a:lstStyle/>
                    <a:p>
                      <a:r>
                        <a:rPr lang="en-GB" b="1" dirty="0"/>
                        <a:t>HL-LHC</a:t>
                      </a:r>
                      <a:r>
                        <a:rPr lang="en-GB" dirty="0"/>
                        <a:t> IR1/5 only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0.367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0.425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123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120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0.394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0.195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90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43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53458592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EB7B1458-1016-9147-B3C9-A581C57D5A4B}"/>
              </a:ext>
            </a:extLst>
          </p:cNvPr>
          <p:cNvSpPr txBox="1"/>
          <p:nvPr/>
        </p:nvSpPr>
        <p:spPr>
          <a:xfrm>
            <a:off x="4716017" y="6527047"/>
            <a:ext cx="4150784" cy="307777"/>
          </a:xfrm>
          <a:prstGeom prst="rect">
            <a:avLst/>
          </a:prstGeom>
          <a:solidFill>
            <a:srgbClr val="FEEAD8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b="1" smtClean="0"/>
              <a:t>Partially from </a:t>
            </a:r>
            <a:r>
              <a:rPr lang="en-GB" sz="1400" b="1" dirty="0" smtClean="0"/>
              <a:t>119th WP2 meeting (</a:t>
            </a:r>
            <a:r>
              <a:rPr lang="en-GB" sz="1400" b="1" dirty="0" smtClean="0">
                <a:hlinkClick r:id="rId3"/>
              </a:rPr>
              <a:t>link</a:t>
            </a:r>
            <a:r>
              <a:rPr lang="en-GB" sz="1400" b="1" dirty="0" smtClean="0"/>
              <a:t>) </a:t>
            </a:r>
            <a:endParaRPr lang="en-GB" sz="1400" b="1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22EBB5C7-CF3F-6B48-8913-8E7A85B5FE2E}"/>
              </a:ext>
            </a:extLst>
          </p:cNvPr>
          <p:cNvSpPr txBox="1">
            <a:spLocks/>
          </p:cNvSpPr>
          <p:nvPr/>
        </p:nvSpPr>
        <p:spPr>
          <a:xfrm>
            <a:off x="287524" y="5227820"/>
            <a:ext cx="8555893" cy="1029823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100" b="1" dirty="0" smtClean="0"/>
              <a:t>Meaning: </a:t>
            </a:r>
            <a:r>
              <a:rPr lang="en-GB" sz="2100" dirty="0" smtClean="0"/>
              <a:t>if all quadrupoles in LHC oscillate randomly uncorrelated by </a:t>
            </a:r>
            <a:r>
              <a:rPr lang="en-GB" sz="2100" b="1" dirty="0" smtClean="0"/>
              <a:t>1 µm </a:t>
            </a:r>
            <a:r>
              <a:rPr lang="en-GB" sz="2100" b="1" dirty="0" err="1" smtClean="0"/>
              <a:t>rms</a:t>
            </a:r>
            <a:r>
              <a:rPr lang="en-GB" sz="2100" dirty="0" smtClean="0"/>
              <a:t>, then the </a:t>
            </a:r>
            <a:r>
              <a:rPr lang="en-GB" sz="2100" dirty="0" err="1" smtClean="0"/>
              <a:t>rms</a:t>
            </a:r>
            <a:r>
              <a:rPr lang="en-GB" sz="2100" dirty="0" smtClean="0"/>
              <a:t> orbit at the </a:t>
            </a:r>
            <a:r>
              <a:rPr lang="en-GB" sz="2100" b="1" dirty="0" smtClean="0"/>
              <a:t>most sensitive TCP</a:t>
            </a:r>
            <a:r>
              <a:rPr lang="en-GB" sz="2100" dirty="0" smtClean="0"/>
              <a:t> is </a:t>
            </a:r>
            <a:r>
              <a:rPr lang="en-GB" sz="2100" b="1" dirty="0" smtClean="0"/>
              <a:t>0.316 </a:t>
            </a:r>
            <a:r>
              <a:rPr lang="el-GR" sz="2100" b="1" dirty="0" smtClean="0"/>
              <a:t>σ</a:t>
            </a:r>
            <a:r>
              <a:rPr lang="en-US" sz="2100" b="1" baseline="-25000" dirty="0" smtClean="0"/>
              <a:t>beam</a:t>
            </a:r>
            <a:r>
              <a:rPr lang="en-US" sz="2100" b="1" dirty="0" smtClean="0"/>
              <a:t> </a:t>
            </a:r>
            <a:r>
              <a:rPr lang="en-GB" sz="2100" dirty="0" smtClean="0"/>
              <a:t>in H and </a:t>
            </a:r>
            <a:r>
              <a:rPr lang="en-GB" sz="2100" b="1" dirty="0" smtClean="0"/>
              <a:t>0.273 </a:t>
            </a:r>
            <a:r>
              <a:rPr lang="en-GB" sz="2100" b="1" dirty="0" err="1" smtClean="0"/>
              <a:t>σ</a:t>
            </a:r>
            <a:r>
              <a:rPr lang="en-GB" sz="2100" b="1" baseline="-25000" dirty="0" err="1" smtClean="0"/>
              <a:t>beam</a:t>
            </a:r>
            <a:r>
              <a:rPr lang="en-GB" sz="2100" b="1" dirty="0" smtClean="0"/>
              <a:t> </a:t>
            </a:r>
            <a:r>
              <a:rPr lang="en-GB" sz="2100" dirty="0" smtClean="0"/>
              <a:t>in V</a:t>
            </a:r>
          </a:p>
          <a:p>
            <a:r>
              <a:rPr lang="en-GB" sz="1900" b="1" dirty="0" smtClean="0">
                <a:solidFill>
                  <a:schemeClr val="accent6">
                    <a:lumMod val="75000"/>
                  </a:schemeClr>
                </a:solidFill>
              </a:rPr>
              <a:t>Note: </a:t>
            </a:r>
            <a:r>
              <a:rPr lang="en-GB" sz="1900" dirty="0" err="1">
                <a:solidFill>
                  <a:schemeClr val="accent6">
                    <a:lumMod val="75000"/>
                  </a:schemeClr>
                </a:solidFill>
              </a:rPr>
              <a:t>σ</a:t>
            </a:r>
            <a:r>
              <a:rPr lang="en-GB" sz="1900" baseline="-25000" dirty="0" err="1">
                <a:solidFill>
                  <a:schemeClr val="accent6">
                    <a:lumMod val="75000"/>
                  </a:schemeClr>
                </a:solidFill>
              </a:rPr>
              <a:t>beam</a:t>
            </a:r>
            <a:r>
              <a:rPr lang="en-GB" sz="19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GB" sz="1900" dirty="0" smtClean="0">
                <a:solidFill>
                  <a:schemeClr val="accent6">
                    <a:lumMod val="75000"/>
                  </a:schemeClr>
                </a:solidFill>
              </a:rPr>
              <a:t> given without considering dispersion.</a:t>
            </a:r>
            <a:endParaRPr lang="nb-NO" sz="17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lvl="1"/>
            <a:endParaRPr lang="en-GB" sz="1700" b="1" dirty="0"/>
          </a:p>
        </p:txBody>
      </p:sp>
    </p:spTree>
    <p:extLst>
      <p:ext uri="{BB962C8B-B14F-4D97-AF65-F5344CB8AC3E}">
        <p14:creationId xmlns:p14="http://schemas.microsoft.com/office/powerpoint/2010/main" val="869607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1D2A037-DA3C-B34D-99E6-B45C53755E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16712"/>
            <a:ext cx="7920000" cy="720000"/>
          </a:xfrm>
        </p:spPr>
        <p:txBody>
          <a:bodyPr/>
          <a:lstStyle/>
          <a:p>
            <a:r>
              <a:rPr lang="en-GB" dirty="0" smtClean="0"/>
              <a:t>Optics sensitivity: summary tables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669AC335-E573-2A41-83EB-A6FF3F8925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xmlns="" id="{22EBB5C7-CF3F-6B48-8913-8E7A85B5FE2E}"/>
              </a:ext>
            </a:extLst>
          </p:cNvPr>
          <p:cNvSpPr txBox="1">
            <a:spLocks/>
          </p:cNvSpPr>
          <p:nvPr/>
        </p:nvSpPr>
        <p:spPr>
          <a:xfrm>
            <a:off x="597264" y="836712"/>
            <a:ext cx="8089536" cy="497456"/>
          </a:xfrm>
          <a:prstGeom prst="rect">
            <a:avLst/>
          </a:prstGeom>
        </p:spPr>
        <p:txBody>
          <a:bodyPr vert="horz" lIns="0" tIns="0" rIns="0" bIns="0" rtlCol="0">
            <a:normAutofit fontScale="925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100" dirty="0" smtClean="0"/>
              <a:t>Impact at pickups (max orbit excursion at any pickup, e.g. as for TCP)</a:t>
            </a:r>
            <a:endParaRPr lang="en-GB" sz="1700" b="1" dirty="0" smtClean="0"/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xmlns="" id="{28AC7333-BAFF-D041-9906-0CC86F13B3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0028156"/>
              </p:ext>
            </p:extLst>
          </p:nvPr>
        </p:nvGraphicFramePr>
        <p:xfrm>
          <a:off x="323530" y="1196752"/>
          <a:ext cx="8208470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246">
                  <a:extLst>
                    <a:ext uri="{9D8B030D-6E8A-4147-A177-3AD203B41FA5}">
                      <a16:colId xmlns:a16="http://schemas.microsoft.com/office/drawing/2014/main" xmlns="" val="2355121742"/>
                    </a:ext>
                  </a:extLst>
                </a:gridCol>
                <a:gridCol w="747028"/>
                <a:gridCol w="747028"/>
                <a:gridCol w="747028"/>
                <a:gridCol w="747028"/>
                <a:gridCol w="747028"/>
                <a:gridCol w="747028"/>
                <a:gridCol w="747028"/>
                <a:gridCol w="747028"/>
              </a:tblGrid>
              <a:tr h="17171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/>
                </a:tc>
                <a:tc gridSpan="4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/>
                        <a:t>ADT pickup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b="1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/>
                        <a:t>Q1 BPM IP1/5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b="1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0546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/>
                        <a:t>B1 [</a:t>
                      </a:r>
                      <a:r>
                        <a:rPr lang="en-US" sz="1600" b="1" dirty="0" smtClean="0"/>
                        <a:t>µ</a:t>
                      </a:r>
                      <a:r>
                        <a:rPr lang="en-GB" sz="1600" b="1" dirty="0" smtClean="0"/>
                        <a:t>m/</a:t>
                      </a:r>
                      <a:r>
                        <a:rPr lang="en-US" sz="1600" b="1" dirty="0" smtClean="0"/>
                        <a:t>µ</a:t>
                      </a:r>
                      <a:r>
                        <a:rPr lang="en-GB" sz="1600" b="1" dirty="0" smtClean="0"/>
                        <a:t>m]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/>
                        <a:t>B2 [</a:t>
                      </a:r>
                      <a:r>
                        <a:rPr lang="en-US" sz="1600" b="1" dirty="0" smtClean="0"/>
                        <a:t>µ</a:t>
                      </a:r>
                      <a:r>
                        <a:rPr lang="en-GB" sz="1600" b="1" dirty="0" smtClean="0"/>
                        <a:t>m/</a:t>
                      </a:r>
                      <a:r>
                        <a:rPr lang="en-US" sz="1600" b="1" dirty="0" smtClean="0"/>
                        <a:t>µ</a:t>
                      </a:r>
                      <a:r>
                        <a:rPr lang="en-GB" sz="1600" b="1" dirty="0" smtClean="0"/>
                        <a:t>m]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b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/>
                        <a:t>B1 [</a:t>
                      </a:r>
                      <a:r>
                        <a:rPr lang="en-US" sz="1600" b="1" dirty="0" smtClean="0"/>
                        <a:t>µ</a:t>
                      </a:r>
                      <a:r>
                        <a:rPr lang="en-GB" sz="1600" b="1" dirty="0" smtClean="0"/>
                        <a:t>m/</a:t>
                      </a:r>
                      <a:r>
                        <a:rPr lang="en-US" sz="1600" b="1" dirty="0" smtClean="0"/>
                        <a:t>µ</a:t>
                      </a:r>
                      <a:r>
                        <a:rPr lang="en-GB" sz="1600" b="1" dirty="0" smtClean="0"/>
                        <a:t>m]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/>
                        <a:t>B2 [</a:t>
                      </a:r>
                      <a:r>
                        <a:rPr lang="en-US" sz="1600" b="1" dirty="0" smtClean="0"/>
                        <a:t>µ</a:t>
                      </a:r>
                      <a:r>
                        <a:rPr lang="en-GB" sz="1600" b="1" dirty="0" smtClean="0"/>
                        <a:t>m/</a:t>
                      </a:r>
                      <a:r>
                        <a:rPr lang="en-US" sz="1600" b="1" dirty="0" smtClean="0"/>
                        <a:t>µ</a:t>
                      </a:r>
                      <a:r>
                        <a:rPr lang="en-GB" sz="1600" b="1" dirty="0" smtClean="0"/>
                        <a:t>m]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b="1" dirty="0"/>
                    </a:p>
                  </a:txBody>
                  <a:tcPr/>
                </a:tc>
              </a:tr>
              <a:tr h="17171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err="1"/>
                        <a:t>Δx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err="1"/>
                        <a:t>Δy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err="1"/>
                        <a:t>Δx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err="1"/>
                        <a:t>Δy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err="1"/>
                        <a:t>Δx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err="1"/>
                        <a:t>Δy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err="1"/>
                        <a:t>Δx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err="1"/>
                        <a:t>Δy</a:t>
                      </a:r>
                      <a:endParaRPr lang="en-GB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205829479"/>
                  </a:ext>
                </a:extLst>
              </a:tr>
              <a:tr h="171717">
                <a:tc>
                  <a:txBody>
                    <a:bodyPr/>
                    <a:lstStyle/>
                    <a:p>
                      <a:r>
                        <a:rPr lang="en-GB" b="1"/>
                        <a:t>LHC</a:t>
                      </a:r>
                      <a:r>
                        <a:rPr lang="en-GB"/>
                        <a:t> all quads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7030A0"/>
                          </a:solidFill>
                        </a:rPr>
                        <a:t>66</a:t>
                      </a:r>
                      <a:endParaRPr lang="en-GB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125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7030A0"/>
                          </a:solidFill>
                        </a:rPr>
                        <a:t>204</a:t>
                      </a:r>
                      <a:endParaRPr lang="en-GB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180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179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686514059"/>
                  </a:ext>
                </a:extLst>
              </a:tr>
              <a:tr h="227095">
                <a:tc>
                  <a:txBody>
                    <a:bodyPr/>
                    <a:lstStyle/>
                    <a:p>
                      <a:r>
                        <a:rPr lang="en-GB" b="1"/>
                        <a:t>LHC</a:t>
                      </a:r>
                      <a:r>
                        <a:rPr lang="en-GB"/>
                        <a:t> IR1/5 only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102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182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159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156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17243787"/>
                  </a:ext>
                </a:extLst>
              </a:tr>
              <a:tr h="227095">
                <a:tc>
                  <a:txBody>
                    <a:bodyPr/>
                    <a:lstStyle/>
                    <a:p>
                      <a:r>
                        <a:rPr lang="en-GB" b="1"/>
                        <a:t>HL-LHC</a:t>
                      </a:r>
                      <a:r>
                        <a:rPr lang="en-GB"/>
                        <a:t> all quads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96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7030A0"/>
                          </a:solidFill>
                        </a:rPr>
                        <a:t>130</a:t>
                      </a:r>
                      <a:endParaRPr lang="en-GB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92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126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257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7030A0"/>
                          </a:solidFill>
                        </a:rPr>
                        <a:t>280</a:t>
                      </a:r>
                      <a:endParaRPr lang="en-GB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217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58762922"/>
                  </a:ext>
                </a:extLst>
              </a:tr>
              <a:tr h="227095">
                <a:tc>
                  <a:txBody>
                    <a:bodyPr/>
                    <a:lstStyle/>
                    <a:p>
                      <a:r>
                        <a:rPr lang="en-GB" b="1" dirty="0"/>
                        <a:t>HL-LHC</a:t>
                      </a:r>
                      <a:r>
                        <a:rPr lang="en-GB" dirty="0"/>
                        <a:t> IR1/5 only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84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115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82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118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178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224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248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184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53458592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xmlns="" id="{28AC7333-BAFF-D041-9906-0CC86F13B3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1466775"/>
              </p:ext>
            </p:extLst>
          </p:nvPr>
        </p:nvGraphicFramePr>
        <p:xfrm>
          <a:off x="323530" y="3861048"/>
          <a:ext cx="8208470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246">
                  <a:extLst>
                    <a:ext uri="{9D8B030D-6E8A-4147-A177-3AD203B41FA5}">
                      <a16:colId xmlns:a16="http://schemas.microsoft.com/office/drawing/2014/main" xmlns="" val="2355121742"/>
                    </a:ext>
                  </a:extLst>
                </a:gridCol>
                <a:gridCol w="1494056"/>
                <a:gridCol w="1494056"/>
                <a:gridCol w="1494056"/>
                <a:gridCol w="1494056"/>
              </a:tblGrid>
              <a:tr h="16289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/>
                </a:tc>
                <a:tc gridSpan="4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/>
                        <a:t>“ARC” BPMs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b="1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b="1" dirty="0" smtClean="0"/>
                    </a:p>
                  </a:txBody>
                  <a:tcPr/>
                </a:tc>
              </a:tr>
              <a:tr h="19491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/>
                        <a:t>B1 [</a:t>
                      </a:r>
                      <a:r>
                        <a:rPr lang="en-US" sz="1600" b="1" dirty="0" smtClean="0"/>
                        <a:t>µ</a:t>
                      </a:r>
                      <a:r>
                        <a:rPr lang="en-GB" sz="1600" b="1" dirty="0" smtClean="0"/>
                        <a:t>m/</a:t>
                      </a:r>
                      <a:r>
                        <a:rPr lang="en-US" sz="1600" b="1" dirty="0" smtClean="0"/>
                        <a:t>µ</a:t>
                      </a:r>
                      <a:r>
                        <a:rPr lang="en-GB" sz="1600" b="1" dirty="0" smtClean="0"/>
                        <a:t>m]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/>
                        <a:t>B2 [</a:t>
                      </a:r>
                      <a:r>
                        <a:rPr lang="en-US" sz="1600" b="1" dirty="0" smtClean="0"/>
                        <a:t>µ</a:t>
                      </a:r>
                      <a:r>
                        <a:rPr lang="en-GB" sz="1600" b="1" dirty="0" smtClean="0"/>
                        <a:t>m/</a:t>
                      </a:r>
                      <a:r>
                        <a:rPr lang="en-US" sz="1600" b="1" dirty="0" smtClean="0"/>
                        <a:t>µ</a:t>
                      </a:r>
                      <a:r>
                        <a:rPr lang="en-GB" sz="1600" b="1" dirty="0" smtClean="0"/>
                        <a:t>m]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b="1" dirty="0"/>
                    </a:p>
                  </a:txBody>
                  <a:tcPr/>
                </a:tc>
              </a:tr>
              <a:tr h="16289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err="1" smtClean="0"/>
                        <a:t>Δx</a:t>
                      </a:r>
                      <a:r>
                        <a:rPr lang="en-GB" b="1" dirty="0" smtClean="0"/>
                        <a:t> (Quad)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err="1" smtClean="0"/>
                        <a:t>Δy</a:t>
                      </a:r>
                      <a:r>
                        <a:rPr lang="en-GB" b="1" dirty="0" smtClean="0"/>
                        <a:t> (Quad)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err="1" smtClean="0"/>
                        <a:t>Δx</a:t>
                      </a:r>
                      <a:r>
                        <a:rPr lang="en-GB" b="1" dirty="0" smtClean="0"/>
                        <a:t> (Quad)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err="1" smtClean="0"/>
                        <a:t>Δy</a:t>
                      </a:r>
                      <a:r>
                        <a:rPr lang="en-GB" b="1" dirty="0" smtClean="0"/>
                        <a:t> (Quad)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205829479"/>
                  </a:ext>
                </a:extLst>
              </a:tr>
              <a:tr h="162896">
                <a:tc>
                  <a:txBody>
                    <a:bodyPr/>
                    <a:lstStyle/>
                    <a:p>
                      <a:r>
                        <a:rPr lang="en-GB" b="1"/>
                        <a:t>LHC</a:t>
                      </a:r>
                      <a:r>
                        <a:rPr lang="en-GB"/>
                        <a:t> all quads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s-IS" sz="1800" dirty="0" smtClean="0"/>
                        <a:t>84 (6L7)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86 (11R5)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87 (6R7)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7030A0"/>
                          </a:solidFill>
                        </a:rPr>
                        <a:t>92</a:t>
                      </a:r>
                      <a:r>
                        <a:rPr lang="en-GB" dirty="0" smtClean="0"/>
                        <a:t> (11L5)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686514059"/>
                  </a:ext>
                </a:extLst>
              </a:tr>
              <a:tr h="215430">
                <a:tc>
                  <a:txBody>
                    <a:bodyPr/>
                    <a:lstStyle/>
                    <a:p>
                      <a:r>
                        <a:rPr lang="en-GB" b="1"/>
                        <a:t>LHC</a:t>
                      </a:r>
                      <a:r>
                        <a:rPr lang="en-GB"/>
                        <a:t> IR1/5 only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76 </a:t>
                      </a:r>
                      <a:r>
                        <a:rPr lang="is-IS" sz="1800" dirty="0" smtClean="0"/>
                        <a:t>(6L7)</a:t>
                      </a:r>
                      <a:endParaRPr lang="en-GB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80 (11R5)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82 (6R7)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86 (11L5)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17243787"/>
                  </a:ext>
                </a:extLst>
              </a:tr>
              <a:tr h="215430">
                <a:tc>
                  <a:txBody>
                    <a:bodyPr/>
                    <a:lstStyle/>
                    <a:p>
                      <a:r>
                        <a:rPr lang="en-GB" b="1"/>
                        <a:t>HL-LHC</a:t>
                      </a:r>
                      <a:r>
                        <a:rPr lang="en-GB"/>
                        <a:t> all quads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123 (6L1)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130 (9R4)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7030A0"/>
                          </a:solidFill>
                        </a:rPr>
                        <a:t>162</a:t>
                      </a:r>
                      <a:r>
                        <a:rPr lang="en-GB" dirty="0" smtClean="0"/>
                        <a:t> (6R5)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130 (8R2)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58762922"/>
                  </a:ext>
                </a:extLst>
              </a:tr>
              <a:tr h="215430">
                <a:tc>
                  <a:txBody>
                    <a:bodyPr/>
                    <a:lstStyle/>
                    <a:p>
                      <a:r>
                        <a:rPr lang="en-GB" b="1" dirty="0"/>
                        <a:t>HL-LHC</a:t>
                      </a:r>
                      <a:r>
                        <a:rPr lang="en-GB" dirty="0"/>
                        <a:t> IR1/5 only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108 (6L1)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115 (9R4)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146 (6R5)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121 (8R2) 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53458592"/>
                  </a:ext>
                </a:extLst>
              </a:tr>
            </a:tbl>
          </a:graphicData>
        </a:graphic>
      </p:graphicFrame>
      <p:sp>
        <p:nvSpPr>
          <p:cNvPr id="3" name="Oval 2"/>
          <p:cNvSpPr/>
          <p:nvPr/>
        </p:nvSpPr>
        <p:spPr>
          <a:xfrm>
            <a:off x="3203848" y="6093296"/>
            <a:ext cx="648072" cy="32807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4013775" y="6466137"/>
            <a:ext cx="4511171" cy="338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b="1" smtClean="0"/>
              <a:t>Indicates which is the most sensitive pickup</a:t>
            </a:r>
            <a:endParaRPr lang="en-GB" sz="1600" b="1"/>
          </a:p>
        </p:txBody>
      </p:sp>
      <p:cxnSp>
        <p:nvCxnSpPr>
          <p:cNvPr id="8" name="Straight Arrow Connector 7"/>
          <p:cNvCxnSpPr>
            <a:stCxn id="5" idx="1"/>
            <a:endCxn id="3" idx="5"/>
          </p:cNvCxnSpPr>
          <p:nvPr/>
        </p:nvCxnSpPr>
        <p:spPr>
          <a:xfrm flipH="1" flipV="1">
            <a:off x="3757012" y="6373323"/>
            <a:ext cx="256763" cy="26209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9968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observations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HL-LHC (15cm β*) will be about 2 times more sensitive to quadrupoles vibrations than LHC (40cm </a:t>
            </a:r>
            <a:r>
              <a:rPr lang="en-GB" dirty="0"/>
              <a:t>β</a:t>
            </a:r>
            <a:r>
              <a:rPr lang="en-GB" dirty="0" smtClean="0"/>
              <a:t>*; 3.75).</a:t>
            </a:r>
          </a:p>
          <a:p>
            <a:pPr lvl="1"/>
            <a:r>
              <a:rPr lang="en-GB" dirty="0" smtClean="0"/>
              <a:t>but if we consider present LHC performance (30cm </a:t>
            </a:r>
            <a:r>
              <a:rPr lang="en-GB" dirty="0"/>
              <a:t>β*; </a:t>
            </a:r>
            <a:r>
              <a:rPr lang="en-GB" dirty="0" smtClean="0"/>
              <a:t>2.00), the difference is clearly reduced.</a:t>
            </a:r>
          </a:p>
          <a:p>
            <a:r>
              <a:rPr lang="en-GB" dirty="0" smtClean="0"/>
              <a:t>Dominant quadrupoles are the triplets in IP1/5</a:t>
            </a:r>
          </a:p>
          <a:p>
            <a:r>
              <a:rPr lang="en-GB" dirty="0" smtClean="0"/>
              <a:t>Oscillations of the order of 1 µm should show up very easily in our instrumentation.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6184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Instantaneous</a:t>
            </a:r>
            <a:r>
              <a:rPr lang="en-US" dirty="0" smtClean="0">
                <a:solidFill>
                  <a:srgbClr val="FF0000"/>
                </a:solidFill>
              </a:rPr>
              <a:t>*</a:t>
            </a:r>
            <a:r>
              <a:rPr lang="en-US" dirty="0" smtClean="0"/>
              <a:t> Luminosity reduction [1]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5" name="Content Placeholder 4"/>
          <p:cNvSpPr txBox="1">
            <a:spLocks noGrp="1"/>
          </p:cNvSpPr>
          <p:nvPr>
            <p:ph idx="1"/>
          </p:nvPr>
        </p:nvSpPr>
        <p:spPr>
          <a:xfrm>
            <a:off x="2193055" y="6257198"/>
            <a:ext cx="639995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indent="0">
              <a:buNone/>
            </a:pPr>
            <a:r>
              <a:rPr lang="en-US" sz="1600" dirty="0" smtClean="0">
                <a:solidFill>
                  <a:schemeClr val="bg2"/>
                </a:solidFill>
              </a:rPr>
              <a:t>[1] Concept of Luminosity, W. Herr and B. </a:t>
            </a:r>
            <a:r>
              <a:rPr lang="en-US" sz="1600" dirty="0" err="1" smtClean="0">
                <a:solidFill>
                  <a:schemeClr val="bg2"/>
                </a:solidFill>
              </a:rPr>
              <a:t>Muratori</a:t>
            </a:r>
            <a:r>
              <a:rPr lang="en-US" sz="1600" dirty="0" smtClean="0">
                <a:solidFill>
                  <a:schemeClr val="bg2"/>
                </a:solidFill>
              </a:rPr>
              <a:t>, (</a:t>
            </a:r>
            <a:r>
              <a:rPr lang="de-DE" sz="1600" dirty="0" smtClean="0">
                <a:solidFill>
                  <a:schemeClr val="bg2"/>
                </a:solidFill>
              </a:rPr>
              <a:t>CERN-2006-002)</a:t>
            </a:r>
            <a:r>
              <a:rPr lang="en-US" sz="1600" dirty="0" smtClean="0">
                <a:solidFill>
                  <a:schemeClr val="bg2"/>
                </a:solidFill>
              </a:rPr>
              <a:t> </a:t>
            </a:r>
            <a:endParaRPr lang="hr-HR" sz="1600" dirty="0" smtClean="0">
              <a:solidFill>
                <a:schemeClr val="bg2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751" y="1112779"/>
            <a:ext cx="2562279" cy="42556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856930" y="1169016"/>
            <a:ext cx="5099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2"/>
                </a:solidFill>
              </a:rPr>
              <a:t>Factor due to “static” orbit separation (d</a:t>
            </a:r>
            <a:r>
              <a:rPr lang="en-US" b="1" baseline="-25000" dirty="0" smtClean="0">
                <a:solidFill>
                  <a:schemeClr val="bg2"/>
                </a:solidFill>
              </a:rPr>
              <a:t>2</a:t>
            </a:r>
            <a:r>
              <a:rPr lang="en-US" b="1" dirty="0" smtClean="0">
                <a:solidFill>
                  <a:schemeClr val="bg2"/>
                </a:solidFill>
              </a:rPr>
              <a:t>-d</a:t>
            </a:r>
            <a:r>
              <a:rPr lang="en-US" b="1" baseline="-25000" dirty="0" smtClean="0">
                <a:solidFill>
                  <a:schemeClr val="bg2"/>
                </a:solidFill>
              </a:rPr>
              <a:t>1</a:t>
            </a:r>
            <a:r>
              <a:rPr lang="en-US" b="1" dirty="0" smtClean="0">
                <a:solidFill>
                  <a:schemeClr val="bg2"/>
                </a:solidFill>
              </a:rPr>
              <a:t>)</a:t>
            </a:r>
            <a:endParaRPr lang="hr-HR" b="1" dirty="0" smtClean="0">
              <a:solidFill>
                <a:schemeClr val="bg2"/>
              </a:solidFill>
            </a:endParaRPr>
          </a:p>
        </p:txBody>
      </p:sp>
      <p:sp>
        <p:nvSpPr>
          <p:cNvPr id="16" name="Left Brace 15"/>
          <p:cNvSpPr/>
          <p:nvPr/>
        </p:nvSpPr>
        <p:spPr>
          <a:xfrm flipH="1">
            <a:off x="3412186" y="1025001"/>
            <a:ext cx="360040" cy="576902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EB7B1458-1016-9147-B3C9-A581C57D5A4B}"/>
              </a:ext>
            </a:extLst>
          </p:cNvPr>
          <p:cNvSpPr txBox="1"/>
          <p:nvPr/>
        </p:nvSpPr>
        <p:spPr>
          <a:xfrm>
            <a:off x="4716017" y="6527047"/>
            <a:ext cx="4150784" cy="307777"/>
          </a:xfrm>
          <a:prstGeom prst="rect">
            <a:avLst/>
          </a:prstGeom>
          <a:solidFill>
            <a:srgbClr val="FEEAD8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/>
              <a:t>Partially from 99th WP2 meeting (</a:t>
            </a:r>
            <a:r>
              <a:rPr lang="en-GB" sz="1400" b="1" dirty="0" smtClean="0">
                <a:hlinkClick r:id="rId4"/>
              </a:rPr>
              <a:t>link</a:t>
            </a:r>
            <a:r>
              <a:rPr lang="en-GB" sz="1400" b="1" dirty="0" smtClean="0"/>
              <a:t>) </a:t>
            </a:r>
            <a:endParaRPr lang="en-GB" sz="14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3856930" y="1772816"/>
            <a:ext cx="50994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</a:rPr>
              <a:t>Factor </a:t>
            </a:r>
            <a:r>
              <a:rPr lang="en-US" b="1" dirty="0" smtClean="0">
                <a:solidFill>
                  <a:schemeClr val="bg2"/>
                </a:solidFill>
              </a:rPr>
              <a:t>due to “dynamic” orbit separation </a:t>
            </a:r>
            <a:r>
              <a:rPr lang="en-US" b="1" dirty="0" err="1" smtClean="0">
                <a:solidFill>
                  <a:schemeClr val="bg2"/>
                </a:solidFill>
              </a:rPr>
              <a:t>σ</a:t>
            </a:r>
            <a:r>
              <a:rPr lang="en-US" b="1" baseline="-25000" dirty="0" err="1" smtClean="0">
                <a:solidFill>
                  <a:schemeClr val="bg2"/>
                </a:solidFill>
              </a:rPr>
              <a:t>s</a:t>
            </a:r>
            <a:endParaRPr lang="en-US" b="1" dirty="0">
              <a:solidFill>
                <a:schemeClr val="bg2"/>
              </a:solidFill>
            </a:endParaRPr>
          </a:p>
          <a:p>
            <a:r>
              <a:rPr lang="en-US" b="1" dirty="0" smtClean="0">
                <a:solidFill>
                  <a:schemeClr val="bg2"/>
                </a:solidFill>
              </a:rPr>
              <a:t>i.e. assuming beam separation is oscillating around zero.</a:t>
            </a:r>
            <a:endParaRPr lang="hr-HR" b="1" baseline="-25000" dirty="0" smtClean="0">
              <a:solidFill>
                <a:schemeClr val="bg2"/>
              </a:solidFill>
            </a:endParaRPr>
          </a:p>
        </p:txBody>
      </p:sp>
      <p:sp>
        <p:nvSpPr>
          <p:cNvPr id="27" name="Left Brace 26"/>
          <p:cNvSpPr/>
          <p:nvPr/>
        </p:nvSpPr>
        <p:spPr>
          <a:xfrm flipH="1">
            <a:off x="3412186" y="1784403"/>
            <a:ext cx="360040" cy="852509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3528" y="1846113"/>
            <a:ext cx="2528909" cy="790799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75804" y="2636912"/>
            <a:ext cx="4699050" cy="3136738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647674"/>
            <a:ext cx="4556332" cy="3079531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xmlns="" id="{22EBB5C7-CF3F-6B48-8913-8E7A85B5FE2E}"/>
              </a:ext>
            </a:extLst>
          </p:cNvPr>
          <p:cNvSpPr txBox="1">
            <a:spLocks/>
          </p:cNvSpPr>
          <p:nvPr/>
        </p:nvSpPr>
        <p:spPr>
          <a:xfrm>
            <a:off x="287524" y="5949280"/>
            <a:ext cx="8555893" cy="40075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b="1" dirty="0">
                <a:solidFill>
                  <a:srgbClr val="FF0000"/>
                </a:solidFill>
              </a:rPr>
              <a:t>* Instantaneous</a:t>
            </a:r>
            <a:r>
              <a:rPr lang="en-US" sz="1600" b="1" dirty="0"/>
              <a:t> compared to LHC fill, </a:t>
            </a:r>
            <a:r>
              <a:rPr lang="en-US" sz="1600" b="1" dirty="0">
                <a:solidFill>
                  <a:srgbClr val="FF0000"/>
                </a:solidFill>
              </a:rPr>
              <a:t>integrated</a:t>
            </a:r>
            <a:r>
              <a:rPr lang="en-US" sz="1600" b="1" dirty="0"/>
              <a:t> compared to revolution frequency</a:t>
            </a:r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818466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9645EBA-650D-F840-8037-834D10A70E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Summary: impact </a:t>
            </a:r>
            <a:r>
              <a:rPr lang="en-GB" dirty="0"/>
              <a:t>on </a:t>
            </a:r>
            <a:r>
              <a:rPr lang="en-GB" dirty="0" smtClean="0"/>
              <a:t>observables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CCEE127E-36C9-4048-A0EB-67DC931FDA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xmlns="" id="{CA8DDAAE-3826-2F4D-BC9D-A5CDCD63B8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7146890"/>
              </p:ext>
            </p:extLst>
          </p:nvPr>
        </p:nvGraphicFramePr>
        <p:xfrm>
          <a:off x="107503" y="908720"/>
          <a:ext cx="8939295" cy="33631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6425">
                  <a:extLst>
                    <a:ext uri="{9D8B030D-6E8A-4147-A177-3AD203B41FA5}">
                      <a16:colId xmlns:a16="http://schemas.microsoft.com/office/drawing/2014/main" xmlns="" val="2355121742"/>
                    </a:ext>
                  </a:extLst>
                </a:gridCol>
                <a:gridCol w="1024574">
                  <a:extLst>
                    <a:ext uri="{9D8B030D-6E8A-4147-A177-3AD203B41FA5}">
                      <a16:colId xmlns:a16="http://schemas.microsoft.com/office/drawing/2014/main" xmlns="" val="1428473641"/>
                    </a:ext>
                  </a:extLst>
                </a:gridCol>
                <a:gridCol w="1024574">
                  <a:extLst>
                    <a:ext uri="{9D8B030D-6E8A-4147-A177-3AD203B41FA5}">
                      <a16:colId xmlns:a16="http://schemas.microsoft.com/office/drawing/2014/main" xmlns="" val="4122957515"/>
                    </a:ext>
                  </a:extLst>
                </a:gridCol>
                <a:gridCol w="1024574">
                  <a:extLst>
                    <a:ext uri="{9D8B030D-6E8A-4147-A177-3AD203B41FA5}">
                      <a16:colId xmlns:a16="http://schemas.microsoft.com/office/drawing/2014/main" xmlns="" val="1232612669"/>
                    </a:ext>
                  </a:extLst>
                </a:gridCol>
                <a:gridCol w="1024574">
                  <a:extLst>
                    <a:ext uri="{9D8B030D-6E8A-4147-A177-3AD203B41FA5}">
                      <a16:colId xmlns:a16="http://schemas.microsoft.com/office/drawing/2014/main" xmlns="" val="1321018474"/>
                    </a:ext>
                  </a:extLst>
                </a:gridCol>
                <a:gridCol w="1024574"/>
              </a:tblGrid>
              <a:tr h="528475">
                <a:tc>
                  <a:txBody>
                    <a:bodyPr/>
                    <a:lstStyle/>
                    <a:p>
                      <a:r>
                        <a:rPr lang="en-GB" b="1" dirty="0" smtClean="0"/>
                        <a:t>Luminosity loss [%]</a:t>
                      </a:r>
                      <a:endParaRPr lang="en-GB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800" b="1" i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GB" sz="1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i="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GB" sz="18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i="0" dirty="0" smtClean="0">
                          <a:solidFill>
                            <a:schemeClr val="tx1"/>
                          </a:solidFill>
                        </a:rPr>
                        <a:t>~2</a:t>
                      </a:r>
                      <a:endParaRPr lang="en-GB" sz="18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7861143"/>
                  </a:ext>
                </a:extLst>
              </a:tr>
              <a:tr h="301986">
                <a:tc>
                  <a:txBody>
                    <a:bodyPr/>
                    <a:lstStyle/>
                    <a:p>
                      <a:pPr algn="r"/>
                      <a:endParaRPr lang="en-GB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700" b="1" dirty="0"/>
                        <a:t>LHC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700" b="1" dirty="0"/>
                        <a:t>HL-LHC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700" b="1" dirty="0"/>
                        <a:t>LHC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700" b="1" dirty="0"/>
                        <a:t>HL-LHC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700" b="1" dirty="0" smtClean="0"/>
                        <a:t>HL-LHC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205829479"/>
                  </a:ext>
                </a:extLst>
              </a:tr>
              <a:tr h="365766">
                <a:tc>
                  <a:txBody>
                    <a:bodyPr/>
                    <a:lstStyle/>
                    <a:p>
                      <a:r>
                        <a:rPr lang="en-GB" sz="1700" b="1" dirty="0"/>
                        <a:t>Orbit </a:t>
                      </a:r>
                      <a:r>
                        <a:rPr lang="en-GB" sz="1700" b="1" dirty="0" err="1"/>
                        <a:t>sep.</a:t>
                      </a:r>
                      <a:r>
                        <a:rPr lang="en-GB" sz="1700" b="1" dirty="0"/>
                        <a:t> IP1/5 [</a:t>
                      </a:r>
                      <a:r>
                        <a:rPr lang="en-GB" sz="1700" dirty="0" err="1"/>
                        <a:t>σ</a:t>
                      </a:r>
                      <a:r>
                        <a:rPr lang="en-GB" sz="1700" baseline="-25000" dirty="0" err="1"/>
                        <a:t>beam</a:t>
                      </a:r>
                      <a:r>
                        <a:rPr lang="en-GB" sz="1700" b="1" dirty="0"/>
                        <a:t>]</a:t>
                      </a:r>
                      <a:endParaRPr lang="en-GB" sz="17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700" dirty="0" smtClean="0"/>
                        <a:t>0.2</a:t>
                      </a:r>
                      <a:endParaRPr lang="en-GB" sz="17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700" dirty="0" smtClean="0"/>
                        <a:t>0.68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700" dirty="0" smtClean="0"/>
                        <a:t>0.29</a:t>
                      </a:r>
                      <a:endParaRPr lang="en-GB" sz="1700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686514059"/>
                  </a:ext>
                </a:extLst>
              </a:tr>
              <a:tr h="301986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700" b="1" dirty="0" smtClean="0"/>
                        <a:t>Necessary quad. </a:t>
                      </a:r>
                      <a:r>
                        <a:rPr lang="en-GB" sz="1700" b="1" baseline="0" dirty="0" smtClean="0"/>
                        <a:t>motion </a:t>
                      </a:r>
                      <a:r>
                        <a:rPr lang="en-GB" sz="1700" b="1" baseline="0" dirty="0" err="1" smtClean="0"/>
                        <a:t>rms</a:t>
                      </a:r>
                      <a:r>
                        <a:rPr lang="en-GB" sz="1700" b="1" baseline="0" dirty="0" smtClean="0"/>
                        <a:t> [</a:t>
                      </a:r>
                      <a:r>
                        <a:rPr lang="el-GR" sz="1700" b="1" baseline="0" dirty="0" smtClean="0"/>
                        <a:t>μ</a:t>
                      </a:r>
                      <a:r>
                        <a:rPr lang="en-US" sz="1700" b="1" baseline="0" dirty="0" smtClean="0"/>
                        <a:t>m</a:t>
                      </a:r>
                      <a:r>
                        <a:rPr lang="en-GB" sz="1700" b="1" baseline="0" dirty="0" smtClean="0"/>
                        <a:t>]</a:t>
                      </a:r>
                      <a:endParaRPr lang="en-GB" sz="1700" b="1" dirty="0" smtClean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700" b="1" dirty="0" smtClean="0">
                          <a:solidFill>
                            <a:srgbClr val="7030A0"/>
                          </a:solidFill>
                        </a:rPr>
                        <a:t>0.39</a:t>
                      </a:r>
                      <a:endParaRPr lang="en-GB" sz="17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700" b="1" dirty="0" smtClean="0"/>
                        <a:t>0.27</a:t>
                      </a:r>
                      <a:endParaRPr lang="en-GB" sz="1700" b="1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700" b="1" dirty="0" smtClean="0"/>
                        <a:t>1.33</a:t>
                      </a:r>
                      <a:endParaRPr lang="en-GB" sz="1700" b="1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700" b="1" dirty="0" smtClean="0"/>
                        <a:t>0.93</a:t>
                      </a:r>
                      <a:endParaRPr lang="en-GB" sz="1700" b="1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700" b="1" dirty="0" smtClean="0">
                          <a:solidFill>
                            <a:srgbClr val="7030A0"/>
                          </a:solidFill>
                        </a:rPr>
                        <a:t>0.39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01986">
                <a:tc>
                  <a:txBody>
                    <a:bodyPr/>
                    <a:lstStyle/>
                    <a:p>
                      <a:r>
                        <a:rPr lang="en-GB" sz="1700" b="1" dirty="0" err="1" smtClean="0"/>
                        <a:t>rms</a:t>
                      </a:r>
                      <a:r>
                        <a:rPr lang="en-GB" sz="1700" b="1" dirty="0" smtClean="0"/>
                        <a:t> orbit </a:t>
                      </a:r>
                      <a:r>
                        <a:rPr lang="en-GB" sz="1700" b="1" dirty="0"/>
                        <a:t>@TCP [</a:t>
                      </a:r>
                      <a:r>
                        <a:rPr lang="en-GB" sz="1700" b="1" dirty="0" err="1"/>
                        <a:t>σ</a:t>
                      </a:r>
                      <a:r>
                        <a:rPr lang="en-GB" sz="1700" b="1" baseline="-25000" dirty="0" err="1"/>
                        <a:t>beam</a:t>
                      </a:r>
                      <a:r>
                        <a:rPr lang="en-GB" sz="1700" b="1" dirty="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700" dirty="0" smtClean="0"/>
                        <a:t>0.12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700" dirty="0" smtClean="0"/>
                        <a:t>0.12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700" dirty="0" smtClean="0"/>
                        <a:t>0.42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700" dirty="0" smtClean="0"/>
                        <a:t>0.40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700" dirty="0" smtClean="0"/>
                        <a:t>0.17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858762922"/>
                  </a:ext>
                </a:extLst>
              </a:tr>
              <a:tr h="301986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700" b="1" dirty="0" err="1" smtClean="0"/>
                        <a:t>rms</a:t>
                      </a:r>
                      <a:r>
                        <a:rPr lang="en-GB" sz="1700" b="1" dirty="0" smtClean="0"/>
                        <a:t> orbit @TCP [</a:t>
                      </a:r>
                      <a:r>
                        <a:rPr lang="el-GR" sz="1700" b="1" baseline="0" dirty="0" smtClean="0"/>
                        <a:t>μ</a:t>
                      </a:r>
                      <a:r>
                        <a:rPr lang="en-US" sz="1700" b="1" baseline="0" dirty="0" smtClean="0"/>
                        <a:t>m</a:t>
                      </a:r>
                      <a:r>
                        <a:rPr lang="en-GB" sz="1700" b="1" dirty="0" smtClean="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700" dirty="0" smtClean="0"/>
                        <a:t>36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700" dirty="0" smtClean="0"/>
                        <a:t>34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700" dirty="0" smtClean="0"/>
                        <a:t>122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700" dirty="0" smtClean="0"/>
                        <a:t>114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700" dirty="0" smtClean="0"/>
                        <a:t>48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01986">
                <a:tc>
                  <a:txBody>
                    <a:bodyPr/>
                    <a:lstStyle/>
                    <a:p>
                      <a:r>
                        <a:rPr lang="en-GB" sz="1700" b="1" dirty="0" err="1" smtClean="0"/>
                        <a:t>rms</a:t>
                      </a:r>
                      <a:r>
                        <a:rPr lang="en-GB" sz="1700" b="1" dirty="0" smtClean="0"/>
                        <a:t> orbit</a:t>
                      </a:r>
                      <a:r>
                        <a:rPr lang="en-GB" sz="1700" b="1" baseline="0" dirty="0" smtClean="0"/>
                        <a:t> @ADT pickups [</a:t>
                      </a:r>
                      <a:r>
                        <a:rPr lang="el-GR" sz="1700" b="1" baseline="0" dirty="0" smtClean="0"/>
                        <a:t>μ</a:t>
                      </a:r>
                      <a:r>
                        <a:rPr lang="en-US" sz="1700" b="1" baseline="0" dirty="0" smtClean="0"/>
                        <a:t>m</a:t>
                      </a:r>
                      <a:r>
                        <a:rPr lang="en-GB" sz="1700" b="1" baseline="0" dirty="0" smtClean="0"/>
                        <a:t>]</a:t>
                      </a:r>
                      <a:endParaRPr lang="en-GB" sz="17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700" dirty="0" smtClean="0"/>
                        <a:t>24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700" dirty="0" smtClean="0"/>
                        <a:t>32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700" dirty="0" smtClean="0"/>
                        <a:t>81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700" dirty="0" smtClean="0"/>
                        <a:t>110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700" dirty="0" smtClean="0"/>
                        <a:t>46</a:t>
                      </a:r>
                      <a:endParaRPr lang="en-GB" sz="1700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01986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700" b="1" dirty="0" err="1" smtClean="0"/>
                        <a:t>rms</a:t>
                      </a:r>
                      <a:r>
                        <a:rPr lang="en-GB" sz="1700" b="1" dirty="0" smtClean="0"/>
                        <a:t> orbit</a:t>
                      </a:r>
                      <a:r>
                        <a:rPr lang="en-GB" sz="1700" b="1" baseline="0" dirty="0" smtClean="0"/>
                        <a:t> @Q1 BPMs [</a:t>
                      </a:r>
                      <a:r>
                        <a:rPr lang="el-GR" sz="1700" b="1" baseline="0" dirty="0" smtClean="0"/>
                        <a:t>μ</a:t>
                      </a:r>
                      <a:r>
                        <a:rPr lang="en-US" sz="1700" b="1" baseline="0" dirty="0" smtClean="0"/>
                        <a:t>m</a:t>
                      </a:r>
                      <a:r>
                        <a:rPr lang="en-GB" sz="1700" b="1" baseline="0" dirty="0" smtClean="0"/>
                        <a:t>]</a:t>
                      </a:r>
                      <a:endParaRPr lang="en-GB" sz="17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700" dirty="0" smtClean="0"/>
                        <a:t>71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700" dirty="0" smtClean="0"/>
                        <a:t>68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700" dirty="0" smtClean="0"/>
                        <a:t>242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700" dirty="0" smtClean="0"/>
                        <a:t>231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700" dirty="0" smtClean="0"/>
                        <a:t>97</a:t>
                      </a:r>
                      <a:endParaRPr lang="en-GB" sz="1700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01986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700" b="1" dirty="0" err="1" smtClean="0"/>
                        <a:t>rms</a:t>
                      </a:r>
                      <a:r>
                        <a:rPr lang="en-GB" sz="1700" b="1" dirty="0" smtClean="0"/>
                        <a:t> orbit</a:t>
                      </a:r>
                      <a:r>
                        <a:rPr lang="en-GB" sz="1700" b="1" baseline="0" dirty="0" smtClean="0"/>
                        <a:t> @11L5 BPM [</a:t>
                      </a:r>
                      <a:r>
                        <a:rPr lang="el-GR" sz="1700" b="1" baseline="0" dirty="0" smtClean="0"/>
                        <a:t>μ</a:t>
                      </a:r>
                      <a:r>
                        <a:rPr lang="en-US" sz="1700" b="1" baseline="0" dirty="0" smtClean="0"/>
                        <a:t>m</a:t>
                      </a:r>
                      <a:r>
                        <a:rPr lang="en-GB" sz="1700" b="1" baseline="0" dirty="0" smtClean="0"/>
                        <a:t>]</a:t>
                      </a:r>
                      <a:endParaRPr lang="en-GB" sz="17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700" dirty="0" smtClean="0"/>
                        <a:t>34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700" dirty="0" smtClean="0"/>
                        <a:t>40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700" dirty="0" smtClean="0"/>
                        <a:t>114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700" dirty="0" smtClean="0"/>
                        <a:t>136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700" dirty="0" smtClean="0"/>
                        <a:t>57</a:t>
                      </a:r>
                      <a:endParaRPr lang="en-GB" sz="1700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3D6ADE9E-BCE4-8144-8F69-5FC94F4317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1760" y="1052736"/>
            <a:ext cx="1440160" cy="239197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01C7AE55-AF8C-774F-B3DE-36DCC9927989}"/>
              </a:ext>
            </a:extLst>
          </p:cNvPr>
          <p:cNvSpPr txBox="1">
            <a:spLocks/>
          </p:cNvSpPr>
          <p:nvPr/>
        </p:nvSpPr>
        <p:spPr>
          <a:xfrm>
            <a:off x="612000" y="1097291"/>
            <a:ext cx="8208473" cy="16655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51519" y="4476253"/>
            <a:ext cx="8568953" cy="1833067"/>
          </a:xfrm>
        </p:spPr>
        <p:txBody>
          <a:bodyPr>
            <a:normAutofit fontScale="92500" lnSpcReduction="10000"/>
          </a:bodyPr>
          <a:lstStyle/>
          <a:p>
            <a:r>
              <a:rPr lang="en-GB" sz="1800" dirty="0" smtClean="0"/>
              <a:t>Numbers computed assuming IP1/5 triplet only source of perturbation.</a:t>
            </a:r>
          </a:p>
          <a:p>
            <a:pPr lvl="1"/>
            <a:r>
              <a:rPr lang="en-GB" sz="1400" b="1" dirty="0" smtClean="0">
                <a:solidFill>
                  <a:srgbClr val="FF0000"/>
                </a:solidFill>
              </a:rPr>
              <a:t>Assuming both IP triplets oscillate by the same </a:t>
            </a:r>
            <a:r>
              <a:rPr lang="en-GB" sz="1400" b="1" dirty="0" err="1" smtClean="0">
                <a:solidFill>
                  <a:srgbClr val="FF0000"/>
                </a:solidFill>
              </a:rPr>
              <a:t>rms</a:t>
            </a:r>
            <a:r>
              <a:rPr lang="en-GB" sz="1400" b="1" dirty="0" smtClean="0">
                <a:solidFill>
                  <a:srgbClr val="FF0000"/>
                </a:solidFill>
              </a:rPr>
              <a:t> amplitude in one plane only</a:t>
            </a:r>
            <a:r>
              <a:rPr lang="en-GB" sz="1400" b="1" dirty="0" smtClean="0">
                <a:solidFill>
                  <a:srgbClr val="FF0000"/>
                </a:solidFill>
              </a:rPr>
              <a:t>.</a:t>
            </a:r>
          </a:p>
          <a:p>
            <a:pPr lvl="1"/>
            <a:r>
              <a:rPr lang="en-GB" sz="1400" b="1" dirty="0" smtClean="0">
                <a:solidFill>
                  <a:schemeClr val="tx1"/>
                </a:solidFill>
              </a:rPr>
              <a:t>If only one triplet oscillates =&gt; </a:t>
            </a:r>
            <a:r>
              <a:rPr lang="en-GB" sz="1400" b="1" dirty="0" err="1" smtClean="0">
                <a:solidFill>
                  <a:srgbClr val="FF0000"/>
                </a:solidFill>
              </a:rPr>
              <a:t>sqrt</a:t>
            </a:r>
            <a:r>
              <a:rPr lang="en-GB" sz="1400" b="1" dirty="0" smtClean="0">
                <a:solidFill>
                  <a:srgbClr val="FF0000"/>
                </a:solidFill>
              </a:rPr>
              <a:t>(2) more quadrupole motion </a:t>
            </a:r>
            <a:r>
              <a:rPr lang="en-GB" sz="1400" b="1" dirty="0" smtClean="0">
                <a:solidFill>
                  <a:schemeClr val="tx1"/>
                </a:solidFill>
              </a:rPr>
              <a:t>needed to give same effect.</a:t>
            </a:r>
            <a:endParaRPr lang="en-GB" sz="1400" b="1" dirty="0" smtClean="0">
              <a:solidFill>
                <a:schemeClr val="tx1"/>
              </a:solidFill>
            </a:endParaRPr>
          </a:p>
          <a:p>
            <a:r>
              <a:rPr lang="en-GB" sz="1800" dirty="0" smtClean="0"/>
              <a:t>A reasonable threshold is </a:t>
            </a:r>
            <a:r>
              <a:rPr lang="en-GB" sz="1800" b="1" dirty="0" smtClean="0"/>
              <a:t>1% instantaneous luminosity loss</a:t>
            </a:r>
            <a:r>
              <a:rPr lang="en-GB" sz="1800" dirty="0" smtClean="0"/>
              <a:t>, which correspond to about </a:t>
            </a:r>
            <a:r>
              <a:rPr lang="en-GB" sz="1800" b="1" dirty="0" smtClean="0"/>
              <a:t>0.4 (LHC) or 0.3 (HL-LHC) </a:t>
            </a:r>
            <a:r>
              <a:rPr lang="el-GR" sz="1800" b="1" dirty="0"/>
              <a:t>μ</a:t>
            </a:r>
            <a:r>
              <a:rPr lang="en-GB" sz="1800" b="1" dirty="0" smtClean="0"/>
              <a:t>m triplet motion</a:t>
            </a:r>
            <a:r>
              <a:rPr lang="en-GB" sz="1800" dirty="0" smtClean="0"/>
              <a:t>.</a:t>
            </a:r>
          </a:p>
          <a:p>
            <a:r>
              <a:rPr lang="en-GB" sz="1800" dirty="0" smtClean="0"/>
              <a:t>An event causing </a:t>
            </a:r>
            <a:r>
              <a:rPr lang="en-GB" sz="1800" b="1" dirty="0" smtClean="0"/>
              <a:t>1%</a:t>
            </a:r>
            <a:r>
              <a:rPr lang="en-GB" sz="1800" dirty="0" smtClean="0"/>
              <a:t> instantaneous luminosity loss in </a:t>
            </a:r>
            <a:r>
              <a:rPr lang="en-GB" sz="1800" b="1" dirty="0" smtClean="0"/>
              <a:t>LHC</a:t>
            </a:r>
            <a:r>
              <a:rPr lang="en-GB" sz="1800" dirty="0" smtClean="0"/>
              <a:t> would cause a </a:t>
            </a:r>
            <a:r>
              <a:rPr lang="en-GB" sz="1800" b="1" dirty="0" smtClean="0"/>
              <a:t>2%</a:t>
            </a:r>
            <a:r>
              <a:rPr lang="en-GB" sz="1800" dirty="0" smtClean="0"/>
              <a:t> luminosity loss in </a:t>
            </a:r>
            <a:r>
              <a:rPr lang="en-GB" sz="1800" b="1" dirty="0" smtClean="0"/>
              <a:t>HL-LHC</a:t>
            </a:r>
          </a:p>
        </p:txBody>
      </p:sp>
    </p:spTree>
    <p:extLst>
      <p:ext uri="{BB962C8B-B14F-4D97-AF65-F5344CB8AC3E}">
        <p14:creationId xmlns:p14="http://schemas.microsoft.com/office/powerpoint/2010/main" val="1501276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31039</TotalTime>
  <Words>3857</Words>
  <Application>Microsoft Macintosh PowerPoint</Application>
  <PresentationFormat>On-screen Show (4:3)</PresentationFormat>
  <Paragraphs>834</Paragraphs>
  <Slides>38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5" baseType="lpstr">
      <vt:lpstr>Calibri</vt:lpstr>
      <vt:lpstr>Cambria Math</vt:lpstr>
      <vt:lpstr>Mangal</vt:lpstr>
      <vt:lpstr>Times New Roman</vt:lpstr>
      <vt:lpstr>Wingdings</vt:lpstr>
      <vt:lpstr>Arial</vt:lpstr>
      <vt:lpstr>Thème Office</vt:lpstr>
      <vt:lpstr>Effect of civil engineering work on LHC and implications for HL-LHC  </vt:lpstr>
      <vt:lpstr>Outline</vt:lpstr>
      <vt:lpstr>Optics sensitivity: assumptions</vt:lpstr>
      <vt:lpstr>Optics sensitivity: summary tables</vt:lpstr>
      <vt:lpstr>Optics sensitivity: summary tables</vt:lpstr>
      <vt:lpstr>Optics sensitivity: summary tables</vt:lpstr>
      <vt:lpstr>Main observations</vt:lpstr>
      <vt:lpstr>Instantaneous* Luminosity reduction [1] </vt:lpstr>
      <vt:lpstr>Summary: impact on observables</vt:lpstr>
      <vt:lpstr>Ground motion observations in LHC</vt:lpstr>
      <vt:lpstr>Integrated PSD along 2017 (1/5/17 – 1/12/17)</vt:lpstr>
      <vt:lpstr>Integrated PSD along 2018 (1/5/18 – 26/09/18)</vt:lpstr>
      <vt:lpstr>Warning from EN-MME, e.g. 30/08/2018</vt:lpstr>
      <vt:lpstr>Warnings fired by EN-MME</vt:lpstr>
      <vt:lpstr>Digression: amplification of Q1 assembly</vt:lpstr>
      <vt:lpstr>Integrated PSD along 2017 – P5 (1/5/17 – 1/12/17)</vt:lpstr>
      <vt:lpstr>Integrated PSD along 2018 – P5 (1/5/18 – 26/09/18)</vt:lpstr>
      <vt:lpstr>Integrated PSD along 2018 – P1 (1/5/18 – 26/09/18)</vt:lpstr>
      <vt:lpstr>Additional warnings from previous plots</vt:lpstr>
      <vt:lpstr>Summary of possibly interesting fills</vt:lpstr>
      <vt:lpstr>Possible beam observables</vt:lpstr>
      <vt:lpstr>Main Events Overview presented by M. Schaumann</vt:lpstr>
      <vt:lpstr>GM and Beam Spectrum Evolution</vt:lpstr>
      <vt:lpstr>Fill 6757 (June)</vt:lpstr>
      <vt:lpstr>Fill 6757 (June)</vt:lpstr>
      <vt:lpstr>Beam Separation at IP1/5 due to Quadrupole Offset</vt:lpstr>
      <vt:lpstr>Back to optics sensitivity tables</vt:lpstr>
      <vt:lpstr>Back to optics sensitivity tables</vt:lpstr>
      <vt:lpstr>Some numbers from fill 6757 (June)</vt:lpstr>
      <vt:lpstr>PowerPoint Presentation</vt:lpstr>
      <vt:lpstr>PowerPoint Presentation</vt:lpstr>
      <vt:lpstr>Some numbers from fill 6757 (June)</vt:lpstr>
      <vt:lpstr>Fill 6919 (July)</vt:lpstr>
      <vt:lpstr>Conclusions</vt:lpstr>
      <vt:lpstr>2 Mturn orbit spectra @ 2R1, from FT to SB fill 7052</vt:lpstr>
      <vt:lpstr>Looking at the whole machine: impact on IP1</vt:lpstr>
      <vt:lpstr>Impact of quad misalignment on closed orbit</vt:lpstr>
      <vt:lpstr>Note: correlated IR motion</vt:lpstr>
    </vt:vector>
  </TitlesOfParts>
  <Company>APO</Company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Davide Gamba</cp:lastModifiedBy>
  <cp:revision>1015</cp:revision>
  <cp:lastPrinted>2018-04-16T08:00:54Z</cp:lastPrinted>
  <dcterms:created xsi:type="dcterms:W3CDTF">2016-01-11T14:38:10Z</dcterms:created>
  <dcterms:modified xsi:type="dcterms:W3CDTF">2018-10-02T08:38:25Z</dcterms:modified>
</cp:coreProperties>
</file>