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tiff" ContentType="image/tif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>
  <p:sldMasterIdLst>
    <p:sldMasterId id="2147483654" r:id="rId1"/>
  </p:sldMasterIdLst>
  <p:notesMasterIdLst>
    <p:notesMasterId r:id="rId27"/>
  </p:notesMasterIdLst>
  <p:handoutMasterIdLst>
    <p:handoutMasterId r:id="rId28"/>
  </p:handoutMasterIdLst>
  <p:sldIdLst>
    <p:sldId id="257" r:id="rId2"/>
    <p:sldId id="276" r:id="rId3"/>
    <p:sldId id="366" r:id="rId4"/>
    <p:sldId id="278" r:id="rId5"/>
    <p:sldId id="290" r:id="rId6"/>
    <p:sldId id="328" r:id="rId7"/>
    <p:sldId id="288" r:id="rId8"/>
    <p:sldId id="297" r:id="rId9"/>
    <p:sldId id="368" r:id="rId10"/>
    <p:sldId id="348" r:id="rId11"/>
    <p:sldId id="280" r:id="rId12"/>
    <p:sldId id="349" r:id="rId13"/>
    <p:sldId id="283" r:id="rId14"/>
    <p:sldId id="305" r:id="rId15"/>
    <p:sldId id="298" r:id="rId16"/>
    <p:sldId id="296" r:id="rId17"/>
    <p:sldId id="294" r:id="rId18"/>
    <p:sldId id="301" r:id="rId19"/>
    <p:sldId id="302" r:id="rId20"/>
    <p:sldId id="309" r:id="rId21"/>
    <p:sldId id="310" r:id="rId22"/>
    <p:sldId id="323" r:id="rId23"/>
    <p:sldId id="324" r:id="rId24"/>
    <p:sldId id="295" r:id="rId25"/>
    <p:sldId id="275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4" userDrawn="1">
          <p15:clr>
            <a:srgbClr val="A4A3A4"/>
          </p15:clr>
        </p15:guide>
        <p15:guide id="2" pos="84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00"/>
    <a:srgbClr val="800080"/>
    <a:srgbClr val="FE786A"/>
    <a:srgbClr val="BBE0E3"/>
    <a:srgbClr val="FFFFFF"/>
    <a:srgbClr val="66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度样式 2 - 强调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516" autoAdjust="0"/>
    <p:restoredTop sz="94425" autoAdjust="0"/>
  </p:normalViewPr>
  <p:slideViewPr>
    <p:cSldViewPr>
      <p:cViewPr varScale="1">
        <p:scale>
          <a:sx n="103" d="100"/>
          <a:sy n="103" d="100"/>
        </p:scale>
        <p:origin x="162" y="570"/>
      </p:cViewPr>
      <p:guideLst>
        <p:guide orient="horz" pos="144"/>
        <p:guide pos="847"/>
      </p:guideLst>
    </p:cSldViewPr>
  </p:slideViewPr>
  <p:outlineViewPr>
    <p:cViewPr>
      <p:scale>
        <a:sx n="33" d="100"/>
        <a:sy n="33" d="100"/>
      </p:scale>
      <p:origin x="42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41"/>
    </p:cViewPr>
  </p:sorter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2019/7/23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zh-CN" altLang="en-US"/>
              <a:t>kjbkjbkjbj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58B950-1256-4DE3-B979-013298CA2E94}" type="datetimeFigureOut">
              <a:rPr lang="en-US" smtClean="0"/>
              <a:t>7/23/2019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kjbkjbkjbj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472F55-8D3B-4C8C-B80D-09DA6CDE059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72F55-8D3B-4C8C-B80D-09DA6CDE059D}" type="slidenum">
              <a:rPr lang="en-US" smtClean="0"/>
              <a:t>1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kjbkjbkjbj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72F55-8D3B-4C8C-B80D-09DA6CDE059D}" type="slidenum">
              <a:rPr lang="en-US" smtClean="0"/>
              <a:t>10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kjbkjbkjbj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72F55-8D3B-4C8C-B80D-09DA6CDE059D}" type="slidenum">
              <a:rPr lang="en-US" smtClean="0"/>
              <a:t>11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kjbkjbkjbj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72F55-8D3B-4C8C-B80D-09DA6CDE059D}" type="slidenum">
              <a:rPr lang="en-US" smtClean="0"/>
              <a:t>12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kjbkjbkjbj</a:t>
            </a: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72F55-8D3B-4C8C-B80D-09DA6CDE059D}" type="slidenum">
              <a:rPr lang="en-US" smtClean="0"/>
              <a:t>13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kjbkjbkjbj</a:t>
            </a: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72F55-8D3B-4C8C-B80D-09DA6CDE059D}" type="slidenum">
              <a:rPr lang="en-US" smtClean="0"/>
              <a:t>14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kjbkjbkjbj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72F55-8D3B-4C8C-B80D-09DA6CDE059D}" type="slidenum">
              <a:rPr lang="en-US" smtClean="0"/>
              <a:t>15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kjbkjbkjbj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72F55-8D3B-4C8C-B80D-09DA6CDE059D}" type="slidenum">
              <a:rPr lang="en-US" smtClean="0"/>
              <a:t>16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kjbkjbkjbj</a:t>
            </a: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72F55-8D3B-4C8C-B80D-09DA6CDE059D}" type="slidenum">
              <a:rPr lang="en-US" smtClean="0"/>
              <a:t>17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kjbkjbkjbj</a:t>
            </a: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72F55-8D3B-4C8C-B80D-09DA6CDE059D}" type="slidenum">
              <a:rPr lang="en-US" smtClean="0"/>
              <a:t>18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kjbkjbkjbj</a:t>
            </a: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72F55-8D3B-4C8C-B80D-09DA6CDE059D}" type="slidenum">
              <a:rPr lang="en-US" smtClean="0"/>
              <a:t>19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kjbkjbkjbj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72F55-8D3B-4C8C-B80D-09DA6CDE059D}" type="slidenum">
              <a:rPr lang="en-US" smtClean="0"/>
              <a:t>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kjbkjbkjbj</a:t>
            </a: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72F55-8D3B-4C8C-B80D-09DA6CDE059D}" type="slidenum">
              <a:rPr lang="en-US" smtClean="0"/>
              <a:t>20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kjbkjbkjbj</a:t>
            </a: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72F55-8D3B-4C8C-B80D-09DA6CDE059D}" type="slidenum">
              <a:rPr lang="en-US" smtClean="0"/>
              <a:t>21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kjbkjbkjbj</a:t>
            </a: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72F55-8D3B-4C8C-B80D-09DA6CDE059D}" type="slidenum">
              <a:rPr lang="en-US" smtClean="0"/>
              <a:t>22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kjbkjbkjbj</a:t>
            </a: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72F55-8D3B-4C8C-B80D-09DA6CDE059D}" type="slidenum">
              <a:rPr lang="en-US" smtClean="0"/>
              <a:t>23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kjbkjbkjbj</a:t>
            </a: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72F55-8D3B-4C8C-B80D-09DA6CDE059D}" type="slidenum">
              <a:rPr lang="en-US" smtClean="0"/>
              <a:t>24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kjbkjbkjbj</a:t>
            </a: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72F55-8D3B-4C8C-B80D-09DA6CDE059D}" type="slidenum">
              <a:rPr lang="en-US" smtClean="0"/>
              <a:t>25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kjbkjbkjbj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dirty="0" smtClean="0"/>
              <a:t>[1] World</a:t>
            </a:r>
            <a:r>
              <a:rPr lang="en-US" altLang="zh-CN" baseline="0" dirty="0" smtClean="0"/>
              <a:t> scientific series in applications of superconductivity and related phenomena-MgB2 superconducting wires, pp. 315-340 (2016)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72F55-8D3B-4C8C-B80D-09DA6CDE059D}" type="slidenum">
              <a:rPr lang="en-US" smtClean="0"/>
              <a:t>3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kjbkjbkjbj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72F55-8D3B-4C8C-B80D-09DA6CDE059D}" type="slidenum">
              <a:rPr lang="en-US" smtClean="0"/>
              <a:t>4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kjbkjbkjbj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72F55-8D3B-4C8C-B80D-09DA6CDE059D}" type="slidenum">
              <a:rPr lang="en-US" smtClean="0"/>
              <a:t>5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kjbkjbkjbj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72F55-8D3B-4C8C-B80D-09DA6CDE059D}" type="slidenum">
              <a:rPr lang="en-US" smtClean="0"/>
              <a:t>6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kjbkjbkjbj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r>
              <a:rPr lang="en-US" altLang="zh-CN" dirty="0" smtClean="0"/>
              <a:t>[2] Li GZ et al </a:t>
            </a:r>
            <a:r>
              <a:rPr lang="en-US" altLang="zh-CN" i="1" dirty="0" smtClean="0"/>
              <a:t>Superconductor</a:t>
            </a:r>
            <a:r>
              <a:rPr lang="en-US" altLang="zh-CN" i="1" baseline="0" dirty="0" smtClean="0"/>
              <a:t> Science and Technology</a:t>
            </a:r>
            <a:r>
              <a:rPr lang="en-US" altLang="zh-CN" baseline="0" dirty="0" smtClean="0"/>
              <a:t>, volume </a:t>
            </a:r>
            <a:r>
              <a:rPr lang="en-US" altLang="zh-CN" b="1" baseline="0" dirty="0" smtClean="0"/>
              <a:t>25</a:t>
            </a:r>
            <a:r>
              <a:rPr lang="en-US" altLang="zh-CN" baseline="0" dirty="0" smtClean="0"/>
              <a:t>, 11 2012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72F55-8D3B-4C8C-B80D-09DA6CDE059D}" type="slidenum">
              <a:rPr lang="en-US" smtClean="0"/>
              <a:t>7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kjbkjbkjbj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72F55-8D3B-4C8C-B80D-09DA6CDE059D}" type="slidenum">
              <a:rPr lang="en-US" smtClean="0"/>
              <a:t>8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kjbkjbkjbj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F472F55-8D3B-4C8C-B80D-09DA6CDE059D}" type="slidenum">
              <a:rPr lang="en-US" smtClean="0"/>
              <a:t>9</a:t>
            </a:fld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/>
              <a:t>kjbkjbkjbj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810729"/>
      </p:ext>
    </p:extLst>
  </p:cSld>
  <p:clrMapOvr>
    <a:masterClrMapping/>
  </p:clrMapOvr>
  <p:hf sldNum="0"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551431"/>
      </p:ext>
    </p:extLst>
  </p:cSld>
  <p:clrMapOvr>
    <a:masterClrMapping/>
  </p:clrMapOvr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2895662"/>
      </p:ext>
    </p:extLst>
  </p:cSld>
  <p:clrMapOvr>
    <a:masterClrMapping/>
  </p:clrMapOvr>
  <p:hf sldNum="0"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chemeClr val="bg1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127912"/>
      </p:ext>
    </p:extLst>
  </p:cSld>
  <p:clrMapOvr>
    <a:masterClrMapping/>
  </p:clrMapOvr>
  <p:hf sldNum="0"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chemeClr val="bg1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414226"/>
      </p:ext>
    </p:extLst>
  </p:cSld>
  <p:clrMapOvr>
    <a:masterClrMapping/>
  </p:clrMapOvr>
  <p:hf sldNum="0"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chemeClr val="bg1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9019938"/>
      </p:ext>
    </p:extLst>
  </p:cSld>
  <p:clrMapOvr>
    <a:masterClrMapping/>
  </p:clrMapOvr>
  <p:hf sldNum="0"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chemeClr val="bg1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4590039"/>
      </p:ext>
    </p:extLst>
  </p:cSld>
  <p:clrMapOvr>
    <a:masterClrMapping/>
  </p:clrMapOvr>
  <p:hf sldNum="0"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chemeClr val="bg1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5341591"/>
      </p:ext>
    </p:extLst>
  </p:cSld>
  <p:clrMapOvr>
    <a:masterClrMapping/>
  </p:clrMapOvr>
  <p:hf sldNum="0"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chemeClr val="bg1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3258940"/>
      </p:ext>
    </p:extLst>
  </p:cSld>
  <p:clrMapOvr>
    <a:masterClrMapping/>
  </p:clrMapOvr>
  <p:hf sldNum="0" hd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chemeClr val="bg1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300963"/>
      </p:ext>
    </p:extLst>
  </p:cSld>
  <p:clrMapOvr>
    <a:masterClrMapping/>
  </p:clrMapOvr>
  <p:hf sldNum="0" hd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chemeClr val="bg1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2473878"/>
      </p:ext>
    </p:extLst>
  </p:cSld>
  <p:clrMapOvr>
    <a:masterClrMapping/>
  </p:clrMapOvr>
  <p:hf sldNum="0"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087729"/>
      </p:ext>
    </p:extLst>
  </p:cSld>
  <p:clrMapOvr>
    <a:masterClrMapping/>
  </p:clrMapOvr>
  <p:hf sldNum="0" hd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chemeClr val="bg1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2110911"/>
      </p:ext>
    </p:extLst>
  </p:cSld>
  <p:clrMapOvr>
    <a:masterClrMapping/>
  </p:clrMapOvr>
  <p:hf sldNum="0" hd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chemeClr val="bg1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9509877"/>
      </p:ext>
    </p:extLst>
  </p:cSld>
  <p:clrMapOvr>
    <a:masterClrMapping/>
  </p:clrMapOvr>
  <p:hf sldNum="0" hd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chemeClr val="bg1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094413"/>
      </p:ext>
    </p:extLst>
  </p:cSld>
  <p:clrMapOvr>
    <a:masterClrMapping/>
  </p:clrMapOvr>
  <p:hf sldNum="0" hd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chemeClr val="bg1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6730464"/>
      </p:ext>
    </p:extLst>
  </p:cSld>
  <p:clrMapOvr>
    <a:masterClrMapping/>
  </p:clrMapOvr>
  <p:hf sldNum="0" hd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chemeClr val="bg1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193343"/>
      </p:ext>
    </p:extLst>
  </p:cSld>
  <p:clrMapOvr>
    <a:masterClrMapping/>
  </p:clrMapOvr>
  <p:hf sldNum="0" hd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chemeClr val="bg1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0854047"/>
      </p:ext>
    </p:extLst>
  </p:cSld>
  <p:clrMapOvr>
    <a:masterClrMapping/>
  </p:clrMapOvr>
  <p:hf sldNum="0" hd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chemeClr val="bg1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246482"/>
      </p:ext>
    </p:extLst>
  </p:cSld>
  <p:clrMapOvr>
    <a:masterClrMapping/>
  </p:clrMapOvr>
  <p:hf sldNum="0" hd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chemeClr val="bg1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4177866"/>
      </p:ext>
    </p:extLst>
  </p:cSld>
  <p:clrMapOvr>
    <a:masterClrMapping/>
  </p:clrMapOvr>
  <p:hf sldNum="0" hd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chemeClr val="bg1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411762"/>
      </p:ext>
    </p:extLst>
  </p:cSld>
  <p:clrMapOvr>
    <a:masterClrMapping/>
  </p:clrMapOvr>
  <p:hf sldNum="0" hd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chemeClr val="bg1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357528"/>
      </p:ext>
    </p:extLst>
  </p:cSld>
  <p:clrMapOvr>
    <a:masterClrMapping/>
  </p:clrMapOvr>
  <p:hf sldNum="0"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2451728"/>
      </p:ext>
    </p:extLst>
  </p:cSld>
  <p:clrMapOvr>
    <a:masterClrMapping/>
  </p:clrMapOvr>
  <p:hf sldNum="0" hd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chemeClr val="bg1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250483"/>
      </p:ext>
    </p:extLst>
  </p:cSld>
  <p:clrMapOvr>
    <a:masterClrMapping/>
  </p:clrMapOvr>
  <p:hf sldNum="0" hd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chemeClr val="bg1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2703697"/>
      </p:ext>
    </p:extLst>
  </p:cSld>
  <p:clrMapOvr>
    <a:masterClrMapping/>
  </p:clrMapOvr>
  <p:hf sldNum="0" hd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chemeClr val="bg1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581728"/>
      </p:ext>
    </p:extLst>
  </p:cSld>
  <p:clrMapOvr>
    <a:masterClrMapping/>
  </p:clrMapOvr>
  <p:hf sldNum="0" hd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chemeClr val="bg1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2847030"/>
      </p:ext>
    </p:extLst>
  </p:cSld>
  <p:clrMapOvr>
    <a:masterClrMapping/>
  </p:clrMapOvr>
  <p:hf sldNum="0" hd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chemeClr val="bg1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3909145"/>
      </p:ext>
    </p:extLst>
  </p:cSld>
  <p:clrMapOvr>
    <a:masterClrMapping/>
  </p:clrMapOvr>
  <p:hf sldNum="0" hd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chemeClr val="bg1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71158"/>
      </p:ext>
    </p:extLst>
  </p:cSld>
  <p:clrMapOvr>
    <a:masterClrMapping/>
  </p:clrMapOvr>
  <p:hf sldNum="0" hd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200">
                <a:solidFill>
                  <a:schemeClr val="bg1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9197624"/>
      </p:ext>
    </p:extLst>
  </p:cSld>
  <p:clrMapOvr>
    <a:masterClrMapping/>
  </p:clrMapOvr>
  <p:hf sldNum="0" hd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74280" y="1163106"/>
            <a:ext cx="6815667" cy="464700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3642960" cy="418298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itle 2"/>
          <p:cNvSpPr>
            <a:spLocks noGrp="1"/>
          </p:cNvSpPr>
          <p:nvPr>
            <p:ph type="title"/>
          </p:nvPr>
        </p:nvSpPr>
        <p:spPr>
          <a:xfrm>
            <a:off x="1180160" y="164575"/>
            <a:ext cx="10871200" cy="457200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hf sldNum="0" hd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0" y="1219200"/>
            <a:ext cx="2844800" cy="46482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3556000" y="1219200"/>
            <a:ext cx="2844800" cy="22479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556000" y="3619500"/>
            <a:ext cx="2844800" cy="22479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1180160" y="164575"/>
            <a:ext cx="10871200" cy="457200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hf sldNum="0" hdr="0" dt="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3555999" y="1219200"/>
            <a:ext cx="7507047" cy="2247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556000" y="3619500"/>
            <a:ext cx="8172733" cy="2247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Title 2"/>
          <p:cNvSpPr>
            <a:spLocks noGrp="1"/>
          </p:cNvSpPr>
          <p:nvPr>
            <p:ph type="title"/>
          </p:nvPr>
        </p:nvSpPr>
        <p:spPr>
          <a:xfrm>
            <a:off x="1180160" y="164575"/>
            <a:ext cx="10871200" cy="457200"/>
          </a:xfrm>
        </p:spPr>
        <p:txBody>
          <a:bodyPr/>
          <a:lstStyle>
            <a:lvl1pPr>
              <a:defRPr sz="3200">
                <a:solidFill>
                  <a:schemeClr val="bg1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  <p:hf sldNum="0"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225826"/>
      </p:ext>
    </p:extLst>
  </p:cSld>
  <p:clrMapOvr>
    <a:masterClrMapping/>
  </p:clrMapOvr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7/23/2019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195893"/>
      </p:ext>
    </p:extLst>
  </p:cSld>
  <p:clrMapOvr>
    <a:masterClrMapping/>
  </p:clrMapOvr>
  <p:hf sldNum="0"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7/23/2019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795029"/>
      </p:ext>
    </p:extLst>
  </p:cSld>
  <p:clrMapOvr>
    <a:masterClrMapping/>
  </p:clrMapOvr>
  <p:hf sldNum="0"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7/23/2019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555814"/>
      </p:ext>
    </p:extLst>
  </p:cSld>
  <p:clrMapOvr>
    <a:masterClrMapping/>
  </p:clrMapOvr>
  <p:hf sldNum="0"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8545381"/>
      </p:ext>
    </p:extLst>
  </p:cSld>
  <p:clrMapOvr>
    <a:masterClrMapping/>
  </p:clrMapOvr>
  <p:hf sldNum="0"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7/23/2019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180777"/>
      </p:ext>
    </p:extLst>
  </p:cSld>
  <p:clrMapOvr>
    <a:masterClrMapping/>
  </p:clrMapOvr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image" Target="../media/image2.GI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7/23/2019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5839967" y="6462459"/>
            <a:ext cx="3994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20BB92E8-3AC3-406F-A756-DCE56A1BEC7A}" type="slidenum">
              <a:rPr lang="en-US" sz="1400" b="1" smtClean="0">
                <a:latin typeface="Calibri" panose="020F0502020204030204" pitchFamily="34" charset="0"/>
                <a:cs typeface="Calibri" panose="020F0502020204030204" pitchFamily="34" charset="0"/>
              </a:rPr>
              <a:t>‹#›</a:t>
            </a:fld>
            <a:endParaRPr lang="en-US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 descr="CSM logo rework.png"/>
          <p:cNvPicPr>
            <a:picLocks noChangeAspect="1"/>
          </p:cNvPicPr>
          <p:nvPr userDrawn="1"/>
        </p:nvPicPr>
        <p:blipFill>
          <a:blip r:embed="rId41" cstate="print"/>
          <a:stretch>
            <a:fillRect/>
          </a:stretch>
        </p:blipFill>
        <p:spPr>
          <a:xfrm>
            <a:off x="-100006" y="6347780"/>
            <a:ext cx="3635673" cy="494426"/>
          </a:xfrm>
          <a:prstGeom prst="rect">
            <a:avLst/>
          </a:prstGeom>
        </p:spPr>
      </p:pic>
      <p:pic>
        <p:nvPicPr>
          <p:cNvPr id="9" name="图片 1" descr="Logo"/>
          <p:cNvPicPr>
            <a:picLocks noChangeAspect="1"/>
          </p:cNvPicPr>
          <p:nvPr userDrawn="1"/>
        </p:nvPicPr>
        <p:blipFill>
          <a:blip r:embed="rId42"/>
          <a:stretch>
            <a:fillRect/>
          </a:stretch>
        </p:blipFill>
        <p:spPr>
          <a:xfrm>
            <a:off x="11204787" y="6348096"/>
            <a:ext cx="987213" cy="558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422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  <p:sldLayoutId id="2147483669" r:id="rId15"/>
    <p:sldLayoutId id="2147483670" r:id="rId16"/>
    <p:sldLayoutId id="2147483671" r:id="rId17"/>
    <p:sldLayoutId id="2147483672" r:id="rId18"/>
    <p:sldLayoutId id="2147483673" r:id="rId19"/>
    <p:sldLayoutId id="2147483674" r:id="rId20"/>
    <p:sldLayoutId id="2147483675" r:id="rId21"/>
    <p:sldLayoutId id="2147483676" r:id="rId22"/>
    <p:sldLayoutId id="2147483677" r:id="rId23"/>
    <p:sldLayoutId id="2147483678" r:id="rId24"/>
    <p:sldLayoutId id="2147483679" r:id="rId25"/>
    <p:sldLayoutId id="2147483680" r:id="rId26"/>
    <p:sldLayoutId id="2147483681" r:id="rId27"/>
    <p:sldLayoutId id="2147483682" r:id="rId28"/>
    <p:sldLayoutId id="2147483683" r:id="rId29"/>
    <p:sldLayoutId id="2147483684" r:id="rId30"/>
    <p:sldLayoutId id="2147483685" r:id="rId31"/>
    <p:sldLayoutId id="2147483686" r:id="rId32"/>
    <p:sldLayoutId id="2147483687" r:id="rId33"/>
    <p:sldLayoutId id="2147483688" r:id="rId34"/>
    <p:sldLayoutId id="2147483689" r:id="rId35"/>
    <p:sldLayoutId id="2147483690" r:id="rId36"/>
    <p:sldLayoutId id="2147483651" r:id="rId37"/>
    <p:sldLayoutId id="2147483652" r:id="rId38"/>
    <p:sldLayoutId id="2147483653" r:id="rId39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tif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4.xml"/><Relationship Id="rId5" Type="http://schemas.openxmlformats.org/officeDocument/2006/relationships/image" Target="../media/image18.tiff"/><Relationship Id="rId4" Type="http://schemas.openxmlformats.org/officeDocument/2006/relationships/image" Target="../media/image17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5.xml"/><Relationship Id="rId4" Type="http://schemas.openxmlformats.org/officeDocument/2006/relationships/image" Target="../media/image20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tif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22.tif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2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29.tiff"/><Relationship Id="rId2" Type="http://schemas.openxmlformats.org/officeDocument/2006/relationships/slideLayout" Target="../slideLayouts/slideLayout30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8.png"/><Relationship Id="rId5" Type="http://schemas.openxmlformats.org/officeDocument/2006/relationships/image" Target="../media/image27.w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tif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31.tif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38.tiff"/><Relationship Id="rId4" Type="http://schemas.openxmlformats.org/officeDocument/2006/relationships/image" Target="../media/image3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3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3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2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ChangeArrowheads="1"/>
          </p:cNvSpPr>
          <p:nvPr/>
        </p:nvSpPr>
        <p:spPr bwMode="auto">
          <a:xfrm>
            <a:off x="0" y="0"/>
            <a:ext cx="12192000" cy="1066800"/>
          </a:xfrm>
          <a:prstGeom prst="rect">
            <a:avLst/>
          </a:prstGeom>
          <a:solidFill>
            <a:srgbClr val="969696"/>
          </a:solidFill>
          <a:ln w="9525">
            <a:noFill/>
            <a:miter lim="800000"/>
          </a:ln>
        </p:spPr>
        <p:txBody>
          <a:bodyPr wrap="none" anchor="ctr"/>
          <a:lstStyle/>
          <a:p>
            <a:pPr algn="r"/>
            <a:endParaRPr lang="en-US" sz="1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7172" name="Picture 16" descr="OSU_99000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895" y="155861"/>
            <a:ext cx="756780" cy="755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Line 27"/>
          <p:cNvSpPr>
            <a:spLocks noChangeShapeType="1"/>
          </p:cNvSpPr>
          <p:nvPr/>
        </p:nvSpPr>
        <p:spPr bwMode="auto">
          <a:xfrm>
            <a:off x="0" y="1066800"/>
            <a:ext cx="12192000" cy="0"/>
          </a:xfrm>
          <a:prstGeom prst="line">
            <a:avLst/>
          </a:prstGeom>
          <a:noFill/>
          <a:ln w="19050">
            <a:solidFill>
              <a:srgbClr val="990000"/>
            </a:solidFill>
            <a:round/>
          </a:ln>
        </p:spPr>
        <p:txBody>
          <a:bodyPr/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025070" y="2644908"/>
            <a:ext cx="2653665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F. Wan</a:t>
            </a: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M. D. Sumption</a:t>
            </a: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D. L. Zhang</a:t>
            </a:r>
          </a:p>
          <a:p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and E. W. Collings</a:t>
            </a:r>
          </a:p>
          <a:p>
            <a:endParaRPr lang="en-US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 descr="MSE logo rework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43942" y="1806354"/>
            <a:ext cx="5107864" cy="926177"/>
          </a:xfrm>
          <a:prstGeom prst="rect">
            <a:avLst/>
          </a:prstGeom>
        </p:spPr>
      </p:pic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3653098" y="-149328"/>
            <a:ext cx="8553920" cy="12926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sz="2600" b="1" dirty="0">
                <a:solidFill>
                  <a:schemeClr val="bg1"/>
                </a:solidFill>
                <a:latin typeface="Calibri" panose="020F0502020204030204" pitchFamily="34" charset="0"/>
              </a:rPr>
              <a:t>Microstructure and enhanced engineering critical current density of AIMI MgB</a:t>
            </a:r>
            <a:r>
              <a:rPr lang="en-US" sz="2600" b="1" baseline="-25000" dirty="0">
                <a:solidFill>
                  <a:schemeClr val="bg1"/>
                </a:solidFill>
                <a:latin typeface="Calibri" panose="020F0502020204030204" pitchFamily="34" charset="0"/>
              </a:rPr>
              <a:t>2</a:t>
            </a:r>
            <a:r>
              <a:rPr lang="en-US" sz="2600" b="1" dirty="0">
                <a:solidFill>
                  <a:schemeClr val="bg1"/>
                </a:solidFill>
                <a:latin typeface="Calibri" panose="020F0502020204030204" pitchFamily="34" charset="0"/>
              </a:rPr>
              <a:t> strands processed with low temperature and long time</a:t>
            </a:r>
            <a:r>
              <a:rPr lang="en-US" sz="2400" b="1" dirty="0">
                <a:solidFill>
                  <a:schemeClr val="bg1"/>
                </a:solidFill>
                <a:latin typeface="Calibri" panose="020F0502020204030204" pitchFamily="34" charset="0"/>
              </a:rPr>
              <a:t>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025070" y="4897091"/>
            <a:ext cx="31108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M.A. Rindfleisch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5"/>
          <p:cNvSpPr>
            <a:spLocks noChangeArrowheads="1"/>
          </p:cNvSpPr>
          <p:nvPr/>
        </p:nvSpPr>
        <p:spPr bwMode="auto">
          <a:xfrm>
            <a:off x="1822455" y="305729"/>
            <a:ext cx="1773242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sz="2400" b="1" dirty="0">
                <a:gradFill>
                  <a:gsLst>
                    <a:gs pos="0">
                      <a:srgbClr val="E30000"/>
                    </a:gs>
                    <a:gs pos="0">
                      <a:srgbClr val="760303"/>
                    </a:gs>
                  </a:gsLst>
                  <a:lin scaled="0"/>
                </a:gradFill>
                <a:latin typeface="Times New Roman" panose="02020603050405020304" pitchFamily="18" charset="0"/>
              </a:rPr>
              <a:t>M3Or3B-03</a:t>
            </a: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515" y="4181275"/>
            <a:ext cx="4114800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Picture 9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0405" y="1463041"/>
            <a:ext cx="5094348" cy="3834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990033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Engineering </a:t>
            </a:r>
            <a:r>
              <a:rPr lang="en-US" altLang="zh-CN" i="1"/>
              <a:t>J</a:t>
            </a:r>
            <a:r>
              <a:rPr lang="en-US" altLang="zh-CN" baseline="-25000"/>
              <a:t>C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2089785" y="2463801"/>
            <a:ext cx="8473440" cy="1383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800" b="1" i="1" dirty="0">
                <a:latin typeface="Calibri" panose="020F0502020204030204" pitchFamily="34" charset="0"/>
                <a:cs typeface="Calibri" panose="020F0502020204030204" pitchFamily="34" charset="0"/>
              </a:rPr>
              <a:t> J</a:t>
            </a:r>
            <a:r>
              <a:rPr lang="en-US" altLang="zh-CN" sz="2800" b="1" i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altLang="zh-CN" sz="2800" b="1" dirty="0">
                <a:latin typeface="Calibri" panose="020F0502020204030204" pitchFamily="34" charset="0"/>
                <a:cs typeface="Calibri" panose="020F0502020204030204" pitchFamily="34" charset="0"/>
              </a:rPr>
              <a:t> = </a:t>
            </a:r>
            <a:r>
              <a:rPr lang="en-US" altLang="zh-CN" sz="2800" b="1" i="1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altLang="zh-CN" sz="2800" b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zh-CN" sz="2800" b="1" dirty="0">
                <a:latin typeface="Calibri" panose="020F0502020204030204" pitchFamily="34" charset="0"/>
                <a:cs typeface="Calibri" panose="020F0502020204030204" pitchFamily="34" charset="0"/>
              </a:rPr>
              <a:t>/Area</a:t>
            </a:r>
            <a:r>
              <a:rPr lang="en-US" altLang="zh-CN" sz="2800" b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whole strand</a:t>
            </a:r>
            <a:r>
              <a:rPr lang="en-US" altLang="zh-CN" sz="2800" b="1" dirty="0">
                <a:latin typeface="Calibri" panose="020F0502020204030204" pitchFamily="34" charset="0"/>
                <a:cs typeface="Calibri" panose="020F0502020204030204" pitchFamily="34" charset="0"/>
              </a:rPr>
              <a:t>= Layer </a:t>
            </a:r>
            <a:r>
              <a:rPr lang="en-US" altLang="zh-CN" sz="2800" b="1" i="1" dirty="0">
                <a:latin typeface="Calibri" panose="020F0502020204030204" pitchFamily="34" charset="0"/>
                <a:cs typeface="Calibri" panose="020F0502020204030204" pitchFamily="34" charset="0"/>
              </a:rPr>
              <a:t>J</a:t>
            </a:r>
            <a:r>
              <a:rPr lang="en-US" altLang="zh-CN" sz="2800" b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zh-CN" sz="2800" b="1" dirty="0">
                <a:latin typeface="Calibri" panose="020F0502020204030204" pitchFamily="34" charset="0"/>
                <a:cs typeface="Calibri" panose="020F0502020204030204" pitchFamily="34" charset="0"/>
              </a:rPr>
              <a:t> * Fill Factor</a:t>
            </a:r>
          </a:p>
          <a:p>
            <a:pPr algn="l"/>
            <a:endParaRPr lang="en-US" altLang="zh-CN" sz="2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l"/>
            <a:r>
              <a:rPr lang="en-US" altLang="zh-CN" sz="2800" b="1" dirty="0">
                <a:latin typeface="Calibri" panose="020F0502020204030204" pitchFamily="34" charset="0"/>
                <a:cs typeface="Calibri" panose="020F0502020204030204" pitchFamily="34" charset="0"/>
              </a:rPr>
              <a:t>Fill Factor = MgB</a:t>
            </a:r>
            <a:r>
              <a:rPr lang="en-US" altLang="zh-CN" sz="2800" b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altLang="zh-CN" sz="2800" b="1" dirty="0">
                <a:latin typeface="Calibri" panose="020F0502020204030204" pitchFamily="34" charset="0"/>
                <a:cs typeface="Calibri" panose="020F0502020204030204" pitchFamily="34" charset="0"/>
              </a:rPr>
              <a:t> Layer Area/ Whole strand Area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Transport </a:t>
            </a:r>
            <a:r>
              <a:rPr lang="en-US" i="1" dirty="0" smtClean="0"/>
              <a:t>Je</a:t>
            </a:r>
            <a:r>
              <a:rPr lang="en-US" dirty="0" smtClean="0"/>
              <a:t> versus Filament Number</a:t>
            </a:r>
            <a:endParaRPr lang="en-US" dirty="0"/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524001" y="-2232"/>
            <a:ext cx="184731" cy="4616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en-US" dirty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524001" y="5758934"/>
            <a:ext cx="184731" cy="369332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pPr eaLnBrk="1" hangingPunct="1"/>
            <a:endParaRPr lang="en-US" sz="1800" dirty="0">
              <a:latin typeface="Arial" panose="020B0604020202020204" pitchFamily="34" charset="0"/>
            </a:endParaRPr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821056"/>
            <a:ext cx="5483860" cy="5122545"/>
          </a:xfrm>
          <a:prstGeom prst="rect">
            <a:avLst/>
          </a:prstGeom>
          <a:noFill/>
          <a:ln w="2540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1045756"/>
              </p:ext>
            </p:extLst>
          </p:nvPr>
        </p:nvGraphicFramePr>
        <p:xfrm>
          <a:off x="7134225" y="821055"/>
          <a:ext cx="3178810" cy="256667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4122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665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2296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Filament Number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Fill Factor 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102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12.8</a:t>
                      </a:r>
                      <a:endParaRPr lang="en-US" sz="2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166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9.5</a:t>
                      </a:r>
                      <a:endParaRPr lang="en-US" sz="24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102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11.5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3" name="文本框 2"/>
          <p:cNvSpPr txBox="1"/>
          <p:nvPr/>
        </p:nvSpPr>
        <p:spPr>
          <a:xfrm>
            <a:off x="5405120" y="2202181"/>
            <a:ext cx="99568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Calibri" panose="020F0502020204030204" pitchFamily="34" charset="0"/>
                <a:cs typeface="Calibri" panose="020F0502020204030204" pitchFamily="34" charset="0"/>
              </a:rPr>
              <a:t>Mono</a:t>
            </a:r>
          </a:p>
        </p:txBody>
      </p:sp>
      <p:cxnSp>
        <p:nvCxnSpPr>
          <p:cNvPr id="4" name="直接箭头连接符 3"/>
          <p:cNvCxnSpPr/>
          <p:nvPr/>
        </p:nvCxnSpPr>
        <p:spPr>
          <a:xfrm flipH="1">
            <a:off x="5265420" y="2662556"/>
            <a:ext cx="477520" cy="328295"/>
          </a:xfrm>
          <a:prstGeom prst="straightConnector1">
            <a:avLst/>
          </a:prstGeom>
          <a:noFill/>
          <a:ln w="38100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5" name="文本框 4"/>
          <p:cNvSpPr txBox="1"/>
          <p:nvPr/>
        </p:nvSpPr>
        <p:spPr>
          <a:xfrm>
            <a:off x="3373121" y="2392046"/>
            <a:ext cx="5327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</a:p>
        </p:txBody>
      </p:sp>
      <p:cxnSp>
        <p:nvCxnSpPr>
          <p:cNvPr id="6" name="直接箭头连接符 5"/>
          <p:cNvCxnSpPr/>
          <p:nvPr/>
        </p:nvCxnSpPr>
        <p:spPr>
          <a:xfrm flipV="1">
            <a:off x="3684271" y="2563495"/>
            <a:ext cx="305435" cy="116840"/>
          </a:xfrm>
          <a:prstGeom prst="straightConnector1">
            <a:avLst/>
          </a:prstGeom>
          <a:noFill/>
          <a:ln w="38100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7" name="文本框 6"/>
          <p:cNvSpPr txBox="1"/>
          <p:nvPr/>
        </p:nvSpPr>
        <p:spPr>
          <a:xfrm>
            <a:off x="4732656" y="3989071"/>
            <a:ext cx="53276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Calibri" panose="020F0502020204030204" pitchFamily="34" charset="0"/>
                <a:cs typeface="Calibri" panose="020F0502020204030204" pitchFamily="34" charset="0"/>
              </a:rPr>
              <a:t>18</a:t>
            </a:r>
          </a:p>
        </p:txBody>
      </p:sp>
      <p:cxnSp>
        <p:nvCxnSpPr>
          <p:cNvPr id="8" name="直接箭头连接符 7"/>
          <p:cNvCxnSpPr/>
          <p:nvPr/>
        </p:nvCxnSpPr>
        <p:spPr>
          <a:xfrm flipV="1">
            <a:off x="5100956" y="3736340"/>
            <a:ext cx="304165" cy="252730"/>
          </a:xfrm>
          <a:prstGeom prst="straightConnector1">
            <a:avLst/>
          </a:prstGeom>
          <a:noFill/>
          <a:ln w="38100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9" name="矩形 8"/>
          <p:cNvSpPr/>
          <p:nvPr/>
        </p:nvSpPr>
        <p:spPr>
          <a:xfrm>
            <a:off x="8899526" y="1624330"/>
            <a:ext cx="998855" cy="1766570"/>
          </a:xfrm>
          <a:prstGeom prst="rect">
            <a:avLst/>
          </a:prstGeom>
          <a:noFill/>
          <a:ln w="38100" cap="flat" cmpd="sng" algn="ctr">
            <a:solidFill>
              <a:srgbClr val="99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altLang="en-US">
              <a:latin typeface="Helvetica-Ligh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2038"/>
            <a:ext cx="10515600" cy="930638"/>
          </a:xfrm>
        </p:spPr>
        <p:txBody>
          <a:bodyPr/>
          <a:lstStyle/>
          <a:p>
            <a:r>
              <a:rPr lang="en-US" altLang="zh-CN" b="1" dirty="0">
                <a:solidFill>
                  <a:srgbClr val="FF0000"/>
                </a:solidFill>
              </a:rPr>
              <a:t>Layer </a:t>
            </a:r>
            <a:r>
              <a:rPr lang="en-US" altLang="zh-CN" b="1" i="1" dirty="0">
                <a:solidFill>
                  <a:srgbClr val="FF0000"/>
                </a:solidFill>
              </a:rPr>
              <a:t>J</a:t>
            </a:r>
            <a:r>
              <a:rPr lang="en-US" altLang="zh-CN" b="1" baseline="-25000" dirty="0">
                <a:solidFill>
                  <a:srgbClr val="FF0000"/>
                </a:solidFill>
              </a:rPr>
              <a:t>C</a:t>
            </a:r>
            <a:r>
              <a:rPr lang="en-US" altLang="zh-CN" b="1" dirty="0">
                <a:solidFill>
                  <a:srgbClr val="FF0000"/>
                </a:solidFill>
              </a:rPr>
              <a:t> versus Filament Number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496" y="781686"/>
            <a:ext cx="5567045" cy="5039995"/>
          </a:xfrm>
          <a:prstGeom prst="rect">
            <a:avLst/>
          </a:prstGeom>
          <a:noFill/>
          <a:ln w="2540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aphicFrame>
        <p:nvGraphicFramePr>
          <p:cNvPr id="17" name="Tab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9866656"/>
              </p:ext>
            </p:extLst>
          </p:nvPr>
        </p:nvGraphicFramePr>
        <p:xfrm>
          <a:off x="7195184" y="781685"/>
          <a:ext cx="3586225" cy="256667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5037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24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2296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Filament Number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T </a:t>
                      </a:r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Layer </a:t>
                      </a:r>
                      <a:r>
                        <a:rPr lang="en-US" sz="2400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J</a:t>
                      </a:r>
                      <a:r>
                        <a:rPr lang="en-US" sz="2400" baseline="-25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( 10</a:t>
                      </a:r>
                      <a:r>
                        <a:rPr lang="en-US" sz="2400" baseline="30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A/cm</a:t>
                      </a:r>
                      <a:r>
                        <a:rPr lang="en-US" sz="2400" baseline="300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2400" baseline="-250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8102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10.4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166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8.99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8102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6.09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3" name="直接箭头连接符 2"/>
          <p:cNvCxnSpPr/>
          <p:nvPr/>
        </p:nvCxnSpPr>
        <p:spPr>
          <a:xfrm flipV="1">
            <a:off x="5349241" y="2929890"/>
            <a:ext cx="17145" cy="1005840"/>
          </a:xfrm>
          <a:prstGeom prst="straightConnector1">
            <a:avLst/>
          </a:prstGeom>
          <a:noFill/>
          <a:ln w="53975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45" y="71070"/>
            <a:ext cx="8806990" cy="4572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Microstructural Analysis – 18-filamentary Strand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1524001" y="-2232"/>
            <a:ext cx="184731" cy="4616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en-US" dirty="0"/>
          </a:p>
        </p:txBody>
      </p:sp>
      <p:pic>
        <p:nvPicPr>
          <p:cNvPr id="10" name="Picture 2" descr="I:\Graduate Research\4th Year\SUST_Article_AIMI-LowT\SEM Image\Quanta\3100-625\625-480\BSE-Sample3-1 - Copy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7500" y="970165"/>
            <a:ext cx="2534730" cy="2188858"/>
          </a:xfrm>
          <a:prstGeom prst="rect">
            <a:avLst/>
          </a:prstGeom>
          <a:noFill/>
          <a:ln w="25400">
            <a:solidFill>
              <a:srgbClr val="99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2057361" y="3313666"/>
            <a:ext cx="15804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625</a:t>
            </a:r>
            <a:r>
              <a:rPr lang="en-US" b="1" baseline="30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C/08h</a:t>
            </a:r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5319575" y="1977911"/>
          <a:ext cx="3276600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875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174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Area</a:t>
                      </a:r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Mg :</a:t>
                      </a:r>
                      <a:r>
                        <a:rPr lang="en-US" b="1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</a:t>
                      </a:r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Phase</a:t>
                      </a:r>
                      <a:endParaRPr lang="en-US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Area 1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: 2.42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MgB</a:t>
                      </a:r>
                      <a:r>
                        <a:rPr lang="en-US" sz="14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+ B-rich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Area 2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: 4.54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B-rich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Area 3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: 2.05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MgB</a:t>
                      </a:r>
                      <a:r>
                        <a:rPr lang="en-US" sz="1400" baseline="-250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en-US" sz="1400" baseline="-250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Area 4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: 3.28</a:t>
                      </a:r>
                      <a:endParaRPr 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B-rich</a:t>
                      </a:r>
                      <a:endParaRPr 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3075" name="Picture 3" descr="I:\Graduate Research\4th Year\SUST_Article_AIMI-LowT\SEM Image\Quanta\3100-625\625-480\BSE-Sample3-f2 - Copy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1805" y="4043497"/>
            <a:ext cx="2557650" cy="2209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I:\Graduate Research\4th Year\SUST_Article_AIMI-LowT\SEM Image\Quanta\3100-625\625-480\BSE-Sample1-f2 - Copy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265" y="4013651"/>
            <a:ext cx="2590800" cy="2239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直接箭头连接符 2"/>
          <p:cNvCxnSpPr/>
          <p:nvPr/>
        </p:nvCxnSpPr>
        <p:spPr>
          <a:xfrm flipV="1">
            <a:off x="4252230" y="2545717"/>
            <a:ext cx="1190991" cy="2150648"/>
          </a:xfrm>
          <a:prstGeom prst="straightConnector1">
            <a:avLst/>
          </a:prstGeom>
          <a:noFill/>
          <a:ln w="34925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4" name="直接箭头连接符 3"/>
          <p:cNvCxnSpPr/>
          <p:nvPr/>
        </p:nvCxnSpPr>
        <p:spPr>
          <a:xfrm flipV="1">
            <a:off x="3484460" y="2929890"/>
            <a:ext cx="1958760" cy="1958500"/>
          </a:xfrm>
          <a:prstGeom prst="straightConnector1">
            <a:avLst/>
          </a:prstGeom>
          <a:noFill/>
          <a:ln w="34925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5" name="直接箭头连接符 4"/>
          <p:cNvCxnSpPr/>
          <p:nvPr/>
        </p:nvCxnSpPr>
        <p:spPr>
          <a:xfrm flipH="1" flipV="1">
            <a:off x="6134736" y="3314066"/>
            <a:ext cx="720725" cy="1823085"/>
          </a:xfrm>
          <a:prstGeom prst="straightConnector1">
            <a:avLst/>
          </a:prstGeom>
          <a:noFill/>
          <a:ln w="34925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6" name="直接箭头连接符 5"/>
          <p:cNvCxnSpPr/>
          <p:nvPr/>
        </p:nvCxnSpPr>
        <p:spPr>
          <a:xfrm flipH="1" flipV="1">
            <a:off x="5942330" y="3775075"/>
            <a:ext cx="1291590" cy="2256790"/>
          </a:xfrm>
          <a:prstGeom prst="straightConnector1">
            <a:avLst/>
          </a:prstGeom>
          <a:noFill/>
          <a:ln w="34925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7" name="TextBox 5"/>
          <p:cNvSpPr txBox="1"/>
          <p:nvPr/>
        </p:nvSpPr>
        <p:spPr>
          <a:xfrm>
            <a:off x="5436870" y="840105"/>
            <a:ext cx="315976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B-rich phases were distributed in MgB</a:t>
            </a:r>
            <a:r>
              <a:rPr lang="en-US" sz="20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matrix</a:t>
            </a:r>
          </a:p>
          <a:p>
            <a:endParaRPr 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01398"/>
            <a:ext cx="10515600" cy="1325563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Transport </a:t>
            </a:r>
            <a:r>
              <a:rPr lang="en-US" b="1" i="1" dirty="0" smtClean="0">
                <a:solidFill>
                  <a:srgbClr val="FF0000"/>
                </a:solidFill>
              </a:rPr>
              <a:t>J</a:t>
            </a:r>
            <a:r>
              <a:rPr lang="en-US" b="1" baseline="-25000" dirty="0" smtClean="0">
                <a:solidFill>
                  <a:srgbClr val="FF0000"/>
                </a:solidFill>
              </a:rPr>
              <a:t>C</a:t>
            </a:r>
            <a:r>
              <a:rPr lang="en-US" b="1" dirty="0" smtClean="0">
                <a:solidFill>
                  <a:srgbClr val="FF0000"/>
                </a:solidFill>
              </a:rPr>
              <a:t> versus Heating Time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7816" y="2310131"/>
            <a:ext cx="4289425" cy="3999865"/>
          </a:xfrm>
          <a:prstGeom prst="rect">
            <a:avLst/>
          </a:prstGeom>
          <a:noFill/>
          <a:ln w="2540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1256" y="2310130"/>
            <a:ext cx="4371975" cy="4000500"/>
          </a:xfrm>
          <a:prstGeom prst="rect">
            <a:avLst/>
          </a:prstGeom>
          <a:noFill/>
          <a:ln w="2540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365655" y="785593"/>
            <a:ext cx="3461656" cy="1200329"/>
          </a:xfrm>
          <a:prstGeom prst="rect">
            <a:avLst/>
          </a:prstGeom>
          <a:noFill/>
          <a:ln w="25400">
            <a:solidFill>
              <a:srgbClr val="99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18 Filaments</a:t>
            </a:r>
          </a:p>
          <a:p>
            <a:pPr algn="ctr"/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625 </a:t>
            </a:r>
            <a:r>
              <a:rPr lang="en-US" sz="2400" b="1" baseline="30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</a:p>
          <a:p>
            <a:pPr algn="ctr"/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Heating time:8 ~ 14 hours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93869" y="2768105"/>
            <a:ext cx="6490444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Dy</a:t>
            </a:r>
            <a:r>
              <a:rPr lang="en-US" sz="4000" b="1" baseline="-25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4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sz="4000" b="1" baseline="-25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4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/C Co-doping for </a:t>
            </a:r>
          </a:p>
          <a:p>
            <a:pPr algn="ctr"/>
            <a:r>
              <a:rPr lang="en-US" sz="4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18-filamentary AIMI Strands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0" y="0"/>
            <a:ext cx="10515600" cy="1325563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Dy</a:t>
            </a:r>
            <a:r>
              <a:rPr lang="en-US" b="1" baseline="-25000" dirty="0" smtClean="0">
                <a:solidFill>
                  <a:srgbClr val="FF0000"/>
                </a:solidFill>
              </a:rPr>
              <a:t>2</a:t>
            </a:r>
            <a:r>
              <a:rPr lang="en-US" b="1" dirty="0" smtClean="0">
                <a:solidFill>
                  <a:srgbClr val="FF0000"/>
                </a:solidFill>
              </a:rPr>
              <a:t>O</a:t>
            </a:r>
            <a:r>
              <a:rPr lang="en-US" b="1" baseline="-25000" dirty="0" smtClean="0">
                <a:solidFill>
                  <a:srgbClr val="FF0000"/>
                </a:solidFill>
              </a:rPr>
              <a:t>3</a:t>
            </a:r>
            <a:r>
              <a:rPr lang="en-US" b="1" dirty="0" smtClean="0">
                <a:solidFill>
                  <a:srgbClr val="FF0000"/>
                </a:solidFill>
              </a:rPr>
              <a:t> Doping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25603" name="Picture 3" descr="U:\Optic\3493-625-480\Optic-3493-625-840-1 - Copy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3330" y="1650331"/>
            <a:ext cx="4103946" cy="4103946"/>
          </a:xfrm>
          <a:prstGeom prst="rect">
            <a:avLst/>
          </a:prstGeom>
          <a:noFill/>
          <a:ln w="25400">
            <a:solidFill>
              <a:srgbClr val="99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119683" y="5839421"/>
            <a:ext cx="1514814" cy="461665"/>
          </a:xfrm>
          <a:prstGeom prst="rect">
            <a:avLst/>
          </a:prstGeom>
          <a:noFill/>
          <a:ln w="25400">
            <a:solidFill>
              <a:srgbClr val="99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625 </a:t>
            </a:r>
            <a:r>
              <a:rPr lang="en-US" sz="2400" b="1" baseline="30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C/8 h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656719" y="5839542"/>
            <a:ext cx="1749338" cy="461665"/>
          </a:xfrm>
          <a:prstGeom prst="rect">
            <a:avLst/>
          </a:prstGeom>
          <a:noFill/>
          <a:ln w="25400">
            <a:solidFill>
              <a:srgbClr val="99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625 </a:t>
            </a:r>
            <a:r>
              <a:rPr lang="en-US" sz="2400" b="1" baseline="30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sz="24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C/14 h</a:t>
            </a:r>
          </a:p>
        </p:txBody>
      </p:sp>
      <p:pic>
        <p:nvPicPr>
          <p:cNvPr id="3" name="Picture 2" descr="U:\Optic\3493-625-480\Optic-3493-625-480-1 - Copy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0901" y="1663461"/>
            <a:ext cx="4090817" cy="4090817"/>
          </a:xfrm>
          <a:prstGeom prst="rect">
            <a:avLst/>
          </a:prstGeom>
          <a:noFill/>
          <a:ln w="25400">
            <a:solidFill>
              <a:srgbClr val="99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831575" y="365125"/>
            <a:ext cx="6144800" cy="523220"/>
          </a:xfrm>
          <a:prstGeom prst="rect">
            <a:avLst/>
          </a:prstGeom>
          <a:noFill/>
          <a:ln w="25400">
            <a:solidFill>
              <a:srgbClr val="99003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Dy</a:t>
            </a:r>
            <a:r>
              <a:rPr lang="en-US" sz="28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sz="28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3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doping level: 2wt% based on B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27856"/>
            <a:ext cx="10515600" cy="1325563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Dy</a:t>
            </a:r>
            <a:r>
              <a:rPr lang="en-US" b="1" baseline="-25000" dirty="0" smtClean="0">
                <a:solidFill>
                  <a:srgbClr val="FF0000"/>
                </a:solidFill>
              </a:rPr>
              <a:t>2</a:t>
            </a:r>
            <a:r>
              <a:rPr lang="en-US" b="1" dirty="0" smtClean="0">
                <a:solidFill>
                  <a:srgbClr val="FF0000"/>
                </a:solidFill>
              </a:rPr>
              <a:t>O</a:t>
            </a:r>
            <a:r>
              <a:rPr lang="en-US" b="1" baseline="-25000" dirty="0" smtClean="0">
                <a:solidFill>
                  <a:srgbClr val="FF0000"/>
                </a:solidFill>
              </a:rPr>
              <a:t>3</a:t>
            </a:r>
            <a:r>
              <a:rPr lang="en-US" b="1" dirty="0" smtClean="0">
                <a:solidFill>
                  <a:srgbClr val="FF0000"/>
                </a:solidFill>
              </a:rPr>
              <a:t> Doping</a:t>
            </a:r>
            <a:endParaRPr lang="en-US" b="1" baseline="-250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64640" y="751840"/>
            <a:ext cx="4361180" cy="1198880"/>
          </a:xfrm>
          <a:prstGeom prst="rect">
            <a:avLst/>
          </a:prstGeom>
          <a:noFill/>
          <a:ln w="25400">
            <a:solidFill>
              <a:srgbClr val="99003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MgB</a:t>
            </a:r>
            <a:r>
              <a:rPr lang="en-US" sz="24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 short straight wires (5 cm)</a:t>
            </a:r>
          </a:p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Heating Temperature: 625 </a:t>
            </a:r>
            <a:r>
              <a:rPr lang="en-US" sz="24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</a:p>
          <a:p>
            <a:pPr algn="ctr"/>
            <a:r>
              <a:rPr lang="en-US" sz="2400" dirty="0">
                <a:latin typeface="Calibri" panose="020F0502020204030204" pitchFamily="34" charset="0"/>
                <a:cs typeface="Calibri" panose="020F0502020204030204" pitchFamily="34" charset="0"/>
              </a:rPr>
              <a:t>Diameter: 0.83 ~ 0.84 mm</a:t>
            </a:r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4640" y="2267586"/>
            <a:ext cx="4502150" cy="3725545"/>
          </a:xfrm>
          <a:prstGeom prst="rect">
            <a:avLst/>
          </a:prstGeom>
          <a:noFill/>
          <a:ln w="2540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3141" y="2267586"/>
            <a:ext cx="4490085" cy="3725545"/>
          </a:xfrm>
          <a:prstGeom prst="rect">
            <a:avLst/>
          </a:prstGeom>
          <a:noFill/>
          <a:ln w="2540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745534" y="751816"/>
            <a:ext cx="3145380" cy="1198880"/>
          </a:xfrm>
          <a:prstGeom prst="rect">
            <a:avLst/>
          </a:prstGeom>
          <a:noFill/>
          <a:ln w="25400">
            <a:solidFill>
              <a:srgbClr val="99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4.2 K, 10 T</a:t>
            </a:r>
          </a:p>
          <a:p>
            <a:pPr algn="ctr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60 A</a:t>
            </a:r>
          </a:p>
          <a:p>
            <a:pPr algn="ctr"/>
            <a:r>
              <a:rPr lang="en-US" sz="2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sz="24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= 1.06 × 10</a:t>
            </a:r>
            <a:r>
              <a:rPr lang="en-US" sz="24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A/cm</a:t>
            </a:r>
            <a:r>
              <a:rPr lang="en-US" sz="2400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93011"/>
            <a:ext cx="10515600" cy="970636"/>
          </a:xfrm>
        </p:spPr>
        <p:txBody>
          <a:bodyPr/>
          <a:lstStyle/>
          <a:p>
            <a:r>
              <a:rPr lang="en-US" b="1" dirty="0">
                <a:solidFill>
                  <a:srgbClr val="FF0000"/>
                </a:solidFill>
              </a:rPr>
              <a:t>Dy</a:t>
            </a:r>
            <a:r>
              <a:rPr lang="en-US" b="1" baseline="-25000" dirty="0">
                <a:solidFill>
                  <a:srgbClr val="FF0000"/>
                </a:solidFill>
              </a:rPr>
              <a:t>2</a:t>
            </a:r>
            <a:r>
              <a:rPr lang="en-US" b="1" dirty="0">
                <a:solidFill>
                  <a:srgbClr val="FF0000"/>
                </a:solidFill>
              </a:rPr>
              <a:t>O</a:t>
            </a:r>
            <a:r>
              <a:rPr lang="en-US" b="1" baseline="-25000" dirty="0">
                <a:solidFill>
                  <a:srgbClr val="FF0000"/>
                </a:solidFill>
              </a:rPr>
              <a:t>3</a:t>
            </a:r>
            <a:r>
              <a:rPr lang="en-US" b="1" dirty="0">
                <a:solidFill>
                  <a:srgbClr val="FF0000"/>
                </a:solidFill>
              </a:rPr>
              <a:t> Doping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537520" y="886604"/>
            <a:ext cx="3980831" cy="954107"/>
          </a:xfrm>
          <a:prstGeom prst="rect">
            <a:avLst/>
          </a:prstGeom>
          <a:noFill/>
          <a:ln w="25400">
            <a:solidFill>
              <a:srgbClr val="990033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MgB</a:t>
            </a:r>
            <a:r>
              <a:rPr lang="en-US" sz="28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 Spiral (1 m)</a:t>
            </a:r>
          </a:p>
          <a:p>
            <a:pPr algn="ctr"/>
            <a:r>
              <a:rPr lang="en-US" sz="2800" dirty="0">
                <a:latin typeface="Calibri" panose="020F0502020204030204" pitchFamily="34" charset="0"/>
                <a:cs typeface="Calibri" panose="020F0502020204030204" pitchFamily="34" charset="0"/>
              </a:rPr>
              <a:t>Diameter: 0.83 ~ 0.84 mm</a:t>
            </a:r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0290" y="2545686"/>
            <a:ext cx="4346374" cy="3788623"/>
          </a:xfrm>
          <a:prstGeom prst="rect">
            <a:avLst/>
          </a:prstGeom>
          <a:noFill/>
          <a:ln w="2540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6201" y="2545686"/>
            <a:ext cx="4493716" cy="3797603"/>
          </a:xfrm>
          <a:prstGeom prst="rect">
            <a:avLst/>
          </a:prstGeom>
          <a:noFill/>
          <a:ln w="2540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 bwMode="auto">
          <a:xfrm>
            <a:off x="4060825" y="4926966"/>
            <a:ext cx="1456690" cy="883285"/>
          </a:xfrm>
          <a:prstGeom prst="rect">
            <a:avLst/>
          </a:prstGeom>
          <a:noFill/>
          <a:ln w="25400" cap="flat" cmpd="sng" algn="ctr">
            <a:solidFill>
              <a:srgbClr val="99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/>
          <a:p>
            <a:endParaRPr lang="en-US">
              <a:latin typeface="Helvetica-Light" pitchFamily="34" charset="0"/>
            </a:endParaRPr>
          </a:p>
        </p:txBody>
      </p:sp>
      <p:cxnSp>
        <p:nvCxnSpPr>
          <p:cNvPr id="11" name="Straight Arrow Connector 10"/>
          <p:cNvCxnSpPr/>
          <p:nvPr/>
        </p:nvCxnSpPr>
        <p:spPr bwMode="auto">
          <a:xfrm flipV="1">
            <a:off x="5558156" y="5003166"/>
            <a:ext cx="1344295" cy="346075"/>
          </a:xfrm>
          <a:prstGeom prst="straightConnector1">
            <a:avLst/>
          </a:prstGeom>
          <a:noFill/>
          <a:ln w="25400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/>
          </a:ln>
        </p:spPr>
      </p:cxnSp>
      <p:sp>
        <p:nvSpPr>
          <p:cNvPr id="4" name="文本框 3"/>
          <p:cNvSpPr txBox="1"/>
          <p:nvPr/>
        </p:nvSpPr>
        <p:spPr>
          <a:xfrm rot="10800000">
            <a:off x="1634669" y="3392805"/>
            <a:ext cx="553998" cy="1737360"/>
          </a:xfrm>
          <a:prstGeom prst="rect">
            <a:avLst/>
          </a:prstGeom>
          <a:solidFill>
            <a:schemeClr val="bg1"/>
          </a:solidFill>
        </p:spPr>
        <p:txBody>
          <a:bodyPr vert="eaVert" wrap="square" rtlCol="0">
            <a:spAutoFit/>
          </a:bodyPr>
          <a:lstStyle/>
          <a:p>
            <a:r>
              <a:rPr lang="en-US" altLang="zh-CN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000" b="1" i="1" dirty="0">
                <a:latin typeface="Calibri" panose="020F0502020204030204" pitchFamily="34" charset="0"/>
                <a:cs typeface="Calibri" panose="020F0502020204030204" pitchFamily="34" charset="0"/>
              </a:rPr>
              <a:t>J</a:t>
            </a:r>
            <a:r>
              <a:rPr lang="en-US" altLang="zh-CN" sz="2000" b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altLang="zh-CN" sz="2000" b="1" dirty="0">
                <a:latin typeface="Calibri" panose="020F0502020204030204" pitchFamily="34" charset="0"/>
                <a:cs typeface="Calibri" panose="020F0502020204030204" pitchFamily="34" charset="0"/>
              </a:rPr>
              <a:t> (kA/cm</a:t>
            </a:r>
            <a:r>
              <a:rPr lang="en-US" altLang="zh-CN" sz="2000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altLang="zh-CN" sz="2000" b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</p:txBody>
      </p:sp>
      <p:sp>
        <p:nvSpPr>
          <p:cNvPr id="6" name="TextBox 10"/>
          <p:cNvSpPr txBox="1"/>
          <p:nvPr/>
        </p:nvSpPr>
        <p:spPr>
          <a:xfrm>
            <a:off x="4599655" y="3846394"/>
            <a:ext cx="1099820" cy="829945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625</a:t>
            </a:r>
            <a:r>
              <a:rPr lang="en-US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</a:p>
          <a:p>
            <a:pPr algn="ctr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8 ~ 14h</a:t>
            </a:r>
          </a:p>
        </p:txBody>
      </p:sp>
      <p:cxnSp>
        <p:nvCxnSpPr>
          <p:cNvPr id="7" name="直接箭头连接符 6"/>
          <p:cNvCxnSpPr/>
          <p:nvPr/>
        </p:nvCxnSpPr>
        <p:spPr>
          <a:xfrm flipH="1">
            <a:off x="3983990" y="4267200"/>
            <a:ext cx="615950" cy="237490"/>
          </a:xfrm>
          <a:prstGeom prst="straightConnector1">
            <a:avLst/>
          </a:prstGeom>
          <a:noFill/>
          <a:ln w="38100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8" name="TextBox 10"/>
          <p:cNvSpPr txBox="1"/>
          <p:nvPr/>
        </p:nvSpPr>
        <p:spPr>
          <a:xfrm>
            <a:off x="2651794" y="4504889"/>
            <a:ext cx="945515" cy="829945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675</a:t>
            </a:r>
            <a:r>
              <a:rPr lang="en-US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</a:p>
          <a:p>
            <a:pPr algn="ctr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1 ~ 4h</a:t>
            </a:r>
          </a:p>
        </p:txBody>
      </p:sp>
      <p:cxnSp>
        <p:nvCxnSpPr>
          <p:cNvPr id="9" name="直接箭头连接符 8"/>
          <p:cNvCxnSpPr>
            <a:stCxn id="8" idx="0"/>
          </p:cNvCxnSpPr>
          <p:nvPr/>
        </p:nvCxnSpPr>
        <p:spPr>
          <a:xfrm flipV="1">
            <a:off x="3124836" y="3928746"/>
            <a:ext cx="360045" cy="575945"/>
          </a:xfrm>
          <a:prstGeom prst="straightConnector1">
            <a:avLst/>
          </a:prstGeom>
          <a:noFill/>
          <a:ln w="38100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10" name="文本框 9"/>
          <p:cNvSpPr txBox="1"/>
          <p:nvPr/>
        </p:nvSpPr>
        <p:spPr>
          <a:xfrm>
            <a:off x="7286819" y="671159"/>
            <a:ext cx="227331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sz="2800" dirty="0">
                <a:latin typeface="Calibri" panose="020F0502020204030204" pitchFamily="34" charset="0"/>
                <a:cs typeface="Calibri" panose="020F0502020204030204" pitchFamily="34" charset="0"/>
              </a:rPr>
              <a:t>5 T</a:t>
            </a:r>
          </a:p>
          <a:p>
            <a:pPr algn="l"/>
            <a:r>
              <a:rPr lang="en-US" altLang="zh-CN" sz="2800" i="1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altLang="zh-CN" sz="28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zh-CN" sz="2800" dirty="0">
                <a:latin typeface="Calibri" panose="020F0502020204030204" pitchFamily="34" charset="0"/>
                <a:cs typeface="Calibri" panose="020F0502020204030204" pitchFamily="34" charset="0"/>
              </a:rPr>
              <a:t> =</a:t>
            </a:r>
            <a:r>
              <a:rPr lang="en-US" altLang="zh-CN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800" dirty="0">
                <a:latin typeface="Calibri" panose="020F0502020204030204" pitchFamily="34" charset="0"/>
                <a:cs typeface="Calibri" panose="020F0502020204030204" pitchFamily="34" charset="0"/>
              </a:rPr>
              <a:t>350 A</a:t>
            </a:r>
          </a:p>
          <a:p>
            <a:pPr algn="l"/>
            <a:r>
              <a:rPr lang="en-US" altLang="zh-CN" sz="2800" i="1" dirty="0">
                <a:latin typeface="Calibri" panose="020F0502020204030204" pitchFamily="34" charset="0"/>
                <a:cs typeface="Calibri" panose="020F0502020204030204" pitchFamily="34" charset="0"/>
              </a:rPr>
              <a:t>J</a:t>
            </a:r>
            <a:r>
              <a:rPr lang="en-US" altLang="zh-CN" sz="2800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altLang="zh-CN" sz="2800" dirty="0">
                <a:latin typeface="Calibri" panose="020F0502020204030204" pitchFamily="34" charset="0"/>
                <a:cs typeface="Calibri" panose="020F0502020204030204" pitchFamily="34" charset="0"/>
              </a:rPr>
              <a:t> &gt; 60 kA/cm</a:t>
            </a:r>
            <a:r>
              <a:rPr lang="en-US" altLang="zh-CN" sz="2800" baseline="30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8" grpId="0"/>
      <p:bldP spid="8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对象 8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913256" y="2797175"/>
          <a:ext cx="3420745" cy="1739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r:id="rId4" imgW="774065" imgH="393700" progId="Equation.KSEE3">
                  <p:embed/>
                </p:oleObj>
              </mc:Choice>
              <mc:Fallback>
                <p:oleObj r:id="rId4" imgW="774065" imgH="393700" progId="Equation.KSEE3">
                  <p:embed/>
                  <p:pic>
                    <p:nvPicPr>
                      <p:cNvPr id="0" name="图片 102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913256" y="2797175"/>
                        <a:ext cx="3420745" cy="1739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7293"/>
            <a:ext cx="10515600" cy="764016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Dy</a:t>
            </a:r>
            <a:r>
              <a:rPr lang="en-US" b="1" baseline="-25000" dirty="0" smtClean="0">
                <a:solidFill>
                  <a:srgbClr val="FF0000"/>
                </a:solidFill>
              </a:rPr>
              <a:t>2</a:t>
            </a:r>
            <a:r>
              <a:rPr lang="en-US" b="1" dirty="0" smtClean="0">
                <a:solidFill>
                  <a:srgbClr val="FF0000"/>
                </a:solidFill>
              </a:rPr>
              <a:t>O</a:t>
            </a:r>
            <a:r>
              <a:rPr lang="en-US" b="1" baseline="-25000" dirty="0" smtClean="0">
                <a:solidFill>
                  <a:srgbClr val="FF0000"/>
                </a:solidFill>
              </a:rPr>
              <a:t>3</a:t>
            </a:r>
            <a:r>
              <a:rPr lang="en-US" b="1" dirty="0" smtClean="0">
                <a:solidFill>
                  <a:srgbClr val="FF0000"/>
                </a:solidFill>
              </a:rPr>
              <a:t> Doping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7545" y="1343661"/>
            <a:ext cx="4834890" cy="4196715"/>
          </a:xfrm>
          <a:prstGeom prst="rect">
            <a:avLst/>
          </a:prstGeom>
          <a:noFill/>
          <a:ln w="2540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23" name="Picture 3" descr="U:\Optic\3493-625-480\Longitudinal Cross Section\LTC-2.ti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7970" y="1563371"/>
            <a:ext cx="4170680" cy="3977005"/>
          </a:xfrm>
          <a:prstGeom prst="rect">
            <a:avLst/>
          </a:prstGeom>
          <a:noFill/>
          <a:ln w="25400">
            <a:solidFill>
              <a:srgbClr val="99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784896" y="1760419"/>
            <a:ext cx="923651" cy="830997"/>
          </a:xfrm>
          <a:prstGeom prst="rect">
            <a:avLst/>
          </a:prstGeom>
          <a:noFill/>
          <a:ln w="25400">
            <a:solidFill>
              <a:srgbClr val="99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625</a:t>
            </a:r>
            <a:r>
              <a:rPr lang="en-US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</a:p>
          <a:p>
            <a:pPr algn="ctr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8h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537971" y="795020"/>
            <a:ext cx="3270885" cy="768350"/>
          </a:xfrm>
          <a:prstGeom prst="rect">
            <a:avLst/>
          </a:prstGeom>
          <a:noFill/>
          <a:ln w="25400">
            <a:solidFill>
              <a:srgbClr val="99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>
                <a:latin typeface="Calibri" panose="020F0502020204030204" pitchFamily="34" charset="0"/>
                <a:cs typeface="Calibri" panose="020F0502020204030204" pitchFamily="34" charset="0"/>
              </a:rPr>
              <a:t>Uniform MgB</a:t>
            </a:r>
            <a:r>
              <a:rPr lang="en-US" sz="2200" b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2200" b="1" dirty="0">
                <a:latin typeface="Calibri" panose="020F0502020204030204" pitchFamily="34" charset="0"/>
                <a:cs typeface="Calibri" panose="020F0502020204030204" pitchFamily="34" charset="0"/>
              </a:rPr>
              <a:t> layer in </a:t>
            </a:r>
          </a:p>
          <a:p>
            <a:pPr algn="ctr"/>
            <a:r>
              <a:rPr lang="en-US" sz="2200" b="1" dirty="0">
                <a:latin typeface="Calibri" panose="020F0502020204030204" pitchFamily="34" charset="0"/>
                <a:cs typeface="Calibri" panose="020F0502020204030204" pitchFamily="34" charset="0"/>
              </a:rPr>
              <a:t>low temperature strand</a:t>
            </a:r>
          </a:p>
        </p:txBody>
      </p:sp>
      <p:sp>
        <p:nvSpPr>
          <p:cNvPr id="4" name="TextBox 10"/>
          <p:cNvSpPr txBox="1"/>
          <p:nvPr/>
        </p:nvSpPr>
        <p:spPr>
          <a:xfrm>
            <a:off x="6563075" y="1563569"/>
            <a:ext cx="1099820" cy="829945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625</a:t>
            </a:r>
            <a:r>
              <a:rPr lang="en-US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</a:p>
          <a:p>
            <a:pPr algn="ctr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8 ~ 14h</a:t>
            </a:r>
          </a:p>
        </p:txBody>
      </p:sp>
      <p:cxnSp>
        <p:nvCxnSpPr>
          <p:cNvPr id="5" name="直接箭头连接符 4"/>
          <p:cNvCxnSpPr>
            <a:stCxn id="4" idx="2"/>
          </p:cNvCxnSpPr>
          <p:nvPr/>
        </p:nvCxnSpPr>
        <p:spPr>
          <a:xfrm>
            <a:off x="7113270" y="2393316"/>
            <a:ext cx="633730" cy="75565"/>
          </a:xfrm>
          <a:prstGeom prst="straightConnector1">
            <a:avLst/>
          </a:prstGeom>
          <a:noFill/>
          <a:ln w="38100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6" name="TextBox 10"/>
          <p:cNvSpPr txBox="1"/>
          <p:nvPr/>
        </p:nvSpPr>
        <p:spPr>
          <a:xfrm>
            <a:off x="6640229" y="3137099"/>
            <a:ext cx="945515" cy="829945"/>
          </a:xfrm>
          <a:prstGeom prst="rect">
            <a:avLst/>
          </a:prstGeom>
          <a:noFill/>
          <a:ln w="25400"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675</a:t>
            </a:r>
            <a:r>
              <a:rPr lang="en-US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</a:p>
          <a:p>
            <a:pPr algn="ctr"/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1 ~ 4h</a:t>
            </a:r>
          </a:p>
        </p:txBody>
      </p:sp>
      <p:cxnSp>
        <p:nvCxnSpPr>
          <p:cNvPr id="8" name="直接箭头连接符 7"/>
          <p:cNvCxnSpPr/>
          <p:nvPr/>
        </p:nvCxnSpPr>
        <p:spPr>
          <a:xfrm>
            <a:off x="7585711" y="3614421"/>
            <a:ext cx="545465" cy="314325"/>
          </a:xfrm>
          <a:prstGeom prst="straightConnector1">
            <a:avLst/>
          </a:prstGeom>
          <a:noFill/>
          <a:ln w="38100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ldLvl="0" animBg="1"/>
      <p:bldP spid="11" grpId="1" animBg="1"/>
      <p:bldP spid="12" grpId="0" animBg="1"/>
      <p:bldP spid="12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410590" y="365125"/>
            <a:ext cx="9860944" cy="5262979"/>
          </a:xfrm>
          <a:prstGeom prst="rect">
            <a:avLst/>
          </a:prstGeom>
          <a:noFill/>
          <a:ln w="25400">
            <a:solidFill>
              <a:srgbClr val="C00000"/>
            </a:solidFill>
            <a:miter lim="800000"/>
          </a:ln>
        </p:spPr>
        <p:txBody>
          <a:bodyPr wrap="square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Purpose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Experimental results</a:t>
            </a:r>
          </a:p>
          <a:p>
            <a:pPr>
              <a:lnSpc>
                <a:spcPct val="150000"/>
              </a:lnSpc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1) Monofilamentary AIMI Strand	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Microstructural analysis	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	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-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Transport Critical Current Density	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2) Multifilamentary AIMI Strand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-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Filament number 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-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Microstructural analysis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-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Transport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H. T. Condition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- Transport </a:t>
            </a:r>
            <a:r>
              <a:rPr lang="en-US" sz="2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Dy</a:t>
            </a:r>
            <a:r>
              <a:rPr lang="en-US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28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Doping</a:t>
            </a:r>
          </a:p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Concluding summary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38628"/>
            <a:ext cx="10515600" cy="1325563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Dy</a:t>
            </a:r>
            <a:r>
              <a:rPr lang="en-US" b="1" baseline="-25000" dirty="0" smtClean="0">
                <a:solidFill>
                  <a:srgbClr val="FF0000"/>
                </a:solidFill>
              </a:rPr>
              <a:t>2</a:t>
            </a:r>
            <a:r>
              <a:rPr lang="en-US" b="1" dirty="0" smtClean="0">
                <a:solidFill>
                  <a:srgbClr val="FF0000"/>
                </a:solidFill>
              </a:rPr>
              <a:t>O</a:t>
            </a:r>
            <a:r>
              <a:rPr lang="en-US" b="1" baseline="-25000" dirty="0" smtClean="0">
                <a:solidFill>
                  <a:srgbClr val="FF0000"/>
                </a:solidFill>
              </a:rPr>
              <a:t>3</a:t>
            </a:r>
            <a:r>
              <a:rPr lang="en-US" b="1" dirty="0" smtClean="0">
                <a:solidFill>
                  <a:srgbClr val="FF0000"/>
                </a:solidFill>
              </a:rPr>
              <a:t> Doping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1524001" y="-2232"/>
            <a:ext cx="184731" cy="46166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none" lIns="91440" tIns="45720" rIns="91440" bIns="45720" numCol="1" anchor="ctr" anchorCtr="0" compatLnSpc="1">
            <a:spAutoFit/>
          </a:bodyPr>
          <a:lstStyle/>
          <a:p>
            <a:endParaRPr lang="en-US"/>
          </a:p>
        </p:txBody>
      </p:sp>
      <p:pic>
        <p:nvPicPr>
          <p:cNvPr id="28675" name="Picture 3" descr="U:\Optic\3493-675-240\Transverse CS-2a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7846" y="1565824"/>
            <a:ext cx="3725285" cy="3725285"/>
          </a:xfrm>
          <a:prstGeom prst="rect">
            <a:avLst/>
          </a:prstGeom>
          <a:noFill/>
          <a:ln w="25400">
            <a:solidFill>
              <a:srgbClr val="99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4329370" y="777115"/>
            <a:ext cx="2167699" cy="523220"/>
          </a:xfrm>
          <a:prstGeom prst="rect">
            <a:avLst/>
          </a:prstGeom>
          <a:noFill/>
          <a:ln w="25400">
            <a:solidFill>
              <a:srgbClr val="99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675 </a:t>
            </a:r>
            <a:r>
              <a:rPr lang="en-US" sz="2800" b="1" baseline="300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sz="2800" b="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C/4 h</a:t>
            </a:r>
          </a:p>
        </p:txBody>
      </p:sp>
      <p:cxnSp>
        <p:nvCxnSpPr>
          <p:cNvPr id="5" name="Straight Arrow Connector 4"/>
          <p:cNvCxnSpPr/>
          <p:nvPr/>
        </p:nvCxnSpPr>
        <p:spPr bwMode="auto">
          <a:xfrm flipH="1" flipV="1">
            <a:off x="2268221" y="4716145"/>
            <a:ext cx="1792605" cy="1132840"/>
          </a:xfrm>
          <a:prstGeom prst="straightConnector1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</p:spPr>
      </p:cxnSp>
      <p:cxnSp>
        <p:nvCxnSpPr>
          <p:cNvPr id="21" name="Straight Arrow Connector 20"/>
          <p:cNvCxnSpPr>
            <a:stCxn id="22" idx="0"/>
          </p:cNvCxnSpPr>
          <p:nvPr/>
        </p:nvCxnSpPr>
        <p:spPr bwMode="auto">
          <a:xfrm flipV="1">
            <a:off x="4048126" y="4158615"/>
            <a:ext cx="594995" cy="1690370"/>
          </a:xfrm>
          <a:prstGeom prst="straightConnector1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</p:spPr>
      </p:cxnSp>
      <p:sp>
        <p:nvSpPr>
          <p:cNvPr id="22" name="TextBox 21"/>
          <p:cNvSpPr txBox="1"/>
          <p:nvPr/>
        </p:nvSpPr>
        <p:spPr>
          <a:xfrm>
            <a:off x="2485227" y="5848887"/>
            <a:ext cx="312547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Calibri" panose="020F0502020204030204" pitchFamily="34" charset="0"/>
                <a:cs typeface="Calibri" panose="020F0502020204030204" pitchFamily="34" charset="0"/>
              </a:rPr>
              <a:t>Continuous B-rich layer</a:t>
            </a:r>
          </a:p>
        </p:txBody>
      </p:sp>
      <p:pic>
        <p:nvPicPr>
          <p:cNvPr id="4" name="图片 3" descr="LCS-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0861" y="1358266"/>
            <a:ext cx="4952365" cy="4952365"/>
          </a:xfrm>
          <a:prstGeom prst="rect">
            <a:avLst/>
          </a:prstGeom>
        </p:spPr>
      </p:pic>
      <p:cxnSp>
        <p:nvCxnSpPr>
          <p:cNvPr id="23" name="Straight Arrow Connector 22"/>
          <p:cNvCxnSpPr>
            <a:stCxn id="22" idx="0"/>
          </p:cNvCxnSpPr>
          <p:nvPr/>
        </p:nvCxnSpPr>
        <p:spPr bwMode="auto">
          <a:xfrm flipV="1">
            <a:off x="4048126" y="5195571"/>
            <a:ext cx="2668905" cy="653415"/>
          </a:xfrm>
          <a:prstGeom prst="straightConnector1">
            <a:avLst/>
          </a:prstGeom>
          <a:noFill/>
          <a:ln w="38100" cap="flat" cmpd="sng" algn="ctr">
            <a:solidFill>
              <a:srgbClr val="00B050"/>
            </a:solidFill>
            <a:prstDash val="solid"/>
            <a:round/>
            <a:headEnd type="none" w="med" len="med"/>
            <a:tailEnd type="arrow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1" y="1555"/>
            <a:ext cx="10515600" cy="860757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Mg Infiltration into B layer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31750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2988" y="740651"/>
            <a:ext cx="3456241" cy="2217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1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9756" y="805816"/>
            <a:ext cx="4876165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2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8655" y="3922414"/>
            <a:ext cx="4357688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右箭头 2"/>
          <p:cNvSpPr/>
          <p:nvPr/>
        </p:nvSpPr>
        <p:spPr>
          <a:xfrm>
            <a:off x="4979035" y="1673225"/>
            <a:ext cx="553720" cy="351790"/>
          </a:xfrm>
          <a:prstGeom prst="rightArrow">
            <a:avLst/>
          </a:prstGeom>
          <a:noFill/>
          <a:ln w="12700" cap="flat" cmpd="sng" algn="ctr">
            <a:solidFill>
              <a:srgbClr val="99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altLang="en-US">
              <a:latin typeface="Helvetica-Light" pitchFamily="34" charset="0"/>
            </a:endParaRPr>
          </a:p>
        </p:txBody>
      </p:sp>
      <p:sp>
        <p:nvSpPr>
          <p:cNvPr id="4" name="右箭头 3"/>
          <p:cNvSpPr/>
          <p:nvPr/>
        </p:nvSpPr>
        <p:spPr>
          <a:xfrm rot="5400000">
            <a:off x="7658100" y="2964816"/>
            <a:ext cx="878840" cy="864235"/>
          </a:xfrm>
          <a:prstGeom prst="rightArrow">
            <a:avLst/>
          </a:prstGeom>
          <a:noFill/>
          <a:ln w="12700" cap="flat" cmpd="sng" algn="ctr">
            <a:solidFill>
              <a:srgbClr val="99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altLang="en-US">
              <a:latin typeface="Helvetica-Light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661161" y="3815080"/>
            <a:ext cx="4010025" cy="1568450"/>
          </a:xfrm>
          <a:prstGeom prst="rect">
            <a:avLst/>
          </a:prstGeom>
          <a:noFill/>
          <a:ln w="25400" cmpd="sng">
            <a:solidFill>
              <a:srgbClr val="990000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l"/>
            <a:r>
              <a:rPr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The  molten Mg rod shrinked to several </a:t>
            </a:r>
            <a:r>
              <a:rPr lang="en-US" altLang="zh-CN" sz="24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liquid Mg droplets</a:t>
            </a:r>
            <a:r>
              <a:rPr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 to obtain a minimum surface area possible.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850391" y="909956"/>
            <a:ext cx="12325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 Layer</a:t>
            </a:r>
          </a:p>
        </p:txBody>
      </p:sp>
      <p:cxnSp>
        <p:nvCxnSpPr>
          <p:cNvPr id="7" name="直接箭头连接符 6"/>
          <p:cNvCxnSpPr>
            <a:stCxn id="6" idx="2"/>
          </p:cNvCxnSpPr>
          <p:nvPr/>
        </p:nvCxnSpPr>
        <p:spPr>
          <a:xfrm>
            <a:off x="2466975" y="1370331"/>
            <a:ext cx="172720" cy="368935"/>
          </a:xfrm>
          <a:prstGeom prst="straightConnector1">
            <a:avLst/>
          </a:prstGeom>
          <a:noFill/>
          <a:ln w="34925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8" name="文本框 7"/>
          <p:cNvSpPr txBox="1"/>
          <p:nvPr/>
        </p:nvSpPr>
        <p:spPr>
          <a:xfrm>
            <a:off x="3653791" y="2366646"/>
            <a:ext cx="12325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Mg Rod</a:t>
            </a:r>
          </a:p>
        </p:txBody>
      </p:sp>
      <p:cxnSp>
        <p:nvCxnSpPr>
          <p:cNvPr id="9" name="直接箭头连接符 8"/>
          <p:cNvCxnSpPr/>
          <p:nvPr/>
        </p:nvCxnSpPr>
        <p:spPr>
          <a:xfrm flipH="1" flipV="1">
            <a:off x="3638550" y="1892935"/>
            <a:ext cx="652780" cy="499110"/>
          </a:xfrm>
          <a:prstGeom prst="straightConnector1">
            <a:avLst/>
          </a:prstGeom>
          <a:noFill/>
          <a:ln w="34925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10" name="文本框 9"/>
          <p:cNvSpPr txBox="1"/>
          <p:nvPr/>
        </p:nvSpPr>
        <p:spPr>
          <a:xfrm>
            <a:off x="5671186" y="2431416"/>
            <a:ext cx="199453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MgB</a:t>
            </a:r>
            <a:r>
              <a:rPr lang="en-US" altLang="zh-CN" b="1" baseline="-25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altLang="zh-CN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Layer</a:t>
            </a:r>
          </a:p>
        </p:txBody>
      </p:sp>
      <p:cxnSp>
        <p:nvCxnSpPr>
          <p:cNvPr id="11" name="直接箭头连接符 10"/>
          <p:cNvCxnSpPr/>
          <p:nvPr/>
        </p:nvCxnSpPr>
        <p:spPr>
          <a:xfrm flipV="1">
            <a:off x="6671945" y="2123440"/>
            <a:ext cx="461010" cy="307340"/>
          </a:xfrm>
          <a:prstGeom prst="straightConnector1">
            <a:avLst/>
          </a:prstGeom>
          <a:noFill/>
          <a:ln w="34925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2" name="直接箭头连接符 11"/>
          <p:cNvCxnSpPr/>
          <p:nvPr/>
        </p:nvCxnSpPr>
        <p:spPr>
          <a:xfrm flipV="1">
            <a:off x="6671946" y="1431925"/>
            <a:ext cx="384175" cy="999490"/>
          </a:xfrm>
          <a:prstGeom prst="straightConnector1">
            <a:avLst/>
          </a:prstGeom>
          <a:noFill/>
          <a:ln w="34925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13" name="文本框 12"/>
          <p:cNvSpPr txBox="1"/>
          <p:nvPr/>
        </p:nvSpPr>
        <p:spPr>
          <a:xfrm>
            <a:off x="6811011" y="5646421"/>
            <a:ext cx="268160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Liquid Mg droplets</a:t>
            </a:r>
          </a:p>
        </p:txBody>
      </p:sp>
      <p:cxnSp>
        <p:nvCxnSpPr>
          <p:cNvPr id="14" name="直接箭头连接符 13"/>
          <p:cNvCxnSpPr/>
          <p:nvPr/>
        </p:nvCxnSpPr>
        <p:spPr>
          <a:xfrm flipH="1" flipV="1">
            <a:off x="7324726" y="5080636"/>
            <a:ext cx="734695" cy="565785"/>
          </a:xfrm>
          <a:prstGeom prst="straightConnector1">
            <a:avLst/>
          </a:prstGeom>
          <a:noFill/>
          <a:ln w="34925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5" name="直接箭头连接符 14"/>
          <p:cNvCxnSpPr/>
          <p:nvPr/>
        </p:nvCxnSpPr>
        <p:spPr>
          <a:xfrm flipV="1">
            <a:off x="8059420" y="5080636"/>
            <a:ext cx="1108710" cy="565785"/>
          </a:xfrm>
          <a:prstGeom prst="straightConnector1">
            <a:avLst/>
          </a:prstGeom>
          <a:noFill/>
          <a:ln w="34925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13" grpId="0"/>
      <p:bldP spid="13" grpId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9550" y="-7929"/>
            <a:ext cx="10515600" cy="786755"/>
          </a:xfrm>
        </p:spPr>
        <p:txBody>
          <a:bodyPr/>
          <a:lstStyle/>
          <a:p>
            <a:r>
              <a:rPr lang="en-US" altLang="zh-CN" b="1" dirty="0">
                <a:solidFill>
                  <a:srgbClr val="FF0000"/>
                </a:solidFill>
              </a:rPr>
              <a:t>Mg Infiltration into B Layer</a:t>
            </a:r>
          </a:p>
        </p:txBody>
      </p:sp>
      <p:pic>
        <p:nvPicPr>
          <p:cNvPr id="31753" name="Picture 9" descr="U:\Optic\3493-675-60\Sample-One-3-L1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0381" y="2555241"/>
            <a:ext cx="3712845" cy="3712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52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7331" y="735330"/>
            <a:ext cx="5338445" cy="2112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3604896" y="779145"/>
            <a:ext cx="1569085" cy="1728470"/>
          </a:xfrm>
          <a:prstGeom prst="rect">
            <a:avLst/>
          </a:prstGeom>
          <a:noFill/>
          <a:ln w="50800" cmpd="sng">
            <a:solidFill>
              <a:srgbClr val="C00000"/>
            </a:solidFill>
            <a:prstDash val="solid"/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/>
          <a:lstStyle/>
          <a:p>
            <a:endParaRPr lang="en-US" altLang="en-US">
              <a:solidFill>
                <a:schemeClr val="tx1"/>
              </a:solidFill>
              <a:latin typeface="Helvetica-Light" pitchFamily="34" charset="0"/>
            </a:endParaRPr>
          </a:p>
        </p:txBody>
      </p:sp>
      <p:sp>
        <p:nvSpPr>
          <p:cNvPr id="4" name="下箭头 3"/>
          <p:cNvSpPr/>
          <p:nvPr/>
        </p:nvSpPr>
        <p:spPr>
          <a:xfrm>
            <a:off x="4100830" y="2555240"/>
            <a:ext cx="576580" cy="974090"/>
          </a:xfrm>
          <a:prstGeom prst="downArrow">
            <a:avLst/>
          </a:prstGeom>
          <a:noFill/>
          <a:ln w="31750" cap="flat" cmpd="sng" algn="ctr">
            <a:solidFill>
              <a:srgbClr val="99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altLang="en-US">
              <a:latin typeface="Helvetica-Light" pitchFamily="34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605530" y="3583305"/>
            <a:ext cx="1894840" cy="1198880"/>
          </a:xfrm>
          <a:prstGeom prst="rect">
            <a:avLst/>
          </a:prstGeom>
          <a:noFill/>
          <a:ln w="25400" cmpd="sng">
            <a:solidFill>
              <a:srgbClr val="C00000"/>
            </a:solidFill>
            <a:prstDash val="solid"/>
          </a:ln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Molten Mg “left” its original place</a:t>
            </a:r>
          </a:p>
        </p:txBody>
      </p:sp>
      <p:sp>
        <p:nvSpPr>
          <p:cNvPr id="6" name="下箭头 5"/>
          <p:cNvSpPr/>
          <p:nvPr/>
        </p:nvSpPr>
        <p:spPr>
          <a:xfrm rot="16200000">
            <a:off x="5880100" y="3826511"/>
            <a:ext cx="576580" cy="1335405"/>
          </a:xfrm>
          <a:prstGeom prst="downArrow">
            <a:avLst/>
          </a:prstGeom>
          <a:noFill/>
          <a:ln w="31750" cap="flat" cmpd="sng" algn="ctr">
            <a:solidFill>
              <a:srgbClr val="99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altLang="en-US">
              <a:latin typeface="Helvetica-Light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38" y="0"/>
            <a:ext cx="10515600" cy="868047"/>
          </a:xfrm>
        </p:spPr>
        <p:txBody>
          <a:bodyPr/>
          <a:lstStyle/>
          <a:p>
            <a:r>
              <a:rPr lang="en-US" altLang="zh-CN" b="1" dirty="0">
                <a:solidFill>
                  <a:srgbClr val="FF0000"/>
                </a:solidFill>
              </a:rPr>
              <a:t>Mg infiltration into B layer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55750" y="3463926"/>
            <a:ext cx="3086100" cy="1607185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5751" y="969011"/>
            <a:ext cx="3057525" cy="2009775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261236" y="969010"/>
            <a:ext cx="1569085" cy="1728470"/>
          </a:xfrm>
          <a:prstGeom prst="rect">
            <a:avLst/>
          </a:prstGeom>
          <a:noFill/>
          <a:ln w="50800" cmpd="sng">
            <a:solidFill>
              <a:srgbClr val="C00000"/>
            </a:solidFill>
            <a:prstDash val="solid"/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/>
          <a:lstStyle/>
          <a:p>
            <a:endParaRPr lang="en-US" altLang="en-US">
              <a:solidFill>
                <a:schemeClr val="tx1"/>
              </a:solidFill>
              <a:latin typeface="Helvetica-Light" pitchFamily="34" charset="0"/>
            </a:endParaRPr>
          </a:p>
        </p:txBody>
      </p:sp>
      <p:sp>
        <p:nvSpPr>
          <p:cNvPr id="4" name="下箭头 3"/>
          <p:cNvSpPr/>
          <p:nvPr/>
        </p:nvSpPr>
        <p:spPr>
          <a:xfrm>
            <a:off x="2757805" y="2697481"/>
            <a:ext cx="576580" cy="766445"/>
          </a:xfrm>
          <a:prstGeom prst="downArrow">
            <a:avLst/>
          </a:prstGeom>
          <a:noFill/>
          <a:ln w="31750" cap="flat" cmpd="sng" algn="ctr">
            <a:solidFill>
              <a:srgbClr val="99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altLang="en-US">
              <a:latin typeface="Helvetica-Light" pitchFamily="34" charset="0"/>
            </a:endParaRPr>
          </a:p>
        </p:txBody>
      </p:sp>
      <p:sp>
        <p:nvSpPr>
          <p:cNvPr id="7" name="下箭头 6"/>
          <p:cNvSpPr/>
          <p:nvPr/>
        </p:nvSpPr>
        <p:spPr>
          <a:xfrm rot="16200000">
            <a:off x="3866515" y="4973320"/>
            <a:ext cx="576580" cy="974090"/>
          </a:xfrm>
          <a:prstGeom prst="downArrow">
            <a:avLst/>
          </a:prstGeom>
          <a:noFill/>
          <a:ln w="31750" cap="flat" cmpd="sng" algn="ctr">
            <a:solidFill>
              <a:srgbClr val="99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 altLang="en-US">
              <a:latin typeface="Helvetica-Light" pitchFamily="34" charset="0"/>
            </a:endParaRPr>
          </a:p>
        </p:txBody>
      </p:sp>
      <p:pic>
        <p:nvPicPr>
          <p:cNvPr id="32770" name="Picture 2" descr="U:\Optic\3493-675-60\Sample-One-1 - Copy.ti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2666" y="968376"/>
            <a:ext cx="5847715" cy="5365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文本框 9"/>
          <p:cNvSpPr txBox="1"/>
          <p:nvPr/>
        </p:nvSpPr>
        <p:spPr>
          <a:xfrm>
            <a:off x="6957695" y="4610736"/>
            <a:ext cx="1772920" cy="460375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99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MgB</a:t>
            </a:r>
            <a:r>
              <a:rPr lang="en-US" altLang="zh-CN" b="1" baseline="-25000" dirty="0">
                <a:solidFill>
                  <a:srgbClr val="99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altLang="zh-CN" b="1" dirty="0">
                <a:solidFill>
                  <a:srgbClr val="99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Layer</a:t>
            </a:r>
          </a:p>
        </p:txBody>
      </p:sp>
      <p:cxnSp>
        <p:nvCxnSpPr>
          <p:cNvPr id="14" name="直接箭头连接符 13"/>
          <p:cNvCxnSpPr>
            <a:stCxn id="10" idx="0"/>
          </p:cNvCxnSpPr>
          <p:nvPr/>
        </p:nvCxnSpPr>
        <p:spPr>
          <a:xfrm flipH="1" flipV="1">
            <a:off x="6101715" y="3463925"/>
            <a:ext cx="1742440" cy="1146810"/>
          </a:xfrm>
          <a:prstGeom prst="straightConnector1">
            <a:avLst/>
          </a:prstGeom>
          <a:noFill/>
          <a:ln w="34925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8" name="直接箭头连接符 7"/>
          <p:cNvCxnSpPr/>
          <p:nvPr/>
        </p:nvCxnSpPr>
        <p:spPr>
          <a:xfrm flipH="1" flipV="1">
            <a:off x="7747636" y="3314065"/>
            <a:ext cx="76835" cy="1305560"/>
          </a:xfrm>
          <a:prstGeom prst="straightConnector1">
            <a:avLst/>
          </a:prstGeom>
          <a:noFill/>
          <a:ln w="34925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9" name="直接箭头连接符 8"/>
          <p:cNvCxnSpPr/>
          <p:nvPr/>
        </p:nvCxnSpPr>
        <p:spPr>
          <a:xfrm flipV="1">
            <a:off x="7824470" y="3223261"/>
            <a:ext cx="1864360" cy="1358265"/>
          </a:xfrm>
          <a:prstGeom prst="straightConnector1">
            <a:avLst/>
          </a:prstGeom>
          <a:noFill/>
          <a:ln w="34925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11" name="文本框 10"/>
          <p:cNvSpPr txBox="1"/>
          <p:nvPr/>
        </p:nvSpPr>
        <p:spPr>
          <a:xfrm>
            <a:off x="6541136" y="2108201"/>
            <a:ext cx="1703705" cy="460375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b="1" dirty="0">
                <a:solidFill>
                  <a:srgbClr val="99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B-rich Layer</a:t>
            </a:r>
          </a:p>
        </p:txBody>
      </p:sp>
      <p:cxnSp>
        <p:nvCxnSpPr>
          <p:cNvPr id="12" name="直接箭头连接符 11"/>
          <p:cNvCxnSpPr>
            <a:stCxn id="11" idx="2"/>
          </p:cNvCxnSpPr>
          <p:nvPr/>
        </p:nvCxnSpPr>
        <p:spPr>
          <a:xfrm flipH="1">
            <a:off x="6172835" y="2568575"/>
            <a:ext cx="1220470" cy="591820"/>
          </a:xfrm>
          <a:prstGeom prst="straightConnector1">
            <a:avLst/>
          </a:prstGeom>
          <a:noFill/>
          <a:ln w="34925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 w="med" len="med"/>
          </a:ln>
        </p:spPr>
      </p:cxnSp>
      <p:cxnSp>
        <p:nvCxnSpPr>
          <p:cNvPr id="13" name="直接箭头连接符 12"/>
          <p:cNvCxnSpPr/>
          <p:nvPr/>
        </p:nvCxnSpPr>
        <p:spPr>
          <a:xfrm>
            <a:off x="7401560" y="2584451"/>
            <a:ext cx="1920240" cy="384175"/>
          </a:xfrm>
          <a:prstGeom prst="straightConnector1">
            <a:avLst/>
          </a:prstGeom>
          <a:noFill/>
          <a:ln w="34925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820" y="1"/>
            <a:ext cx="10515600" cy="970914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Concluding summary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 txBox="1"/>
          <p:nvPr/>
        </p:nvSpPr>
        <p:spPr>
          <a:xfrm>
            <a:off x="1103351" y="970914"/>
            <a:ext cx="10330944" cy="5069625"/>
          </a:xfrm>
          <a:prstGeom prst="rect">
            <a:avLst/>
          </a:prstGeom>
          <a:ln w="25400">
            <a:solidFill>
              <a:srgbClr val="C00000"/>
            </a:solidFill>
          </a:ln>
        </p:spPr>
        <p:txBody>
          <a:bodyPr/>
          <a:lstStyle/>
          <a:p>
            <a:pPr marL="342900" indent="-342900" algn="just" eaLnBrk="1" hangingPunct="1">
              <a:spcBef>
                <a:spcPct val="20000"/>
              </a:spcBef>
              <a:buFontTx/>
              <a:buChar char="•"/>
              <a:defRPr/>
            </a:pPr>
            <a:endParaRPr lang="en-US" sz="2000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sz="2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Monofilamentary AIMI MgB</a:t>
            </a:r>
            <a:r>
              <a:rPr lang="en-US" sz="2800" kern="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strands processed with low temperature and long time can obtain same transport properties as the strand processsed with high temperature.</a:t>
            </a:r>
          </a:p>
          <a:p>
            <a:pPr marL="342900" indent="-342900" algn="just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sz="2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Multifialmentary AIMI MgB</a:t>
            </a:r>
            <a:r>
              <a:rPr lang="en-US" sz="2800" kern="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strands have suppressed transport </a:t>
            </a:r>
            <a:r>
              <a:rPr lang="en-US" sz="2800" i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sz="2800" kern="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2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due to precence of B rich phases distributed in MgB</a:t>
            </a:r>
            <a:r>
              <a:rPr lang="en-US" sz="2800" kern="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matrix.</a:t>
            </a:r>
          </a:p>
          <a:p>
            <a:pPr marL="342900" indent="-342900" algn="just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sz="2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Dy</a:t>
            </a:r>
            <a:r>
              <a:rPr lang="en-US" sz="2800" kern="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2800" kern="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doping can significantly enhance the transport properties of multifilamentary MgB</a:t>
            </a:r>
            <a:r>
              <a:rPr lang="en-US" sz="2800" kern="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strands.</a:t>
            </a:r>
          </a:p>
          <a:p>
            <a:pPr marL="342900" indent="-342900" algn="just" eaLnBrk="1" hangingPunct="1">
              <a:spcBef>
                <a:spcPct val="20000"/>
              </a:spcBef>
              <a:buFontTx/>
              <a:buChar char="•"/>
              <a:defRPr/>
            </a:pPr>
            <a:r>
              <a:rPr lang="en-US" sz="2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Low heating temperature </a:t>
            </a:r>
            <a:r>
              <a:rPr lang="en-US" sz="2800" kern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induces </a:t>
            </a:r>
            <a:r>
              <a:rPr lang="en-US" sz="2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formation of  relative uniform MgB</a:t>
            </a:r>
            <a:r>
              <a:rPr lang="en-US" sz="2800" kern="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2800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layer in AIMI strands.</a:t>
            </a:r>
            <a:endParaRPr lang="en-US" sz="2800" kern="0" dirty="0">
              <a:solidFill>
                <a:srgbClr val="99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eaLnBrk="1" hangingPunct="1">
              <a:spcBef>
                <a:spcPct val="20000"/>
              </a:spcBef>
              <a:defRPr/>
            </a:pPr>
            <a:r>
              <a:rPr lang="en-US" kern="0" dirty="0">
                <a:solidFill>
                  <a:srgbClr val="99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Acknowledgements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01880" y="1575787"/>
            <a:ext cx="79516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work was funded by the NIH grant </a:t>
            </a:r>
          </a:p>
          <a:p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4515" y="202980"/>
            <a:ext cx="10515600" cy="1325563"/>
          </a:xfrm>
        </p:spPr>
        <p:txBody>
          <a:bodyPr/>
          <a:lstStyle/>
          <a:p>
            <a:r>
              <a:rPr lang="en-US" altLang="zh-CN" b="1" dirty="0">
                <a:solidFill>
                  <a:srgbClr val="FF0000"/>
                </a:solidFill>
              </a:rPr>
              <a:t>Purpose</a:t>
            </a: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064944" y="1431940"/>
            <a:ext cx="9532571" cy="1569660"/>
          </a:xfrm>
          <a:prstGeom prst="rect">
            <a:avLst/>
          </a:prstGeom>
          <a:noFill/>
          <a:ln w="25400">
            <a:solidFill>
              <a:srgbClr val="C00000"/>
            </a:solidFill>
            <a:miter lim="800000"/>
          </a:ln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Mg-Reactive-Liquid-Infiltration </a:t>
            </a:r>
            <a:r>
              <a:rPr lang="en-US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(Mg-RLI)/Internal-Magnesium-Diffusion (IMD</a:t>
            </a:r>
            <a:r>
              <a:rPr lang="en-US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[1]</a:t>
            </a:r>
            <a:r>
              <a:rPr lang="en-US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processed MgB</a:t>
            </a:r>
            <a:r>
              <a:rPr lang="en-US" sz="3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wire obtained high transport 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sz="3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 </a:t>
            </a:r>
            <a:endParaRPr lang="en-US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8220" y="3160165"/>
            <a:ext cx="4986020" cy="316928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Purpose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1719312" y="4696365"/>
            <a:ext cx="8274685" cy="1076325"/>
          </a:xfrm>
          <a:prstGeom prst="rect">
            <a:avLst/>
          </a:prstGeom>
          <a:noFill/>
          <a:ln w="25400">
            <a:solidFill>
              <a:srgbClr val="C00000"/>
            </a:solidFill>
            <a:miter lim="800000"/>
          </a:ln>
        </p:spPr>
        <p:txBody>
          <a:bodyPr wrap="square">
            <a:spAutoFit/>
          </a:bodyPr>
          <a:lstStyle/>
          <a:p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Testing the transport </a:t>
            </a:r>
            <a:r>
              <a:rPr lang="en-US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lang="en-US" sz="32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of </a:t>
            </a:r>
            <a:r>
              <a:rPr lang="en-US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AIMI strands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heat-treated with </a:t>
            </a:r>
            <a:r>
              <a:rPr lang="en-US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625</a:t>
            </a:r>
            <a:r>
              <a:rPr lang="en-US" sz="3200" b="1" baseline="30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32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 and 8 ~ 64 hours</a:t>
            </a: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714500" y="1663333"/>
            <a:ext cx="8274050" cy="2676525"/>
          </a:xfrm>
          <a:prstGeom prst="rect">
            <a:avLst/>
          </a:prstGeom>
          <a:noFill/>
          <a:ln w="25400">
            <a:solidFill>
              <a:srgbClr val="C00000"/>
            </a:solidFill>
            <a:miter lim="800000"/>
          </a:ln>
        </p:spPr>
        <p:txBody>
          <a:bodyPr wrap="square">
            <a:sp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Our group/HTR developed Mg-RLI-processed strand by optimizing strand architecture and selecting better raw materials. </a:t>
            </a:r>
          </a:p>
          <a:p>
            <a:r>
              <a:rPr lang="en-US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Advanced-internal-magnesium-infiltration </a:t>
            </a:r>
          </a:p>
          <a:p>
            <a:r>
              <a:rPr lang="en-US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(AIMI)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strand.</a:t>
            </a:r>
          </a:p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H. T. Condition:</a:t>
            </a:r>
            <a:r>
              <a:rPr lang="en-US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675 </a:t>
            </a:r>
            <a:r>
              <a:rPr lang="en-US" sz="2800" b="1" baseline="30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C/1 ~ 4 h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3" grpId="1" animBg="1"/>
      <p:bldP spid="9" grpId="0" animBg="1"/>
      <p:bldP spid="9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13" y="-343402"/>
            <a:ext cx="6638544" cy="1325563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Monofilamentary Strand: Mg Infiltration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5" name="Content Placeholder 3"/>
          <p:cNvPicPr/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434080" y="1576070"/>
            <a:ext cx="5568950" cy="4738370"/>
          </a:xfrm>
          <a:prstGeom prst="rect">
            <a:avLst/>
          </a:prstGeom>
          <a:ln w="25400">
            <a:solidFill>
              <a:srgbClr val="C00000"/>
            </a:solidFill>
          </a:ln>
        </p:spPr>
      </p:pic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2320228" y="2280239"/>
            <a:ext cx="58702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</a:rPr>
              <a:t>8 h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320275" y="4391119"/>
            <a:ext cx="74090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</a:rPr>
              <a:t>32 h</a:t>
            </a: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9454910" y="2280239"/>
            <a:ext cx="74090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</a:rPr>
              <a:t>16 h</a:t>
            </a:r>
          </a:p>
        </p:txBody>
      </p:sp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9455210" y="4391229"/>
            <a:ext cx="74090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Times New Roman" panose="02020603050405020304" pitchFamily="18" charset="0"/>
              </a:rPr>
              <a:t>64 h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06845" y="932675"/>
            <a:ext cx="7819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Monel</a:t>
            </a:r>
          </a:p>
        </p:txBody>
      </p:sp>
      <p:cxnSp>
        <p:nvCxnSpPr>
          <p:cNvPr id="12" name="Straight Arrow Connector 11"/>
          <p:cNvCxnSpPr>
            <a:stCxn id="10" idx="2"/>
          </p:cNvCxnSpPr>
          <p:nvPr/>
        </p:nvCxnSpPr>
        <p:spPr bwMode="auto">
          <a:xfrm flipH="1">
            <a:off x="5827166" y="1271230"/>
            <a:ext cx="270671" cy="544761"/>
          </a:xfrm>
          <a:prstGeom prst="straightConnector1">
            <a:avLst/>
          </a:prstGeom>
          <a:noFill/>
          <a:ln w="47625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4982256" y="934325"/>
            <a:ext cx="499265" cy="338554"/>
          </a:xfrm>
          <a:prstGeom prst="rect">
            <a:avLst/>
          </a:prstGeom>
          <a:noFill/>
          <a:ln w="15875"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Nb</a:t>
            </a:r>
          </a:p>
        </p:txBody>
      </p:sp>
      <p:cxnSp>
        <p:nvCxnSpPr>
          <p:cNvPr id="15" name="Straight Arrow Connector 14"/>
          <p:cNvCxnSpPr/>
          <p:nvPr/>
        </p:nvCxnSpPr>
        <p:spPr bwMode="auto">
          <a:xfrm flipH="1">
            <a:off x="5174615" y="1273176"/>
            <a:ext cx="57150" cy="542925"/>
          </a:xfrm>
          <a:prstGeom prst="straightConnector1">
            <a:avLst/>
          </a:prstGeom>
          <a:noFill/>
          <a:ln w="44450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1577341" y="748030"/>
            <a:ext cx="1750695" cy="1198880"/>
          </a:xfrm>
          <a:prstGeom prst="rect">
            <a:avLst/>
          </a:prstGeom>
          <a:noFill/>
          <a:ln w="25400">
            <a:solidFill>
              <a:srgbClr val="C00000"/>
            </a:solidFill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Heating Temperature</a:t>
            </a:r>
          </a:p>
          <a:p>
            <a:pPr algn="ctr"/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625 </a:t>
            </a:r>
            <a:r>
              <a:rPr lang="en-US" sz="2400" b="1" baseline="30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791971" y="2740661"/>
            <a:ext cx="163766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latin typeface="Calibri" panose="020F0502020204030204" pitchFamily="34" charset="0"/>
                <a:cs typeface="Calibri" panose="020F0502020204030204" pitchFamily="34" charset="0"/>
              </a:rPr>
              <a:t>Partial Infiltration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9003031" y="2740661"/>
            <a:ext cx="163766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latin typeface="Calibri" panose="020F0502020204030204" pitchFamily="34" charset="0"/>
                <a:cs typeface="Calibri" panose="020F0502020204030204" pitchFamily="34" charset="0"/>
              </a:rPr>
              <a:t>Full Infiltration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1791971" y="4851401"/>
            <a:ext cx="163766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latin typeface="Calibri" panose="020F0502020204030204" pitchFamily="34" charset="0"/>
                <a:cs typeface="Calibri" panose="020F0502020204030204" pitchFamily="34" charset="0"/>
              </a:rPr>
              <a:t>Full Infiltration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9003031" y="4760596"/>
            <a:ext cx="163766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latin typeface="Calibri" panose="020F0502020204030204" pitchFamily="34" charset="0"/>
                <a:cs typeface="Calibri" panose="020F0502020204030204" pitchFamily="34" charset="0"/>
              </a:rPr>
              <a:t>Full Infiltration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4482466" y="2740661"/>
            <a:ext cx="877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MgB</a:t>
            </a:r>
            <a:r>
              <a:rPr lang="en-US" altLang="zh-CN" b="1" baseline="-25000" dirty="0">
                <a:solidFill>
                  <a:srgbClr val="FFC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3434081" y="748031"/>
            <a:ext cx="104838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Calibri" panose="020F0502020204030204" pitchFamily="34" charset="0"/>
                <a:cs typeface="Calibri" panose="020F0502020204030204" pitchFamily="34" charset="0"/>
              </a:rPr>
              <a:t>B-rich Phase</a:t>
            </a:r>
          </a:p>
        </p:txBody>
      </p:sp>
      <p:cxnSp>
        <p:nvCxnSpPr>
          <p:cNvPr id="19" name="Straight Arrow Connector 14"/>
          <p:cNvCxnSpPr/>
          <p:nvPr/>
        </p:nvCxnSpPr>
        <p:spPr bwMode="auto">
          <a:xfrm>
            <a:off x="4252596" y="1508760"/>
            <a:ext cx="460375" cy="438150"/>
          </a:xfrm>
          <a:prstGeom prst="straightConnector1">
            <a:avLst/>
          </a:prstGeom>
          <a:noFill/>
          <a:ln w="44450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1"/>
          <p:cNvCxnSpPr/>
          <p:nvPr/>
        </p:nvCxnSpPr>
        <p:spPr bwMode="auto">
          <a:xfrm flipH="1" flipV="1">
            <a:off x="4828540" y="2199641"/>
            <a:ext cx="153670" cy="498475"/>
          </a:xfrm>
          <a:prstGeom prst="straightConnector1">
            <a:avLst/>
          </a:prstGeom>
          <a:ln w="57150">
            <a:solidFill>
              <a:srgbClr val="FFC000"/>
            </a:solidFill>
            <a:headEnd type="none" w="med" len="med"/>
            <a:tailEnd type="arrow" w="med" len="med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6841885" y="317740"/>
            <a:ext cx="261302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b="1" dirty="0">
                <a:latin typeface="Calibri" panose="020F0502020204030204" pitchFamily="34" charset="0"/>
                <a:cs typeface="Calibri" panose="020F0502020204030204" pitchFamily="34" charset="0"/>
              </a:rPr>
              <a:t>OD: 0.55 mm</a:t>
            </a:r>
          </a:p>
          <a:p>
            <a:r>
              <a:rPr lang="en-US" altLang="zh-CN" sz="2400" b="1" dirty="0">
                <a:latin typeface="Calibri" panose="020F0502020204030204" pitchFamily="34" charset="0"/>
                <a:cs typeface="Calibri" panose="020F0502020204030204" pitchFamily="34" charset="0"/>
              </a:rPr>
              <a:t>2mol% C-doped B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4" grpId="0"/>
      <p:bldP spid="4" grpId="1"/>
      <p:bldP spid="11" grpId="0"/>
      <p:bldP spid="11" grpId="1"/>
      <p:bldP spid="16" grpId="0"/>
      <p:bldP spid="16" grpId="1"/>
      <p:bldP spid="17" grpId="0"/>
      <p:bldP spid="17" grpId="1"/>
      <p:bldP spid="18" grpId="0"/>
      <p:bldP spid="18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4841" y="984886"/>
            <a:ext cx="5786755" cy="4991735"/>
          </a:xfrm>
          <a:prstGeom prst="rect">
            <a:avLst/>
          </a:prstGeom>
          <a:noFill/>
          <a:ln w="2540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56235" y="137953"/>
            <a:ext cx="9017805" cy="702787"/>
          </a:xfrm>
        </p:spPr>
        <p:txBody>
          <a:bodyPr/>
          <a:lstStyle/>
          <a:p>
            <a:r>
              <a:rPr lang="en-US" altLang="zh-CN" b="1" dirty="0">
                <a:solidFill>
                  <a:srgbClr val="FF0000"/>
                </a:solidFill>
              </a:rPr>
              <a:t>Transport Layer </a:t>
            </a:r>
            <a:r>
              <a:rPr lang="en-US" altLang="zh-CN" b="1" i="1" dirty="0">
                <a:solidFill>
                  <a:srgbClr val="FF0000"/>
                </a:solidFill>
              </a:rPr>
              <a:t>J</a:t>
            </a:r>
            <a:r>
              <a:rPr lang="en-US" altLang="zh-CN" b="1" baseline="-25000" dirty="0">
                <a:solidFill>
                  <a:srgbClr val="FF0000"/>
                </a:solidFill>
              </a:rPr>
              <a:t>C</a:t>
            </a:r>
            <a:r>
              <a:rPr lang="en-US" altLang="zh-CN" b="1" dirty="0">
                <a:solidFill>
                  <a:srgbClr val="FF0000"/>
                </a:solidFill>
              </a:rPr>
              <a:t> versus Heating time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4886326" y="1373506"/>
            <a:ext cx="71691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latin typeface="Calibri" panose="020F0502020204030204" pitchFamily="34" charset="0"/>
                <a:cs typeface="Calibri" panose="020F0502020204030204" pitchFamily="34" charset="0"/>
              </a:rPr>
              <a:t>8 h</a:t>
            </a:r>
          </a:p>
        </p:txBody>
      </p:sp>
      <p:cxnSp>
        <p:nvCxnSpPr>
          <p:cNvPr id="5" name="直接箭头连接符 4"/>
          <p:cNvCxnSpPr/>
          <p:nvPr/>
        </p:nvCxnSpPr>
        <p:spPr>
          <a:xfrm flipH="1">
            <a:off x="4702175" y="1833881"/>
            <a:ext cx="416560" cy="328295"/>
          </a:xfrm>
          <a:prstGeom prst="straightConnector1">
            <a:avLst/>
          </a:prstGeom>
          <a:noFill/>
          <a:ln w="38100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6" name="文本框 5"/>
          <p:cNvSpPr txBox="1"/>
          <p:nvPr/>
        </p:nvSpPr>
        <p:spPr>
          <a:xfrm>
            <a:off x="4070986" y="1191261"/>
            <a:ext cx="75755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latin typeface="Calibri" panose="020F0502020204030204" pitchFamily="34" charset="0"/>
                <a:cs typeface="Calibri" panose="020F0502020204030204" pitchFamily="34" charset="0"/>
              </a:rPr>
              <a:t>16 h</a:t>
            </a:r>
          </a:p>
        </p:txBody>
      </p:sp>
      <p:cxnSp>
        <p:nvCxnSpPr>
          <p:cNvPr id="7" name="直接箭头连接符 6"/>
          <p:cNvCxnSpPr>
            <a:stCxn id="6" idx="1"/>
          </p:cNvCxnSpPr>
          <p:nvPr/>
        </p:nvCxnSpPr>
        <p:spPr>
          <a:xfrm flipH="1">
            <a:off x="3945255" y="1421765"/>
            <a:ext cx="125730" cy="279400"/>
          </a:xfrm>
          <a:prstGeom prst="straightConnector1">
            <a:avLst/>
          </a:prstGeom>
          <a:noFill/>
          <a:ln w="38100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8" name="文本框 7"/>
          <p:cNvSpPr txBox="1"/>
          <p:nvPr/>
        </p:nvSpPr>
        <p:spPr>
          <a:xfrm>
            <a:off x="3257550" y="2743201"/>
            <a:ext cx="157099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latin typeface="Calibri" panose="020F0502020204030204" pitchFamily="34" charset="0"/>
                <a:cs typeface="Calibri" panose="020F0502020204030204" pitchFamily="34" charset="0"/>
              </a:rPr>
              <a:t>32 h ~ 64h</a:t>
            </a:r>
          </a:p>
        </p:txBody>
      </p:sp>
      <p:cxnSp>
        <p:nvCxnSpPr>
          <p:cNvPr id="9" name="直接箭头连接符 8"/>
          <p:cNvCxnSpPr/>
          <p:nvPr/>
        </p:nvCxnSpPr>
        <p:spPr>
          <a:xfrm flipV="1">
            <a:off x="4070985" y="2310130"/>
            <a:ext cx="297180" cy="433070"/>
          </a:xfrm>
          <a:prstGeom prst="straightConnector1">
            <a:avLst/>
          </a:prstGeom>
          <a:noFill/>
          <a:ln w="38100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11" name="文本框 10"/>
          <p:cNvSpPr txBox="1"/>
          <p:nvPr/>
        </p:nvSpPr>
        <p:spPr>
          <a:xfrm>
            <a:off x="6519679" y="4158695"/>
            <a:ext cx="565594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b="1" i="1" dirty="0">
                <a:latin typeface="Calibri" panose="020F0502020204030204" pitchFamily="34" charset="0"/>
                <a:cs typeface="Calibri" panose="020F0502020204030204" pitchFamily="34" charset="0"/>
              </a:rPr>
              <a:t>Layer J</a:t>
            </a:r>
            <a:r>
              <a:rPr lang="en-US" altLang="zh-CN" sz="3600" b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zh-CN" sz="3600" b="1" dirty="0">
                <a:latin typeface="Calibri" panose="020F0502020204030204" pitchFamily="34" charset="0"/>
                <a:cs typeface="Calibri" panose="020F0502020204030204" pitchFamily="34" charset="0"/>
              </a:rPr>
              <a:t> = </a:t>
            </a:r>
            <a:r>
              <a:rPr lang="en-US" altLang="zh-CN" sz="3600" b="1" i="1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en-US" altLang="zh-CN" sz="3600" b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  <a:r>
              <a:rPr lang="en-US" altLang="zh-CN" sz="3600" b="1" dirty="0">
                <a:latin typeface="Calibri" panose="020F0502020204030204" pitchFamily="34" charset="0"/>
                <a:cs typeface="Calibri" panose="020F0502020204030204" pitchFamily="34" charset="0"/>
              </a:rPr>
              <a:t>/Area</a:t>
            </a:r>
            <a:r>
              <a:rPr lang="en-US" altLang="zh-CN" sz="3600" b="1" baseline="-25000" dirty="0">
                <a:latin typeface="Calibri" panose="020F0502020204030204" pitchFamily="34" charset="0"/>
                <a:cs typeface="Calibri" panose="020F0502020204030204" pitchFamily="34" charset="0"/>
              </a:rPr>
              <a:t>MgB2 Layer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  <p:bldP spid="6" grpId="0"/>
      <p:bldP spid="6" grpId="1"/>
      <p:bldP spid="8" grpId="0"/>
      <p:bldP spid="8" grpId="1"/>
      <p:bldP spid="11" grpId="0"/>
      <p:bldP spid="11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3" y="37439"/>
            <a:ext cx="10515600" cy="1325563"/>
          </a:xfrm>
        </p:spPr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Layer</a:t>
            </a:r>
            <a:r>
              <a:rPr lang="en-US" b="1" i="1" dirty="0" smtClean="0">
                <a:solidFill>
                  <a:srgbClr val="FF0000"/>
                </a:solidFill>
              </a:rPr>
              <a:t> J</a:t>
            </a:r>
            <a:r>
              <a:rPr lang="en-US" b="1" baseline="-25000" dirty="0" smtClean="0">
                <a:solidFill>
                  <a:srgbClr val="FF0000"/>
                </a:solidFill>
              </a:rPr>
              <a:t>C</a:t>
            </a:r>
            <a:r>
              <a:rPr lang="en-US" b="1" dirty="0" smtClean="0">
                <a:solidFill>
                  <a:srgbClr val="FF0000"/>
                </a:solidFill>
              </a:rPr>
              <a:t> versus Heating Temperature 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9471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0101" y="1136016"/>
            <a:ext cx="5512435" cy="5127625"/>
          </a:xfrm>
          <a:prstGeom prst="rect">
            <a:avLst/>
          </a:prstGeom>
          <a:noFill/>
          <a:ln w="25400">
            <a:solidFill>
              <a:srgbClr val="99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文本框 4"/>
          <p:cNvSpPr txBox="1"/>
          <p:nvPr/>
        </p:nvSpPr>
        <p:spPr>
          <a:xfrm>
            <a:off x="4737101" y="2505711"/>
            <a:ext cx="120078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latin typeface="Calibri" panose="020F0502020204030204" pitchFamily="34" charset="0"/>
                <a:cs typeface="Calibri" panose="020F0502020204030204" pitchFamily="34" charset="0"/>
              </a:rPr>
              <a:t>675 </a:t>
            </a:r>
            <a:r>
              <a:rPr lang="en-US" altLang="zh-CN" sz="2400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altLang="zh-CN" sz="2400" b="1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</a:p>
          <a:p>
            <a:pPr algn="ctr"/>
            <a:r>
              <a:rPr lang="en-US" altLang="zh-CN" sz="2400" b="1" dirty="0">
                <a:latin typeface="Calibri" panose="020F0502020204030204" pitchFamily="34" charset="0"/>
                <a:cs typeface="Calibri" panose="020F0502020204030204" pitchFamily="34" charset="0"/>
              </a:rPr>
              <a:t>1 ~ 4 h</a:t>
            </a:r>
          </a:p>
        </p:txBody>
      </p:sp>
      <p:cxnSp>
        <p:nvCxnSpPr>
          <p:cNvPr id="9" name="直接箭头连接符 8"/>
          <p:cNvCxnSpPr>
            <a:stCxn id="5" idx="0"/>
          </p:cNvCxnSpPr>
          <p:nvPr/>
        </p:nvCxnSpPr>
        <p:spPr>
          <a:xfrm flipH="1" flipV="1">
            <a:off x="5234306" y="1992630"/>
            <a:ext cx="103505" cy="513080"/>
          </a:xfrm>
          <a:prstGeom prst="straightConnector1">
            <a:avLst/>
          </a:prstGeom>
          <a:noFill/>
          <a:ln w="38100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 w="med" len="med"/>
          </a:ln>
        </p:spPr>
      </p:cxnSp>
      <p:sp>
        <p:nvSpPr>
          <p:cNvPr id="8" name="文本框 7"/>
          <p:cNvSpPr txBox="1"/>
          <p:nvPr/>
        </p:nvSpPr>
        <p:spPr>
          <a:xfrm>
            <a:off x="6576060" y="1383031"/>
            <a:ext cx="100457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>
                <a:latin typeface="Calibri" panose="020F0502020204030204" pitchFamily="34" charset="0"/>
                <a:cs typeface="Calibri" panose="020F0502020204030204" pitchFamily="34" charset="0"/>
              </a:rPr>
              <a:t>625 </a:t>
            </a:r>
            <a:r>
              <a:rPr lang="en-US" altLang="zh-CN" sz="2400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altLang="zh-CN" sz="2400" b="1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</a:p>
          <a:p>
            <a:pPr algn="ctr"/>
            <a:r>
              <a:rPr lang="en-US" altLang="zh-CN" sz="2400" b="1" dirty="0">
                <a:latin typeface="Calibri" panose="020F0502020204030204" pitchFamily="34" charset="0"/>
                <a:cs typeface="Calibri" panose="020F0502020204030204" pitchFamily="34" charset="0"/>
              </a:rPr>
              <a:t>8 h</a:t>
            </a:r>
          </a:p>
        </p:txBody>
      </p:sp>
      <p:cxnSp>
        <p:nvCxnSpPr>
          <p:cNvPr id="10" name="直接箭头连接符 9"/>
          <p:cNvCxnSpPr>
            <a:stCxn id="8" idx="1"/>
          </p:cNvCxnSpPr>
          <p:nvPr/>
        </p:nvCxnSpPr>
        <p:spPr>
          <a:xfrm flipH="1">
            <a:off x="5757546" y="1798321"/>
            <a:ext cx="818515" cy="160655"/>
          </a:xfrm>
          <a:prstGeom prst="straightConnector1">
            <a:avLst/>
          </a:prstGeom>
          <a:noFill/>
          <a:ln w="38100" cap="flat" cmpd="sng" algn="ctr">
            <a:solidFill>
              <a:srgbClr val="990000"/>
            </a:solidFill>
            <a:prstDash val="solid"/>
            <a:round/>
            <a:headEnd type="none" w="med" len="med"/>
            <a:tailEnd type="arrow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5" grpId="1"/>
      <p:bldP spid="8" grpId="0"/>
      <p:bldP spid="8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70767" y="1163106"/>
            <a:ext cx="507273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Multifilamentary AIMI </a:t>
            </a:r>
          </a:p>
          <a:p>
            <a:pPr algn="ctr"/>
            <a:r>
              <a:rPr lang="en-US" sz="4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MgB</a:t>
            </a:r>
            <a:r>
              <a:rPr lang="en-US" sz="4000" b="1" baseline="-25000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</a:t>
            </a:r>
            <a:r>
              <a:rPr lang="en-US" sz="4000" b="1" dirty="0">
                <a:solidFill>
                  <a:srgbClr val="C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Strands</a:t>
            </a:r>
          </a:p>
        </p:txBody>
      </p:sp>
      <p:pic>
        <p:nvPicPr>
          <p:cNvPr id="21506" name="Picture 2" descr="U:\Optic\Schematic Diagram\6-filament - Copy.t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1881" y="795164"/>
            <a:ext cx="3811581" cy="3504648"/>
          </a:xfrm>
          <a:prstGeom prst="rect">
            <a:avLst/>
          </a:prstGeom>
          <a:noFill/>
          <a:ln w="25400">
            <a:solidFill>
              <a:srgbClr val="99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7" name="Picture 3" descr="U:\Optic\Schematic Diagram\18 filament - Copy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0861" y="795308"/>
            <a:ext cx="3829469" cy="3504648"/>
          </a:xfrm>
          <a:prstGeom prst="rect">
            <a:avLst/>
          </a:prstGeom>
          <a:noFill/>
          <a:ln w="25400">
            <a:solidFill>
              <a:srgbClr val="99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2067561" y="4543425"/>
            <a:ext cx="7753985" cy="1568450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Multi stands have better electrical and thermal stability than mono strands</a:t>
            </a:r>
          </a:p>
          <a:p>
            <a:r>
              <a:rPr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OD: 0.83 ~ 1.01 mm</a:t>
            </a:r>
          </a:p>
          <a:p>
            <a:r>
              <a:rPr lang="en-US" altLang="zh-CN" sz="2400" dirty="0">
                <a:latin typeface="Calibri" panose="020F0502020204030204" pitchFamily="34" charset="0"/>
                <a:cs typeface="Calibri" panose="020F0502020204030204" pitchFamily="34" charset="0"/>
              </a:rPr>
              <a:t>Chemical Barrier/Outer Sheath: Nb/Monel or SS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2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0861245" cy="1325563"/>
          </a:xfrm>
        </p:spPr>
        <p:txBody>
          <a:bodyPr/>
          <a:lstStyle/>
          <a:p>
            <a:r>
              <a:rPr lang="en-US" altLang="zh-CN" b="1" i="1" dirty="0">
                <a:solidFill>
                  <a:srgbClr val="FF0000"/>
                </a:solidFill>
              </a:rPr>
              <a:t>I</a:t>
            </a:r>
            <a:r>
              <a:rPr lang="en-US" altLang="zh-CN" b="1" baseline="-25000" dirty="0">
                <a:solidFill>
                  <a:srgbClr val="FF0000"/>
                </a:solidFill>
              </a:rPr>
              <a:t>C</a:t>
            </a:r>
            <a:r>
              <a:rPr lang="en-US" altLang="zh-CN" b="1" dirty="0">
                <a:solidFill>
                  <a:srgbClr val="FF0000"/>
                </a:solidFill>
              </a:rPr>
              <a:t> versus Filament Number</a:t>
            </a:r>
          </a:p>
        </p:txBody>
      </p:sp>
      <p:pic>
        <p:nvPicPr>
          <p:cNvPr id="3" name="图片 2" descr="Ic Comparison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3646" y="2102486"/>
            <a:ext cx="4664075" cy="4187825"/>
          </a:xfrm>
          <a:prstGeom prst="rect">
            <a:avLst/>
          </a:prstGeom>
          <a:ln w="38100">
            <a:solidFill>
              <a:srgbClr val="C00000"/>
            </a:solidFill>
          </a:ln>
        </p:spPr>
      </p:pic>
      <p:sp>
        <p:nvSpPr>
          <p:cNvPr id="4" name="文本框 3"/>
          <p:cNvSpPr txBox="1"/>
          <p:nvPr/>
        </p:nvSpPr>
        <p:spPr>
          <a:xfrm>
            <a:off x="4918075" y="2644776"/>
            <a:ext cx="5219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Calibri" panose="020F0502020204030204" pitchFamily="34" charset="0"/>
                <a:cs typeface="Calibri" panose="020F0502020204030204" pitchFamily="34" charset="0"/>
              </a:rPr>
              <a:t>6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4708525" y="3460116"/>
            <a:ext cx="52197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Calibri" panose="020F0502020204030204" pitchFamily="34" charset="0"/>
                <a:cs typeface="Calibri" panose="020F0502020204030204" pitchFamily="34" charset="0"/>
              </a:rPr>
              <a:t>18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708525" y="4425316"/>
            <a:ext cx="94107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b="1" dirty="0">
                <a:latin typeface="Calibri" panose="020F0502020204030204" pitchFamily="34" charset="0"/>
                <a:cs typeface="Calibri" panose="020F0502020204030204" pitchFamily="34" charset="0"/>
              </a:rPr>
              <a:t>Mono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7037706" y="3168015"/>
            <a:ext cx="10966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Calibri" panose="020F0502020204030204" pitchFamily="34" charset="0"/>
                <a:cs typeface="Calibri" panose="020F0502020204030204" pitchFamily="34" charset="0"/>
              </a:rPr>
              <a:t>4.2 K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2639550" y="970896"/>
            <a:ext cx="6568440" cy="954107"/>
          </a:xfrm>
          <a:prstGeom prst="rect">
            <a:avLst/>
          </a:prstGeom>
          <a:noFill/>
          <a:ln w="38100" cmpd="sng">
            <a:solidFill>
              <a:srgbClr val="990000"/>
            </a:solidFill>
            <a:prstDash val="solid"/>
          </a:ln>
        </p:spPr>
        <p:txBody>
          <a:bodyPr wrap="square" rtlCol="0" anchor="t">
            <a:spAutoFit/>
          </a:bodyPr>
          <a:lstStyle/>
          <a:p>
            <a:r>
              <a:rPr lang="en-US" altLang="zh-CN" sz="2800" i="1" dirty="0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I</a:t>
            </a:r>
            <a:r>
              <a:rPr lang="en-US" altLang="zh-CN" sz="2800" baseline="-25000" dirty="0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C</a:t>
            </a:r>
            <a:r>
              <a:rPr lang="en-US" altLang="zh-CN" sz="2800" dirty="0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s of multi strands are higher than those of mono strands due to larger MgB</a:t>
            </a:r>
            <a:r>
              <a:rPr lang="en-US" altLang="zh-CN" sz="2800" baseline="-25000" dirty="0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2</a:t>
            </a:r>
            <a:r>
              <a:rPr lang="en-US" altLang="zh-CN" sz="2800" dirty="0">
                <a:latin typeface="Calibri" panose="020F0502020204030204" pitchFamily="34" charset="0"/>
                <a:cs typeface="Calibri" panose="020F0502020204030204" pitchFamily="34" charset="0"/>
                <a:sym typeface="+mn-ea"/>
              </a:rPr>
              <a:t> area</a:t>
            </a:r>
            <a:endParaRPr lang="zh-CN" altLang="en-US" sz="28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031644" y="3689986"/>
            <a:ext cx="9252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b="1" dirty="0">
                <a:latin typeface="Calibri" panose="020F0502020204030204" pitchFamily="34" charset="0"/>
                <a:cs typeface="Calibri" panose="020F0502020204030204" pitchFamily="34" charset="0"/>
              </a:rPr>
              <a:t>625</a:t>
            </a:r>
            <a:r>
              <a:rPr lang="en-US" altLang="zh-CN" b="1" baseline="30000" dirty="0">
                <a:latin typeface="Calibri" panose="020F0502020204030204" pitchFamily="34" charset="0"/>
                <a:cs typeface="Calibri" panose="020F0502020204030204" pitchFamily="34" charset="0"/>
              </a:rPr>
              <a:t>o</a:t>
            </a:r>
            <a:r>
              <a:rPr lang="en-US" altLang="zh-CN" b="1" dirty="0">
                <a:latin typeface="Calibri" panose="020F0502020204030204" pitchFamily="34" charset="0"/>
                <a:cs typeface="Calibri" panose="020F0502020204030204" pitchFamily="34" charset="0"/>
              </a:rPr>
              <a:t>C</a:t>
            </a:r>
          </a:p>
          <a:p>
            <a:pPr algn="ctr"/>
            <a:r>
              <a:rPr lang="en-US" altLang="zh-CN" b="1" dirty="0">
                <a:latin typeface="Calibri" panose="020F0502020204030204" pitchFamily="34" charset="0"/>
                <a:cs typeface="Calibri" panose="020F0502020204030204" pitchFamily="34" charset="0"/>
              </a:rPr>
              <a:t>8h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</TotalTime>
  <Words>721</Words>
  <Application>Microsoft Office PowerPoint</Application>
  <PresentationFormat>Widescreen</PresentationFormat>
  <Paragraphs>222</Paragraphs>
  <Slides>25</Slides>
  <Notes>25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6" baseType="lpstr">
      <vt:lpstr>宋体</vt:lpstr>
      <vt:lpstr>Arial</vt:lpstr>
      <vt:lpstr>Arial Black</vt:lpstr>
      <vt:lpstr>Calibri</vt:lpstr>
      <vt:lpstr>Calibri Light</vt:lpstr>
      <vt:lpstr>等线</vt:lpstr>
      <vt:lpstr>等线 Light</vt:lpstr>
      <vt:lpstr>Helvetica-Light</vt:lpstr>
      <vt:lpstr>Times New Roman</vt:lpstr>
      <vt:lpstr>Blank Presentation</vt:lpstr>
      <vt:lpstr>Equation.KSEE3</vt:lpstr>
      <vt:lpstr>PowerPoint Presentation</vt:lpstr>
      <vt:lpstr>Outline</vt:lpstr>
      <vt:lpstr>Purpose</vt:lpstr>
      <vt:lpstr>Purpose</vt:lpstr>
      <vt:lpstr>Monofilamentary Strand: Mg Infiltration</vt:lpstr>
      <vt:lpstr>Transport Layer JC versus Heating time</vt:lpstr>
      <vt:lpstr>Layer JC versus Heating Temperature </vt:lpstr>
      <vt:lpstr>PowerPoint Presentation</vt:lpstr>
      <vt:lpstr>IC versus Filament Number</vt:lpstr>
      <vt:lpstr>Engineering JC</vt:lpstr>
      <vt:lpstr>Transport Je versus Filament Number</vt:lpstr>
      <vt:lpstr>Layer JC versus Filament Number</vt:lpstr>
      <vt:lpstr>Microstructural Analysis – 18-filamentary Strand</vt:lpstr>
      <vt:lpstr>Transport JC versus Heating Time</vt:lpstr>
      <vt:lpstr>PowerPoint Presentation</vt:lpstr>
      <vt:lpstr>Dy2O3 Doping</vt:lpstr>
      <vt:lpstr>Dy2O3 Doping</vt:lpstr>
      <vt:lpstr>Dy2O3 Doping</vt:lpstr>
      <vt:lpstr>Dy2O3 Doping</vt:lpstr>
      <vt:lpstr>Dy2O3 Doping</vt:lpstr>
      <vt:lpstr>Mg Infiltration into B layer</vt:lpstr>
      <vt:lpstr>Mg Infiltration into B Layer</vt:lpstr>
      <vt:lpstr>Mg infiltration into B layer</vt:lpstr>
      <vt:lpstr>Concluding summary</vt:lpstr>
      <vt:lpstr>Acknowledgements</vt:lpstr>
    </vt:vector>
  </TitlesOfParts>
  <Company>The Ohio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Ellen Hoover</dc:creator>
  <cp:lastModifiedBy>cecicmc</cp:lastModifiedBy>
  <cp:revision>3937</cp:revision>
  <dcterms:created xsi:type="dcterms:W3CDTF">2005-02-02T14:45:00Z</dcterms:created>
  <dcterms:modified xsi:type="dcterms:W3CDTF">2019-07-23T21:33:58Z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2052-11.1.0.8894</vt:lpwstr>
  </property>
</Properties>
</file>