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4"/>
  </p:notesMasterIdLst>
  <p:sldIdLst>
    <p:sldId id="256" r:id="rId5"/>
    <p:sldId id="388" r:id="rId6"/>
    <p:sldId id="389" r:id="rId7"/>
    <p:sldId id="283" r:id="rId8"/>
    <p:sldId id="285" r:id="rId9"/>
    <p:sldId id="396" r:id="rId10"/>
    <p:sldId id="397" r:id="rId11"/>
    <p:sldId id="291" r:id="rId12"/>
    <p:sldId id="393" r:id="rId13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1EABAC2-E781-4734-A492-2693406382A2}">
          <p14:sldIdLst>
            <p14:sldId id="256"/>
            <p14:sldId id="388"/>
            <p14:sldId id="389"/>
            <p14:sldId id="283"/>
            <p14:sldId id="285"/>
            <p14:sldId id="396"/>
            <p14:sldId id="397"/>
            <p14:sldId id="291"/>
            <p14:sldId id="3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0FDD"/>
    <a:srgbClr val="CCFFFF"/>
    <a:srgbClr val="0000FF"/>
    <a:srgbClr val="00FF00"/>
    <a:srgbClr val="FF99CC"/>
    <a:srgbClr val="9933FF"/>
    <a:srgbClr val="9999FF"/>
    <a:srgbClr val="99FFCC"/>
    <a:srgbClr val="0099FF"/>
    <a:srgbClr val="FFB7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18" autoAdjust="0"/>
    <p:restoredTop sz="94646"/>
  </p:normalViewPr>
  <p:slideViewPr>
    <p:cSldViewPr snapToGrid="0" snapToObjects="1">
      <p:cViewPr varScale="1">
        <p:scale>
          <a:sx n="93" d="100"/>
          <a:sy n="93" d="100"/>
        </p:scale>
        <p:origin x="100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5E6D1A43-4927-448A-8709-1A639C18A13E}" type="datetimeFigureOut">
              <a:rPr lang="en-US" smtClean="0"/>
              <a:t>7/19/2019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0" y="1154113"/>
            <a:ext cx="4156075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3918C55E-B25D-49F7-AC7B-3685D67F1C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779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6185" y="2790092"/>
            <a:ext cx="4741984" cy="1774948"/>
          </a:xfrm>
        </p:spPr>
        <p:txBody>
          <a:bodyPr anchor="b">
            <a:normAutofit/>
          </a:bodyPr>
          <a:lstStyle>
            <a:lvl1pPr algn="r">
              <a:defRPr sz="4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6185" y="4642339"/>
            <a:ext cx="4741984" cy="580292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50513" y="6311899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50513" y="6311899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50513" y="6311899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50513" y="6311899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50513" y="6311899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50513" y="6311899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50513" y="6311899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50513" y="6311899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50513" y="6311899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50513" y="6311899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48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212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36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0519D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956604" y="1086741"/>
            <a:ext cx="7993225" cy="1712717"/>
          </a:xfrm>
        </p:spPr>
        <p:txBody>
          <a:bodyPr anchor="t">
            <a:normAutofit fontScale="90000"/>
          </a:bodyPr>
          <a:lstStyle/>
          <a:p>
            <a:pPr algn="ctr"/>
            <a:r>
              <a:rPr lang="en-US" dirty="0"/>
              <a:t>Cryogenic system configurations to cool superconducting radio frequency cavities at 2 K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208420" y="4196442"/>
            <a:ext cx="5686001" cy="1225789"/>
          </a:xfrm>
        </p:spPr>
        <p:txBody>
          <a:bodyPr>
            <a:normAutofit/>
          </a:bodyPr>
          <a:lstStyle/>
          <a:p>
            <a:r>
              <a:rPr lang="en-US" sz="1800" dirty="0"/>
              <a:t> </a:t>
            </a:r>
          </a:p>
          <a:p>
            <a:r>
              <a:rPr lang="en-US" sz="1800" dirty="0"/>
              <a:t>07/22/2019</a:t>
            </a:r>
          </a:p>
          <a:p>
            <a:r>
              <a:rPr lang="en-US" sz="2000" dirty="0"/>
              <a:t>Dhananjay Ravikumar</a:t>
            </a:r>
          </a:p>
        </p:txBody>
      </p:sp>
    </p:spTree>
    <p:extLst>
      <p:ext uri="{BB962C8B-B14F-4D97-AF65-F5344CB8AC3E}">
        <p14:creationId xmlns:p14="http://schemas.microsoft.com/office/powerpoint/2010/main" val="1092042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E74799-DA12-4019-BBAC-69F01E7F5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29A8B791-4420-4B64-80F5-D0ACD1D4F795}"/>
              </a:ext>
            </a:extLst>
          </p:cNvPr>
          <p:cNvSpPr txBox="1">
            <a:spLocks noChangeArrowheads="1"/>
          </p:cNvSpPr>
          <p:nvPr/>
        </p:nvSpPr>
        <p:spPr>
          <a:xfrm>
            <a:off x="170458" y="180976"/>
            <a:ext cx="7137707" cy="6102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altLang="en-US" sz="2400" b="1" dirty="0"/>
              <a:t>The Relativistic Heavy Ion Collider (RHIC)</a:t>
            </a:r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D7C31907-97DC-4347-9AEF-1369BB20BA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21" y="791242"/>
            <a:ext cx="7632671" cy="5016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146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98673-F990-4F17-9B79-DE24434BB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-113175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b="1" dirty="0"/>
              <a:t>Upgrading the RHIC: eRHIC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9317967-B12B-4236-A10E-C02733D0BE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2289" y="900333"/>
            <a:ext cx="7597522" cy="467085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7D994B-74B3-43EF-823C-75E34E350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990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0"/>
            <a:ext cx="8382000" cy="109061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Designing a Quiet Helium Source:</a:t>
            </a:r>
            <a:br>
              <a:rPr lang="en-US" dirty="0"/>
            </a:br>
            <a:r>
              <a:rPr lang="en-US" dirty="0"/>
              <a:t>Problem description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90600"/>
            <a:ext cx="8648700" cy="4953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 err="1"/>
              <a:t>Microphonics</a:t>
            </a:r>
            <a:r>
              <a:rPr lang="en-US" sz="2400" dirty="0"/>
              <a:t> – What is it?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Sources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228600" y="2819400"/>
            <a:ext cx="5455920" cy="3008769"/>
            <a:chOff x="228600" y="2819400"/>
            <a:chExt cx="5455920" cy="3008769"/>
          </a:xfrm>
        </p:grpSpPr>
        <p:cxnSp>
          <p:nvCxnSpPr>
            <p:cNvPr id="6" name="Straight Arrow Connector 5"/>
            <p:cNvCxnSpPr/>
            <p:nvPr/>
          </p:nvCxnSpPr>
          <p:spPr bwMode="auto">
            <a:xfrm flipH="1">
              <a:off x="1524000" y="2819400"/>
              <a:ext cx="2689860" cy="7620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228600" y="3581400"/>
              <a:ext cx="5455920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Clr>
                  <a:srgbClr val="042B7F"/>
                </a:buClr>
                <a:buFont typeface="Wingdings" panose="05000000000000000000" pitchFamily="2" charset="2"/>
                <a:buChar char="§"/>
              </a:pPr>
              <a:r>
                <a:rPr lang="en-US" dirty="0"/>
                <a:t>Around 4K</a:t>
              </a:r>
            </a:p>
            <a:p>
              <a:pPr marL="457200" indent="-457200">
                <a:buClr>
                  <a:srgbClr val="042B7F"/>
                </a:buClr>
                <a:buFont typeface="Wingdings" panose="05000000000000000000" pitchFamily="2" charset="2"/>
                <a:buChar char="§"/>
              </a:pPr>
              <a:r>
                <a:rPr lang="en-US" dirty="0"/>
                <a:t>Fast (&gt; 1Hz) </a:t>
              </a:r>
              <a:r>
                <a:rPr lang="en-US" dirty="0" err="1"/>
                <a:t>pr</a:t>
              </a:r>
              <a:r>
                <a:rPr lang="en-US" dirty="0"/>
                <a:t> change 0.01 – 0.05 mbar </a:t>
              </a:r>
              <a:r>
                <a:rPr lang="en-US" dirty="0">
                  <a:sym typeface="Wingdings" panose="05000000000000000000" pitchFamily="2" charset="2"/>
                </a:rPr>
                <a:t> detuning of ~20 Hz</a:t>
              </a:r>
              <a:endParaRPr lang="en-US" dirty="0"/>
            </a:p>
            <a:p>
              <a:r>
                <a:rPr lang="en-US" dirty="0"/>
                <a:t> 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213860" y="2819400"/>
            <a:ext cx="4701540" cy="2425482"/>
            <a:chOff x="4213860" y="2819400"/>
            <a:chExt cx="4701540" cy="2425482"/>
          </a:xfrm>
        </p:grpSpPr>
        <p:cxnSp>
          <p:nvCxnSpPr>
            <p:cNvPr id="8" name="Straight Arrow Connector 7"/>
            <p:cNvCxnSpPr/>
            <p:nvPr/>
          </p:nvCxnSpPr>
          <p:spPr bwMode="auto">
            <a:xfrm>
              <a:off x="4213860" y="2819400"/>
              <a:ext cx="2872740" cy="64656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5722620" y="3429000"/>
              <a:ext cx="3192780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Clr>
                  <a:srgbClr val="042B7F"/>
                </a:buClr>
                <a:buFont typeface="Wingdings" panose="05000000000000000000" pitchFamily="2" charset="2"/>
                <a:buChar char="§"/>
              </a:pPr>
              <a:r>
                <a:rPr lang="en-US" dirty="0"/>
                <a:t>At 2 K</a:t>
              </a:r>
            </a:p>
            <a:p>
              <a:pPr marL="457200" indent="-457200">
                <a:buClr>
                  <a:srgbClr val="042B7F"/>
                </a:buClr>
                <a:buFont typeface="Wingdings" panose="05000000000000000000" pitchFamily="2" charset="2"/>
                <a:buChar char="§"/>
              </a:pPr>
              <a:r>
                <a:rPr lang="en-US" dirty="0"/>
                <a:t>Two phase flow</a:t>
              </a:r>
            </a:p>
            <a:p>
              <a:pPr marL="457200" indent="-457200">
                <a:buClr>
                  <a:srgbClr val="042B7F"/>
                </a:buClr>
                <a:buFont typeface="Wingdings" panose="05000000000000000000" pitchFamily="2" charset="2"/>
                <a:buChar char="§"/>
              </a:pPr>
              <a:r>
                <a:rPr lang="en-US" dirty="0"/>
                <a:t>Pressure fluctuations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286000" y="2286000"/>
            <a:ext cx="403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Cryogenic contribution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287219" y="6274231"/>
            <a:ext cx="990600" cy="457200"/>
          </a:xfrm>
        </p:spPr>
        <p:txBody>
          <a:bodyPr/>
          <a:lstStyle/>
          <a:p>
            <a:fld id="{A87F3F97-44A9-49F8-A675-47E96F26431F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21125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05" y="-107439"/>
            <a:ext cx="8988641" cy="68827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Mitigating flow induced microphonics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F3F97-44A9-49F8-A675-47E96F26431F}" type="slidenum">
              <a:rPr lang="en-US" altLang="en-US" smtClean="0"/>
              <a:pPr/>
              <a:t>5</a:t>
            </a:fld>
            <a:endParaRPr lang="en-US" alt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069672B-0A7C-4DC8-8530-ECE5B8209ACA}"/>
              </a:ext>
            </a:extLst>
          </p:cNvPr>
          <p:cNvGrpSpPr/>
          <p:nvPr/>
        </p:nvGrpSpPr>
        <p:grpSpPr>
          <a:xfrm>
            <a:off x="1014180" y="1098851"/>
            <a:ext cx="4731110" cy="4151241"/>
            <a:chOff x="84595" y="856567"/>
            <a:chExt cx="3118903" cy="2877713"/>
          </a:xfrm>
        </p:grpSpPr>
        <p:sp>
          <p:nvSpPr>
            <p:cNvPr id="3" name="TextBox 2"/>
            <p:cNvSpPr txBox="1"/>
            <p:nvPr/>
          </p:nvSpPr>
          <p:spPr>
            <a:xfrm>
              <a:off x="990600" y="3150779"/>
              <a:ext cx="2057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SRF Cavity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89E2EFB-A135-49CA-AC0D-0AF68FA4BD32}"/>
                </a:ext>
              </a:extLst>
            </p:cNvPr>
            <p:cNvGrpSpPr/>
            <p:nvPr/>
          </p:nvGrpSpPr>
          <p:grpSpPr>
            <a:xfrm>
              <a:off x="84595" y="856567"/>
              <a:ext cx="3118903" cy="2877713"/>
              <a:chOff x="84595" y="856567"/>
              <a:chExt cx="3118903" cy="2877713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2718" y="1051766"/>
                <a:ext cx="1837195" cy="2682514"/>
              </a:xfrm>
              <a:prstGeom prst="rect">
                <a:avLst/>
              </a:prstGeom>
            </p:spPr>
          </p:pic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E7323DD-84B2-4E2D-8A28-71D0A3ADB628}"/>
                  </a:ext>
                </a:extLst>
              </p:cNvPr>
              <p:cNvSpPr txBox="1"/>
              <p:nvPr/>
            </p:nvSpPr>
            <p:spPr>
              <a:xfrm>
                <a:off x="84595" y="856567"/>
                <a:ext cx="2362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4.5 K, 3 bar supply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50690B3-21FF-4234-B498-3216C7E2EA7E}"/>
                  </a:ext>
                </a:extLst>
              </p:cNvPr>
              <p:cNvSpPr txBox="1"/>
              <p:nvPr/>
            </p:nvSpPr>
            <p:spPr>
              <a:xfrm>
                <a:off x="1182670" y="2376345"/>
                <a:ext cx="20208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2 K, saturated vapor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36601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2D07E-8DF8-474F-BBAA-B5633E28D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478" y="-5945"/>
            <a:ext cx="8461470" cy="1325563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000" b="1" dirty="0"/>
              <a:t>Dual bath single temperature 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9C653D-DA2A-4DF1-B22C-1CE7A8FB8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98A158EE-792B-42C0-9478-051F4E90B2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865" y="1691476"/>
            <a:ext cx="6005126" cy="46204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3C6390-DCC5-4FB2-9CD0-F885E01AB542}"/>
              </a:ext>
            </a:extLst>
          </p:cNvPr>
          <p:cNvSpPr txBox="1"/>
          <p:nvPr/>
        </p:nvSpPr>
        <p:spPr>
          <a:xfrm>
            <a:off x="5411912" y="5557225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SRF Cavity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3B5C76-1BE0-4BC6-90B9-5DE32C1D1A93}"/>
              </a:ext>
            </a:extLst>
          </p:cNvPr>
          <p:cNvSpPr txBox="1"/>
          <p:nvPr/>
        </p:nvSpPr>
        <p:spPr>
          <a:xfrm>
            <a:off x="1213416" y="1776361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4.5 K, 3 bar supply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60CFAA-9726-4E3B-98AB-6F72249E408D}"/>
              </a:ext>
            </a:extLst>
          </p:cNvPr>
          <p:cNvSpPr txBox="1"/>
          <p:nvPr/>
        </p:nvSpPr>
        <p:spPr>
          <a:xfrm>
            <a:off x="4952354" y="4260091"/>
            <a:ext cx="2020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 K, saturated vapor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F3A6CF-EB4D-4929-A42F-DB7545100544}"/>
              </a:ext>
            </a:extLst>
          </p:cNvPr>
          <p:cNvSpPr txBox="1"/>
          <p:nvPr/>
        </p:nvSpPr>
        <p:spPr>
          <a:xfrm>
            <a:off x="4117428" y="3429000"/>
            <a:ext cx="2020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 K, saturated vapor</a:t>
            </a:r>
          </a:p>
        </p:txBody>
      </p:sp>
    </p:spTree>
    <p:extLst>
      <p:ext uri="{BB962C8B-B14F-4D97-AF65-F5344CB8AC3E}">
        <p14:creationId xmlns:p14="http://schemas.microsoft.com/office/powerpoint/2010/main" val="1871570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F10B5-C1B2-46D7-893B-CF403D953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829" y="15805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b="1" dirty="0"/>
              <a:t>Dual bath dual temperature 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E9A333-2226-4BC7-87C9-444D5FCC6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DA38575-308D-4C7B-A500-487A072F94F2}"/>
              </a:ext>
            </a:extLst>
          </p:cNvPr>
          <p:cNvGrpSpPr/>
          <p:nvPr/>
        </p:nvGrpSpPr>
        <p:grpSpPr>
          <a:xfrm>
            <a:off x="1018633" y="1535887"/>
            <a:ext cx="7886700" cy="4248464"/>
            <a:chOff x="2498111" y="3584001"/>
            <a:chExt cx="5237717" cy="2896146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6DB800D-2941-4016-B020-CF82E7EF5238}"/>
                </a:ext>
              </a:extLst>
            </p:cNvPr>
            <p:cNvGrpSpPr/>
            <p:nvPr/>
          </p:nvGrpSpPr>
          <p:grpSpPr>
            <a:xfrm>
              <a:off x="2498111" y="3584001"/>
              <a:ext cx="5237717" cy="2896146"/>
              <a:chOff x="2498111" y="3383195"/>
              <a:chExt cx="5237717" cy="2896146"/>
            </a:xfrm>
          </p:grpSpPr>
          <p:pic>
            <p:nvPicPr>
              <p:cNvPr id="8" name="Content Placeholder 3">
                <a:extLst>
                  <a:ext uri="{FF2B5EF4-FFF2-40B4-BE49-F238E27FC236}">
                    <a16:creationId xmlns:a16="http://schemas.microsoft.com/office/drawing/2014/main" id="{A479277E-6DEF-4472-8852-8832FD321D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769740" y="3383195"/>
                <a:ext cx="3507805" cy="2896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69EF2AE-6282-4525-AFD2-183F68B94A65}"/>
                  </a:ext>
                </a:extLst>
              </p:cNvPr>
              <p:cNvSpPr txBox="1"/>
              <p:nvPr/>
            </p:nvSpPr>
            <p:spPr>
              <a:xfrm>
                <a:off x="2498111" y="3415550"/>
                <a:ext cx="2362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4.5 K, 3 bar supply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26DBCD7-86C8-4F6E-BF7D-F0DEC95B9EEB}"/>
                  </a:ext>
                </a:extLst>
              </p:cNvPr>
              <p:cNvSpPr txBox="1"/>
              <p:nvPr/>
            </p:nvSpPr>
            <p:spPr>
              <a:xfrm>
                <a:off x="5715000" y="5261486"/>
                <a:ext cx="20208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2 K, saturated vapor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0C775D7-0A8C-445B-8E13-90901A9BE867}"/>
                  </a:ext>
                </a:extLst>
              </p:cNvPr>
              <p:cNvSpPr txBox="1"/>
              <p:nvPr/>
            </p:nvSpPr>
            <p:spPr>
              <a:xfrm>
                <a:off x="3186698" y="5082360"/>
                <a:ext cx="20208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1.9 K, saturated vapor</a:t>
                </a: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C191639-3F36-453E-93D1-52C5CDCD23E8}"/>
                </a:ext>
              </a:extLst>
            </p:cNvPr>
            <p:cNvSpPr txBox="1"/>
            <p:nvPr/>
          </p:nvSpPr>
          <p:spPr>
            <a:xfrm>
              <a:off x="5059679" y="5955831"/>
              <a:ext cx="2057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SRF Cavity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9795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3813"/>
            <a:ext cx="8382000" cy="1090613"/>
          </a:xfrm>
        </p:spPr>
        <p:txBody>
          <a:bodyPr>
            <a:normAutofit/>
          </a:bodyPr>
          <a:lstStyle/>
          <a:p>
            <a:r>
              <a:rPr lang="en-US" dirty="0"/>
              <a:t>     </a:t>
            </a:r>
            <a:r>
              <a:rPr lang="en-US" b="1" dirty="0"/>
              <a:t>Quiet Helium Source (QHS)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66800"/>
            <a:ext cx="2667000" cy="3635207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419600" y="6250359"/>
            <a:ext cx="990600" cy="457200"/>
          </a:xfrm>
        </p:spPr>
        <p:txBody>
          <a:bodyPr/>
          <a:lstStyle/>
          <a:p>
            <a:fld id="{A87F3F97-44A9-49F8-A675-47E96F26431F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89A1AE-8C74-4990-9B9E-D667C475B533}"/>
              </a:ext>
            </a:extLst>
          </p:cNvPr>
          <p:cNvSpPr txBox="1"/>
          <p:nvPr/>
        </p:nvSpPr>
        <p:spPr>
          <a:xfrm>
            <a:off x="3124200" y="1066800"/>
            <a:ext cx="5715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800" dirty="0"/>
              <a:t>Can completely suppress vapor generation if properly engineered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800" dirty="0"/>
              <a:t>Liquid head needs to be calibrated depending on the inlet enthalpy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800" dirty="0"/>
              <a:t>Liquid head is very sensitive to inlet enthalpy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800" dirty="0"/>
              <a:t>When the supply is at 4.5 K, 3 bar, a head of 5m is required to completely suppress vapor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800" dirty="0"/>
              <a:t>Workaround:</a:t>
            </a:r>
          </a:p>
          <a:p>
            <a:pPr marL="742950" lvl="1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800" dirty="0"/>
              <a:t>Throttle the flow upstream of the </a:t>
            </a:r>
            <a:r>
              <a:rPr lang="en-US" sz="1800" dirty="0" err="1"/>
              <a:t>subcooler</a:t>
            </a:r>
            <a:r>
              <a:rPr lang="en-US" sz="1800" dirty="0"/>
              <a:t>, </a:t>
            </a:r>
          </a:p>
          <a:p>
            <a:pPr marL="742950" lvl="1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800" dirty="0"/>
              <a:t>In the right range, J-T effect increases temperature. </a:t>
            </a:r>
          </a:p>
          <a:p>
            <a:pPr marL="742950" lvl="1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800" dirty="0"/>
              <a:t>More heat can be transferred across the </a:t>
            </a:r>
            <a:r>
              <a:rPr lang="en-US" sz="1800" dirty="0" err="1"/>
              <a:t>subcooler</a:t>
            </a:r>
            <a:r>
              <a:rPr lang="en-US" sz="1800" dirty="0"/>
              <a:t> as a result.</a:t>
            </a:r>
          </a:p>
          <a:p>
            <a:pPr marL="742950" lvl="1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800" dirty="0"/>
              <a:t>Other option would be to add a phase separator and supply saturated liquid at 4.5 K at point 1.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800" dirty="0"/>
              <a:t>Manuscript submitted </a:t>
            </a:r>
            <a:r>
              <a:rPr lang="en-US" sz="1800"/>
              <a:t>to </a:t>
            </a:r>
            <a:r>
              <a:rPr lang="en-US" sz="1800" i="1"/>
              <a:t>Cryogenics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79401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65E4C-1FED-48A6-9E97-1721D77C9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263" y="180342"/>
            <a:ext cx="7748660" cy="1156089"/>
          </a:xfrm>
        </p:spPr>
        <p:txBody>
          <a:bodyPr/>
          <a:lstStyle/>
          <a:p>
            <a:r>
              <a:rPr lang="en-US" b="1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5E491-DDA6-4652-A050-4FDBAA7927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263" y="1336430"/>
            <a:ext cx="8248933" cy="3554069"/>
          </a:xfrm>
        </p:spPr>
        <p:txBody>
          <a:bodyPr/>
          <a:lstStyle/>
          <a:p>
            <a:r>
              <a:rPr lang="en-US" dirty="0"/>
              <a:t>Performing feasibility studies on heat exchanger sizes and approach</a:t>
            </a:r>
          </a:p>
          <a:p>
            <a:r>
              <a:rPr lang="en-US" dirty="0"/>
              <a:t>Incorporating the QHS design in eRHIC cryomodule designs</a:t>
            </a:r>
          </a:p>
          <a:p>
            <a:r>
              <a:rPr lang="en-US" dirty="0"/>
              <a:t>Performing experiments to test the QHS principle.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A657C2-B629-4217-98EB-334021F96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614014"/>
      </p:ext>
    </p:extLst>
  </p:cSld>
  <p:clrMapOvr>
    <a:masterClrMapping/>
  </p:clrMapOvr>
</p:sld>
</file>

<file path=ppt/theme/theme1.xml><?xml version="1.0" encoding="utf-8"?>
<a:theme xmlns:a="http://schemas.openxmlformats.org/drawingml/2006/main" name="Storage_Ring_RF_Concept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C_PPT_Template_Flipped_FINAL" id="{C431648C-C9DD-4F86-870A-3DBE6ADEFEEA}" vid="{90B02417-6C30-4FCD-9ECE-27C7915720C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8DCB80-A861-4425-854C-1ED165A1821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EE08BC3-C5F3-46A9-BB0B-098820C1FB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4D24C88-8CA3-4AFD-9428-A82ACE2387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Storage_Ring_RF_Concept</Template>
  <TotalTime>26694</TotalTime>
  <Words>275</Words>
  <Application>Microsoft Office PowerPoint</Application>
  <PresentationFormat>On-screen Show (4:3)</PresentationFormat>
  <Paragraphs>53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Storage_Ring_RF_Concept</vt:lpstr>
      <vt:lpstr>Cryogenic system configurations to cool superconducting radio frequency cavities at 2 K</vt:lpstr>
      <vt:lpstr>PowerPoint Presentation</vt:lpstr>
      <vt:lpstr>Upgrading the RHIC: eRHIC</vt:lpstr>
      <vt:lpstr>Designing a Quiet Helium Source: Problem description</vt:lpstr>
      <vt:lpstr>Mitigating flow induced microphonics</vt:lpstr>
      <vt:lpstr> Dual bath single temperature system</vt:lpstr>
      <vt:lpstr>Dual bath dual temperature system</vt:lpstr>
      <vt:lpstr>     Quiet Helium Source (QHS)</vt:lpstr>
      <vt:lpstr>Future work</vt:lpstr>
    </vt:vector>
  </TitlesOfParts>
  <Company>BNL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eRHIC Cryogenics Conceptual Design</dc:title>
  <dc:creator>C-AD</dc:creator>
  <cp:lastModifiedBy>Ravikumar, Dhananjay</cp:lastModifiedBy>
  <cp:revision>825</cp:revision>
  <cp:lastPrinted>2018-02-15T21:18:51Z</cp:lastPrinted>
  <dcterms:created xsi:type="dcterms:W3CDTF">2017-04-03T14:24:41Z</dcterms:created>
  <dcterms:modified xsi:type="dcterms:W3CDTF">2019-07-19T04:17:58Z</dcterms:modified>
</cp:coreProperties>
</file>