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3891200" cy="32918400"/>
  <p:notesSz cx="9309100" cy="147955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2051" autoAdjust="0"/>
  </p:normalViewPr>
  <p:slideViewPr>
    <p:cSldViewPr snapToGrid="0">
      <p:cViewPr>
        <p:scale>
          <a:sx n="50" d="100"/>
          <a:sy n="50" d="100"/>
        </p:scale>
        <p:origin x="48" y="-4302"/>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3838" cy="7397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73675" y="0"/>
            <a:ext cx="4033838" cy="739775"/>
          </a:xfrm>
          <a:prstGeom prst="rect">
            <a:avLst/>
          </a:prstGeom>
        </p:spPr>
        <p:txBody>
          <a:bodyPr vert="horz" lIns="91440" tIns="45720" rIns="91440" bIns="45720" rtlCol="0"/>
          <a:lstStyle>
            <a:lvl1pPr algn="r">
              <a:defRPr sz="1200"/>
            </a:lvl1pPr>
          </a:lstStyle>
          <a:p>
            <a:fld id="{1C6A98CD-472B-4B98-A34E-4C7CA1EC71F4}" type="datetimeFigureOut">
              <a:rPr lang="en-US" smtClean="0"/>
              <a:pPr/>
              <a:t>7/19/2019</a:t>
            </a:fld>
            <a:endParaRPr lang="en-US"/>
          </a:p>
        </p:txBody>
      </p:sp>
      <p:sp>
        <p:nvSpPr>
          <p:cNvPr id="4" name="Slide Image Placeholder 3"/>
          <p:cNvSpPr>
            <a:spLocks noGrp="1" noRot="1" noChangeAspect="1"/>
          </p:cNvSpPr>
          <p:nvPr>
            <p:ph type="sldImg" idx="2"/>
          </p:nvPr>
        </p:nvSpPr>
        <p:spPr>
          <a:xfrm>
            <a:off x="955675" y="1109663"/>
            <a:ext cx="7397750" cy="55483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30275" y="7027863"/>
            <a:ext cx="7448550" cy="66579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14052550"/>
            <a:ext cx="4033838" cy="7397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73675" y="14052550"/>
            <a:ext cx="4033838" cy="739775"/>
          </a:xfrm>
          <a:prstGeom prst="rect">
            <a:avLst/>
          </a:prstGeom>
        </p:spPr>
        <p:txBody>
          <a:bodyPr vert="horz" lIns="91440" tIns="45720" rIns="91440" bIns="45720" rtlCol="0" anchor="b"/>
          <a:lstStyle>
            <a:lvl1pPr algn="r">
              <a:defRPr sz="1200"/>
            </a:lvl1pPr>
          </a:lstStyle>
          <a:p>
            <a:fld id="{A6402E84-D154-407F-8285-8022A84FD8B8}" type="slidenum">
              <a:rPr lang="en-US" smtClean="0"/>
              <a:pPr/>
              <a:t>‹#›</a:t>
            </a:fld>
            <a:endParaRPr lang="en-US"/>
          </a:p>
        </p:txBody>
      </p:sp>
    </p:spTree>
    <p:extLst>
      <p:ext uri="{BB962C8B-B14F-4D97-AF65-F5344CB8AC3E}">
        <p14:creationId xmlns:p14="http://schemas.microsoft.com/office/powerpoint/2010/main" val="3226605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402E84-D154-407F-8285-8022A84FD8B8}"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2560320" y="6583680"/>
            <a:ext cx="37687910" cy="8778240"/>
          </a:xfrm>
          <a:ln>
            <a:noFill/>
          </a:ln>
        </p:spPr>
        <p:txBody>
          <a:bodyPr vert="horz" tIns="0" rIns="8778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269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2560320" y="15496973"/>
            <a:ext cx="37702541" cy="8412480"/>
          </a:xfrm>
        </p:spPr>
        <p:txBody>
          <a:bodyPr lIns="0" rIns="87782"/>
          <a:lstStyle>
            <a:lvl1pPr marL="0" marR="219456" indent="0" algn="r">
              <a:buNone/>
              <a:defRPr>
                <a:solidFill>
                  <a:schemeClr val="tx1"/>
                </a:solidFill>
              </a:defRPr>
            </a:lvl1pPr>
            <a:lvl2pPr marL="2194560" indent="0" algn="ctr">
              <a:buNone/>
            </a:lvl2pPr>
            <a:lvl3pPr marL="4389120" indent="0" algn="ctr">
              <a:buNone/>
            </a:lvl3pPr>
            <a:lvl4pPr marL="6583680" indent="0" algn="ctr">
              <a:buNone/>
            </a:lvl4pPr>
            <a:lvl5pPr marL="8778240" indent="0" algn="ctr">
              <a:buNone/>
            </a:lvl5pPr>
            <a:lvl6pPr marL="10972800" indent="0" algn="ctr">
              <a:buNone/>
            </a:lvl6pPr>
            <a:lvl7pPr marL="13167360" indent="0" algn="ctr">
              <a:buNone/>
            </a:lvl7pPr>
            <a:lvl8pPr marL="15361920" indent="0" algn="ctr">
              <a:buNone/>
            </a:lvl8pPr>
            <a:lvl9pPr marL="1755648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E99C2DE-76D4-405F-BF09-AAF3AB63081F}" type="datetimeFigureOut">
              <a:rPr lang="en-US" smtClean="0"/>
              <a:pPr/>
              <a:t>7/19/2019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023DEF4-FD35-4EB0-BF94-0DC66D73EEB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99C2DE-76D4-405F-BF09-AAF3AB63081F}" type="datetimeFigureOut">
              <a:rPr lang="en-US" smtClean="0"/>
              <a:pPr/>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4389127"/>
            <a:ext cx="9875520" cy="2501646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194560" y="4389127"/>
            <a:ext cx="28895040" cy="2501646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99C2DE-76D4-405F-BF09-AAF3AB63081F}" type="datetimeFigureOut">
              <a:rPr lang="en-US" smtClean="0"/>
              <a:pPr/>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99C2DE-76D4-405F-BF09-AAF3AB63081F}" type="datetimeFigureOut">
              <a:rPr lang="en-US" smtClean="0"/>
              <a:pPr/>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45690" y="6320333"/>
            <a:ext cx="37307520" cy="6539789"/>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269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45690" y="12982387"/>
            <a:ext cx="37307520" cy="7246618"/>
          </a:xfrm>
        </p:spPr>
        <p:txBody>
          <a:bodyPr lIns="219456" rIns="219456" anchor="t"/>
          <a:lstStyle>
            <a:lvl1pPr marL="0" indent="0">
              <a:buNone/>
              <a:defRPr sz="10600">
                <a:solidFill>
                  <a:schemeClr val="tx1"/>
                </a:solidFill>
              </a:defRPr>
            </a:lvl1pPr>
            <a:lvl2pPr>
              <a:buNone/>
              <a:defRPr sz="8600">
                <a:solidFill>
                  <a:schemeClr val="tx1">
                    <a:tint val="75000"/>
                  </a:schemeClr>
                </a:solidFill>
              </a:defRPr>
            </a:lvl2pPr>
            <a:lvl3pPr>
              <a:buNone/>
              <a:defRPr sz="7700">
                <a:solidFill>
                  <a:schemeClr val="tx1">
                    <a:tint val="75000"/>
                  </a:schemeClr>
                </a:solidFill>
              </a:defRPr>
            </a:lvl3pPr>
            <a:lvl4pPr>
              <a:buNone/>
              <a:defRPr sz="6700">
                <a:solidFill>
                  <a:schemeClr val="tx1">
                    <a:tint val="75000"/>
                  </a:schemeClr>
                </a:solidFill>
              </a:defRPr>
            </a:lvl4pPr>
            <a:lvl5pPr>
              <a:buNone/>
              <a:defRPr sz="67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99C2DE-76D4-405F-BF09-AAF3AB63081F}" type="datetimeFigureOut">
              <a:rPr lang="en-US" smtClean="0"/>
              <a:pPr/>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3DEF4-FD35-4EB0-BF94-0DC66D73EEB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4560" y="3379622"/>
            <a:ext cx="39502080" cy="5486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2194560" y="9216408"/>
            <a:ext cx="19385280" cy="21287232"/>
          </a:xfrm>
        </p:spPr>
        <p:txBody>
          <a:bodyPr/>
          <a:lstStyle>
            <a:lvl1pPr>
              <a:defRPr sz="12500"/>
            </a:lvl1pPr>
            <a:lvl2pPr>
              <a:defRPr sz="11500"/>
            </a:lvl2pPr>
            <a:lvl3pPr>
              <a:defRPr sz="9600"/>
            </a:lvl3pPr>
            <a:lvl4pPr>
              <a:defRPr sz="8600"/>
            </a:lvl4pPr>
            <a:lvl5pPr>
              <a:defRPr sz="8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22311360" y="9216408"/>
            <a:ext cx="19385280" cy="21287232"/>
          </a:xfrm>
        </p:spPr>
        <p:txBody>
          <a:bodyPr/>
          <a:lstStyle>
            <a:lvl1pPr>
              <a:defRPr sz="12500"/>
            </a:lvl1pPr>
            <a:lvl2pPr>
              <a:defRPr sz="11500"/>
            </a:lvl2pPr>
            <a:lvl3pPr>
              <a:defRPr sz="9600"/>
            </a:lvl3pPr>
            <a:lvl4pPr>
              <a:defRPr sz="8600"/>
            </a:lvl4pPr>
            <a:lvl5pPr>
              <a:defRPr sz="8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99C2DE-76D4-405F-BF09-AAF3AB63081F}" type="datetimeFigureOut">
              <a:rPr lang="en-US" smtClean="0"/>
              <a:pPr/>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3379622"/>
            <a:ext cx="39502080" cy="5486400"/>
          </a:xfrm>
        </p:spPr>
        <p:txBody>
          <a:bodyPr tIns="219456"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194560" y="8905190"/>
            <a:ext cx="19392902" cy="3164890"/>
          </a:xfrm>
        </p:spPr>
        <p:txBody>
          <a:bodyPr lIns="219456" tIns="0" rIns="219456" bIns="0" anchor="ctr">
            <a:noAutofit/>
          </a:bodyPr>
          <a:lstStyle>
            <a:lvl1pPr marL="0" indent="0">
              <a:buNone/>
              <a:defRPr sz="11500" b="1" cap="none" baseline="0">
                <a:solidFill>
                  <a:schemeClr val="tx2"/>
                </a:solidFill>
                <a:effectLst/>
              </a:defRPr>
            </a:lvl1pPr>
            <a:lvl2pPr>
              <a:buNone/>
              <a:defRPr sz="9600" b="1"/>
            </a:lvl2pPr>
            <a:lvl3pPr>
              <a:buNone/>
              <a:defRPr sz="8600" b="1"/>
            </a:lvl3pPr>
            <a:lvl4pPr>
              <a:buNone/>
              <a:defRPr sz="7700" b="1"/>
            </a:lvl4pPr>
            <a:lvl5pPr>
              <a:buNone/>
              <a:defRPr sz="77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22296122" y="8926836"/>
            <a:ext cx="19400520" cy="3143246"/>
          </a:xfrm>
        </p:spPr>
        <p:txBody>
          <a:bodyPr lIns="219456" tIns="0" rIns="219456" bIns="0" anchor="ctr"/>
          <a:lstStyle>
            <a:lvl1pPr marL="0" indent="0">
              <a:buNone/>
              <a:defRPr sz="11500" b="1" cap="none" baseline="0">
                <a:solidFill>
                  <a:schemeClr val="tx2"/>
                </a:solidFill>
                <a:effectLst/>
              </a:defRPr>
            </a:lvl1pPr>
            <a:lvl2pPr>
              <a:buNone/>
              <a:defRPr sz="9600" b="1"/>
            </a:lvl2pPr>
            <a:lvl3pPr>
              <a:buNone/>
              <a:defRPr sz="8600" b="1"/>
            </a:lvl3pPr>
            <a:lvl4pPr>
              <a:buNone/>
              <a:defRPr sz="7700" b="1"/>
            </a:lvl4pPr>
            <a:lvl5pPr>
              <a:buNone/>
              <a:defRPr sz="77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194560" y="12070080"/>
            <a:ext cx="19392902" cy="18459456"/>
          </a:xfrm>
        </p:spPr>
        <p:txBody>
          <a:bodyPr tIns="0"/>
          <a:lstStyle>
            <a:lvl1pPr>
              <a:defRPr sz="10600"/>
            </a:lvl1pPr>
            <a:lvl2pPr>
              <a:defRPr sz="9600"/>
            </a:lvl2pPr>
            <a:lvl3pPr>
              <a:defRPr sz="8600"/>
            </a:lvl3pPr>
            <a:lvl4pPr>
              <a:defRPr sz="7700"/>
            </a:lvl4pPr>
            <a:lvl5pPr>
              <a:defRPr sz="77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2296122" y="12070080"/>
            <a:ext cx="19400520" cy="18459456"/>
          </a:xfrm>
        </p:spPr>
        <p:txBody>
          <a:bodyPr tIns="0"/>
          <a:lstStyle>
            <a:lvl1pPr>
              <a:defRPr sz="10600"/>
            </a:lvl1pPr>
            <a:lvl2pPr>
              <a:defRPr sz="9600"/>
            </a:lvl2pPr>
            <a:lvl3pPr>
              <a:defRPr sz="8600"/>
            </a:lvl3pPr>
            <a:lvl4pPr>
              <a:defRPr sz="7700"/>
            </a:lvl4pPr>
            <a:lvl5pPr>
              <a:defRPr sz="77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E99C2DE-76D4-405F-BF09-AAF3AB63081F}" type="datetimeFigureOut">
              <a:rPr lang="en-US" smtClean="0"/>
              <a:pPr/>
              <a:t>7/19/2019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4560" y="3379622"/>
            <a:ext cx="39867840" cy="5486400"/>
          </a:xfrm>
        </p:spPr>
        <p:txBody>
          <a:bodyPr vert="horz" tIns="219456"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24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99C2DE-76D4-405F-BF09-AAF3AB63081F}" type="datetimeFigureOut">
              <a:rPr lang="en-US" smtClean="0"/>
              <a:pPr/>
              <a:t>7/19/2019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99C2DE-76D4-405F-BF09-AAF3AB63081F}" type="datetimeFigureOut">
              <a:rPr lang="en-US" smtClean="0"/>
              <a:pPr/>
              <a:t>7/19/2019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91840" y="2468890"/>
            <a:ext cx="13167360" cy="5577840"/>
          </a:xfrm>
        </p:spPr>
        <p:txBody>
          <a:bodyPr lIns="0" anchor="b">
            <a:noAutofit/>
          </a:bodyPr>
          <a:lstStyle>
            <a:lvl1pPr algn="l" rtl="0">
              <a:spcBef>
                <a:spcPct val="0"/>
              </a:spcBef>
              <a:buNone/>
              <a:defRPr sz="125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291840" y="8046720"/>
            <a:ext cx="13167360" cy="21945600"/>
          </a:xfrm>
        </p:spPr>
        <p:txBody>
          <a:bodyPr lIns="87782" rIns="87782"/>
          <a:lstStyle>
            <a:lvl1pPr marL="0" indent="0" algn="l">
              <a:buNone/>
              <a:defRPr sz="6700"/>
            </a:lvl1pPr>
            <a:lvl2pPr indent="0" algn="l">
              <a:buNone/>
              <a:defRPr sz="5800"/>
            </a:lvl2pPr>
            <a:lvl3pPr indent="0" algn="l">
              <a:buNone/>
              <a:defRPr sz="4800"/>
            </a:lvl3pPr>
            <a:lvl4pPr indent="0" algn="l">
              <a:buNone/>
              <a:defRPr sz="4300"/>
            </a:lvl4pPr>
            <a:lvl5pPr indent="0" algn="l">
              <a:buNone/>
              <a:defRPr sz="43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7160240" y="8046720"/>
            <a:ext cx="24536400" cy="21945600"/>
          </a:xfrm>
        </p:spPr>
        <p:txBody>
          <a:bodyPr tIns="0"/>
          <a:lstStyle>
            <a:lvl1pPr>
              <a:defRPr sz="13400"/>
            </a:lvl1pPr>
            <a:lvl2pPr>
              <a:defRPr sz="12500"/>
            </a:lvl2pPr>
            <a:lvl3pPr>
              <a:defRPr sz="11500"/>
            </a:lvl3pPr>
            <a:lvl4pPr>
              <a:defRPr sz="9600"/>
            </a:lvl4pPr>
            <a:lvl5pPr>
              <a:defRPr sz="8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99C2DE-76D4-405F-BF09-AAF3AB63081F}" type="datetimeFigureOut">
              <a:rPr lang="en-US" smtClean="0"/>
              <a:pPr/>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3DEF4-FD35-4EB0-BF94-0DC66D73EEB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15195614" y="5318770"/>
            <a:ext cx="25237440" cy="1975104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438912" tIns="219456" rIns="438912" bIns="219456" rtlCol="0" anchor="ctr"/>
          <a:lstStyle/>
          <a:p>
            <a:pPr algn="ctr" eaLnBrk="1" latinLnBrk="0" hangingPunct="1"/>
            <a:endParaRPr kumimoji="0" lang="en-US"/>
          </a:p>
        </p:txBody>
      </p:sp>
      <p:sp>
        <p:nvSpPr>
          <p:cNvPr id="12" name="Right Triangle 11"/>
          <p:cNvSpPr/>
          <p:nvPr/>
        </p:nvSpPr>
        <p:spPr>
          <a:xfrm rot="420000" flipV="1">
            <a:off x="38419843" y="25726891"/>
            <a:ext cx="746150" cy="74615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438912" tIns="219456" rIns="438912" bIns="219456" rtlCol="0" anchor="ctr"/>
          <a:lstStyle/>
          <a:p>
            <a:pPr algn="ctr" eaLnBrk="1" latinLnBrk="0" hangingPunct="1"/>
            <a:endParaRPr kumimoji="0" lang="en-US"/>
          </a:p>
        </p:txBody>
      </p:sp>
      <p:sp>
        <p:nvSpPr>
          <p:cNvPr id="2" name="Title 1"/>
          <p:cNvSpPr>
            <a:spLocks noGrp="1"/>
          </p:cNvSpPr>
          <p:nvPr>
            <p:ph type="title"/>
          </p:nvPr>
        </p:nvSpPr>
        <p:spPr>
          <a:xfrm>
            <a:off x="2926080" y="5649583"/>
            <a:ext cx="10621670" cy="7596581"/>
          </a:xfrm>
        </p:spPr>
        <p:txBody>
          <a:bodyPr vert="horz" lIns="219456" tIns="219456" rIns="219456" bIns="219456" anchor="b"/>
          <a:lstStyle>
            <a:lvl1pPr algn="l">
              <a:buNone/>
              <a:defRPr sz="96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2926080" y="13578168"/>
            <a:ext cx="10607040" cy="10460736"/>
          </a:xfrm>
        </p:spPr>
        <p:txBody>
          <a:bodyPr lIns="307238" rIns="219456" bIns="219456" anchor="t"/>
          <a:lstStyle>
            <a:lvl1pPr marL="0" indent="0" algn="l">
              <a:spcBef>
                <a:spcPts val="1200"/>
              </a:spcBef>
              <a:buFontTx/>
              <a:buNone/>
              <a:defRPr sz="6200"/>
            </a:lvl1pPr>
            <a:lvl2pPr>
              <a:defRPr sz="5800"/>
            </a:lvl2pPr>
            <a:lvl3pPr>
              <a:defRPr sz="4800"/>
            </a:lvl3pPr>
            <a:lvl4pPr>
              <a:defRPr sz="4300"/>
            </a:lvl4pPr>
            <a:lvl5pPr>
              <a:defRPr sz="43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99C2DE-76D4-405F-BF09-AAF3AB63081F}" type="datetimeFigureOut">
              <a:rPr lang="en-US" smtClean="0"/>
              <a:pPr/>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8770560" y="30510482"/>
            <a:ext cx="2926080" cy="1752600"/>
          </a:xfrm>
        </p:spPr>
        <p:txBody>
          <a:bodyPr/>
          <a:lstStyle/>
          <a:p>
            <a:fld id="{2023DEF4-FD35-4EB0-BF94-0DC66D73EEB0}" type="slidenum">
              <a:rPr lang="en-US" smtClean="0"/>
              <a:pPr/>
              <a:t>‹#›</a:t>
            </a:fld>
            <a:endParaRPr lang="en-US"/>
          </a:p>
        </p:txBody>
      </p:sp>
      <p:sp>
        <p:nvSpPr>
          <p:cNvPr id="3" name="Picture Placeholder 2"/>
          <p:cNvSpPr>
            <a:spLocks noGrp="1"/>
          </p:cNvSpPr>
          <p:nvPr>
            <p:ph type="pic" idx="1"/>
          </p:nvPr>
        </p:nvSpPr>
        <p:spPr>
          <a:xfrm rot="420000">
            <a:off x="16731806" y="5757682"/>
            <a:ext cx="22165056" cy="18873216"/>
          </a:xfrm>
          <a:prstGeom prst="rect">
            <a:avLst/>
          </a:prstGeom>
          <a:solidFill>
            <a:schemeClr val="bg2"/>
          </a:solidFill>
          <a:ln w="3000" cap="rnd">
            <a:solidFill>
              <a:srgbClr val="C0C0C0"/>
            </a:solidFill>
            <a:round/>
          </a:ln>
          <a:effectLst/>
        </p:spPr>
        <p:txBody>
          <a:bodyPr/>
          <a:lstStyle>
            <a:lvl1pPr marL="0" indent="0">
              <a:buNone/>
              <a:defRPr sz="15400"/>
            </a:lvl1pPr>
          </a:lstStyle>
          <a:p>
            <a:r>
              <a:rPr kumimoji="0" lang="en-US" smtClean="0"/>
              <a:t>Click icon to add picture</a:t>
            </a:r>
            <a:endParaRPr kumimoji="0" lang="en-US" dirty="0"/>
          </a:p>
        </p:txBody>
      </p:sp>
      <p:sp>
        <p:nvSpPr>
          <p:cNvPr id="10" name="Freeform 9"/>
          <p:cNvSpPr>
            <a:spLocks/>
          </p:cNvSpPr>
          <p:nvPr/>
        </p:nvSpPr>
        <p:spPr bwMode="auto">
          <a:xfrm flipV="1">
            <a:off x="-45720" y="27919680"/>
            <a:ext cx="43982640" cy="499872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438912" tIns="219456" rIns="438912" bIns="219456"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21031200" y="29855162"/>
            <a:ext cx="22860000" cy="306324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438912" tIns="219456" rIns="438912" bIns="219456"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45720" y="-34291"/>
            <a:ext cx="43982640" cy="499872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438912" tIns="219456" rIns="438912" bIns="219456"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21031200" y="-34289"/>
            <a:ext cx="22860000" cy="306324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438912" tIns="219456" rIns="438912" bIns="219456"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2194560" y="3379622"/>
            <a:ext cx="39502080" cy="5486400"/>
          </a:xfrm>
          <a:prstGeom prst="rect">
            <a:avLst/>
          </a:prstGeom>
        </p:spPr>
        <p:txBody>
          <a:bodyPr vert="horz" lIns="0" tIns="219456"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2194560" y="9290304"/>
            <a:ext cx="39502080" cy="21067776"/>
          </a:xfrm>
          <a:prstGeom prst="rect">
            <a:avLst/>
          </a:prstGeom>
        </p:spPr>
        <p:txBody>
          <a:bodyPr vert="horz" lIns="438912" tIns="219456" rIns="438912" bIns="21945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2194560" y="30510482"/>
            <a:ext cx="10241280" cy="1752600"/>
          </a:xfrm>
          <a:prstGeom prst="rect">
            <a:avLst/>
          </a:prstGeom>
        </p:spPr>
        <p:txBody>
          <a:bodyPr vert="horz" lIns="0" tIns="0" rIns="0" bIns="0" anchor="b"/>
          <a:lstStyle>
            <a:lvl1pPr algn="l" eaLnBrk="1" latinLnBrk="0" hangingPunct="1">
              <a:defRPr kumimoji="0" sz="5800">
                <a:solidFill>
                  <a:schemeClr val="tx2">
                    <a:shade val="90000"/>
                  </a:schemeClr>
                </a:solidFill>
              </a:defRPr>
            </a:lvl1pPr>
          </a:lstStyle>
          <a:p>
            <a:fld id="{9E99C2DE-76D4-405F-BF09-AAF3AB63081F}" type="datetimeFigureOut">
              <a:rPr lang="en-US" smtClean="0"/>
              <a:pPr/>
              <a:t>7/19/2019</a:t>
            </a:fld>
            <a:endParaRPr lang="en-US"/>
          </a:p>
        </p:txBody>
      </p:sp>
      <p:sp>
        <p:nvSpPr>
          <p:cNvPr id="22" name="Footer Placeholder 21"/>
          <p:cNvSpPr>
            <a:spLocks noGrp="1"/>
          </p:cNvSpPr>
          <p:nvPr>
            <p:ph type="ftr" sz="quarter" idx="3"/>
          </p:nvPr>
        </p:nvSpPr>
        <p:spPr>
          <a:xfrm>
            <a:off x="12801600" y="30510482"/>
            <a:ext cx="16093440" cy="1752600"/>
          </a:xfrm>
          <a:prstGeom prst="rect">
            <a:avLst/>
          </a:prstGeom>
        </p:spPr>
        <p:txBody>
          <a:bodyPr vert="horz" lIns="0" tIns="0" rIns="0" bIns="0" anchor="b"/>
          <a:lstStyle>
            <a:lvl1pPr algn="l" eaLnBrk="1" latinLnBrk="0" hangingPunct="1">
              <a:defRPr kumimoji="0" sz="58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38039040" y="30510482"/>
            <a:ext cx="3657600" cy="1752600"/>
          </a:xfrm>
          <a:prstGeom prst="rect">
            <a:avLst/>
          </a:prstGeom>
        </p:spPr>
        <p:txBody>
          <a:bodyPr vert="horz" lIns="0" tIns="0" rIns="0" bIns="0" anchor="b"/>
          <a:lstStyle>
            <a:lvl1pPr algn="r" eaLnBrk="1" latinLnBrk="0" hangingPunct="1">
              <a:defRPr kumimoji="0" sz="5800">
                <a:solidFill>
                  <a:schemeClr val="tx2">
                    <a:shade val="90000"/>
                  </a:schemeClr>
                </a:solidFill>
              </a:defRPr>
            </a:lvl1pPr>
          </a:lstStyle>
          <a:p>
            <a:fld id="{2023DEF4-FD35-4EB0-BF94-0DC66D73EEB0}" type="slidenum">
              <a:rPr lang="en-US" smtClean="0"/>
              <a:pPr/>
              <a:t>‹#›</a:t>
            </a:fld>
            <a:endParaRPr lang="en-US"/>
          </a:p>
        </p:txBody>
      </p:sp>
      <p:grpSp>
        <p:nvGrpSpPr>
          <p:cNvPr id="2" name="Group 1"/>
          <p:cNvGrpSpPr/>
          <p:nvPr/>
        </p:nvGrpSpPr>
        <p:grpSpPr>
          <a:xfrm>
            <a:off x="-91281" y="971559"/>
            <a:ext cx="44066630" cy="3116275"/>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24000" b="0" kern="1200">
          <a:ln>
            <a:noFill/>
          </a:ln>
          <a:solidFill>
            <a:schemeClr val="tx2"/>
          </a:solidFill>
          <a:effectLst/>
          <a:latin typeface="+mj-lt"/>
          <a:ea typeface="+mj-ea"/>
          <a:cs typeface="+mj-cs"/>
        </a:defRPr>
      </a:lvl1pPr>
    </p:titleStyle>
    <p:bodyStyle>
      <a:lvl1pPr marL="1316736" indent="-1316736" algn="l" rtl="0" eaLnBrk="1" latinLnBrk="0" hangingPunct="1">
        <a:spcBef>
          <a:spcPct val="20000"/>
        </a:spcBef>
        <a:buClr>
          <a:schemeClr val="accent3"/>
        </a:buClr>
        <a:buSzPct val="95000"/>
        <a:buFont typeface="Wingdings 2"/>
        <a:buChar char=""/>
        <a:defRPr kumimoji="0" sz="12500" kern="1200">
          <a:solidFill>
            <a:schemeClr val="tx1"/>
          </a:solidFill>
          <a:latin typeface="+mn-lt"/>
          <a:ea typeface="+mn-ea"/>
          <a:cs typeface="+mn-cs"/>
        </a:defRPr>
      </a:lvl1pPr>
      <a:lvl2pPr marL="3072384" indent="-1185062" algn="l" rtl="0" eaLnBrk="1" latinLnBrk="0" hangingPunct="1">
        <a:spcBef>
          <a:spcPct val="20000"/>
        </a:spcBef>
        <a:buClr>
          <a:schemeClr val="accent1"/>
        </a:buClr>
        <a:buSzPct val="85000"/>
        <a:buFont typeface="Wingdings 2"/>
        <a:buChar char=""/>
        <a:defRPr kumimoji="0" sz="11500" kern="1200">
          <a:solidFill>
            <a:schemeClr val="tx1"/>
          </a:solidFill>
          <a:latin typeface="+mn-lt"/>
          <a:ea typeface="+mn-ea"/>
          <a:cs typeface="+mn-cs"/>
        </a:defRPr>
      </a:lvl2pPr>
      <a:lvl3pPr marL="4389120" indent="-1185062" algn="l" rtl="0" eaLnBrk="1" latinLnBrk="0" hangingPunct="1">
        <a:spcBef>
          <a:spcPct val="20000"/>
        </a:spcBef>
        <a:buClr>
          <a:schemeClr val="accent2"/>
        </a:buClr>
        <a:buSzPct val="70000"/>
        <a:buFont typeface="Wingdings 2"/>
        <a:buChar char=""/>
        <a:defRPr kumimoji="0" sz="10100" kern="1200">
          <a:solidFill>
            <a:schemeClr val="tx1"/>
          </a:solidFill>
          <a:latin typeface="+mn-lt"/>
          <a:ea typeface="+mn-ea"/>
          <a:cs typeface="+mn-cs"/>
        </a:defRPr>
      </a:lvl3pPr>
      <a:lvl4pPr marL="5705856" indent="-1009498" algn="l" rtl="0" eaLnBrk="1" latinLnBrk="0" hangingPunct="1">
        <a:spcBef>
          <a:spcPct val="20000"/>
        </a:spcBef>
        <a:buClr>
          <a:schemeClr val="accent3"/>
        </a:buClr>
        <a:buSzPct val="65000"/>
        <a:buFont typeface="Wingdings 2"/>
        <a:buChar char=""/>
        <a:defRPr kumimoji="0" sz="9600" kern="1200">
          <a:solidFill>
            <a:schemeClr val="tx1"/>
          </a:solidFill>
          <a:latin typeface="+mn-lt"/>
          <a:ea typeface="+mn-ea"/>
          <a:cs typeface="+mn-cs"/>
        </a:defRPr>
      </a:lvl4pPr>
      <a:lvl5pPr marL="7022592" indent="-1009498" algn="l" rtl="0" eaLnBrk="1" latinLnBrk="0" hangingPunct="1">
        <a:spcBef>
          <a:spcPct val="20000"/>
        </a:spcBef>
        <a:buClr>
          <a:schemeClr val="accent4"/>
        </a:buClr>
        <a:buSzPct val="65000"/>
        <a:buFont typeface="Wingdings 2"/>
        <a:buChar char=""/>
        <a:defRPr kumimoji="0" sz="9600" kern="1200">
          <a:solidFill>
            <a:schemeClr val="tx1"/>
          </a:solidFill>
          <a:latin typeface="+mn-lt"/>
          <a:ea typeface="+mn-ea"/>
          <a:cs typeface="+mn-cs"/>
        </a:defRPr>
      </a:lvl5pPr>
      <a:lvl6pPr marL="8339328" indent="-1009498" algn="l" rtl="0" eaLnBrk="1" latinLnBrk="0" hangingPunct="1">
        <a:spcBef>
          <a:spcPct val="20000"/>
        </a:spcBef>
        <a:buClr>
          <a:schemeClr val="accent5"/>
        </a:buClr>
        <a:buSzPct val="80000"/>
        <a:buFont typeface="Wingdings 2"/>
        <a:buChar char=""/>
        <a:defRPr kumimoji="0" sz="8600" kern="1200">
          <a:solidFill>
            <a:schemeClr val="tx1"/>
          </a:solidFill>
          <a:latin typeface="+mn-lt"/>
          <a:ea typeface="+mn-ea"/>
          <a:cs typeface="+mn-cs"/>
        </a:defRPr>
      </a:lvl6pPr>
      <a:lvl7pPr marL="9217152" indent="-877824" algn="l" rtl="0" eaLnBrk="1" latinLnBrk="0" hangingPunct="1">
        <a:spcBef>
          <a:spcPct val="20000"/>
        </a:spcBef>
        <a:buClr>
          <a:schemeClr val="accent6"/>
        </a:buClr>
        <a:buSzPct val="80000"/>
        <a:buFont typeface="Wingdings 2"/>
        <a:buChar char=""/>
        <a:defRPr kumimoji="0" sz="7700" kern="1200" baseline="0">
          <a:solidFill>
            <a:schemeClr val="tx1"/>
          </a:solidFill>
          <a:latin typeface="+mn-lt"/>
          <a:ea typeface="+mn-ea"/>
          <a:cs typeface="+mn-cs"/>
        </a:defRPr>
      </a:lvl7pPr>
      <a:lvl8pPr marL="10533888" indent="-877824" algn="l" rtl="0" eaLnBrk="1" latinLnBrk="0" hangingPunct="1">
        <a:spcBef>
          <a:spcPct val="20000"/>
        </a:spcBef>
        <a:buClr>
          <a:schemeClr val="tx2"/>
        </a:buClr>
        <a:buChar char="•"/>
        <a:defRPr kumimoji="0" sz="7700" kern="1200">
          <a:solidFill>
            <a:schemeClr val="tx1"/>
          </a:solidFill>
          <a:latin typeface="+mn-lt"/>
          <a:ea typeface="+mn-ea"/>
          <a:cs typeface="+mn-cs"/>
        </a:defRPr>
      </a:lvl8pPr>
      <a:lvl9pPr marL="11850624" indent="-877824" algn="l" rtl="0" eaLnBrk="1" latinLnBrk="0" hangingPunct="1">
        <a:spcBef>
          <a:spcPct val="20000"/>
        </a:spcBef>
        <a:buClr>
          <a:schemeClr val="tx2"/>
        </a:buClr>
        <a:buFontTx/>
        <a:buChar char="•"/>
        <a:defRPr kumimoji="0" sz="67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194560" algn="l" rtl="0" eaLnBrk="1" latinLnBrk="0" hangingPunct="1">
        <a:defRPr kumimoji="0" kern="1200">
          <a:solidFill>
            <a:schemeClr val="tx1"/>
          </a:solidFill>
          <a:latin typeface="+mn-lt"/>
          <a:ea typeface="+mn-ea"/>
          <a:cs typeface="+mn-cs"/>
        </a:defRPr>
      </a:lvl2pPr>
      <a:lvl3pPr marL="4389120" algn="l" rtl="0" eaLnBrk="1" latinLnBrk="0" hangingPunct="1">
        <a:defRPr kumimoji="0" kern="1200">
          <a:solidFill>
            <a:schemeClr val="tx1"/>
          </a:solidFill>
          <a:latin typeface="+mn-lt"/>
          <a:ea typeface="+mn-ea"/>
          <a:cs typeface="+mn-cs"/>
        </a:defRPr>
      </a:lvl3pPr>
      <a:lvl4pPr marL="6583680" algn="l" rtl="0" eaLnBrk="1" latinLnBrk="0" hangingPunct="1">
        <a:defRPr kumimoji="0" kern="1200">
          <a:solidFill>
            <a:schemeClr val="tx1"/>
          </a:solidFill>
          <a:latin typeface="+mn-lt"/>
          <a:ea typeface="+mn-ea"/>
          <a:cs typeface="+mn-cs"/>
        </a:defRPr>
      </a:lvl4pPr>
      <a:lvl5pPr marL="8778240" algn="l" rtl="0" eaLnBrk="1" latinLnBrk="0" hangingPunct="1">
        <a:defRPr kumimoji="0" kern="1200">
          <a:solidFill>
            <a:schemeClr val="tx1"/>
          </a:solidFill>
          <a:latin typeface="+mn-lt"/>
          <a:ea typeface="+mn-ea"/>
          <a:cs typeface="+mn-cs"/>
        </a:defRPr>
      </a:lvl5pPr>
      <a:lvl6pPr marL="10972800" algn="l" rtl="0" eaLnBrk="1" latinLnBrk="0" hangingPunct="1">
        <a:defRPr kumimoji="0" kern="1200">
          <a:solidFill>
            <a:schemeClr val="tx1"/>
          </a:solidFill>
          <a:latin typeface="+mn-lt"/>
          <a:ea typeface="+mn-ea"/>
          <a:cs typeface="+mn-cs"/>
        </a:defRPr>
      </a:lvl6pPr>
      <a:lvl7pPr marL="13167360" algn="l" rtl="0" eaLnBrk="1" latinLnBrk="0" hangingPunct="1">
        <a:defRPr kumimoji="0" kern="1200">
          <a:solidFill>
            <a:schemeClr val="tx1"/>
          </a:solidFill>
          <a:latin typeface="+mn-lt"/>
          <a:ea typeface="+mn-ea"/>
          <a:cs typeface="+mn-cs"/>
        </a:defRPr>
      </a:lvl7pPr>
      <a:lvl8pPr marL="15361920" algn="l" rtl="0" eaLnBrk="1" latinLnBrk="0" hangingPunct="1">
        <a:defRPr kumimoji="0" kern="1200">
          <a:solidFill>
            <a:schemeClr val="tx1"/>
          </a:solidFill>
          <a:latin typeface="+mn-lt"/>
          <a:ea typeface="+mn-ea"/>
          <a:cs typeface="+mn-cs"/>
        </a:defRPr>
      </a:lvl8pPr>
      <a:lvl9pPr marL="1755648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18" Type="http://schemas.openxmlformats.org/officeDocument/2006/relationships/image" Target="../media/image17.png"/><Relationship Id="rId3" Type="http://schemas.openxmlformats.org/officeDocument/2006/relationships/image" Target="../media/image2.jpe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jpeg"/><Relationship Id="rId17" Type="http://schemas.openxmlformats.org/officeDocument/2006/relationships/image" Target="../media/image16.png"/><Relationship Id="rId25" Type="http://schemas.openxmlformats.org/officeDocument/2006/relationships/image" Target="../media/image24.jpeg"/><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jpe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40000">
              <a:schemeClr val="bg2">
                <a:tint val="80000"/>
                <a:satMod val="400000"/>
              </a:schemeClr>
            </a:gs>
            <a:gs pos="70000">
              <a:schemeClr val="bg2">
                <a:tint val="83000"/>
                <a:satMod val="320000"/>
              </a:schemeClr>
            </a:gs>
            <a:gs pos="85000">
              <a:schemeClr val="bg2">
                <a:shade val="15000"/>
                <a:satMod val="32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533400"/>
            <a:ext cx="43891200" cy="1981200"/>
          </a:xfrm>
        </p:spPr>
        <p:txBody>
          <a:bodyPr>
            <a:normAutofit/>
          </a:bodyPr>
          <a:lstStyle/>
          <a:p>
            <a:pPr algn="ctr"/>
            <a:r>
              <a:rPr lang="en-US" sz="11500" dirty="0" smtClean="0"/>
              <a:t>JLAB CHL 2K COLD BOX REPLACEMENT</a:t>
            </a:r>
            <a:endParaRPr lang="en-US" sz="11500" dirty="0"/>
          </a:p>
        </p:txBody>
      </p:sp>
      <p:sp>
        <p:nvSpPr>
          <p:cNvPr id="3" name="Subtitle 2"/>
          <p:cNvSpPr>
            <a:spLocks noGrp="1"/>
          </p:cNvSpPr>
          <p:nvPr>
            <p:ph type="subTitle" idx="1"/>
          </p:nvPr>
        </p:nvSpPr>
        <p:spPr>
          <a:xfrm>
            <a:off x="6681724" y="2931564"/>
            <a:ext cx="30719430" cy="2329776"/>
          </a:xfrm>
        </p:spPr>
        <p:txBody>
          <a:bodyPr>
            <a:normAutofit fontScale="77500" lnSpcReduction="20000"/>
          </a:bodyPr>
          <a:lstStyle/>
          <a:p>
            <a:pPr algn="ctr"/>
            <a:r>
              <a:rPr lang="en-US" sz="6600" b="1" dirty="0"/>
              <a:t>S Yang, </a:t>
            </a:r>
            <a:r>
              <a:rPr lang="en-US" sz="6600" dirty="0"/>
              <a:t>K Dixon, N Laverdure, </a:t>
            </a:r>
            <a:r>
              <a:rPr lang="en-US" sz="6600" dirty="0" smtClean="0"/>
              <a:t>R Norton, C Butler, C MacDuffie, D Rath, R Brown, S Thompson, J Creel, </a:t>
            </a:r>
          </a:p>
          <a:p>
            <a:pPr algn="ctr"/>
            <a:r>
              <a:rPr lang="en-US" sz="6600" dirty="0" smtClean="0"/>
              <a:t>T. Renzo, R </a:t>
            </a:r>
            <a:r>
              <a:rPr lang="en-US" sz="6600" dirty="0" err="1" smtClean="0"/>
              <a:t>Sprouse</a:t>
            </a:r>
            <a:r>
              <a:rPr lang="en-US" sz="6600" dirty="0" smtClean="0"/>
              <a:t>, N Hasan</a:t>
            </a:r>
            <a:endParaRPr lang="en-US" sz="6600" dirty="0"/>
          </a:p>
        </p:txBody>
      </p:sp>
      <p:sp>
        <p:nvSpPr>
          <p:cNvPr id="10" name="Rectangle 46"/>
          <p:cNvSpPr>
            <a:spLocks noChangeArrowheads="1"/>
          </p:cNvSpPr>
          <p:nvPr/>
        </p:nvSpPr>
        <p:spPr bwMode="auto">
          <a:xfrm>
            <a:off x="6681724" y="5404560"/>
            <a:ext cx="35844480" cy="2054069"/>
          </a:xfrm>
          <a:prstGeom prst="rect">
            <a:avLst/>
          </a:prstGeom>
          <a:solidFill>
            <a:schemeClr val="accent3">
              <a:lumMod val="60000"/>
              <a:lumOff val="40000"/>
            </a:schemeClr>
          </a:solidFill>
          <a:ln w="25400">
            <a:solidFill>
              <a:schemeClr val="tx1"/>
            </a:solidFill>
            <a:miter lim="800000"/>
            <a:headEnd/>
            <a:tailEnd/>
          </a:ln>
          <a:effectLst/>
        </p:spPr>
        <p:txBody>
          <a:bodyPr wrap="square" lIns="83485" tIns="41742" rIns="83485" bIns="41742" anchor="ctr">
            <a:spAutoFit/>
          </a:bodyPr>
          <a:lstStyle/>
          <a:p>
            <a:pPr algn="just"/>
            <a:r>
              <a:rPr lang="en-US" sz="3200" i="1" dirty="0" smtClean="0"/>
              <a:t>Abstract</a:t>
            </a:r>
            <a:r>
              <a:rPr lang="en-US" sz="3200" dirty="0" smtClean="0"/>
              <a:t>—</a:t>
            </a:r>
            <a:r>
              <a:rPr lang="en-US" sz="3200" b="1" dirty="0" smtClean="0"/>
              <a:t> A new sub-atmospheric cold box (SC1R), which hosts five technologically superior, water-cooled compressors and one similar 4K-2K refrigeration recovery heat exchanger, was proposed in July 2017, to replace the existing 2K cold box. The design of the new 2K cold box and the external support system has been completed, allowing the project to enter the fabrication and assembly phase, which will be completed at JLAB. The CHL warm up is scheduled in May 2020. The installation of the SC1R 2K cold box and external support system is projected to start at the end of June 2020, and the commissioning will start at the end of October 2020. </a:t>
            </a:r>
            <a:endParaRPr lang="en-US" sz="3200" b="1" dirty="0"/>
          </a:p>
        </p:txBody>
      </p:sp>
      <p:grpSp>
        <p:nvGrpSpPr>
          <p:cNvPr id="11" name="Group 10"/>
          <p:cNvGrpSpPr>
            <a:grpSpLocks/>
          </p:cNvGrpSpPr>
          <p:nvPr/>
        </p:nvGrpSpPr>
        <p:grpSpPr>
          <a:xfrm>
            <a:off x="1463963" y="3901040"/>
            <a:ext cx="4201536" cy="4121547"/>
            <a:chOff x="740881" y="3159765"/>
            <a:chExt cx="4425618" cy="5011165"/>
          </a:xfrm>
        </p:grpSpPr>
        <p:grpSp>
          <p:nvGrpSpPr>
            <p:cNvPr id="13" name="Group 12"/>
            <p:cNvGrpSpPr>
              <a:grpSpLocks noChangeAspect="1"/>
            </p:cNvGrpSpPr>
            <p:nvPr/>
          </p:nvGrpSpPr>
          <p:grpSpPr>
            <a:xfrm>
              <a:off x="740881" y="5065777"/>
              <a:ext cx="4425618" cy="3105153"/>
              <a:chOff x="1024786" y="4275973"/>
              <a:chExt cx="4423279" cy="1745725"/>
            </a:xfrm>
          </p:grpSpPr>
          <p:pic>
            <p:nvPicPr>
              <p:cNvPr id="7" name="Picture 15" descr="JLab_logo_text_white1"/>
              <p:cNvPicPr>
                <a:picLocks noChangeAspect="1" noChangeArrowheads="1"/>
              </p:cNvPicPr>
              <p:nvPr/>
            </p:nvPicPr>
            <p:blipFill>
              <a:blip r:embed="rId3" cstate="print"/>
              <a:srcRect/>
              <a:stretch>
                <a:fillRect/>
              </a:stretch>
            </p:blipFill>
            <p:spPr bwMode="auto">
              <a:xfrm>
                <a:off x="1135385" y="4275973"/>
                <a:ext cx="4312680" cy="1207229"/>
              </a:xfrm>
              <a:prstGeom prst="rect">
                <a:avLst/>
              </a:prstGeom>
              <a:noFill/>
              <a:ln w="9525">
                <a:noFill/>
                <a:miter lim="800000"/>
                <a:headEnd/>
                <a:tailEnd/>
              </a:ln>
            </p:spPr>
          </p:pic>
          <p:sp>
            <p:nvSpPr>
              <p:cNvPr id="12" name="Text Box 450"/>
              <p:cNvSpPr txBox="1">
                <a:spLocks noChangeArrowheads="1"/>
              </p:cNvSpPr>
              <p:nvPr/>
            </p:nvSpPr>
            <p:spPr bwMode="auto">
              <a:xfrm>
                <a:off x="1024786" y="5647239"/>
                <a:ext cx="4311650" cy="374459"/>
              </a:xfrm>
              <a:prstGeom prst="rect">
                <a:avLst/>
              </a:prstGeom>
              <a:solidFill>
                <a:schemeClr val="bg1"/>
              </a:solidFill>
              <a:ln w="25400">
                <a:solidFill>
                  <a:schemeClr val="tx1"/>
                </a:solidFill>
                <a:miter lim="800000"/>
                <a:headEnd/>
                <a:tailEnd/>
              </a:ln>
              <a:effectLst/>
            </p:spPr>
            <p:txBody>
              <a:bodyPr wrap="square" lIns="98472" tIns="49236" rIns="98472" bIns="49236">
                <a:spAutoFit/>
              </a:bodyPr>
              <a:lstStyle/>
              <a:p>
                <a:pPr defTabSz="4387850">
                  <a:spcBef>
                    <a:spcPct val="50000"/>
                  </a:spcBef>
                </a:pPr>
                <a:r>
                  <a:rPr lang="en-US" sz="1300" dirty="0"/>
                  <a:t>Authored by Jefferson Science Associates, LLC under U.S. DOE Contract No. DOE-AC05-060R23177.</a:t>
                </a:r>
              </a:p>
            </p:txBody>
          </p:sp>
        </p:grpSp>
        <p:pic>
          <p:nvPicPr>
            <p:cNvPr id="9" name="Picture 17" descr="JSA_logo"/>
            <p:cNvPicPr>
              <a:picLocks noChangeArrowheads="1"/>
            </p:cNvPicPr>
            <p:nvPr/>
          </p:nvPicPr>
          <p:blipFill>
            <a:blip r:embed="rId4" cstate="print"/>
            <a:srcRect/>
            <a:stretch>
              <a:fillRect/>
            </a:stretch>
          </p:blipFill>
          <p:spPr bwMode="auto">
            <a:xfrm>
              <a:off x="2487168" y="3159765"/>
              <a:ext cx="2679192" cy="2066544"/>
            </a:xfrm>
            <a:prstGeom prst="rect">
              <a:avLst/>
            </a:prstGeom>
            <a:noFill/>
          </p:spPr>
        </p:pic>
        <p:pic>
          <p:nvPicPr>
            <p:cNvPr id="8" name="Picture 16" descr="DOE_Logo"/>
            <p:cNvPicPr>
              <a:picLocks noChangeArrowheads="1"/>
            </p:cNvPicPr>
            <p:nvPr/>
          </p:nvPicPr>
          <p:blipFill>
            <a:blip r:embed="rId5" cstate="print"/>
            <a:srcRect/>
            <a:stretch>
              <a:fillRect/>
            </a:stretch>
          </p:blipFill>
          <p:spPr bwMode="auto">
            <a:xfrm>
              <a:off x="851539" y="3159765"/>
              <a:ext cx="1636776" cy="1911096"/>
            </a:xfrm>
            <a:prstGeom prst="rect">
              <a:avLst/>
            </a:prstGeom>
            <a:noFill/>
            <a:ln w="9525">
              <a:noFill/>
              <a:miter lim="800000"/>
              <a:headEnd/>
              <a:tailEnd/>
            </a:ln>
          </p:spPr>
        </p:pic>
      </p:grpSp>
      <p:sp>
        <p:nvSpPr>
          <p:cNvPr id="22" name="TextBox 21"/>
          <p:cNvSpPr txBox="1"/>
          <p:nvPr/>
        </p:nvSpPr>
        <p:spPr>
          <a:xfrm>
            <a:off x="28399245" y="16459629"/>
            <a:ext cx="7111440" cy="2246769"/>
          </a:xfrm>
          <a:prstGeom prst="rect">
            <a:avLst/>
          </a:prstGeom>
          <a:noFill/>
        </p:spPr>
        <p:txBody>
          <a:bodyPr wrap="square" rtlCol="0">
            <a:spAutoFit/>
          </a:bodyPr>
          <a:lstStyle/>
          <a:p>
            <a:r>
              <a:rPr lang="en-US" sz="2400" dirty="0" smtClean="0"/>
              <a:t>Fig. 3 All piping was designed in accordance with ASME </a:t>
            </a:r>
            <a:r>
              <a:rPr lang="en-US" sz="2400" dirty="0" smtClean="0"/>
              <a:t>B31.3 </a:t>
            </a:r>
            <a:r>
              <a:rPr lang="en-US" sz="2400" dirty="0" smtClean="0"/>
              <a:t>– 2017 Process Piping. The minimum pipe length </a:t>
            </a:r>
            <a:r>
              <a:rPr lang="en-US" sz="2400" dirty="0" smtClean="0"/>
              <a:t>between </a:t>
            </a:r>
            <a:r>
              <a:rPr lang="en-US" sz="2400" dirty="0" smtClean="0"/>
              <a:t>the cold compressors was determined by a </a:t>
            </a:r>
            <a:r>
              <a:rPr lang="en-US" sz="2400" dirty="0" smtClean="0"/>
              <a:t>time constant</a:t>
            </a:r>
            <a:r>
              <a:rPr lang="en-US" sz="2400" dirty="0" smtClean="0"/>
              <a:t>. Bentley AutoPIPE was used to perform the flexibility analysis. </a:t>
            </a:r>
            <a:endParaRPr lang="en-US" sz="2400" dirty="0"/>
          </a:p>
          <a:p>
            <a:pPr algn="just"/>
            <a:endParaRPr lang="en-US" sz="2000" dirty="0"/>
          </a:p>
        </p:txBody>
      </p:sp>
      <p:sp>
        <p:nvSpPr>
          <p:cNvPr id="25" name="TextBox 24"/>
          <p:cNvSpPr txBox="1"/>
          <p:nvPr/>
        </p:nvSpPr>
        <p:spPr>
          <a:xfrm>
            <a:off x="28080221" y="26480921"/>
            <a:ext cx="7111440" cy="2677656"/>
          </a:xfrm>
          <a:prstGeom prst="rect">
            <a:avLst/>
          </a:prstGeom>
          <a:noFill/>
        </p:spPr>
        <p:txBody>
          <a:bodyPr wrap="square" rtlCol="0">
            <a:spAutoFit/>
          </a:bodyPr>
          <a:lstStyle/>
          <a:p>
            <a:pPr algn="just"/>
            <a:r>
              <a:rPr lang="en-US" sz="2400" dirty="0" smtClean="0"/>
              <a:t>Fig. 7 Completed top and bottom subassemblies. The top section assembly includes MLI blankets and their supports, five MLI insulated cold compressors, valves, bayonet, and 2K helium internal pipe spools. The bottom section  assembly includes the internal support frame, the heat exchanger, stainless steel thermal panel, nitrogen and 4K helium pipe spools.</a:t>
            </a:r>
            <a:endParaRPr lang="en-US" sz="2400" dirty="0"/>
          </a:p>
        </p:txBody>
      </p:sp>
      <p:sp>
        <p:nvSpPr>
          <p:cNvPr id="26" name="TextBox 25"/>
          <p:cNvSpPr txBox="1"/>
          <p:nvPr/>
        </p:nvSpPr>
        <p:spPr>
          <a:xfrm>
            <a:off x="19798396" y="16391329"/>
            <a:ext cx="7664757" cy="1938992"/>
          </a:xfrm>
          <a:prstGeom prst="rect">
            <a:avLst/>
          </a:prstGeom>
          <a:noFill/>
        </p:spPr>
        <p:txBody>
          <a:bodyPr wrap="square" rtlCol="0">
            <a:spAutoFit/>
          </a:bodyPr>
          <a:lstStyle/>
          <a:p>
            <a:pPr algn="just"/>
            <a:r>
              <a:rPr lang="en-US" sz="2400" dirty="0" smtClean="0"/>
              <a:t>Fig. 2 Each cold compressor attaches to the cold box via a mounting plate and an unusual nozzle design that eliminates the need for an inverted, potentially water-accumulating well. The design allows just enough shell clearance for the compressor scroll casings. </a:t>
            </a:r>
          </a:p>
        </p:txBody>
      </p:sp>
      <p:sp>
        <p:nvSpPr>
          <p:cNvPr id="30" name="TextBox 29"/>
          <p:cNvSpPr txBox="1"/>
          <p:nvPr/>
        </p:nvSpPr>
        <p:spPr>
          <a:xfrm>
            <a:off x="10725939" y="16459629"/>
            <a:ext cx="8736970" cy="1938992"/>
          </a:xfrm>
          <a:prstGeom prst="rect">
            <a:avLst/>
          </a:prstGeom>
          <a:noFill/>
        </p:spPr>
        <p:txBody>
          <a:bodyPr wrap="square" rtlCol="0">
            <a:spAutoFit/>
          </a:bodyPr>
          <a:lstStyle/>
          <a:p>
            <a:r>
              <a:rPr lang="en-US" sz="2400" dirty="0" smtClean="0"/>
              <a:t>Fig. </a:t>
            </a:r>
            <a:r>
              <a:rPr lang="en-US" sz="2400" dirty="0"/>
              <a:t>1</a:t>
            </a:r>
            <a:r>
              <a:rPr lang="en-US" sz="2400" dirty="0" smtClean="0"/>
              <a:t> JLAB CHL SC1R 2K </a:t>
            </a:r>
            <a:r>
              <a:rPr lang="en-US" sz="2400" dirty="0"/>
              <a:t>cold </a:t>
            </a:r>
            <a:r>
              <a:rPr lang="en-US" sz="2400" dirty="0" smtClean="0"/>
              <a:t>box vessel. </a:t>
            </a:r>
            <a:r>
              <a:rPr lang="en-US" sz="2400" dirty="0"/>
              <a:t>The </a:t>
            </a:r>
            <a:r>
              <a:rPr lang="en-US" sz="2400" dirty="0" smtClean="0"/>
              <a:t>2K </a:t>
            </a:r>
            <a:r>
              <a:rPr lang="en-US" sz="2400" dirty="0"/>
              <a:t>cold box </a:t>
            </a:r>
            <a:r>
              <a:rPr lang="en-US" sz="2400" dirty="0" smtClean="0"/>
              <a:t>vessel was designed to meet ASME BPVC Section 8 Div. 1. Finite element analysis (FEA) was performed according to Part 5, ASME VIII Div. 2 to check the mechanical integrity of the cold box vessel. </a:t>
            </a:r>
            <a:endParaRPr lang="en-US" sz="2400" dirty="0"/>
          </a:p>
        </p:txBody>
      </p:sp>
      <p:sp>
        <p:nvSpPr>
          <p:cNvPr id="40" name="Rectangle 46"/>
          <p:cNvSpPr>
            <a:spLocks noChangeArrowheads="1"/>
          </p:cNvSpPr>
          <p:nvPr/>
        </p:nvSpPr>
        <p:spPr bwMode="auto">
          <a:xfrm>
            <a:off x="10900059" y="29580193"/>
            <a:ext cx="31975479" cy="2054069"/>
          </a:xfrm>
          <a:prstGeom prst="rect">
            <a:avLst/>
          </a:prstGeom>
          <a:solidFill>
            <a:schemeClr val="accent3">
              <a:lumMod val="60000"/>
              <a:lumOff val="40000"/>
            </a:schemeClr>
          </a:solidFill>
          <a:ln w="25400">
            <a:solidFill>
              <a:schemeClr val="tx1"/>
            </a:solidFill>
            <a:miter lim="800000"/>
            <a:headEnd/>
            <a:tailEnd/>
          </a:ln>
          <a:effectLst/>
        </p:spPr>
        <p:txBody>
          <a:bodyPr wrap="square" lIns="83485" tIns="41742" rIns="83485" bIns="41742" anchor="ctr">
            <a:spAutoFit/>
          </a:bodyPr>
          <a:lstStyle/>
          <a:p>
            <a:r>
              <a:rPr lang="en-US" sz="3200" i="1" dirty="0"/>
              <a:t>Conclusion - The design of </a:t>
            </a:r>
            <a:r>
              <a:rPr lang="en-US" sz="3200" i="1" dirty="0" smtClean="0"/>
              <a:t>the JLAB CHL SC1R 2K </a:t>
            </a:r>
            <a:r>
              <a:rPr lang="en-US" sz="3200" i="1" dirty="0"/>
              <a:t>cold </a:t>
            </a:r>
            <a:r>
              <a:rPr lang="en-US" sz="3200" i="1" dirty="0" smtClean="0"/>
              <a:t>box, cryogenic and warm </a:t>
            </a:r>
            <a:r>
              <a:rPr lang="en-US" sz="3200" i="1" dirty="0"/>
              <a:t>piping </a:t>
            </a:r>
            <a:r>
              <a:rPr lang="en-US" sz="3200" i="1" dirty="0" smtClean="0"/>
              <a:t>system and lifting fixture conform </a:t>
            </a:r>
            <a:r>
              <a:rPr lang="en-US" sz="3200" i="1" dirty="0"/>
              <a:t>to the code requirements specified in ASME </a:t>
            </a:r>
            <a:r>
              <a:rPr lang="en-US" sz="3200" i="1" dirty="0" smtClean="0"/>
              <a:t>VIII, ASME </a:t>
            </a:r>
            <a:r>
              <a:rPr lang="en-US" sz="3200" i="1" dirty="0"/>
              <a:t>B31.3, </a:t>
            </a:r>
            <a:r>
              <a:rPr lang="en-US" sz="3200" i="1" dirty="0" smtClean="0"/>
              <a:t> and ASME BTH-1-2017. The insulation vacuum vessel was fabricated by  an outside contractor and shipped to JLAB as four components. JLAB is responsible for the rest of the fabrication. It was projected to be completed by the end of December 2019. However, based on the current progress, the fabrication may be completed no later than the end of October 2019. The project is ahead of schedule and below cost at this point. </a:t>
            </a:r>
          </a:p>
        </p:txBody>
      </p:sp>
      <p:sp>
        <p:nvSpPr>
          <p:cNvPr id="57" name="TextBox 56"/>
          <p:cNvSpPr txBox="1"/>
          <p:nvPr/>
        </p:nvSpPr>
        <p:spPr>
          <a:xfrm>
            <a:off x="10900059" y="26418397"/>
            <a:ext cx="8002009" cy="3046988"/>
          </a:xfrm>
          <a:prstGeom prst="rect">
            <a:avLst/>
          </a:prstGeom>
          <a:noFill/>
        </p:spPr>
        <p:txBody>
          <a:bodyPr wrap="square" rtlCol="0">
            <a:spAutoFit/>
          </a:bodyPr>
          <a:lstStyle/>
          <a:p>
            <a:pPr algn="just"/>
            <a:r>
              <a:rPr lang="en-US" sz="2400" dirty="0" smtClean="0"/>
              <a:t>Fig. 5 The insulation vacuum vessel was fabricated by an outside contractor and shipped to JLab as four subassemblies: top head subassembly, bottom head subassembly, and two shells with manway and other penetrations. Test fitting of each component to its mating piece was performed by the contractor who provided indelible match marks across all joints between subassemblies. </a:t>
            </a:r>
            <a:endParaRPr lang="en-US" sz="2400" dirty="0"/>
          </a:p>
        </p:txBody>
      </p:sp>
      <p:sp>
        <p:nvSpPr>
          <p:cNvPr id="60" name="TextBox 59"/>
          <p:cNvSpPr txBox="1"/>
          <p:nvPr/>
        </p:nvSpPr>
        <p:spPr>
          <a:xfrm>
            <a:off x="19702689" y="26527392"/>
            <a:ext cx="7576911" cy="2308324"/>
          </a:xfrm>
          <a:prstGeom prst="rect">
            <a:avLst/>
          </a:prstGeom>
          <a:noFill/>
        </p:spPr>
        <p:txBody>
          <a:bodyPr wrap="square" rtlCol="0">
            <a:spAutoFit/>
          </a:bodyPr>
          <a:lstStyle/>
          <a:p>
            <a:pPr algn="just"/>
            <a:r>
              <a:rPr lang="en-US" sz="2400" dirty="0" smtClean="0"/>
              <a:t>Fig. 6 MLI Insulations. The superinsulation consists of low-emissivity Mylar layers placed between low-conductivity spun-bonded polyester layers. Thirty layers of MLI are applied to the cold surfaces and twenty layers of MLI cover the internal surface of vacuum shell and surfaces of internal frame.  </a:t>
            </a:r>
            <a:endParaRPr lang="en-US" sz="2400" dirty="0"/>
          </a:p>
        </p:txBody>
      </p:sp>
      <p:sp>
        <p:nvSpPr>
          <p:cNvPr id="14" name="Rectangle 1"/>
          <p:cNvSpPr>
            <a:spLocks noChangeArrowheads="1"/>
          </p:cNvSpPr>
          <p:nvPr/>
        </p:nvSpPr>
        <p:spPr bwMode="auto">
          <a:xfrm>
            <a:off x="586334" y="27497639"/>
            <a:ext cx="84238485"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altLang="en-US" sz="2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2"/>
          <p:cNvSpPr>
            <a:spLocks noChangeArrowheads="1"/>
          </p:cNvSpPr>
          <p:nvPr/>
        </p:nvSpPr>
        <p:spPr bwMode="auto">
          <a:xfrm>
            <a:off x="587069" y="30423425"/>
            <a:ext cx="77342372" cy="971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1" name="TextBox 20"/>
          <p:cNvSpPr txBox="1"/>
          <p:nvPr/>
        </p:nvSpPr>
        <p:spPr>
          <a:xfrm>
            <a:off x="755959" y="8669321"/>
            <a:ext cx="6936659" cy="461665"/>
          </a:xfrm>
          <a:prstGeom prst="rect">
            <a:avLst/>
          </a:prstGeom>
          <a:noFill/>
        </p:spPr>
        <p:txBody>
          <a:bodyPr wrap="square" rtlCol="0">
            <a:spAutoFit/>
          </a:bodyPr>
          <a:lstStyle/>
          <a:p>
            <a:r>
              <a:rPr lang="en-US" sz="2400" dirty="0" smtClean="0"/>
              <a:t>Figure </a:t>
            </a:r>
            <a:r>
              <a:rPr lang="en-US" sz="2400" dirty="0"/>
              <a:t>A</a:t>
            </a:r>
            <a:r>
              <a:rPr lang="en-US" sz="2400" dirty="0" smtClean="0"/>
              <a:t>. SC1R 2K Cold Box Flow Diagram</a:t>
            </a:r>
            <a:endParaRPr lang="en-US" sz="2400" dirty="0"/>
          </a:p>
        </p:txBody>
      </p:sp>
      <p:sp>
        <p:nvSpPr>
          <p:cNvPr id="24" name="TextBox 23"/>
          <p:cNvSpPr txBox="1"/>
          <p:nvPr/>
        </p:nvSpPr>
        <p:spPr>
          <a:xfrm>
            <a:off x="706481" y="17511266"/>
            <a:ext cx="8874250" cy="461665"/>
          </a:xfrm>
          <a:prstGeom prst="rect">
            <a:avLst/>
          </a:prstGeom>
          <a:noFill/>
        </p:spPr>
        <p:txBody>
          <a:bodyPr wrap="square" rtlCol="0">
            <a:spAutoFit/>
          </a:bodyPr>
          <a:lstStyle/>
          <a:p>
            <a:r>
              <a:rPr lang="en-US" sz="2400" dirty="0" smtClean="0"/>
              <a:t>Fig. </a:t>
            </a:r>
            <a:r>
              <a:rPr lang="en-US" sz="2400" dirty="0"/>
              <a:t>B</a:t>
            </a:r>
            <a:r>
              <a:rPr lang="en-US" sz="2400" dirty="0" smtClean="0"/>
              <a:t> SC1R 2K Cold Box Overall Layout</a:t>
            </a:r>
            <a:endParaRPr lang="en-US" sz="2400" dirty="0"/>
          </a:p>
        </p:txBody>
      </p:sp>
      <p:sp>
        <p:nvSpPr>
          <p:cNvPr id="27" name="TextBox 26"/>
          <p:cNvSpPr txBox="1"/>
          <p:nvPr/>
        </p:nvSpPr>
        <p:spPr>
          <a:xfrm>
            <a:off x="706481" y="24571541"/>
            <a:ext cx="9026934" cy="830997"/>
          </a:xfrm>
          <a:prstGeom prst="rect">
            <a:avLst/>
          </a:prstGeom>
          <a:noFill/>
        </p:spPr>
        <p:txBody>
          <a:bodyPr wrap="square" rtlCol="0">
            <a:spAutoFit/>
          </a:bodyPr>
          <a:lstStyle/>
          <a:p>
            <a:r>
              <a:rPr lang="en-US" sz="2400" dirty="0" smtClean="0"/>
              <a:t>Table </a:t>
            </a:r>
            <a:r>
              <a:rPr lang="en-US" sz="2400" dirty="0"/>
              <a:t>A</a:t>
            </a:r>
            <a:r>
              <a:rPr lang="en-US" sz="2400" dirty="0" smtClean="0"/>
              <a:t>. Allowable and Actual Maximum Absolute Values of Stresses per ANSYS 19.2</a:t>
            </a:r>
            <a:endParaRPr lang="en-US" sz="2400" dirty="0"/>
          </a:p>
        </p:txBody>
      </p:sp>
      <p:sp>
        <p:nvSpPr>
          <p:cNvPr id="32" name="TextBox 31"/>
          <p:cNvSpPr txBox="1"/>
          <p:nvPr/>
        </p:nvSpPr>
        <p:spPr>
          <a:xfrm>
            <a:off x="586333" y="28994288"/>
            <a:ext cx="8720022" cy="830997"/>
          </a:xfrm>
          <a:prstGeom prst="rect">
            <a:avLst/>
          </a:prstGeom>
          <a:noFill/>
        </p:spPr>
        <p:txBody>
          <a:bodyPr wrap="square" rtlCol="0">
            <a:spAutoFit/>
          </a:bodyPr>
          <a:lstStyle/>
          <a:p>
            <a:r>
              <a:rPr lang="en-US" sz="2400" dirty="0" smtClean="0"/>
              <a:t>Table B. Displacement in Vertical Direction of Casing Mounting Ring under Normal Operation per ANSYS 19.2</a:t>
            </a:r>
            <a:endParaRPr lang="en-US" sz="2400" dirty="0"/>
          </a:p>
        </p:txBody>
      </p:sp>
      <p:sp>
        <p:nvSpPr>
          <p:cNvPr id="35" name="TextBox 34"/>
          <p:cNvSpPr txBox="1"/>
          <p:nvPr/>
        </p:nvSpPr>
        <p:spPr>
          <a:xfrm>
            <a:off x="439921" y="31880017"/>
            <a:ext cx="9140810" cy="830997"/>
          </a:xfrm>
          <a:prstGeom prst="rect">
            <a:avLst/>
          </a:prstGeom>
          <a:noFill/>
        </p:spPr>
        <p:txBody>
          <a:bodyPr wrap="square" rtlCol="0">
            <a:spAutoFit/>
          </a:bodyPr>
          <a:lstStyle/>
          <a:p>
            <a:r>
              <a:rPr lang="en-US" sz="1800" i="1" dirty="0" smtClean="0"/>
              <a:t>*</a:t>
            </a:r>
            <a:r>
              <a:rPr lang="en-US" sz="2400" i="1" dirty="0" smtClean="0"/>
              <a:t>The maximum flatness requirement from the cold compressor supplier is 5 mm/m.</a:t>
            </a:r>
            <a:endParaRPr lang="en-US" sz="2400" i="1" dirty="0"/>
          </a:p>
        </p:txBody>
      </p:sp>
      <p:pic>
        <p:nvPicPr>
          <p:cNvPr id="49" name="Picture 48"/>
          <p:cNvPicPr/>
          <p:nvPr/>
        </p:nvPicPr>
        <p:blipFill>
          <a:blip r:embed="rId6"/>
          <a:stretch>
            <a:fillRect/>
          </a:stretch>
        </p:blipFill>
        <p:spPr>
          <a:xfrm>
            <a:off x="10900059" y="8104367"/>
            <a:ext cx="7877242" cy="8064150"/>
          </a:xfrm>
          <a:prstGeom prst="rect">
            <a:avLst/>
          </a:prstGeom>
        </p:spPr>
      </p:pic>
      <p:pic>
        <p:nvPicPr>
          <p:cNvPr id="51" name="Picture 50"/>
          <p:cNvPicPr/>
          <p:nvPr/>
        </p:nvPicPr>
        <p:blipFill>
          <a:blip r:embed="rId7"/>
          <a:stretch>
            <a:fillRect/>
          </a:stretch>
        </p:blipFill>
        <p:spPr>
          <a:xfrm>
            <a:off x="28468250" y="8091544"/>
            <a:ext cx="5993200" cy="8072057"/>
          </a:xfrm>
          <a:prstGeom prst="rect">
            <a:avLst/>
          </a:prstGeom>
        </p:spPr>
      </p:pic>
      <p:pic>
        <p:nvPicPr>
          <p:cNvPr id="52" name="Picture 51"/>
          <p:cNvPicPr/>
          <p:nvPr/>
        </p:nvPicPr>
        <p:blipFill>
          <a:blip r:embed="rId8"/>
          <a:stretch>
            <a:fillRect/>
          </a:stretch>
        </p:blipFill>
        <p:spPr>
          <a:xfrm>
            <a:off x="35766442" y="8055183"/>
            <a:ext cx="6022291" cy="8059531"/>
          </a:xfrm>
          <a:prstGeom prst="rect">
            <a:avLst/>
          </a:prstGeom>
        </p:spPr>
      </p:pic>
      <p:sp>
        <p:nvSpPr>
          <p:cNvPr id="37" name="TextBox 36"/>
          <p:cNvSpPr txBox="1"/>
          <p:nvPr/>
        </p:nvSpPr>
        <p:spPr>
          <a:xfrm>
            <a:off x="35766442" y="16501352"/>
            <a:ext cx="6537058" cy="1938992"/>
          </a:xfrm>
          <a:prstGeom prst="rect">
            <a:avLst/>
          </a:prstGeom>
          <a:noFill/>
        </p:spPr>
        <p:txBody>
          <a:bodyPr wrap="square" rtlCol="0">
            <a:spAutoFit/>
          </a:bodyPr>
          <a:lstStyle/>
          <a:p>
            <a:r>
              <a:rPr lang="en-US" sz="2400" dirty="0" smtClean="0"/>
              <a:t>Figure 4 The lifting / assembly fixture is for erecting the top subassembly as well as integrating the top and bottom  subassemblies. It was designed to meet the ASME BHT-1-2017 Below-the-Hook Lifting Devices.</a:t>
            </a:r>
            <a:endParaRPr lang="en-US" sz="2400" dirty="0"/>
          </a:p>
        </p:txBody>
      </p:sp>
      <p:pic>
        <p:nvPicPr>
          <p:cNvPr id="55" name="Picture 54"/>
          <p:cNvPicPr/>
          <p:nvPr/>
        </p:nvPicPr>
        <p:blipFill>
          <a:blip r:embed="rId9"/>
          <a:stretch>
            <a:fillRect/>
          </a:stretch>
        </p:blipFill>
        <p:spPr>
          <a:xfrm>
            <a:off x="10863242" y="18615427"/>
            <a:ext cx="3887858" cy="3448532"/>
          </a:xfrm>
          <a:prstGeom prst="rect">
            <a:avLst/>
          </a:prstGeom>
        </p:spPr>
      </p:pic>
      <p:pic>
        <p:nvPicPr>
          <p:cNvPr id="58" name="Picture 57"/>
          <p:cNvPicPr/>
          <p:nvPr/>
        </p:nvPicPr>
        <p:blipFill>
          <a:blip r:embed="rId10"/>
          <a:stretch>
            <a:fillRect/>
          </a:stretch>
        </p:blipFill>
        <p:spPr>
          <a:xfrm>
            <a:off x="14944174" y="18598965"/>
            <a:ext cx="4092319" cy="3448532"/>
          </a:xfrm>
          <a:prstGeom prst="rect">
            <a:avLst/>
          </a:prstGeom>
        </p:spPr>
      </p:pic>
      <p:pic>
        <p:nvPicPr>
          <p:cNvPr id="59" name="Picture 58"/>
          <p:cNvPicPr/>
          <p:nvPr/>
        </p:nvPicPr>
        <p:blipFill>
          <a:blip r:embed="rId11"/>
          <a:stretch>
            <a:fillRect/>
          </a:stretch>
        </p:blipFill>
        <p:spPr>
          <a:xfrm>
            <a:off x="10900059" y="22336105"/>
            <a:ext cx="8002009" cy="3810146"/>
          </a:xfrm>
          <a:prstGeom prst="rect">
            <a:avLst/>
          </a:prstGeom>
        </p:spPr>
      </p:pic>
      <p:pic>
        <p:nvPicPr>
          <p:cNvPr id="42" name="Picture 4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732564" y="18618543"/>
            <a:ext cx="3685216" cy="2763913"/>
          </a:xfrm>
          <a:prstGeom prst="rect">
            <a:avLst/>
          </a:prstGeom>
        </p:spPr>
      </p:pic>
      <p:pic>
        <p:nvPicPr>
          <p:cNvPr id="43" name="Picture 4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738699" y="18637502"/>
            <a:ext cx="3635140" cy="2726355"/>
          </a:xfrm>
          <a:prstGeom prst="rect">
            <a:avLst/>
          </a:prstGeom>
        </p:spPr>
      </p:pic>
      <p:pic>
        <p:nvPicPr>
          <p:cNvPr id="45" name="Picture 44"/>
          <p:cNvPicPr>
            <a:picLocks noChangeAspect="1"/>
          </p:cNvPicPr>
          <p:nvPr/>
        </p:nvPicPr>
        <p:blipFill>
          <a:blip r:embed="rId14"/>
          <a:stretch>
            <a:fillRect/>
          </a:stretch>
        </p:blipFill>
        <p:spPr>
          <a:xfrm>
            <a:off x="19732563" y="21405818"/>
            <a:ext cx="7641275" cy="4740433"/>
          </a:xfrm>
          <a:prstGeom prst="rect">
            <a:avLst/>
          </a:prstGeom>
        </p:spPr>
      </p:pic>
      <p:pic>
        <p:nvPicPr>
          <p:cNvPr id="63" name="Picture 62"/>
          <p:cNvPicPr/>
          <p:nvPr/>
        </p:nvPicPr>
        <p:blipFill>
          <a:blip r:embed="rId15"/>
          <a:stretch>
            <a:fillRect/>
          </a:stretch>
        </p:blipFill>
        <p:spPr>
          <a:xfrm>
            <a:off x="28468250" y="18637057"/>
            <a:ext cx="4612569" cy="3540523"/>
          </a:xfrm>
          <a:prstGeom prst="rect">
            <a:avLst/>
          </a:prstGeom>
        </p:spPr>
      </p:pic>
      <p:pic>
        <p:nvPicPr>
          <p:cNvPr id="64" name="Picture 63"/>
          <p:cNvPicPr/>
          <p:nvPr/>
        </p:nvPicPr>
        <p:blipFill>
          <a:blip r:embed="rId16"/>
          <a:stretch>
            <a:fillRect/>
          </a:stretch>
        </p:blipFill>
        <p:spPr>
          <a:xfrm>
            <a:off x="30626358" y="22262512"/>
            <a:ext cx="4044642" cy="3883739"/>
          </a:xfrm>
          <a:prstGeom prst="rect">
            <a:avLst/>
          </a:prstGeom>
        </p:spPr>
      </p:pic>
      <p:pic>
        <p:nvPicPr>
          <p:cNvPr id="48" name="Picture 47"/>
          <p:cNvPicPr>
            <a:picLocks noChangeAspect="1"/>
          </p:cNvPicPr>
          <p:nvPr/>
        </p:nvPicPr>
        <p:blipFill>
          <a:blip r:embed="rId17"/>
          <a:stretch>
            <a:fillRect/>
          </a:stretch>
        </p:blipFill>
        <p:spPr>
          <a:xfrm>
            <a:off x="35901990" y="18664436"/>
            <a:ext cx="2862040" cy="3915689"/>
          </a:xfrm>
          <a:prstGeom prst="rect">
            <a:avLst/>
          </a:prstGeom>
        </p:spPr>
      </p:pic>
      <p:pic>
        <p:nvPicPr>
          <p:cNvPr id="66" name="Picture 65"/>
          <p:cNvPicPr/>
          <p:nvPr/>
        </p:nvPicPr>
        <p:blipFill>
          <a:blip r:embed="rId18"/>
          <a:stretch>
            <a:fillRect/>
          </a:stretch>
        </p:blipFill>
        <p:spPr>
          <a:xfrm>
            <a:off x="37847147" y="22715265"/>
            <a:ext cx="3856024" cy="3492746"/>
          </a:xfrm>
          <a:prstGeom prst="rect">
            <a:avLst/>
          </a:prstGeom>
        </p:spPr>
      </p:pic>
      <p:sp>
        <p:nvSpPr>
          <p:cNvPr id="53" name="TextBox 52"/>
          <p:cNvSpPr txBox="1"/>
          <p:nvPr/>
        </p:nvSpPr>
        <p:spPr>
          <a:xfrm>
            <a:off x="35766442" y="26532617"/>
            <a:ext cx="7109096" cy="2677656"/>
          </a:xfrm>
          <a:prstGeom prst="rect">
            <a:avLst/>
          </a:prstGeom>
          <a:noFill/>
        </p:spPr>
        <p:txBody>
          <a:bodyPr wrap="square" rtlCol="0">
            <a:spAutoFit/>
          </a:bodyPr>
          <a:lstStyle/>
          <a:p>
            <a:r>
              <a:rPr lang="en-US" sz="2400" dirty="0" smtClean="0"/>
              <a:t>Fig. 8 Integrated top and bottom subassemblies with installed half shell. It started at the end of May 2019. Since then, all helium and nitrogen pipe spools have been installed and leak tested, temperature diodes have been affixed and wired, all pressure tap tubing has been installed, and one of the half shells (with a manway section) has been tacked into place. </a:t>
            </a:r>
            <a:endParaRPr lang="en-US" sz="2400" dirty="0"/>
          </a:p>
        </p:txBody>
      </p:sp>
      <p:pic>
        <p:nvPicPr>
          <p:cNvPr id="4" name="Picture 3"/>
          <p:cNvPicPr>
            <a:picLocks noChangeAspect="1"/>
          </p:cNvPicPr>
          <p:nvPr/>
        </p:nvPicPr>
        <p:blipFill>
          <a:blip r:embed="rId19"/>
          <a:stretch>
            <a:fillRect/>
          </a:stretch>
        </p:blipFill>
        <p:spPr>
          <a:xfrm>
            <a:off x="706481" y="25520724"/>
            <a:ext cx="9026934" cy="3251565"/>
          </a:xfrm>
          <a:prstGeom prst="rect">
            <a:avLst/>
          </a:prstGeom>
        </p:spPr>
      </p:pic>
      <p:pic>
        <p:nvPicPr>
          <p:cNvPr id="6" name="Picture 5"/>
          <p:cNvPicPr>
            <a:picLocks noChangeAspect="1"/>
          </p:cNvPicPr>
          <p:nvPr/>
        </p:nvPicPr>
        <p:blipFill>
          <a:blip r:embed="rId20"/>
          <a:stretch>
            <a:fillRect/>
          </a:stretch>
        </p:blipFill>
        <p:spPr>
          <a:xfrm>
            <a:off x="755959" y="9222745"/>
            <a:ext cx="7015062" cy="7975133"/>
          </a:xfrm>
          <a:prstGeom prst="rect">
            <a:avLst/>
          </a:prstGeom>
        </p:spPr>
      </p:pic>
      <p:pic>
        <p:nvPicPr>
          <p:cNvPr id="54" name="Picture 53"/>
          <p:cNvPicPr/>
          <p:nvPr/>
        </p:nvPicPr>
        <p:blipFill>
          <a:blip r:embed="rId21"/>
          <a:stretch>
            <a:fillRect/>
          </a:stretch>
        </p:blipFill>
        <p:spPr>
          <a:xfrm>
            <a:off x="19798396" y="8104367"/>
            <a:ext cx="4902684" cy="4733667"/>
          </a:xfrm>
          <a:prstGeom prst="rect">
            <a:avLst/>
          </a:prstGeom>
        </p:spPr>
      </p:pic>
      <p:pic>
        <p:nvPicPr>
          <p:cNvPr id="56" name="Picture 55"/>
          <p:cNvPicPr/>
          <p:nvPr/>
        </p:nvPicPr>
        <p:blipFill>
          <a:blip r:embed="rId22"/>
          <a:stretch>
            <a:fillRect/>
          </a:stretch>
        </p:blipFill>
        <p:spPr>
          <a:xfrm>
            <a:off x="21984742" y="12821006"/>
            <a:ext cx="5294858" cy="3342595"/>
          </a:xfrm>
          <a:prstGeom prst="rect">
            <a:avLst/>
          </a:prstGeom>
        </p:spPr>
      </p:pic>
      <p:pic>
        <p:nvPicPr>
          <p:cNvPr id="5" name="Picture 4"/>
          <p:cNvPicPr>
            <a:picLocks noChangeAspect="1"/>
          </p:cNvPicPr>
          <p:nvPr/>
        </p:nvPicPr>
        <p:blipFill>
          <a:blip r:embed="rId23"/>
          <a:stretch>
            <a:fillRect/>
          </a:stretch>
        </p:blipFill>
        <p:spPr>
          <a:xfrm>
            <a:off x="586333" y="30098391"/>
            <a:ext cx="9085060" cy="1621126"/>
          </a:xfrm>
          <a:prstGeom prst="rect">
            <a:avLst/>
          </a:prstGeom>
        </p:spPr>
      </p:pic>
      <p:pic>
        <p:nvPicPr>
          <p:cNvPr id="47" name="Picture 46"/>
          <p:cNvPicPr/>
          <p:nvPr/>
        </p:nvPicPr>
        <p:blipFill>
          <a:blip r:embed="rId24"/>
          <a:stretch>
            <a:fillRect/>
          </a:stretch>
        </p:blipFill>
        <p:spPr>
          <a:xfrm>
            <a:off x="738316" y="18188281"/>
            <a:ext cx="8915434" cy="6131819"/>
          </a:xfrm>
          <a:prstGeom prst="rect">
            <a:avLst/>
          </a:prstGeom>
        </p:spPr>
      </p:pic>
      <p:pic>
        <p:nvPicPr>
          <p:cNvPr id="46" name="Picture 4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916278" y="516554"/>
            <a:ext cx="5736186" cy="3771573"/>
          </a:xfrm>
          <a:prstGeom prst="rect">
            <a:avLst/>
          </a:prstGeom>
        </p:spPr>
      </p:pic>
      <p:sp>
        <p:nvSpPr>
          <p:cNvPr id="15" name="TextBox 14"/>
          <p:cNvSpPr txBox="1"/>
          <p:nvPr/>
        </p:nvSpPr>
        <p:spPr>
          <a:xfrm>
            <a:off x="11095215" y="32095461"/>
            <a:ext cx="32557249" cy="400110"/>
          </a:xfrm>
          <a:prstGeom prst="rect">
            <a:avLst/>
          </a:prstGeom>
          <a:noFill/>
        </p:spPr>
        <p:txBody>
          <a:bodyPr wrap="square" rtlCol="0">
            <a:spAutoFit/>
          </a:bodyPr>
          <a:lstStyle/>
          <a:p>
            <a:r>
              <a:rPr lang="en-US" sz="2000" dirty="0" smtClean="0"/>
              <a:t>Presented at Cryogenic Engineering Conference and International Cryogenic Materials Conference, 2019 July 21 – July 25, Hartford, Connecticut; Poster ID: </a:t>
            </a:r>
            <a:r>
              <a:rPr lang="en-US" sz="2000" dirty="0" smtClean="0">
                <a:latin typeface="Times New Roman" panose="02020603050405020304" pitchFamily="18" charset="0"/>
                <a:cs typeface="Times New Roman" panose="02020603050405020304" pitchFamily="18" charset="0"/>
              </a:rPr>
              <a:t>C2Po1G-05 [41]</a:t>
            </a:r>
            <a:r>
              <a:rPr lang="en-US" sz="2000" dirty="0" smtClean="0"/>
              <a:t> </a:t>
            </a:r>
            <a:endParaRPr lang="en-US" sz="2000" dirty="0"/>
          </a:p>
        </p:txBody>
      </p:sp>
      <p:sp>
        <p:nvSpPr>
          <p:cNvPr id="17" name="TextBox 16"/>
          <p:cNvSpPr txBox="1"/>
          <p:nvPr/>
        </p:nvSpPr>
        <p:spPr>
          <a:xfrm>
            <a:off x="20428635" y="245660"/>
            <a:ext cx="8544890"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C2Po1G-05 [41]</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16404</TotalTime>
  <Words>819</Words>
  <Application>Microsoft Office PowerPoint</Application>
  <PresentationFormat>Custom</PresentationFormat>
  <Paragraphs>23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Constantia</vt:lpstr>
      <vt:lpstr>Times New Roman</vt:lpstr>
      <vt:lpstr>Wingdings 2</vt:lpstr>
      <vt:lpstr>Flow</vt:lpstr>
      <vt:lpstr>JLAB CHL 2K COLD BOX REPLACEMENT</vt:lpstr>
    </vt:vector>
  </TitlesOfParts>
  <Company>Jefferson Science Associates,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Steven Lassiter</dc:creator>
  <cp:lastModifiedBy>Shirley Yang</cp:lastModifiedBy>
  <cp:revision>431</cp:revision>
  <dcterms:created xsi:type="dcterms:W3CDTF">2008-07-14T14:00:56Z</dcterms:created>
  <dcterms:modified xsi:type="dcterms:W3CDTF">2019-07-19T13:28:32Z</dcterms:modified>
</cp:coreProperties>
</file>