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51206400" cy="329184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Untitled Section" id="{69E07DFA-DFB2-4F8D-AF37-61120F28F6DC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91">
          <p15:clr>
            <a:srgbClr val="A4A3A4"/>
          </p15:clr>
        </p15:guide>
        <p15:guide id="2" pos="35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990000"/>
    <a:srgbClr val="800080"/>
    <a:srgbClr val="FF0000"/>
    <a:srgbClr val="666666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3D1D85-F3BF-4209-9FC6-620902866573}" v="718" dt="2019-07-18T14:20:25.8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42" autoAdjust="0"/>
    <p:restoredTop sz="97235" autoAdjust="0"/>
  </p:normalViewPr>
  <p:slideViewPr>
    <p:cSldViewPr>
      <p:cViewPr varScale="1">
        <p:scale>
          <a:sx n="10" d="100"/>
          <a:sy n="10" d="100"/>
        </p:scale>
        <p:origin x="91" y="763"/>
      </p:cViewPr>
      <p:guideLst>
        <p:guide orient="horz" pos="691"/>
        <p:guide pos="35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Kovacs" userId="5eba4b2dc67055f3" providerId="LiveId" clId="{46B0D714-D5C6-4684-B0D8-0A1147FFFD66}"/>
    <pc:docChg chg="undo custSel modSld">
      <pc:chgData name="Chris Kovacs" userId="5eba4b2dc67055f3" providerId="LiveId" clId="{46B0D714-D5C6-4684-B0D8-0A1147FFFD66}" dt="2019-07-12T21:16:39.655" v="3585" actId="20577"/>
      <pc:docMkLst>
        <pc:docMk/>
      </pc:docMkLst>
      <pc:sldChg chg="addSp delSp modSp">
        <pc:chgData name="Chris Kovacs" userId="5eba4b2dc67055f3" providerId="LiveId" clId="{46B0D714-D5C6-4684-B0D8-0A1147FFFD66}" dt="2019-07-12T21:16:39.655" v="3585" actId="20577"/>
        <pc:sldMkLst>
          <pc:docMk/>
          <pc:sldMk cId="0" sldId="257"/>
        </pc:sldMkLst>
        <pc:spChg chg="add del mod">
          <ac:chgData name="Chris Kovacs" userId="5eba4b2dc67055f3" providerId="LiveId" clId="{46B0D714-D5C6-4684-B0D8-0A1147FFFD66}" dt="2019-07-12T21:14:15.152" v="3439" actId="20577"/>
          <ac:spMkLst>
            <pc:docMk/>
            <pc:sldMk cId="0" sldId="257"/>
            <ac:spMk id="10" creationId="{097DFBD4-9AEA-4101-8B1E-2AC27CDDE699}"/>
          </ac:spMkLst>
        </pc:spChg>
        <pc:spChg chg="mod">
          <ac:chgData name="Chris Kovacs" userId="5eba4b2dc67055f3" providerId="LiveId" clId="{46B0D714-D5C6-4684-B0D8-0A1147FFFD66}" dt="2019-07-12T18:16:34.151" v="506" actId="20577"/>
          <ac:spMkLst>
            <pc:docMk/>
            <pc:sldMk cId="0" sldId="257"/>
            <ac:spMk id="146" creationId="{D659193A-3367-48CC-B785-4EC38BFDF578}"/>
          </ac:spMkLst>
        </pc:spChg>
        <pc:spChg chg="del">
          <ac:chgData name="Chris Kovacs" userId="5eba4b2dc67055f3" providerId="LiveId" clId="{46B0D714-D5C6-4684-B0D8-0A1147FFFD66}" dt="2019-07-12T18:19:13.647" v="541" actId="478"/>
          <ac:spMkLst>
            <pc:docMk/>
            <pc:sldMk cId="0" sldId="257"/>
            <ac:spMk id="168" creationId="{CDE6C2ED-DA7D-43A5-A64F-4DA4E0DBB0F1}"/>
          </ac:spMkLst>
        </pc:spChg>
        <pc:spChg chg="mod">
          <ac:chgData name="Chris Kovacs" userId="5eba4b2dc67055f3" providerId="LiveId" clId="{46B0D714-D5C6-4684-B0D8-0A1147FFFD66}" dt="2019-07-12T19:38:29.665" v="1853" actId="20577"/>
          <ac:spMkLst>
            <pc:docMk/>
            <pc:sldMk cId="0" sldId="257"/>
            <ac:spMk id="170" creationId="{EB453E95-7457-4A64-95DF-3418AD61995A}"/>
          </ac:spMkLst>
        </pc:spChg>
        <pc:spChg chg="mod">
          <ac:chgData name="Chris Kovacs" userId="5eba4b2dc67055f3" providerId="LiveId" clId="{46B0D714-D5C6-4684-B0D8-0A1147FFFD66}" dt="2019-07-12T19:26:44.701" v="1815" actId="20577"/>
          <ac:spMkLst>
            <pc:docMk/>
            <pc:sldMk cId="0" sldId="257"/>
            <ac:spMk id="172" creationId="{68D0A29E-9ED1-496C-8C4C-26809B0301C3}"/>
          </ac:spMkLst>
        </pc:spChg>
        <pc:spChg chg="mod">
          <ac:chgData name="Chris Kovacs" userId="5eba4b2dc67055f3" providerId="LiveId" clId="{46B0D714-D5C6-4684-B0D8-0A1147FFFD66}" dt="2019-07-12T20:27:55.097" v="2801" actId="20577"/>
          <ac:spMkLst>
            <pc:docMk/>
            <pc:sldMk cId="0" sldId="257"/>
            <ac:spMk id="174" creationId="{AC09E04D-33B2-4E6A-B3BD-B2C2E764D160}"/>
          </ac:spMkLst>
        </pc:spChg>
        <pc:spChg chg="mod">
          <ac:chgData name="Chris Kovacs" userId="5eba4b2dc67055f3" providerId="LiveId" clId="{46B0D714-D5C6-4684-B0D8-0A1147FFFD66}" dt="2019-07-12T19:01:00.621" v="1610" actId="6549"/>
          <ac:spMkLst>
            <pc:docMk/>
            <pc:sldMk cId="0" sldId="257"/>
            <ac:spMk id="175" creationId="{F632426A-BAC7-4E9D-8F04-C367850A5214}"/>
          </ac:spMkLst>
        </pc:spChg>
        <pc:spChg chg="mod">
          <ac:chgData name="Chris Kovacs" userId="5eba4b2dc67055f3" providerId="LiveId" clId="{46B0D714-D5C6-4684-B0D8-0A1147FFFD66}" dt="2019-07-12T21:16:39.655" v="3585" actId="20577"/>
          <ac:spMkLst>
            <pc:docMk/>
            <pc:sldMk cId="0" sldId="257"/>
            <ac:spMk id="176" creationId="{44BDFA5A-6D44-4271-AAE6-2F4F178B0529}"/>
          </ac:spMkLst>
        </pc:spChg>
        <pc:spChg chg="mod">
          <ac:chgData name="Chris Kovacs" userId="5eba4b2dc67055f3" providerId="LiveId" clId="{46B0D714-D5C6-4684-B0D8-0A1147FFFD66}" dt="2019-07-12T19:25:54.288" v="1814" actId="20577"/>
          <ac:spMkLst>
            <pc:docMk/>
            <pc:sldMk cId="0" sldId="257"/>
            <ac:spMk id="177" creationId="{0865F53F-8407-406D-BB84-DDD601EA3D17}"/>
          </ac:spMkLst>
        </pc:spChg>
        <pc:spChg chg="del mod">
          <ac:chgData name="Chris Kovacs" userId="5eba4b2dc67055f3" providerId="LiveId" clId="{46B0D714-D5C6-4684-B0D8-0A1147FFFD66}" dt="2019-07-12T19:01:19.691" v="1612" actId="478"/>
          <ac:spMkLst>
            <pc:docMk/>
            <pc:sldMk cId="0" sldId="257"/>
            <ac:spMk id="178" creationId="{49103522-2142-468B-BC5A-F95D15BB8A5A}"/>
          </ac:spMkLst>
        </pc:spChg>
        <pc:spChg chg="mod">
          <ac:chgData name="Chris Kovacs" userId="5eba4b2dc67055f3" providerId="LiveId" clId="{46B0D714-D5C6-4684-B0D8-0A1147FFFD66}" dt="2019-07-12T18:50:05.577" v="954" actId="14100"/>
          <ac:spMkLst>
            <pc:docMk/>
            <pc:sldMk cId="0" sldId="257"/>
            <ac:spMk id="179" creationId="{F6CBDAE5-6C53-41F2-919C-E30B6AD93FE4}"/>
          </ac:spMkLst>
        </pc:spChg>
        <pc:spChg chg="mod">
          <ac:chgData name="Chris Kovacs" userId="5eba4b2dc67055f3" providerId="LiveId" clId="{46B0D714-D5C6-4684-B0D8-0A1147FFFD66}" dt="2019-07-12T19:36:28.029" v="1850" actId="1076"/>
          <ac:spMkLst>
            <pc:docMk/>
            <pc:sldMk cId="0" sldId="257"/>
            <ac:spMk id="196" creationId="{F4852B82-95D5-48C5-9EE5-2D7EA2953002}"/>
          </ac:spMkLst>
        </pc:spChg>
        <pc:spChg chg="mod">
          <ac:chgData name="Chris Kovacs" userId="5eba4b2dc67055f3" providerId="LiveId" clId="{46B0D714-D5C6-4684-B0D8-0A1147FFFD66}" dt="2019-07-12T18:14:41.535" v="440" actId="1036"/>
          <ac:spMkLst>
            <pc:docMk/>
            <pc:sldMk cId="0" sldId="257"/>
            <ac:spMk id="2050" creationId="{00000000-0000-0000-0000-000000000000}"/>
          </ac:spMkLst>
        </pc:spChg>
        <pc:spChg chg="mod">
          <ac:chgData name="Chris Kovacs" userId="5eba4b2dc67055f3" providerId="LiveId" clId="{46B0D714-D5C6-4684-B0D8-0A1147FFFD66}" dt="2019-07-12T18:14:36.049" v="439" actId="1036"/>
          <ac:spMkLst>
            <pc:docMk/>
            <pc:sldMk cId="0" sldId="257"/>
            <ac:spMk id="2051" creationId="{00000000-0000-0000-0000-000000000000}"/>
          </ac:spMkLst>
        </pc:spChg>
        <pc:spChg chg="mod">
          <ac:chgData name="Chris Kovacs" userId="5eba4b2dc67055f3" providerId="LiveId" clId="{46B0D714-D5C6-4684-B0D8-0A1147FFFD66}" dt="2019-07-12T18:14:27.983" v="436" actId="1036"/>
          <ac:spMkLst>
            <pc:docMk/>
            <pc:sldMk cId="0" sldId="257"/>
            <ac:spMk id="2052" creationId="{00000000-0000-0000-0000-000000000000}"/>
          </ac:spMkLst>
        </pc:spChg>
        <pc:spChg chg="mod">
          <ac:chgData name="Chris Kovacs" userId="5eba4b2dc67055f3" providerId="LiveId" clId="{46B0D714-D5C6-4684-B0D8-0A1147FFFD66}" dt="2019-07-12T18:05:22.455" v="71" actId="14100"/>
          <ac:spMkLst>
            <pc:docMk/>
            <pc:sldMk cId="0" sldId="257"/>
            <ac:spMk id="2053" creationId="{00000000-0000-0000-0000-000000000000}"/>
          </ac:spMkLst>
        </pc:spChg>
        <pc:grpChg chg="add del mod">
          <ac:chgData name="Chris Kovacs" userId="5eba4b2dc67055f3" providerId="LiveId" clId="{46B0D714-D5C6-4684-B0D8-0A1147FFFD66}" dt="2019-07-12T18:45:42.386" v="911" actId="478"/>
          <ac:grpSpMkLst>
            <pc:docMk/>
            <pc:sldMk cId="0" sldId="257"/>
            <ac:grpSpMk id="48" creationId="{6BB2E00F-19F7-4457-88FA-364EAD0B4133}"/>
          </ac:grpSpMkLst>
        </pc:grpChg>
        <pc:grpChg chg="add mod">
          <ac:chgData name="Chris Kovacs" userId="5eba4b2dc67055f3" providerId="LiveId" clId="{46B0D714-D5C6-4684-B0D8-0A1147FFFD66}" dt="2019-07-12T18:46:25.884" v="915" actId="1076"/>
          <ac:grpSpMkLst>
            <pc:docMk/>
            <pc:sldMk cId="0" sldId="257"/>
            <ac:grpSpMk id="54" creationId="{5E548CD9-23BD-4ADE-9F16-6ABA69437A87}"/>
          </ac:grpSpMkLst>
        </pc:grpChg>
        <pc:grpChg chg="del">
          <ac:chgData name="Chris Kovacs" userId="5eba4b2dc67055f3" providerId="LiveId" clId="{46B0D714-D5C6-4684-B0D8-0A1147FFFD66}" dt="2019-07-12T18:18:48.510" v="537" actId="478"/>
          <ac:grpSpMkLst>
            <pc:docMk/>
            <pc:sldMk cId="0" sldId="257"/>
            <ac:grpSpMk id="187" creationId="{20B448E1-54D0-4C9F-B133-FDA99330732C}"/>
          </ac:grpSpMkLst>
        </pc:grpChg>
        <pc:graphicFrameChg chg="add mod modGraphic">
          <ac:chgData name="Chris Kovacs" userId="5eba4b2dc67055f3" providerId="LiveId" clId="{46B0D714-D5C6-4684-B0D8-0A1147FFFD66}" dt="2019-07-12T19:23:38.135" v="1752" actId="1035"/>
          <ac:graphicFrameMkLst>
            <pc:docMk/>
            <pc:sldMk cId="0" sldId="257"/>
            <ac:graphicFrameMk id="6" creationId="{743BD9D0-ADC4-4567-900E-7D2B34C4AEE6}"/>
          </ac:graphicFrameMkLst>
        </pc:graphicFrameChg>
        <pc:graphicFrameChg chg="add mod modGraphic">
          <ac:chgData name="Chris Kovacs" userId="5eba4b2dc67055f3" providerId="LiveId" clId="{46B0D714-D5C6-4684-B0D8-0A1147FFFD66}" dt="2019-07-12T19:23:30.090" v="1747" actId="1076"/>
          <ac:graphicFrameMkLst>
            <pc:docMk/>
            <pc:sldMk cId="0" sldId="257"/>
            <ac:graphicFrameMk id="8" creationId="{B7E0EC19-F4BB-4B42-85DF-41EED440BED1}"/>
          </ac:graphicFrameMkLst>
        </pc:graphicFrameChg>
        <pc:graphicFrameChg chg="del">
          <ac:chgData name="Chris Kovacs" userId="5eba4b2dc67055f3" providerId="LiveId" clId="{46B0D714-D5C6-4684-B0D8-0A1147FFFD66}" dt="2019-07-12T18:59:33.583" v="1559" actId="478"/>
          <ac:graphicFrameMkLst>
            <pc:docMk/>
            <pc:sldMk cId="0" sldId="257"/>
            <ac:graphicFrameMk id="181" creationId="{9B545DB8-1B11-4EF8-9F5F-D142EB47BAFE}"/>
          </ac:graphicFrameMkLst>
        </pc:graphicFrameChg>
        <pc:graphicFrameChg chg="del">
          <ac:chgData name="Chris Kovacs" userId="5eba4b2dc67055f3" providerId="LiveId" clId="{46B0D714-D5C6-4684-B0D8-0A1147FFFD66}" dt="2019-07-12T18:18:37.284" v="536" actId="478"/>
          <ac:graphicFrameMkLst>
            <pc:docMk/>
            <pc:sldMk cId="0" sldId="257"/>
            <ac:graphicFrameMk id="193" creationId="{7F21AA6A-2A5A-441C-87E1-65C2EA16B3F9}"/>
          </ac:graphicFrameMkLst>
        </pc:graphicFrameChg>
        <pc:picChg chg="add mod">
          <ac:chgData name="Chris Kovacs" userId="5eba4b2dc67055f3" providerId="LiveId" clId="{46B0D714-D5C6-4684-B0D8-0A1147FFFD66}" dt="2019-07-12T18:06:19.315" v="82" actId="14100"/>
          <ac:picMkLst>
            <pc:docMk/>
            <pc:sldMk cId="0" sldId="257"/>
            <ac:picMk id="3" creationId="{650ED4F7-8B52-4A42-BCD7-1199FC322D97}"/>
          </ac:picMkLst>
        </pc:picChg>
        <pc:picChg chg="add del mod modCrop">
          <ac:chgData name="Chris Kovacs" userId="5eba4b2dc67055f3" providerId="LiveId" clId="{46B0D714-D5C6-4684-B0D8-0A1147FFFD66}" dt="2019-07-12T19:00:21.942" v="1566" actId="478"/>
          <ac:picMkLst>
            <pc:docMk/>
            <pc:sldMk cId="0" sldId="257"/>
            <ac:picMk id="4" creationId="{63C740A5-82C3-4829-90C1-5EFAB493DE69}"/>
          </ac:picMkLst>
        </pc:picChg>
        <pc:picChg chg="del">
          <ac:chgData name="Chris Kovacs" userId="5eba4b2dc67055f3" providerId="LiveId" clId="{46B0D714-D5C6-4684-B0D8-0A1147FFFD66}" dt="2019-07-12T18:05:27.552" v="72" actId="478"/>
          <ac:picMkLst>
            <pc:docMk/>
            <pc:sldMk cId="0" sldId="257"/>
            <ac:picMk id="5" creationId="{3234D1D5-4678-4759-AE89-88EEA369DEBF}"/>
          </ac:picMkLst>
        </pc:picChg>
        <pc:picChg chg="del">
          <ac:chgData name="Chris Kovacs" userId="5eba4b2dc67055f3" providerId="LiveId" clId="{46B0D714-D5C6-4684-B0D8-0A1147FFFD66}" dt="2019-07-12T18:25:10.594" v="896" actId="478"/>
          <ac:picMkLst>
            <pc:docMk/>
            <pc:sldMk cId="0" sldId="257"/>
            <ac:picMk id="7" creationId="{A51B6669-B15B-467E-8177-52F8E013D97C}"/>
          </ac:picMkLst>
        </pc:picChg>
        <pc:picChg chg="del">
          <ac:chgData name="Chris Kovacs" userId="5eba4b2dc67055f3" providerId="LiveId" clId="{46B0D714-D5C6-4684-B0D8-0A1147FFFD66}" dt="2019-07-12T18:19:12.057" v="540" actId="478"/>
          <ac:picMkLst>
            <pc:docMk/>
            <pc:sldMk cId="0" sldId="257"/>
            <ac:picMk id="9" creationId="{EC419FC7-EC16-4DAC-A862-7A76B5C8D9E2}"/>
          </ac:picMkLst>
        </pc:picChg>
        <pc:picChg chg="del">
          <ac:chgData name="Chris Kovacs" userId="5eba4b2dc67055f3" providerId="LiveId" clId="{46B0D714-D5C6-4684-B0D8-0A1147FFFD66}" dt="2019-07-12T18:19:11.408" v="539" actId="478"/>
          <ac:picMkLst>
            <pc:docMk/>
            <pc:sldMk cId="0" sldId="257"/>
            <ac:picMk id="11" creationId="{94792FEA-D68B-466F-BB88-88751C1E3FFB}"/>
          </ac:picMkLst>
        </pc:picChg>
        <pc:picChg chg="del">
          <ac:chgData name="Chris Kovacs" userId="5eba4b2dc67055f3" providerId="LiveId" clId="{46B0D714-D5C6-4684-B0D8-0A1147FFFD66}" dt="2019-07-12T18:25:09.464" v="894" actId="478"/>
          <ac:picMkLst>
            <pc:docMk/>
            <pc:sldMk cId="0" sldId="257"/>
            <ac:picMk id="13" creationId="{34605C5C-DA18-4374-880F-9A1821EC1A30}"/>
          </ac:picMkLst>
        </pc:picChg>
        <pc:picChg chg="add del mod">
          <ac:chgData name="Chris Kovacs" userId="5eba4b2dc67055f3" providerId="LiveId" clId="{46B0D714-D5C6-4684-B0D8-0A1147FFFD66}" dt="2019-07-12T18:56:59.272" v="1516" actId="478"/>
          <ac:picMkLst>
            <pc:docMk/>
            <pc:sldMk cId="0" sldId="257"/>
            <ac:picMk id="49" creationId="{C7EC6B4F-9485-4881-8758-4177D6CBB880}"/>
          </ac:picMkLst>
        </pc:picChg>
        <pc:picChg chg="add mod">
          <ac:chgData name="Chris Kovacs" userId="5eba4b2dc67055f3" providerId="LiveId" clId="{46B0D714-D5C6-4684-B0D8-0A1147FFFD66}" dt="2019-07-12T18:45:15.732" v="907" actId="1038"/>
          <ac:picMkLst>
            <pc:docMk/>
            <pc:sldMk cId="0" sldId="257"/>
            <ac:picMk id="50" creationId="{537AF594-D525-406C-817A-F1AC7D12DA96}"/>
          </ac:picMkLst>
        </pc:picChg>
        <pc:picChg chg="add">
          <ac:chgData name="Chris Kovacs" userId="5eba4b2dc67055f3" providerId="LiveId" clId="{46B0D714-D5C6-4684-B0D8-0A1147FFFD66}" dt="2019-07-12T18:44:24.514" v="897"/>
          <ac:picMkLst>
            <pc:docMk/>
            <pc:sldMk cId="0" sldId="257"/>
            <ac:picMk id="51" creationId="{D0B2C735-7BDD-410F-A8CE-C92E202E6DAF}"/>
          </ac:picMkLst>
        </pc:picChg>
        <pc:picChg chg="add mod">
          <ac:chgData name="Chris Kovacs" userId="5eba4b2dc67055f3" providerId="LiveId" clId="{46B0D714-D5C6-4684-B0D8-0A1147FFFD66}" dt="2019-07-12T18:45:20.230" v="908" actId="1038"/>
          <ac:picMkLst>
            <pc:docMk/>
            <pc:sldMk cId="0" sldId="257"/>
            <ac:picMk id="52" creationId="{EF1A2ECF-D25C-45DB-9C95-FC3C65A7B484}"/>
          </ac:picMkLst>
        </pc:picChg>
        <pc:picChg chg="add mod">
          <ac:chgData name="Chris Kovacs" userId="5eba4b2dc67055f3" providerId="LiveId" clId="{46B0D714-D5C6-4684-B0D8-0A1147FFFD66}" dt="2019-07-12T18:44:52.679" v="903" actId="1076"/>
          <ac:picMkLst>
            <pc:docMk/>
            <pc:sldMk cId="0" sldId="257"/>
            <ac:picMk id="53" creationId="{148FBD87-9F5D-41E8-A6D9-B3EA61AC5264}"/>
          </ac:picMkLst>
        </pc:picChg>
        <pc:picChg chg="add mod">
          <ac:chgData name="Chris Kovacs" userId="5eba4b2dc67055f3" providerId="LiveId" clId="{46B0D714-D5C6-4684-B0D8-0A1147FFFD66}" dt="2019-07-12T18:46:52.560" v="923" actId="1038"/>
          <ac:picMkLst>
            <pc:docMk/>
            <pc:sldMk cId="0" sldId="257"/>
            <ac:picMk id="55" creationId="{537AF594-D525-406C-817A-F1AC7D12DA96}"/>
          </ac:picMkLst>
        </pc:picChg>
        <pc:picChg chg="add">
          <ac:chgData name="Chris Kovacs" userId="5eba4b2dc67055f3" providerId="LiveId" clId="{46B0D714-D5C6-4684-B0D8-0A1147FFFD66}" dt="2019-07-12T18:45:57.108" v="912"/>
          <ac:picMkLst>
            <pc:docMk/>
            <pc:sldMk cId="0" sldId="257"/>
            <ac:picMk id="56" creationId="{D0B2C735-7BDD-410F-A8CE-C92E202E6DAF}"/>
          </ac:picMkLst>
        </pc:picChg>
        <pc:picChg chg="add">
          <ac:chgData name="Chris Kovacs" userId="5eba4b2dc67055f3" providerId="LiveId" clId="{46B0D714-D5C6-4684-B0D8-0A1147FFFD66}" dt="2019-07-12T18:45:57.108" v="912"/>
          <ac:picMkLst>
            <pc:docMk/>
            <pc:sldMk cId="0" sldId="257"/>
            <ac:picMk id="57" creationId="{EF1A2ECF-D25C-45DB-9C95-FC3C65A7B484}"/>
          </ac:picMkLst>
        </pc:picChg>
        <pc:picChg chg="add mod">
          <ac:chgData name="Chris Kovacs" userId="5eba4b2dc67055f3" providerId="LiveId" clId="{46B0D714-D5C6-4684-B0D8-0A1147FFFD66}" dt="2019-07-12T18:46:39.537" v="920" actId="14100"/>
          <ac:picMkLst>
            <pc:docMk/>
            <pc:sldMk cId="0" sldId="257"/>
            <ac:picMk id="58" creationId="{148FBD87-9F5D-41E8-A6D9-B3EA61AC5264}"/>
          </ac:picMkLst>
        </pc:picChg>
        <pc:picChg chg="del">
          <ac:chgData name="Chris Kovacs" userId="5eba4b2dc67055f3" providerId="LiveId" clId="{46B0D714-D5C6-4684-B0D8-0A1147FFFD66}" dt="2019-07-12T18:25:09.934" v="895" actId="478"/>
          <ac:picMkLst>
            <pc:docMk/>
            <pc:sldMk cId="0" sldId="257"/>
            <ac:picMk id="186" creationId="{B218DE23-9631-44FC-B1AE-B6E31B99E436}"/>
          </ac:picMkLst>
        </pc:picChg>
        <pc:picChg chg="del">
          <ac:chgData name="Chris Kovacs" userId="5eba4b2dc67055f3" providerId="LiveId" clId="{46B0D714-D5C6-4684-B0D8-0A1147FFFD66}" dt="2019-07-12T18:25:03.853" v="893" actId="478"/>
          <ac:picMkLst>
            <pc:docMk/>
            <pc:sldMk cId="0" sldId="257"/>
            <ac:picMk id="194" creationId="{2789A8FD-58C2-4F3E-ABE6-95E7EEE50FB6}"/>
          </ac:picMkLst>
        </pc:picChg>
        <pc:picChg chg="del">
          <ac:chgData name="Chris Kovacs" userId="5eba4b2dc67055f3" providerId="LiveId" clId="{46B0D714-D5C6-4684-B0D8-0A1147FFFD66}" dt="2019-07-12T18:18:50.409" v="538" actId="478"/>
          <ac:picMkLst>
            <pc:docMk/>
            <pc:sldMk cId="0" sldId="257"/>
            <ac:picMk id="195" creationId="{C6425007-1A5C-451F-95E6-4534110D689F}"/>
          </ac:picMkLst>
        </pc:picChg>
      </pc:sldChg>
    </pc:docChg>
  </pc:docChgLst>
  <pc:docChgLst>
    <pc:chgData name="Chris Kovacs" userId="5eba4b2dc67055f3" providerId="LiveId" clId="{013D1D85-F3BF-4209-9FC6-620902866573}"/>
    <pc:docChg chg="undo custSel modSld">
      <pc:chgData name="Chris Kovacs" userId="5eba4b2dc67055f3" providerId="LiveId" clId="{013D1D85-F3BF-4209-9FC6-620902866573}" dt="2019-07-18T15:40:20.943" v="3545" actId="20577"/>
      <pc:docMkLst>
        <pc:docMk/>
      </pc:docMkLst>
      <pc:sldChg chg="addSp delSp modSp">
        <pc:chgData name="Chris Kovacs" userId="5eba4b2dc67055f3" providerId="LiveId" clId="{013D1D85-F3BF-4209-9FC6-620902866573}" dt="2019-07-18T15:40:20.943" v="3545" actId="20577"/>
        <pc:sldMkLst>
          <pc:docMk/>
          <pc:sldMk cId="0" sldId="257"/>
        </pc:sldMkLst>
        <pc:spChg chg="mod">
          <ac:chgData name="Chris Kovacs" userId="5eba4b2dc67055f3" providerId="LiveId" clId="{013D1D85-F3BF-4209-9FC6-620902866573}" dt="2019-07-18T03:51:49.788" v="3120" actId="20577"/>
          <ac:spMkLst>
            <pc:docMk/>
            <pc:sldMk cId="0" sldId="257"/>
            <ac:spMk id="10" creationId="{097DFBD4-9AEA-4101-8B1E-2AC27CDDE699}"/>
          </ac:spMkLst>
        </pc:spChg>
        <pc:spChg chg="add del mod">
          <ac:chgData name="Chris Kovacs" userId="5eba4b2dc67055f3" providerId="LiveId" clId="{013D1D85-F3BF-4209-9FC6-620902866573}" dt="2019-07-18T03:37:24.425" v="2546" actId="478"/>
          <ac:spMkLst>
            <pc:docMk/>
            <pc:sldMk cId="0" sldId="257"/>
            <ac:spMk id="41" creationId="{CCC6EDAF-50C2-40D2-B150-2D86E9C1601B}"/>
          </ac:spMkLst>
        </pc:spChg>
        <pc:spChg chg="add mod">
          <ac:chgData name="Chris Kovacs" userId="5eba4b2dc67055f3" providerId="LiveId" clId="{013D1D85-F3BF-4209-9FC6-620902866573}" dt="2019-07-18T14:20:00.125" v="3321" actId="1035"/>
          <ac:spMkLst>
            <pc:docMk/>
            <pc:sldMk cId="0" sldId="257"/>
            <ac:spMk id="45" creationId="{C12FA7C1-9368-4D24-9AB8-FA9B6343D56A}"/>
          </ac:spMkLst>
        </pc:spChg>
        <pc:spChg chg="add mod">
          <ac:chgData name="Chris Kovacs" userId="5eba4b2dc67055f3" providerId="LiveId" clId="{013D1D85-F3BF-4209-9FC6-620902866573}" dt="2019-07-18T14:19:52.534" v="3306" actId="1035"/>
          <ac:spMkLst>
            <pc:docMk/>
            <pc:sldMk cId="0" sldId="257"/>
            <ac:spMk id="46" creationId="{182A722E-61A8-47D1-8DE5-A73EA5C1C906}"/>
          </ac:spMkLst>
        </pc:spChg>
        <pc:spChg chg="add mod">
          <ac:chgData name="Chris Kovacs" userId="5eba4b2dc67055f3" providerId="LiveId" clId="{013D1D85-F3BF-4209-9FC6-620902866573}" dt="2019-07-18T14:20:07.944" v="3344" actId="1035"/>
          <ac:spMkLst>
            <pc:docMk/>
            <pc:sldMk cId="0" sldId="257"/>
            <ac:spMk id="47" creationId="{2E35BB51-46AA-41B9-B8C5-2CD27276AFF2}"/>
          </ac:spMkLst>
        </pc:spChg>
        <pc:spChg chg="mod">
          <ac:chgData name="Chris Kovacs" userId="5eba4b2dc67055f3" providerId="LiveId" clId="{013D1D85-F3BF-4209-9FC6-620902866573}" dt="2019-07-18T14:18:47.356" v="3167" actId="1036"/>
          <ac:spMkLst>
            <pc:docMk/>
            <pc:sldMk cId="0" sldId="257"/>
            <ac:spMk id="145" creationId="{39DC94D0-A567-44EE-9FD3-A45BABA378E2}"/>
          </ac:spMkLst>
        </pc:spChg>
        <pc:spChg chg="mod">
          <ac:chgData name="Chris Kovacs" userId="5eba4b2dc67055f3" providerId="LiveId" clId="{013D1D85-F3BF-4209-9FC6-620902866573}" dt="2019-07-18T14:18:41.006" v="3148" actId="1036"/>
          <ac:spMkLst>
            <pc:docMk/>
            <pc:sldMk cId="0" sldId="257"/>
            <ac:spMk id="146" creationId="{D659193A-3367-48CC-B785-4EC38BFDF578}"/>
          </ac:spMkLst>
        </pc:spChg>
        <pc:spChg chg="mod">
          <ac:chgData name="Chris Kovacs" userId="5eba4b2dc67055f3" providerId="LiveId" clId="{013D1D85-F3BF-4209-9FC6-620902866573}" dt="2019-07-18T14:19:15.435" v="3279" actId="1036"/>
          <ac:spMkLst>
            <pc:docMk/>
            <pc:sldMk cId="0" sldId="257"/>
            <ac:spMk id="169" creationId="{530BFAB4-D0C4-46E8-8CC5-2DD548796942}"/>
          </ac:spMkLst>
        </pc:spChg>
        <pc:spChg chg="mod">
          <ac:chgData name="Chris Kovacs" userId="5eba4b2dc67055f3" providerId="LiveId" clId="{013D1D85-F3BF-4209-9FC6-620902866573}" dt="2019-07-18T14:18:53.777" v="3189" actId="1036"/>
          <ac:spMkLst>
            <pc:docMk/>
            <pc:sldMk cId="0" sldId="257"/>
            <ac:spMk id="170" creationId="{EB453E95-7457-4A64-95DF-3418AD61995A}"/>
          </ac:spMkLst>
        </pc:spChg>
        <pc:spChg chg="mod">
          <ac:chgData name="Chris Kovacs" userId="5eba4b2dc67055f3" providerId="LiveId" clId="{013D1D85-F3BF-4209-9FC6-620902866573}" dt="2019-07-18T14:19:00.607" v="3215" actId="1036"/>
          <ac:spMkLst>
            <pc:docMk/>
            <pc:sldMk cId="0" sldId="257"/>
            <ac:spMk id="171" creationId="{2FECBED7-F8CE-4586-879B-27BFA49DADD1}"/>
          </ac:spMkLst>
        </pc:spChg>
        <pc:spChg chg="mod">
          <ac:chgData name="Chris Kovacs" userId="5eba4b2dc67055f3" providerId="LiveId" clId="{013D1D85-F3BF-4209-9FC6-620902866573}" dt="2019-07-15T19:52:32.511" v="1804" actId="20577"/>
          <ac:spMkLst>
            <pc:docMk/>
            <pc:sldMk cId="0" sldId="257"/>
            <ac:spMk id="172" creationId="{68D0A29E-9ED1-496C-8C4C-26809B0301C3}"/>
          </ac:spMkLst>
        </pc:spChg>
        <pc:spChg chg="mod">
          <ac:chgData name="Chris Kovacs" userId="5eba4b2dc67055f3" providerId="LiveId" clId="{013D1D85-F3BF-4209-9FC6-620902866573}" dt="2019-07-15T19:56:52.516" v="1927" actId="33524"/>
          <ac:spMkLst>
            <pc:docMk/>
            <pc:sldMk cId="0" sldId="257"/>
            <ac:spMk id="174" creationId="{AC09E04D-33B2-4E6A-B3BD-B2C2E764D160}"/>
          </ac:spMkLst>
        </pc:spChg>
        <pc:spChg chg="mod">
          <ac:chgData name="Chris Kovacs" userId="5eba4b2dc67055f3" providerId="LiveId" clId="{013D1D85-F3BF-4209-9FC6-620902866573}" dt="2019-07-18T01:44:51.445" v="2176" actId="20577"/>
          <ac:spMkLst>
            <pc:docMk/>
            <pc:sldMk cId="0" sldId="257"/>
            <ac:spMk id="176" creationId="{44BDFA5A-6D44-4271-AAE6-2F4F178B0529}"/>
          </ac:spMkLst>
        </pc:spChg>
        <pc:spChg chg="mod">
          <ac:chgData name="Chris Kovacs" userId="5eba4b2dc67055f3" providerId="LiveId" clId="{013D1D85-F3BF-4209-9FC6-620902866573}" dt="2019-07-18T03:39:36.143" v="2662" actId="1076"/>
          <ac:spMkLst>
            <pc:docMk/>
            <pc:sldMk cId="0" sldId="257"/>
            <ac:spMk id="177" creationId="{0865F53F-8407-406D-BB84-DDD601EA3D17}"/>
          </ac:spMkLst>
        </pc:spChg>
        <pc:spChg chg="mod">
          <ac:chgData name="Chris Kovacs" userId="5eba4b2dc67055f3" providerId="LiveId" clId="{013D1D85-F3BF-4209-9FC6-620902866573}" dt="2019-07-15T19:48:40.568" v="1564" actId="1076"/>
          <ac:spMkLst>
            <pc:docMk/>
            <pc:sldMk cId="0" sldId="257"/>
            <ac:spMk id="179" creationId="{F6CBDAE5-6C53-41F2-919C-E30B6AD93FE4}"/>
          </ac:spMkLst>
        </pc:spChg>
        <pc:spChg chg="mod">
          <ac:chgData name="Chris Kovacs" userId="5eba4b2dc67055f3" providerId="LiveId" clId="{013D1D85-F3BF-4209-9FC6-620902866573}" dt="2019-07-18T14:20:13.241" v="3373" actId="1035"/>
          <ac:spMkLst>
            <pc:docMk/>
            <pc:sldMk cId="0" sldId="257"/>
            <ac:spMk id="196" creationId="{F4852B82-95D5-48C5-9EE5-2D7EA2953002}"/>
          </ac:spMkLst>
        </pc:spChg>
        <pc:spChg chg="mod">
          <ac:chgData name="Chris Kovacs" userId="5eba4b2dc67055f3" providerId="LiveId" clId="{013D1D85-F3BF-4209-9FC6-620902866573}" dt="2019-07-18T15:38:10.863" v="3480" actId="20577"/>
          <ac:spMkLst>
            <pc:docMk/>
            <pc:sldMk cId="0" sldId="257"/>
            <ac:spMk id="197" creationId="{9D7E89C9-0EDE-4326-8456-B9A701611798}"/>
          </ac:spMkLst>
        </pc:spChg>
        <pc:spChg chg="mod">
          <ac:chgData name="Chris Kovacs" userId="5eba4b2dc67055f3" providerId="LiveId" clId="{013D1D85-F3BF-4209-9FC6-620902866573}" dt="2019-07-18T15:40:20.943" v="3545" actId="20577"/>
          <ac:spMkLst>
            <pc:docMk/>
            <pc:sldMk cId="0" sldId="257"/>
            <ac:spMk id="2050" creationId="{00000000-0000-0000-0000-000000000000}"/>
          </ac:spMkLst>
        </pc:spChg>
        <pc:grpChg chg="mod">
          <ac:chgData name="Chris Kovacs" userId="5eba4b2dc67055f3" providerId="LiveId" clId="{013D1D85-F3BF-4209-9FC6-620902866573}" dt="2019-07-15T19:55:12.935" v="1858" actId="14100"/>
          <ac:grpSpMkLst>
            <pc:docMk/>
            <pc:sldMk cId="0" sldId="257"/>
            <ac:grpSpMk id="54" creationId="{5E548CD9-23BD-4ADE-9F16-6ABA69437A87}"/>
          </ac:grpSpMkLst>
        </pc:grpChg>
        <pc:graphicFrameChg chg="add del mod">
          <ac:chgData name="Chris Kovacs" userId="5eba4b2dc67055f3" providerId="LiveId" clId="{013D1D85-F3BF-4209-9FC6-620902866573}" dt="2019-07-18T03:36:30.597" v="2537" actId="478"/>
          <ac:graphicFrameMkLst>
            <pc:docMk/>
            <pc:sldMk cId="0" sldId="257"/>
            <ac:graphicFrameMk id="2" creationId="{AD672402-675C-4F2F-B380-4CAAFFBF17C9}"/>
          </ac:graphicFrameMkLst>
        </pc:graphicFrameChg>
        <pc:graphicFrameChg chg="add mod">
          <ac:chgData name="Chris Kovacs" userId="5eba4b2dc67055f3" providerId="LiveId" clId="{013D1D85-F3BF-4209-9FC6-620902866573}" dt="2019-07-18T14:20:29.395" v="3383" actId="1036"/>
          <ac:graphicFrameMkLst>
            <pc:docMk/>
            <pc:sldMk cId="0" sldId="257"/>
            <ac:graphicFrameMk id="7" creationId="{D8D90FA7-98DB-4DFE-A3F0-ABB3B24AECC9}"/>
          </ac:graphicFrameMkLst>
        </pc:graphicFrameChg>
        <pc:picChg chg="add del mod">
          <ac:chgData name="Chris Kovacs" userId="5eba4b2dc67055f3" providerId="LiveId" clId="{013D1D85-F3BF-4209-9FC6-620902866573}" dt="2019-07-18T03:47:59.225" v="3094" actId="478"/>
          <ac:picMkLst>
            <pc:docMk/>
            <pc:sldMk cId="0" sldId="257"/>
            <ac:picMk id="5" creationId="{2AAFB4CC-7655-4073-BE97-AAA81BA3F044}"/>
          </ac:picMkLst>
        </pc:pic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-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-Light"/>
              </a:defRPr>
            </a:lvl1pPr>
          </a:lstStyle>
          <a:p>
            <a:pPr>
              <a:defRPr/>
            </a:pPr>
            <a:fld id="{FE342791-DE69-421F-AB60-8BF6F501790D}" type="datetimeFigureOut">
              <a:rPr lang="en-US"/>
              <a:pPr>
                <a:defRPr/>
              </a:pPr>
              <a:t>7/17/2019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-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-Light"/>
              </a:defRPr>
            </a:lvl1pPr>
          </a:lstStyle>
          <a:p>
            <a:pPr>
              <a:defRPr/>
            </a:pPr>
            <a:fld id="{49BDF4AA-90F2-4F3D-9BED-5F8784448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05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-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-Light"/>
              </a:defRPr>
            </a:lvl1pPr>
          </a:lstStyle>
          <a:p>
            <a:pPr>
              <a:defRPr/>
            </a:pPr>
            <a:fld id="{629E415F-20CF-4E8F-BAAE-8C80FD14C4A4}" type="datetimeFigureOut">
              <a:rPr lang="en-US"/>
              <a:pPr>
                <a:defRPr/>
              </a:pPr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0" y="696913"/>
            <a:ext cx="54229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-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-Light"/>
              </a:defRPr>
            </a:lvl1pPr>
          </a:lstStyle>
          <a:p>
            <a:pPr>
              <a:defRPr/>
            </a:pPr>
            <a:fld id="{5443DD76-B437-40C3-9D6D-EFB08940D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374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fld id="{BBAD7187-D5A9-4E0C-9A5D-4E22B6AB4FF3}" type="slidenum">
              <a:rPr lang="en-US" altLang="en-US" sz="1200" smtClean="0">
                <a:latin typeface="Helvetica-Light"/>
              </a:rPr>
              <a:pPr eaLnBrk="1" hangingPunct="1"/>
              <a:t>1</a:t>
            </a:fld>
            <a:endParaRPr lang="en-US" altLang="en-US" sz="1200">
              <a:latin typeface="Helvetica-Ligh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10226675"/>
            <a:ext cx="43526075" cy="705485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18653125"/>
            <a:ext cx="35845750" cy="84137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7728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638" y="7680325"/>
            <a:ext cx="46085125" cy="21724938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832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21153438"/>
            <a:ext cx="43526075" cy="6537325"/>
          </a:xfrm>
        </p:spPr>
        <p:txBody>
          <a:bodyPr anchor="t"/>
          <a:lstStyle>
            <a:lvl1pPr algn="l">
              <a:defRPr sz="4000" b="1" cap="all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3952538"/>
            <a:ext cx="43526075" cy="72009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5522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0638" y="7680325"/>
            <a:ext cx="22966362" cy="2172493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7680325"/>
            <a:ext cx="22966363" cy="2172493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853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317625"/>
            <a:ext cx="46085125" cy="54864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7369175"/>
            <a:ext cx="22625050" cy="3070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0439400"/>
            <a:ext cx="22625050" cy="189658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  <a:cs typeface="Calibri" pitchFamily="34" charset="0"/>
              </a:defRPr>
            </a:lvl1pPr>
            <a:lvl2pPr>
              <a:defRPr sz="2000">
                <a:latin typeface="Calibri" pitchFamily="34" charset="0"/>
                <a:cs typeface="Calibri" pitchFamily="34" charset="0"/>
              </a:defRPr>
            </a:lvl2pPr>
            <a:lvl3pPr>
              <a:defRPr sz="18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7369175"/>
            <a:ext cx="22632988" cy="30702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itchFamily="34" charset="0"/>
                <a:cs typeface="Calibri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0439400"/>
            <a:ext cx="22632988" cy="189658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itchFamily="34" charset="0"/>
                <a:cs typeface="Calibri" pitchFamily="34" charset="0"/>
              </a:defRPr>
            </a:lvl1pPr>
            <a:lvl2pPr>
              <a:defRPr sz="2000">
                <a:latin typeface="Calibri" pitchFamily="34" charset="0"/>
                <a:cs typeface="Calibri" pitchFamily="34" charset="0"/>
              </a:defRPr>
            </a:lvl2pPr>
            <a:lvl3pPr>
              <a:defRPr sz="1800">
                <a:latin typeface="Calibri" pitchFamily="34" charset="0"/>
                <a:cs typeface="Calibri" pitchFamily="34" charset="0"/>
              </a:defRPr>
            </a:lvl3pPr>
            <a:lvl4pPr>
              <a:defRPr sz="1600">
                <a:latin typeface="Calibri" pitchFamily="34" charset="0"/>
                <a:cs typeface="Calibri" pitchFamily="34" charset="0"/>
              </a:defRPr>
            </a:lvl4pPr>
            <a:lvl5pPr>
              <a:defRPr sz="1600">
                <a:latin typeface="Calibri" pitchFamily="34" charset="0"/>
                <a:cs typeface="Calibri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9162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2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861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ChangeArrowheads="1"/>
          </p:cNvSpPr>
          <p:nvPr/>
        </p:nvSpPr>
        <p:spPr bwMode="auto">
          <a:xfrm>
            <a:off x="0" y="0"/>
            <a:ext cx="51206400" cy="4016375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0709" tIns="240355" rIns="480709" bIns="240355" anchor="ctr"/>
          <a:lstStyle>
            <a:lvl1pPr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n-US" altLang="en-US" sz="9500">
              <a:solidFill>
                <a:schemeClr val="bg1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1096963"/>
            <a:ext cx="45659675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0709" tIns="240355" rIns="480709" bIns="24035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32743775"/>
            <a:ext cx="51206400" cy="174625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80709" tIns="240355" rIns="480709" bIns="240355" anchor="ctr"/>
          <a:lstStyle>
            <a:lvl1pPr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n-US" altLang="en-US" sz="9500">
              <a:solidFill>
                <a:schemeClr val="bg1"/>
              </a:solidFill>
            </a:endParaRPr>
          </a:p>
        </p:txBody>
      </p:sp>
      <p:sp>
        <p:nvSpPr>
          <p:cNvPr id="1029" name="Line 15"/>
          <p:cNvSpPr>
            <a:spLocks noChangeShapeType="1"/>
          </p:cNvSpPr>
          <p:nvPr/>
        </p:nvSpPr>
        <p:spPr bwMode="auto">
          <a:xfrm>
            <a:off x="0" y="4016375"/>
            <a:ext cx="512064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2" descr="C:\Users\rochester.11\Desktop\Picture3.png">
            <a:extLst>
              <a:ext uri="{FF2B5EF4-FFF2-40B4-BE49-F238E27FC236}">
                <a16:creationId xmlns:a16="http://schemas.microsoft.com/office/drawing/2014/main" id="{74927274-2087-4C78-9BD7-2B2D85FBBD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405" y="31059437"/>
            <a:ext cx="11451537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rochester.11\Documents\CSMM\Assets\osu-logo\Logo with -«\Horiz\RGBHEX\TheOhioStateUniversity-HorizK-RGBHEX-«.png">
            <a:extLst>
              <a:ext uri="{FF2B5EF4-FFF2-40B4-BE49-F238E27FC236}">
                <a16:creationId xmlns:a16="http://schemas.microsoft.com/office/drawing/2014/main" id="{4FADAE9C-4200-440E-B78D-5CF259BF04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65" y="31249937"/>
            <a:ext cx="789791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9C0A320-CE09-4A84-9145-63862936C3F5}"/>
              </a:ext>
            </a:extLst>
          </p:cNvPr>
          <p:cNvGrpSpPr/>
          <p:nvPr userDrawn="1"/>
        </p:nvGrpSpPr>
        <p:grpSpPr>
          <a:xfrm>
            <a:off x="20616889" y="31321302"/>
            <a:ext cx="6377967" cy="1015663"/>
            <a:chOff x="4566430" y="6276975"/>
            <a:chExt cx="7653560" cy="1218795"/>
          </a:xfrm>
        </p:grpSpPr>
        <p:sp>
          <p:nvSpPr>
            <p:cNvPr id="9" name="Text Box 21">
              <a:extLst>
                <a:ext uri="{FF2B5EF4-FFF2-40B4-BE49-F238E27FC236}">
                  <a16:creationId xmlns:a16="http://schemas.microsoft.com/office/drawing/2014/main" id="{629C7AA2-2466-4D8C-96FD-A79DCEC5FCC9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5661879" y="6276975"/>
              <a:ext cx="5460831" cy="1218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>
                <a:defRPr/>
              </a:pPr>
              <a:r>
                <a:rPr lang="en-US" sz="3000" b="1" dirty="0">
                  <a:latin typeface="Trebuchet MS" pitchFamily="34" charset="0"/>
                </a:rPr>
                <a:t>Department of Materials Science and Engineering</a:t>
              </a:r>
            </a:p>
          </p:txBody>
        </p:sp>
        <p:sp>
          <p:nvSpPr>
            <p:cNvPr id="10" name="Line 22">
              <a:extLst>
                <a:ext uri="{FF2B5EF4-FFF2-40B4-BE49-F238E27FC236}">
                  <a16:creationId xmlns:a16="http://schemas.microsoft.com/office/drawing/2014/main" id="{6F604F42-1DA0-4AA9-9DF0-BE1B52746DC2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11122710" y="6875552"/>
              <a:ext cx="1097280" cy="1588"/>
            </a:xfrm>
            <a:prstGeom prst="line">
              <a:avLst/>
            </a:prstGeom>
            <a:noFill/>
            <a:ln w="50800">
              <a:solidFill>
                <a:srgbClr val="9900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8750"/>
            </a:p>
          </p:txBody>
        </p:sp>
        <p:sp>
          <p:nvSpPr>
            <p:cNvPr id="11" name="Line 23">
              <a:extLst>
                <a:ext uri="{FF2B5EF4-FFF2-40B4-BE49-F238E27FC236}">
                  <a16:creationId xmlns:a16="http://schemas.microsoft.com/office/drawing/2014/main" id="{E03AA8EA-6DAC-43E6-A32A-DF05B230B497}"/>
                </a:ext>
              </a:extLst>
            </p:cNvPr>
            <p:cNvSpPr>
              <a:spLocks noChangeShapeType="1"/>
            </p:cNvSpPr>
            <p:nvPr userDrawn="1"/>
          </p:nvSpPr>
          <p:spPr bwMode="auto">
            <a:xfrm flipV="1">
              <a:off x="4566430" y="6880794"/>
              <a:ext cx="1097280" cy="0"/>
            </a:xfrm>
            <a:prstGeom prst="line">
              <a:avLst/>
            </a:prstGeom>
            <a:noFill/>
            <a:ln w="50800">
              <a:solidFill>
                <a:srgbClr val="9900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875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r" defTabSz="4806950" rtl="0" eaLnBrk="0" fontAlgn="base" hangingPunct="0">
        <a:spcBef>
          <a:spcPct val="0"/>
        </a:spcBef>
        <a:spcAft>
          <a:spcPct val="0"/>
        </a:spcAft>
        <a:defRPr sz="16800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r" defTabSz="4806950" rtl="0" eaLnBrk="0" fontAlgn="base" hangingPunct="0">
        <a:spcBef>
          <a:spcPct val="0"/>
        </a:spcBef>
        <a:spcAft>
          <a:spcPct val="0"/>
        </a:spcAft>
        <a:defRPr sz="16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</a:defRPr>
      </a:lvl2pPr>
      <a:lvl3pPr algn="r" defTabSz="4806950" rtl="0" eaLnBrk="0" fontAlgn="base" hangingPunct="0">
        <a:spcBef>
          <a:spcPct val="0"/>
        </a:spcBef>
        <a:spcAft>
          <a:spcPct val="0"/>
        </a:spcAft>
        <a:defRPr sz="16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</a:defRPr>
      </a:lvl3pPr>
      <a:lvl4pPr algn="r" defTabSz="4806950" rtl="0" eaLnBrk="0" fontAlgn="base" hangingPunct="0">
        <a:spcBef>
          <a:spcPct val="0"/>
        </a:spcBef>
        <a:spcAft>
          <a:spcPct val="0"/>
        </a:spcAft>
        <a:defRPr sz="16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</a:defRPr>
      </a:lvl4pPr>
      <a:lvl5pPr algn="r" defTabSz="4806950" rtl="0" eaLnBrk="0" fontAlgn="base" hangingPunct="0">
        <a:spcBef>
          <a:spcPct val="0"/>
        </a:spcBef>
        <a:spcAft>
          <a:spcPct val="0"/>
        </a:spcAft>
        <a:defRPr sz="16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</a:defRPr>
      </a:lvl5pPr>
      <a:lvl6pPr marL="457200" algn="r" defTabSz="4806950" rtl="0" fontAlgn="base">
        <a:spcBef>
          <a:spcPct val="0"/>
        </a:spcBef>
        <a:spcAft>
          <a:spcPct val="0"/>
        </a:spcAft>
        <a:defRPr sz="16800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6pPr>
      <a:lvl7pPr marL="914400" algn="r" defTabSz="4806950" rtl="0" fontAlgn="base">
        <a:spcBef>
          <a:spcPct val="0"/>
        </a:spcBef>
        <a:spcAft>
          <a:spcPct val="0"/>
        </a:spcAft>
        <a:defRPr sz="16800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7pPr>
      <a:lvl8pPr marL="1371600" algn="r" defTabSz="4806950" rtl="0" fontAlgn="base">
        <a:spcBef>
          <a:spcPct val="0"/>
        </a:spcBef>
        <a:spcAft>
          <a:spcPct val="0"/>
        </a:spcAft>
        <a:defRPr sz="16800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8pPr>
      <a:lvl9pPr marL="1828800" algn="r" defTabSz="4806950" rtl="0" fontAlgn="base">
        <a:spcBef>
          <a:spcPct val="0"/>
        </a:spcBef>
        <a:spcAft>
          <a:spcPct val="0"/>
        </a:spcAft>
        <a:defRPr sz="16800">
          <a:solidFill>
            <a:srgbClr val="990000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</a:defRPr>
      </a:lvl9pPr>
    </p:titleStyle>
    <p:bodyStyle>
      <a:lvl1pPr marL="1803400" indent="-1803400" algn="l" defTabSz="4806950" rtl="0" eaLnBrk="0" fontAlgn="base" hangingPunct="0">
        <a:spcBef>
          <a:spcPct val="20000"/>
        </a:spcBef>
        <a:spcAft>
          <a:spcPct val="0"/>
        </a:spcAft>
        <a:buChar char="•"/>
        <a:defRPr sz="16800">
          <a:solidFill>
            <a:srgbClr val="990000"/>
          </a:solidFill>
          <a:latin typeface="+mn-lt"/>
          <a:ea typeface="+mn-ea"/>
          <a:cs typeface="+mn-cs"/>
        </a:defRPr>
      </a:lvl1pPr>
      <a:lvl2pPr marL="3905250" indent="-1501775" algn="l" defTabSz="4806950" rtl="0" eaLnBrk="0" fontAlgn="base" hangingPunct="0">
        <a:spcBef>
          <a:spcPct val="20000"/>
        </a:spcBef>
        <a:spcAft>
          <a:spcPct val="0"/>
        </a:spcAft>
        <a:buChar char="–"/>
        <a:defRPr sz="14700">
          <a:solidFill>
            <a:srgbClr val="990000"/>
          </a:solidFill>
          <a:latin typeface="+mn-lt"/>
        </a:defRPr>
      </a:lvl2pPr>
      <a:lvl3pPr marL="6008688" indent="-1201738" algn="l" defTabSz="4806950" rtl="0" eaLnBrk="0" fontAlgn="base" hangingPunct="0">
        <a:spcBef>
          <a:spcPct val="20000"/>
        </a:spcBef>
        <a:spcAft>
          <a:spcPct val="0"/>
        </a:spcAft>
        <a:buChar char="•"/>
        <a:defRPr sz="12600">
          <a:solidFill>
            <a:srgbClr val="990000"/>
          </a:solidFill>
          <a:latin typeface="+mn-lt"/>
        </a:defRPr>
      </a:lvl3pPr>
      <a:lvl4pPr marL="8412163" indent="-1201738" algn="l" defTabSz="4806950" rtl="0" eaLnBrk="0" fontAlgn="base" hangingPunct="0">
        <a:spcBef>
          <a:spcPct val="20000"/>
        </a:spcBef>
        <a:spcAft>
          <a:spcPct val="0"/>
        </a:spcAft>
        <a:buChar char="–"/>
        <a:defRPr sz="10500">
          <a:solidFill>
            <a:srgbClr val="990000"/>
          </a:solidFill>
          <a:latin typeface="+mn-lt"/>
        </a:defRPr>
      </a:lvl4pPr>
      <a:lvl5pPr marL="10815638" indent="-1201738" algn="l" defTabSz="4806950" rtl="0" eaLnBrk="0" fontAlgn="base" hangingPunct="0">
        <a:spcBef>
          <a:spcPct val="20000"/>
        </a:spcBef>
        <a:spcAft>
          <a:spcPct val="0"/>
        </a:spcAft>
        <a:buChar char="»"/>
        <a:defRPr sz="10500">
          <a:solidFill>
            <a:srgbClr val="990000"/>
          </a:solidFill>
          <a:latin typeface="+mn-lt"/>
        </a:defRPr>
      </a:lvl5pPr>
      <a:lvl6pPr marL="11272838" indent="-1201738" algn="l" defTabSz="4806950" rtl="0" fontAlgn="base">
        <a:spcBef>
          <a:spcPct val="20000"/>
        </a:spcBef>
        <a:spcAft>
          <a:spcPct val="0"/>
        </a:spcAft>
        <a:buChar char="»"/>
        <a:defRPr sz="10500">
          <a:solidFill>
            <a:srgbClr val="990000"/>
          </a:solidFill>
          <a:latin typeface="+mn-lt"/>
        </a:defRPr>
      </a:lvl6pPr>
      <a:lvl7pPr marL="11730038" indent="-1201738" algn="l" defTabSz="4806950" rtl="0" fontAlgn="base">
        <a:spcBef>
          <a:spcPct val="20000"/>
        </a:spcBef>
        <a:spcAft>
          <a:spcPct val="0"/>
        </a:spcAft>
        <a:buChar char="»"/>
        <a:defRPr sz="10500">
          <a:solidFill>
            <a:srgbClr val="990000"/>
          </a:solidFill>
          <a:latin typeface="+mn-lt"/>
        </a:defRPr>
      </a:lvl7pPr>
      <a:lvl8pPr marL="12187238" indent="-1201738" algn="l" defTabSz="4806950" rtl="0" fontAlgn="base">
        <a:spcBef>
          <a:spcPct val="20000"/>
        </a:spcBef>
        <a:spcAft>
          <a:spcPct val="0"/>
        </a:spcAft>
        <a:buChar char="»"/>
        <a:defRPr sz="10500">
          <a:solidFill>
            <a:srgbClr val="990000"/>
          </a:solidFill>
          <a:latin typeface="+mn-lt"/>
        </a:defRPr>
      </a:lvl8pPr>
      <a:lvl9pPr marL="12644438" indent="-1201738" algn="l" defTabSz="4806950" rtl="0" fontAlgn="base">
        <a:spcBef>
          <a:spcPct val="20000"/>
        </a:spcBef>
        <a:spcAft>
          <a:spcPct val="0"/>
        </a:spcAft>
        <a:buChar char="»"/>
        <a:defRPr sz="10500">
          <a:solidFill>
            <a:srgbClr val="99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g"/><Relationship Id="rId12" Type="http://schemas.openxmlformats.org/officeDocument/2006/relationships/image" Target="../media/image3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jp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 flipH="1">
            <a:off x="17476187" y="-252125"/>
            <a:ext cx="34011983" cy="2578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0709" tIns="240355" rIns="480709" bIns="240355">
            <a:spAutoFit/>
          </a:bodyPr>
          <a:lstStyle>
            <a:lvl1pPr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rtl="1"/>
            <a:r>
              <a:rPr lang="en-US" sz="6800" b="1" dirty="0">
                <a:solidFill>
                  <a:schemeClr val="bg1"/>
                </a:solidFill>
              </a:rPr>
              <a:t>Assessment of stability of fully-excited Nb3Sn Rutherford cable with modified ICR at 4.2 K and 12 T using a superconducting transformer and </a:t>
            </a:r>
            <a:r>
              <a:rPr lang="en-US" sz="6800" b="1">
                <a:solidFill>
                  <a:schemeClr val="bg1"/>
                </a:solidFill>
              </a:rPr>
              <a:t>solenoidal magnet</a:t>
            </a:r>
            <a:endParaRPr lang="en-US" altLang="en-US" sz="6800" b="1" dirty="0"/>
          </a:p>
        </p:txBody>
      </p:sp>
      <p:sp>
        <p:nvSpPr>
          <p:cNvPr id="2051" name="Text Box 31"/>
          <p:cNvSpPr txBox="1">
            <a:spLocks noChangeArrowheads="1"/>
          </p:cNvSpPr>
          <p:nvPr/>
        </p:nvSpPr>
        <p:spPr bwMode="auto">
          <a:xfrm>
            <a:off x="30838415" y="1994428"/>
            <a:ext cx="2030331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4800" b="1" i="1" dirty="0">
                <a:solidFill>
                  <a:srgbClr val="C00000"/>
                </a:solidFill>
              </a:rPr>
              <a:t>C. J. Kovacs</a:t>
            </a:r>
            <a:r>
              <a:rPr lang="en-US" altLang="en-US" sz="4800" b="1" baseline="30000" dirty="0">
                <a:solidFill>
                  <a:srgbClr val="C00000"/>
                </a:solidFill>
              </a:rPr>
              <a:t>1</a:t>
            </a:r>
            <a:r>
              <a:rPr lang="en-US" altLang="en-US" sz="4800" b="1" i="1" dirty="0">
                <a:solidFill>
                  <a:srgbClr val="C00000"/>
                </a:solidFill>
              </a:rPr>
              <a:t>, </a:t>
            </a:r>
            <a:r>
              <a:rPr lang="en-US" altLang="en-US" sz="4800" b="1" dirty="0">
                <a:solidFill>
                  <a:srgbClr val="C00000"/>
                </a:solidFill>
              </a:rPr>
              <a:t>M. D. Sumption</a:t>
            </a:r>
            <a:r>
              <a:rPr lang="en-US" altLang="en-US" sz="4800" b="1" baseline="30000" dirty="0">
                <a:solidFill>
                  <a:srgbClr val="C00000"/>
                </a:solidFill>
              </a:rPr>
              <a:t>1</a:t>
            </a:r>
            <a:r>
              <a:rPr lang="en-US" altLang="en-US" sz="4800" b="1" dirty="0">
                <a:solidFill>
                  <a:srgbClr val="C00000"/>
                </a:solidFill>
              </a:rPr>
              <a:t>, E. Z. Barzi</a:t>
            </a:r>
            <a:r>
              <a:rPr lang="en-US" altLang="en-US" sz="4800" b="1" baseline="30000" dirty="0">
                <a:solidFill>
                  <a:srgbClr val="C00000"/>
                </a:solidFill>
              </a:rPr>
              <a:t>2</a:t>
            </a:r>
            <a:r>
              <a:rPr lang="en-US" altLang="en-US" sz="4800" b="1" dirty="0">
                <a:solidFill>
                  <a:srgbClr val="C00000"/>
                </a:solidFill>
              </a:rPr>
              <a:t>, A. V. Zlobin</a:t>
            </a:r>
            <a:r>
              <a:rPr lang="en-US" altLang="en-US" sz="4800" b="1" baseline="30000" dirty="0">
                <a:solidFill>
                  <a:srgbClr val="C00000"/>
                </a:solidFill>
              </a:rPr>
              <a:t>2</a:t>
            </a:r>
            <a:r>
              <a:rPr lang="en-US" altLang="en-US" sz="4800" b="1" dirty="0">
                <a:solidFill>
                  <a:srgbClr val="C00000"/>
                </a:solidFill>
              </a:rPr>
              <a:t>, M. Majoros</a:t>
            </a:r>
            <a:r>
              <a:rPr lang="en-US" altLang="en-US" sz="4800" b="1" baseline="30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19957665" y="2760919"/>
            <a:ext cx="3118406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n-US" altLang="en-US" sz="3600" baseline="30000" dirty="0">
                <a:solidFill>
                  <a:srgbClr val="C00000"/>
                </a:solidFill>
              </a:rPr>
              <a:t>1 </a:t>
            </a:r>
            <a:r>
              <a:rPr lang="en-US" altLang="en-US" sz="3600" dirty="0">
                <a:solidFill>
                  <a:srgbClr val="C00000"/>
                </a:solidFill>
              </a:rPr>
              <a:t>Center for Superconducting &amp; Magnetic Materials (CSMM), Department of Materials Science &amp; Engineering, The Ohio State University, USA</a:t>
            </a:r>
          </a:p>
          <a:p>
            <a:pPr algn="r"/>
            <a:r>
              <a:rPr lang="en-US" altLang="en-US" sz="3600" baseline="30000" dirty="0">
                <a:solidFill>
                  <a:srgbClr val="C00000"/>
                </a:solidFill>
              </a:rPr>
              <a:t>2 </a:t>
            </a:r>
            <a:r>
              <a:rPr lang="en-US" altLang="en-US" sz="3600" dirty="0">
                <a:solidFill>
                  <a:srgbClr val="C00000"/>
                </a:solidFill>
              </a:rPr>
              <a:t>Applied Physics and Superconductivity Technology Division (APS-TD), Fermi National Accelerator Laboratory, USA</a:t>
            </a:r>
            <a:endParaRPr lang="en-US" altLang="en-US" sz="3600" baseline="30000" dirty="0">
              <a:solidFill>
                <a:srgbClr val="C00000"/>
              </a:solidFill>
            </a:endParaRPr>
          </a:p>
          <a:p>
            <a:pPr algn="r"/>
            <a:endParaRPr lang="en-US" altLang="en-US" sz="3600" dirty="0">
              <a:solidFill>
                <a:srgbClr val="C00000"/>
              </a:solidFill>
            </a:endParaRPr>
          </a:p>
        </p:txBody>
      </p:sp>
      <p:sp>
        <p:nvSpPr>
          <p:cNvPr id="2053" name="Text Box 396"/>
          <p:cNvSpPr txBox="1">
            <a:spLocks noChangeArrowheads="1"/>
          </p:cNvSpPr>
          <p:nvPr/>
        </p:nvSpPr>
        <p:spPr bwMode="auto">
          <a:xfrm>
            <a:off x="331788" y="392113"/>
            <a:ext cx="133795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defTabSz="48069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80695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 dirty="0">
                <a:solidFill>
                  <a:srgbClr val="FFFFFF"/>
                </a:solidFill>
              </a:rPr>
              <a:t>M2Po2E-01 [49] – LTS Cables - Fabrication and Characterization</a:t>
            </a:r>
          </a:p>
        </p:txBody>
      </p:sp>
      <p:sp>
        <p:nvSpPr>
          <p:cNvPr id="2054" name="Rectangle 11"/>
          <p:cNvSpPr>
            <a:spLocks noChangeArrowheads="1"/>
          </p:cNvSpPr>
          <p:nvPr/>
        </p:nvSpPr>
        <p:spPr bwMode="auto">
          <a:xfrm>
            <a:off x="0" y="-10160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n-US" sz="12600"/>
          </a:p>
        </p:txBody>
      </p:sp>
      <p:sp>
        <p:nvSpPr>
          <p:cNvPr id="2055" name="Rectangle 13"/>
          <p:cNvSpPr>
            <a:spLocks noChangeArrowheads="1"/>
          </p:cNvSpPr>
          <p:nvPr/>
        </p:nvSpPr>
        <p:spPr bwMode="auto">
          <a:xfrm>
            <a:off x="0" y="-10160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n-US" sz="12600"/>
          </a:p>
        </p:txBody>
      </p:sp>
      <p:sp>
        <p:nvSpPr>
          <p:cNvPr id="2056" name="Rectangle 15"/>
          <p:cNvSpPr>
            <a:spLocks noChangeArrowheads="1"/>
          </p:cNvSpPr>
          <p:nvPr/>
        </p:nvSpPr>
        <p:spPr bwMode="auto">
          <a:xfrm>
            <a:off x="0" y="-10160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altLang="en-US" sz="12600"/>
          </a:p>
        </p:txBody>
      </p:sp>
      <p:sp>
        <p:nvSpPr>
          <p:cNvPr id="2057" name="Rectangle 283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58" name="Rectangle 285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59" name="Rectangle 287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60" name="Rectangle 289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61" name="Rectangle 291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62" name="Rectangle 293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63" name="Rectangle 295"/>
          <p:cNvSpPr>
            <a:spLocks noChangeArrowheads="1"/>
          </p:cNvSpPr>
          <p:nvPr/>
        </p:nvSpPr>
        <p:spPr bwMode="auto">
          <a:xfrm>
            <a:off x="0" y="-7874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2064" name="Rectangle 296"/>
          <p:cNvSpPr>
            <a:spLocks noChangeArrowheads="1"/>
          </p:cNvSpPr>
          <p:nvPr/>
        </p:nvSpPr>
        <p:spPr bwMode="auto">
          <a:xfrm>
            <a:off x="0" y="-1016000"/>
            <a:ext cx="184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 sz="12600"/>
          </a:p>
        </p:txBody>
      </p:sp>
      <p:sp>
        <p:nvSpPr>
          <p:cNvPr id="145" name="Text Box 74">
            <a:extLst>
              <a:ext uri="{FF2B5EF4-FFF2-40B4-BE49-F238E27FC236}">
                <a16:creationId xmlns:a16="http://schemas.microsoft.com/office/drawing/2014/main" id="{39DC94D0-A567-44EE-9FD3-A45BABA37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89675" y="30614049"/>
            <a:ext cx="458635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4005546">
              <a:spcBef>
                <a:spcPct val="50000"/>
              </a:spcBef>
            </a:pPr>
            <a:r>
              <a:rPr lang="en-US" sz="4000" b="1" u="sng" dirty="0">
                <a:solidFill>
                  <a:srgbClr val="C00000"/>
                </a:solidFill>
              </a:rPr>
              <a:t>Acknowledgments</a:t>
            </a:r>
          </a:p>
        </p:txBody>
      </p:sp>
      <p:sp>
        <p:nvSpPr>
          <p:cNvPr id="146" name="Text Box 2234">
            <a:extLst>
              <a:ext uri="{FF2B5EF4-FFF2-40B4-BE49-F238E27FC236}">
                <a16:creationId xmlns:a16="http://schemas.microsoft.com/office/drawing/2014/main" id="{D659193A-3367-48CC-B785-4EC38BFDF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89675" y="31219560"/>
            <a:ext cx="16913190" cy="14465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altLang="en-US" sz="4400" b="1" dirty="0"/>
              <a:t>This work was supported by the U.S. Department of Energy, Office of Science Graduate Student Research Program (SCGSR) </a:t>
            </a:r>
          </a:p>
        </p:txBody>
      </p:sp>
      <p:sp>
        <p:nvSpPr>
          <p:cNvPr id="169" name="Text Box 52">
            <a:extLst>
              <a:ext uri="{FF2B5EF4-FFF2-40B4-BE49-F238E27FC236}">
                <a16:creationId xmlns:a16="http://schemas.microsoft.com/office/drawing/2014/main" id="{530BFAB4-D0C4-46E8-8CC5-2DD548796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58971" y="24353497"/>
            <a:ext cx="457200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170" name="Text Box 51">
            <a:extLst>
              <a:ext uri="{FF2B5EF4-FFF2-40B4-BE49-F238E27FC236}">
                <a16:creationId xmlns:a16="http://schemas.microsoft.com/office/drawing/2014/main" id="{EB453E95-7457-4A64-95DF-3418AD619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30169" y="28232486"/>
            <a:ext cx="17061966" cy="243656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14400" indent="-914400">
              <a:spcAft>
                <a:spcPts val="500"/>
              </a:spcAft>
            </a:pPr>
            <a:r>
              <a:rPr lang="en-US" sz="2400" b="1" dirty="0"/>
              <a:t>[1]	E. </a:t>
            </a:r>
            <a:r>
              <a:rPr lang="en-US" sz="2400" b="1" dirty="0" err="1"/>
              <a:t>Barzi</a:t>
            </a:r>
            <a:r>
              <a:rPr lang="en-US" sz="2400" b="1" dirty="0"/>
              <a:t> et al. “Superconducting Transformer for Superconducting Cable Tests in a Magnetic Field” AIP Conference Proceedings, 1218, pp.421-428 (2010)</a:t>
            </a:r>
          </a:p>
          <a:p>
            <a:pPr marL="914400" indent="-914400">
              <a:spcAft>
                <a:spcPts val="500"/>
              </a:spcAft>
            </a:pPr>
            <a:r>
              <a:rPr lang="en-US" sz="2400" b="1" dirty="0"/>
              <a:t>[2]	C.J. Kovacs, M. </a:t>
            </a:r>
            <a:r>
              <a:rPr lang="en-US" sz="2400" b="1" dirty="0" err="1"/>
              <a:t>Majoros</a:t>
            </a:r>
            <a:r>
              <a:rPr lang="en-US" sz="2400" b="1" dirty="0"/>
              <a:t>, M.D. </a:t>
            </a:r>
            <a:r>
              <a:rPr lang="en-US" sz="2400" b="1" dirty="0" err="1"/>
              <a:t>Sumption</a:t>
            </a:r>
            <a:r>
              <a:rPr lang="en-US" sz="2400" b="1" dirty="0"/>
              <a:t>, and E.W. Collings, “Quench and stability of </a:t>
            </a:r>
            <a:r>
              <a:rPr lang="en-US" sz="2400" b="1" dirty="0" err="1"/>
              <a:t>Roebel</a:t>
            </a:r>
            <a:r>
              <a:rPr lang="en-US" sz="2400" b="1" dirty="0"/>
              <a:t> cables at 77 K and self-field: minimum quench power, cold end cooling, and cable cooling efficiency,” </a:t>
            </a:r>
            <a:r>
              <a:rPr lang="en-US" sz="2400" b="1" i="1" dirty="0"/>
              <a:t>Cryogenics</a:t>
            </a:r>
            <a:r>
              <a:rPr lang="en-US" sz="2400" b="1" dirty="0"/>
              <a:t>, 95, pp.57-63 (2018)</a:t>
            </a:r>
          </a:p>
          <a:p>
            <a:pPr marL="914400" indent="-914400">
              <a:spcAft>
                <a:spcPts val="500"/>
              </a:spcAft>
            </a:pPr>
            <a:r>
              <a:rPr lang="en-US" sz="2400" b="1" dirty="0"/>
              <a:t>[3]	C.S. Myers, M.A. </a:t>
            </a:r>
            <a:r>
              <a:rPr lang="en-US" sz="2400" b="1" dirty="0" err="1"/>
              <a:t>Susner</a:t>
            </a:r>
            <a:r>
              <a:rPr lang="en-US" sz="2400" b="1" dirty="0"/>
              <a:t>, L. </a:t>
            </a:r>
            <a:r>
              <a:rPr lang="en-US" sz="2400" b="1" dirty="0" err="1"/>
              <a:t>Motowidlo</a:t>
            </a:r>
            <a:r>
              <a:rPr lang="en-US" sz="2400" b="1" dirty="0"/>
              <a:t>, J. </a:t>
            </a:r>
            <a:r>
              <a:rPr lang="en-US" sz="2400" b="1" dirty="0" err="1"/>
              <a:t>Distin</a:t>
            </a:r>
            <a:r>
              <a:rPr lang="en-US" sz="2400" b="1" dirty="0"/>
              <a:t>, M.D. Sumption, and E.W. Collings, “Specific heats of composite Bi2212, Nb</a:t>
            </a:r>
            <a:r>
              <a:rPr lang="en-US" sz="2400" b="1" baseline="-25000" dirty="0"/>
              <a:t>3</a:t>
            </a:r>
            <a:r>
              <a:rPr lang="en-US" sz="2400" b="1" dirty="0"/>
              <a:t>Sn, and MgB</a:t>
            </a:r>
            <a:r>
              <a:rPr lang="en-US" sz="2400" b="1" baseline="-25000" dirty="0"/>
              <a:t>2</a:t>
            </a:r>
            <a:r>
              <a:rPr lang="en-US" sz="2400" b="1" dirty="0"/>
              <a:t> wire conductors”, </a:t>
            </a:r>
            <a:r>
              <a:rPr lang="en-US" sz="2400" b="1" i="1" dirty="0"/>
              <a:t>IEEE Trans. Appl. </a:t>
            </a:r>
            <a:r>
              <a:rPr lang="en-US" sz="2400" b="1" i="1" dirty="0" err="1"/>
              <a:t>Supercond</a:t>
            </a:r>
            <a:r>
              <a:rPr lang="en-US" sz="2400" b="1" i="1" dirty="0"/>
              <a:t>.</a:t>
            </a:r>
            <a:r>
              <a:rPr lang="en-US" sz="2400" b="1" dirty="0"/>
              <a:t>, 23, 3, (2013)</a:t>
            </a:r>
          </a:p>
        </p:txBody>
      </p:sp>
      <p:sp>
        <p:nvSpPr>
          <p:cNvPr id="171" name="Text Box 52">
            <a:extLst>
              <a:ext uri="{FF2B5EF4-FFF2-40B4-BE49-F238E27FC236}">
                <a16:creationId xmlns:a16="http://schemas.microsoft.com/office/drawing/2014/main" id="{2FECBED7-F8CE-4586-879B-27BFA49DA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8730" y="27426434"/>
            <a:ext cx="45720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4000" b="1" u="sng" dirty="0">
                <a:solidFill>
                  <a:srgbClr val="C00000"/>
                </a:solidFill>
                <a:cs typeface="Calibri" panose="020F0502020204030204" pitchFamily="34" charset="0"/>
              </a:rPr>
              <a:t>References</a:t>
            </a:r>
          </a:p>
        </p:txBody>
      </p:sp>
      <p:sp>
        <p:nvSpPr>
          <p:cNvPr id="172" name="Text Box 51">
            <a:extLst>
              <a:ext uri="{FF2B5EF4-FFF2-40B4-BE49-F238E27FC236}">
                <a16:creationId xmlns:a16="http://schemas.microsoft.com/office/drawing/2014/main" id="{68D0A29E-9ED1-496C-8C4C-26809B030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5563454"/>
            <a:ext cx="12258947" cy="1006429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Multiple conductor options exist for next-generation high field accelerator magnets. Whether or not a hybrid, it is likely these magnets will incorporate Nb</a:t>
            </a:r>
            <a:r>
              <a:rPr lang="en-US" sz="3600" b="1" baseline="-25000" dirty="0"/>
              <a:t>3</a:t>
            </a:r>
            <a:r>
              <a:rPr lang="en-US" sz="3600" b="1" dirty="0"/>
              <a:t>Sn Rutherford cable.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The performance targets of the next-generation dipoles hasn’t been reached yet for a Nb</a:t>
            </a:r>
            <a:r>
              <a:rPr lang="en-US" sz="3600" b="1" baseline="-25000" dirty="0"/>
              <a:t>3</a:t>
            </a:r>
            <a:r>
              <a:rPr lang="en-US" sz="3600" b="1" dirty="0"/>
              <a:t>Sn magnet.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It will be important to have a low-cost, fast turn around measurement program to measure the full excitation </a:t>
            </a:r>
            <a:r>
              <a:rPr lang="en-US" sz="3600" b="1" i="1" dirty="0" err="1"/>
              <a:t>J</a:t>
            </a:r>
            <a:r>
              <a:rPr lang="en-US" sz="3600" b="1" i="1" baseline="-25000" dirty="0" err="1"/>
              <a:t>c</a:t>
            </a:r>
            <a:r>
              <a:rPr lang="en-US" sz="3600" b="1" dirty="0"/>
              <a:t> and stability performance of Nb</a:t>
            </a:r>
            <a:r>
              <a:rPr lang="en-US" sz="3600" b="1" baseline="-25000" dirty="0"/>
              <a:t>3</a:t>
            </a:r>
            <a:r>
              <a:rPr lang="en-US" sz="3600" b="1" dirty="0"/>
              <a:t>Sn Rutherford cable magnet scale composite.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Ideally, this measurement program could include many partners in universities and national labs by requiring lower cost and smaller footprint infrastructure.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In this research, a low-cost measurement system described in [1] was modified to handle additional instrumentation to perform stability measurements of fully excited Nb</a:t>
            </a:r>
            <a:r>
              <a:rPr lang="en-US" sz="3600" b="1" baseline="-25000" dirty="0"/>
              <a:t>3</a:t>
            </a:r>
            <a:r>
              <a:rPr lang="en-US" sz="3600" b="1" dirty="0"/>
              <a:t>Sn Rutherford cable in a </a:t>
            </a:r>
            <a:r>
              <a:rPr lang="en-US" sz="3600" b="1" dirty="0" err="1"/>
              <a:t>LHe</a:t>
            </a:r>
            <a:r>
              <a:rPr lang="en-US" sz="3600" b="1" dirty="0"/>
              <a:t> bath with applied fields up to 14 T.</a:t>
            </a:r>
          </a:p>
          <a:p>
            <a:pPr marL="457200" indent="-4572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The stability diagram generated from the experimental runs was compared to a theoretical analytical stability model.</a:t>
            </a:r>
          </a:p>
        </p:txBody>
      </p:sp>
      <p:sp>
        <p:nvSpPr>
          <p:cNvPr id="173" name="Text Box 52">
            <a:extLst>
              <a:ext uri="{FF2B5EF4-FFF2-40B4-BE49-F238E27FC236}">
                <a16:creationId xmlns:a16="http://schemas.microsoft.com/office/drawing/2014/main" id="{C3769D7A-2513-49E9-8092-CEC5CC9D1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35" y="4341299"/>
            <a:ext cx="1188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Introduction</a:t>
            </a:r>
          </a:p>
        </p:txBody>
      </p:sp>
      <p:sp>
        <p:nvSpPr>
          <p:cNvPr id="174" name="Text Box 51">
            <a:extLst>
              <a:ext uri="{FF2B5EF4-FFF2-40B4-BE49-F238E27FC236}">
                <a16:creationId xmlns:a16="http://schemas.microsoft.com/office/drawing/2014/main" id="{AC09E04D-33B2-4E6A-B3BD-B2C2E764D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4392" y="7111539"/>
            <a:ext cx="6510925" cy="125367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The </a:t>
            </a:r>
            <a:r>
              <a:rPr lang="en-US" sz="3600" b="1" dirty="0" err="1"/>
              <a:t>Teslatron</a:t>
            </a:r>
            <a:r>
              <a:rPr lang="en-US" sz="3600" b="1" dirty="0"/>
              <a:t> II measurement station at Fermilab has a 77 mm bore solenoid which can apply fields of 14-16 T at 4.2 K and 2.2 K respectably.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A spiral bifilar sample holder which is coupled with a 60-multiplication factor </a:t>
            </a:r>
            <a:r>
              <a:rPr lang="en-US" sz="3600" b="1" dirty="0" err="1"/>
              <a:t>NbTi</a:t>
            </a:r>
            <a:r>
              <a:rPr lang="en-US" sz="3600" b="1" dirty="0"/>
              <a:t> superconducting transformer was designed to reduce the integrated Lorentz forces on the probe and magnet assembly.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The cable was insulated with S-glass braided sheath but remained unimpregnated and therefore was in good contact with the liquid Helium.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Voltage taps were soldered near a strain gauge used to generate heat perturbations.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3600" b="1" dirty="0"/>
          </a:p>
        </p:txBody>
      </p:sp>
      <p:sp>
        <p:nvSpPr>
          <p:cNvPr id="175" name="Text Box 52">
            <a:extLst>
              <a:ext uri="{FF2B5EF4-FFF2-40B4-BE49-F238E27FC236}">
                <a16:creationId xmlns:a16="http://schemas.microsoft.com/office/drawing/2014/main" id="{F632426A-BAC7-4E9D-8F04-C367850A5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535" y="15812957"/>
            <a:ext cx="126484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Nb</a:t>
            </a:r>
            <a:r>
              <a:rPr lang="en-US" sz="6000" b="1" u="sng" baseline="-25000" dirty="0">
                <a:solidFill>
                  <a:srgbClr val="C00000"/>
                </a:solidFill>
                <a:cs typeface="Calibri" panose="020F0502020204030204" pitchFamily="34" charset="0"/>
              </a:rPr>
              <a:t>3</a:t>
            </a: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Sn strand and cable specifications</a:t>
            </a:r>
          </a:p>
        </p:txBody>
      </p:sp>
      <p:sp>
        <p:nvSpPr>
          <p:cNvPr id="176" name="Text Box 51">
            <a:extLst>
              <a:ext uri="{FF2B5EF4-FFF2-40B4-BE49-F238E27FC236}">
                <a16:creationId xmlns:a16="http://schemas.microsoft.com/office/drawing/2014/main" id="{44BDFA5A-6D44-4271-AAE6-2F4F178B0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54236" y="25696253"/>
            <a:ext cx="17829641" cy="478079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A steady state analytical stability model for cables in liquid cryogen derived in Kovacs et al. was modified to determine stability of the Nb</a:t>
            </a:r>
            <a:r>
              <a:rPr lang="en-US" sz="3600" b="1" baseline="-25000" dirty="0"/>
              <a:t>3</a:t>
            </a:r>
            <a:r>
              <a:rPr lang="en-US" sz="3600" b="1" dirty="0"/>
              <a:t>Sn Rutherford cable in </a:t>
            </a:r>
            <a:r>
              <a:rPr lang="en-US" sz="3600" b="1" dirty="0" err="1"/>
              <a:t>LHe</a:t>
            </a:r>
            <a:r>
              <a:rPr lang="en-US" sz="3600" b="1" dirty="0"/>
              <a:t> [2].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The resistivity of the stabilizer is mostly constant over the temperatures of concern and determined from </a:t>
            </a:r>
            <a:r>
              <a:rPr lang="en-US" sz="3600" b="1" i="1" dirty="0"/>
              <a:t>RRR</a:t>
            </a:r>
            <a:r>
              <a:rPr lang="en-US" sz="3600" b="1" dirty="0"/>
              <a:t>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h is chosen to be 10 kW/m</a:t>
            </a:r>
            <a:r>
              <a:rPr lang="en-US" sz="3600" b="1" baseline="30000" dirty="0"/>
              <a:t>2</a:t>
            </a:r>
            <a:r>
              <a:rPr lang="en-US" sz="3600" b="1" dirty="0"/>
              <a:t>K &lt; 5.2 K and 1 kW/m</a:t>
            </a:r>
            <a:r>
              <a:rPr lang="en-US" sz="3600" b="1" baseline="30000" dirty="0"/>
              <a:t>2</a:t>
            </a:r>
            <a:r>
              <a:rPr lang="en-US" sz="3600" b="1" dirty="0"/>
              <a:t>K ≥ 5.2 K.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 err="1"/>
              <a:t>T</a:t>
            </a:r>
            <a:r>
              <a:rPr lang="en-US" sz="3600" b="1" baseline="-25000" dirty="0" err="1"/>
              <a:t>cs</a:t>
            </a:r>
            <a:r>
              <a:rPr lang="en-US" sz="3600" b="1" dirty="0"/>
              <a:t> = 4.52 K is chosen as when the surface cooling equals the joule heating at T = 5.2 K.</a:t>
            </a:r>
          </a:p>
          <a:p>
            <a:pPr marL="457200" indent="-457200" algn="just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3600" b="1" dirty="0"/>
              <a:t>The model below assumes current sharing at soldered junctions, a linear </a:t>
            </a:r>
            <a:r>
              <a:rPr lang="en-US" sz="3600" b="1" dirty="0" err="1"/>
              <a:t>I</a:t>
            </a:r>
            <a:r>
              <a:rPr lang="en-US" sz="3600" b="1" baseline="-25000" dirty="0" err="1"/>
              <a:t>c</a:t>
            </a:r>
            <a:r>
              <a:rPr lang="en-US" sz="3600" b="1" dirty="0"/>
              <a:t> versus T, and a flat sloped temperature gradient from cold-end cooling.</a:t>
            </a:r>
          </a:p>
        </p:txBody>
      </p:sp>
      <p:sp>
        <p:nvSpPr>
          <p:cNvPr id="177" name="Text Box 52">
            <a:extLst>
              <a:ext uri="{FF2B5EF4-FFF2-40B4-BE49-F238E27FC236}">
                <a16:creationId xmlns:a16="http://schemas.microsoft.com/office/drawing/2014/main" id="{0865F53F-8407-406D-BB84-DDD601EA3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55723" y="18715137"/>
            <a:ext cx="181752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Rutherford cable steady state thermal stability model</a:t>
            </a:r>
          </a:p>
        </p:txBody>
      </p:sp>
      <p:sp>
        <p:nvSpPr>
          <p:cNvPr id="179" name="Text Box 52">
            <a:extLst>
              <a:ext uri="{FF2B5EF4-FFF2-40B4-BE49-F238E27FC236}">
                <a16:creationId xmlns:a16="http://schemas.microsoft.com/office/drawing/2014/main" id="{F6CBDAE5-6C53-41F2-919C-E30B6AD93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3033" y="4249217"/>
            <a:ext cx="1727538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Fermilab spiral bifilar probe with 30 kA superconducting transformer: full-excitation stability measurements at 4.2 K with applied fields up to 14 T.</a:t>
            </a:r>
          </a:p>
        </p:txBody>
      </p:sp>
      <p:sp>
        <p:nvSpPr>
          <p:cNvPr id="196" name="Text Box 52">
            <a:extLst>
              <a:ext uri="{FF2B5EF4-FFF2-40B4-BE49-F238E27FC236}">
                <a16:creationId xmlns:a16="http://schemas.microsoft.com/office/drawing/2014/main" id="{F4852B82-95D5-48C5-9EE5-2D7EA2953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1391" y="10813665"/>
            <a:ext cx="1712435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Full-excitation thermal stability measurement results</a:t>
            </a:r>
          </a:p>
        </p:txBody>
      </p:sp>
      <p:sp>
        <p:nvSpPr>
          <p:cNvPr id="197" name="Text Box 51">
            <a:extLst>
              <a:ext uri="{FF2B5EF4-FFF2-40B4-BE49-F238E27FC236}">
                <a16:creationId xmlns:a16="http://schemas.microsoft.com/office/drawing/2014/main" id="{9D7E89C9-0EDE-4326-8456-B9A701611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78510" y="25249921"/>
            <a:ext cx="17124355" cy="230832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39" indent="-285739" algn="just">
              <a:buFont typeface="Arial" panose="020B0604020202020204" pitchFamily="34" charset="0"/>
              <a:buChar char="•"/>
            </a:pPr>
            <a:r>
              <a:rPr lang="en-US" sz="3600" b="1" dirty="0"/>
              <a:t>A laboratory scale system was modified to determine stability of a fully excited Nb</a:t>
            </a:r>
            <a:r>
              <a:rPr lang="en-US" sz="3600" b="1" baseline="-25000" dirty="0"/>
              <a:t>3</a:t>
            </a:r>
            <a:r>
              <a:rPr lang="en-US" sz="3600" b="1" dirty="0"/>
              <a:t>Sn Rutherford cable.</a:t>
            </a:r>
          </a:p>
          <a:p>
            <a:pPr marL="285739" indent="-285739" algn="just">
              <a:buFont typeface="Arial" panose="020B0604020202020204" pitchFamily="34" charset="0"/>
              <a:buChar char="•"/>
            </a:pPr>
            <a:r>
              <a:rPr lang="en-US" sz="3600" b="1" dirty="0"/>
              <a:t>A steady state analytical model and dynamic analytical model resulted in similar values as experimental data, but they were not able to capture the I/</a:t>
            </a:r>
            <a:r>
              <a:rPr lang="en-US" sz="3600" b="1" dirty="0" err="1"/>
              <a:t>I</a:t>
            </a:r>
            <a:r>
              <a:rPr lang="en-US" sz="3600" b="1" baseline="-25000" dirty="0" err="1"/>
              <a:t>c</a:t>
            </a:r>
            <a:r>
              <a:rPr lang="en-US" sz="3600" b="1" dirty="0"/>
              <a:t> stability relationship.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0ED4F7-8B52-4A42-BCD7-1199FC322D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95" y="1980514"/>
            <a:ext cx="11413452" cy="2031999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5E548CD9-23BD-4ADE-9F16-6ABA69437A87}"/>
              </a:ext>
            </a:extLst>
          </p:cNvPr>
          <p:cNvGrpSpPr/>
          <p:nvPr/>
        </p:nvGrpSpPr>
        <p:grpSpPr>
          <a:xfrm>
            <a:off x="13759706" y="7203594"/>
            <a:ext cx="11004686" cy="11486149"/>
            <a:chOff x="0" y="0"/>
            <a:chExt cx="4690149" cy="4895554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537AF594-D525-406C-817A-F1AC7D12DA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352" t="12651" r="19511" b="34892"/>
            <a:stretch/>
          </p:blipFill>
          <p:spPr>
            <a:xfrm rot="16200000">
              <a:off x="1244636" y="1450041"/>
              <a:ext cx="4890770" cy="2000256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D0B2C735-7BDD-410F-A8CE-C92E202E6D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93" t="46317" r="32651" b="3129"/>
            <a:stretch/>
          </p:blipFill>
          <p:spPr>
            <a:xfrm>
              <a:off x="0" y="0"/>
              <a:ext cx="1316990" cy="4890770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F1A2ECF-D25C-45DB-9C95-FC3C65A7B4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97" t="21445" r="27828" b="25069"/>
            <a:stretch/>
          </p:blipFill>
          <p:spPr bwMode="auto">
            <a:xfrm>
              <a:off x="1342417" y="0"/>
              <a:ext cx="1316990" cy="294703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148FBD87-9F5D-41E8-A6D9-B3EA61AC52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86" t="22338" r="39945" b="45779"/>
            <a:stretch/>
          </p:blipFill>
          <p:spPr>
            <a:xfrm rot="5400000">
              <a:off x="1053687" y="3279550"/>
              <a:ext cx="1906458" cy="1316991"/>
            </a:xfrm>
            <a:prstGeom prst="rect">
              <a:avLst/>
            </a:prstGeom>
          </p:spPr>
        </p:pic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43BD9D0-ADC4-4567-900E-7D2B34C4AE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310203"/>
              </p:ext>
            </p:extLst>
          </p:nvPr>
        </p:nvGraphicFramePr>
        <p:xfrm>
          <a:off x="1198010" y="17342515"/>
          <a:ext cx="10906984" cy="71979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16302">
                  <a:extLst>
                    <a:ext uri="{9D8B030D-6E8A-4147-A177-3AD203B41FA5}">
                      <a16:colId xmlns:a16="http://schemas.microsoft.com/office/drawing/2014/main" val="1407758849"/>
                    </a:ext>
                  </a:extLst>
                </a:gridCol>
                <a:gridCol w="5190682">
                  <a:extLst>
                    <a:ext uri="{9D8B030D-6E8A-4147-A177-3AD203B41FA5}">
                      <a16:colId xmlns:a16="http://schemas.microsoft.com/office/drawing/2014/main" val="3815867899"/>
                    </a:ext>
                  </a:extLst>
                </a:gridCol>
              </a:tblGrid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Strand Type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Oxford RRP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2775013921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>
                          <a:effectLst/>
                        </a:rPr>
                        <a:t>Stack design</a:t>
                      </a:r>
                      <a:endParaRPr lang="en-US" sz="33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132/169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3987083522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Ternary Element (?)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 err="1">
                          <a:effectLst/>
                        </a:rPr>
                        <a:t>Ti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3904702005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Production year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2012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1959207398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Diameter, d, [mm]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>
                          <a:effectLst/>
                        </a:rPr>
                        <a:t>0.7</a:t>
                      </a:r>
                      <a:endParaRPr lang="en-US" sz="33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1101072369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 err="1">
                          <a:effectLst/>
                        </a:rPr>
                        <a:t>I</a:t>
                      </a:r>
                      <a:r>
                        <a:rPr lang="en-US" sz="3300" b="1" baseline="-25000" dirty="0" err="1">
                          <a:effectLst/>
                        </a:rPr>
                        <a:t>c</a:t>
                      </a:r>
                      <a:r>
                        <a:rPr lang="en-US" sz="3300" b="1" dirty="0">
                          <a:effectLst/>
                        </a:rPr>
                        <a:t> (4.2 K, 12 T), [A]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449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625137747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 err="1">
                          <a:effectLst/>
                        </a:rPr>
                        <a:t>J</a:t>
                      </a:r>
                      <a:r>
                        <a:rPr lang="en-US" sz="3300" b="1" baseline="-25000" dirty="0" err="1">
                          <a:effectLst/>
                        </a:rPr>
                        <a:t>c</a:t>
                      </a:r>
                      <a:r>
                        <a:rPr lang="en-US" sz="3300" b="1" dirty="0">
                          <a:effectLst/>
                        </a:rPr>
                        <a:t> (4.2 K, 12 T), [A/mm</a:t>
                      </a:r>
                      <a:r>
                        <a:rPr lang="en-US" sz="3300" b="1" baseline="30000" dirty="0">
                          <a:effectLst/>
                        </a:rPr>
                        <a:t>2</a:t>
                      </a:r>
                      <a:r>
                        <a:rPr lang="en-US" sz="3300" b="1" dirty="0">
                          <a:effectLst/>
                        </a:rPr>
                        <a:t>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2649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366324799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 err="1">
                          <a:effectLst/>
                        </a:rPr>
                        <a:t>I</a:t>
                      </a:r>
                      <a:r>
                        <a:rPr lang="en-US" sz="3300" b="1" baseline="-25000" dirty="0" err="1">
                          <a:effectLst/>
                        </a:rPr>
                        <a:t>c</a:t>
                      </a:r>
                      <a:r>
                        <a:rPr lang="en-US" sz="3300" b="1" baseline="-25000" dirty="0">
                          <a:effectLst/>
                        </a:rPr>
                        <a:t> </a:t>
                      </a:r>
                      <a:r>
                        <a:rPr lang="en-US" sz="3300" b="1" dirty="0">
                          <a:effectLst/>
                        </a:rPr>
                        <a:t>(4.2 K, 15 T), [A/mm</a:t>
                      </a:r>
                      <a:r>
                        <a:rPr lang="en-US" sz="3300" b="1" baseline="30000" dirty="0">
                          <a:effectLst/>
                        </a:rPr>
                        <a:t>2</a:t>
                      </a:r>
                      <a:r>
                        <a:rPr lang="en-US" sz="3300" b="1" dirty="0">
                          <a:effectLst/>
                        </a:rPr>
                        <a:t>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219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2682562438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 err="1">
                          <a:effectLst/>
                        </a:rPr>
                        <a:t>J</a:t>
                      </a:r>
                      <a:r>
                        <a:rPr lang="en-US" sz="3300" b="1" baseline="-25000" dirty="0" err="1">
                          <a:effectLst/>
                        </a:rPr>
                        <a:t>c</a:t>
                      </a:r>
                      <a:r>
                        <a:rPr lang="en-US" sz="3300" b="1" dirty="0">
                          <a:effectLst/>
                        </a:rPr>
                        <a:t> (4.2 K, 15 T), [A/mm</a:t>
                      </a:r>
                      <a:r>
                        <a:rPr lang="en-US" sz="3300" b="1" baseline="30000" dirty="0">
                          <a:effectLst/>
                        </a:rPr>
                        <a:t>2</a:t>
                      </a:r>
                      <a:r>
                        <a:rPr lang="en-US" sz="3300" b="1" dirty="0">
                          <a:effectLst/>
                        </a:rPr>
                        <a:t>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1297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1278100660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Twist pitch, [mm]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13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2172906603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Cu fraction, λ, [%]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56.0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2904321779"/>
                  </a:ext>
                </a:extLst>
              </a:tr>
              <a:tr h="5121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RRR (273 K/20 K)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153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1693140036"/>
                  </a:ext>
                </a:extLst>
              </a:tr>
              <a:tr h="105203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HT dwell step</a:t>
                      </a:r>
                      <a:endParaRPr lang="en-US" sz="3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210 °/72 h + 400 °C/48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+ 640 °C/50 h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06393" marR="206393" marT="0" marB="0"/>
                </a:tc>
                <a:extLst>
                  <a:ext uri="{0D108BD9-81ED-4DB2-BD59-A6C34878D82A}">
                    <a16:rowId xmlns:a16="http://schemas.microsoft.com/office/drawing/2014/main" val="256377189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7E0EC19-F4BB-4B42-85DF-41EED440BE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534806"/>
              </p:ext>
            </p:extLst>
          </p:nvPr>
        </p:nvGraphicFramePr>
        <p:xfrm>
          <a:off x="1198010" y="25198525"/>
          <a:ext cx="10906989" cy="35733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716306">
                  <a:extLst>
                    <a:ext uri="{9D8B030D-6E8A-4147-A177-3AD203B41FA5}">
                      <a16:colId xmlns:a16="http://schemas.microsoft.com/office/drawing/2014/main" val="3692152801"/>
                    </a:ext>
                  </a:extLst>
                </a:gridCol>
                <a:gridCol w="5190683">
                  <a:extLst>
                    <a:ext uri="{9D8B030D-6E8A-4147-A177-3AD203B41FA5}">
                      <a16:colId xmlns:a16="http://schemas.microsoft.com/office/drawing/2014/main" val="2502313066"/>
                    </a:ext>
                  </a:extLst>
                </a:gridCol>
              </a:tblGrid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Cable</a:t>
                      </a:r>
                      <a:endParaRPr lang="en-US" sz="3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>
                          <a:effectLst/>
                        </a:rPr>
                        <a:t>T1</a:t>
                      </a:r>
                      <a:endParaRPr lang="en-US" sz="3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670671224"/>
                  </a:ext>
                </a:extLst>
              </a:tr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Strand Count</a:t>
                      </a:r>
                      <a:endParaRPr lang="en-US" sz="3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40</a:t>
                      </a:r>
                      <a:endParaRPr lang="en-US" sz="3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504718983"/>
                  </a:ext>
                </a:extLst>
              </a:tr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>
                          <a:effectLst/>
                        </a:rPr>
                        <a:t>Core (?)</a:t>
                      </a:r>
                      <a:endParaRPr lang="en-US" sz="3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Yes</a:t>
                      </a:r>
                      <a:endParaRPr lang="en-US" sz="3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1857669741"/>
                  </a:ext>
                </a:extLst>
              </a:tr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Core width, [mm]</a:t>
                      </a:r>
                      <a:endParaRPr lang="en-US" sz="3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9.5</a:t>
                      </a:r>
                      <a:endParaRPr lang="en-US" sz="3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1368070135"/>
                  </a:ext>
                </a:extLst>
              </a:tr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>
                          <a:effectLst/>
                        </a:rPr>
                        <a:t>Lay angle, [degrees]</a:t>
                      </a:r>
                      <a:endParaRPr lang="en-US" sz="3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16.8</a:t>
                      </a:r>
                      <a:endParaRPr lang="en-US" sz="3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3601221067"/>
                  </a:ext>
                </a:extLst>
              </a:tr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>
                          <a:effectLst/>
                        </a:rPr>
                        <a:t>Width, [mm]</a:t>
                      </a:r>
                      <a:endParaRPr lang="en-US" sz="3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14.7</a:t>
                      </a:r>
                      <a:endParaRPr lang="en-US" sz="3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400067360"/>
                  </a:ext>
                </a:extLst>
              </a:tr>
              <a:tr h="46984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b="1" dirty="0">
                          <a:effectLst/>
                        </a:rPr>
                        <a:t>Thickness (mid), [mm]</a:t>
                      </a:r>
                      <a:endParaRPr lang="en-US" sz="3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300" dirty="0">
                          <a:effectLst/>
                        </a:rPr>
                        <a:t>2</a:t>
                      </a:r>
                      <a:endParaRPr lang="en-US" sz="3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8427" marR="188427" marT="0" marB="0"/>
                </a:tc>
                <a:extLst>
                  <a:ext uri="{0D108BD9-81ED-4DB2-BD59-A6C34878D82A}">
                    <a16:rowId xmlns:a16="http://schemas.microsoft.com/office/drawing/2014/main" val="3574913521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97DFBD4-9AEA-4101-8B1E-2AC27CDDE699}"/>
                  </a:ext>
                </a:extLst>
              </p:cNvPr>
              <p:cNvSpPr/>
              <p:nvPr/>
            </p:nvSpPr>
            <p:spPr>
              <a:xfrm>
                <a:off x="13879529" y="19756195"/>
                <a:ext cx="17061966" cy="58433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Stability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Criterion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:     1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limUpp>
                            <m:limUppPr>
                              <m:ctrlPr>
                                <a:rPr lang="en-US" sz="3600" i="1"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groupChr>
                                <m:groupChrPr>
                                  <m:chr m:val="⏞"/>
                                  <m:pos m:val="top"/>
                                  <m:vertJc m:val="bot"/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𝑛𝑜𝑟𝑚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US" sz="3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×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3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3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36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en-US" sz="3600" i="1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lang="en-US" sz="36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sz="36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𝑇</m:t>
                                                      </m:r>
                                                      <m:r>
                                                        <a:rPr lang="en-US" sz="36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−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𝑇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𝑐𝑠</m:t>
                                                          </m:r>
                                                        </m:sub>
                                                      </m:sSub>
                                                    </m:num>
                                                    <m:den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𝑇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𝑐</m:t>
                                                          </m:r>
                                                        </m:sub>
                                                      </m:sSub>
                                                      <m:r>
                                                        <a:rPr lang="en-US" sz="3600" i="1"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−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𝑇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3600" i="1">
                                                              <a:latin typeface="Cambria Math" panose="02040503050406030204" pitchFamily="18" charset="0"/>
                                                            </a:rPr>
                                                            <m:t>𝑐𝑠</m:t>
                                                          </m:r>
                                                        </m:sub>
                                                      </m:sSub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3600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𝑐𝑢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𝐽𝑜𝑢𝑙𝑒</m:t>
                                  </m:r>
                                  <m:r>
                                    <a:rPr lang="en-US" sz="3600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𝐻𝑒𝑎𝑡𝑖𝑛𝑔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𝑝𝑒𝑟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𝑙𝑒𝑛𝑔𝑡h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𝑎𝑛𝑑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𝑠𝑢𝑟𝑓𝑎𝑐𝑒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𝑎𝑟𝑒𝑎</m:t>
                                  </m:r>
                                </m:e>
                              </m:eqArr>
                            </m:lim>
                          </m:limUpp>
                          <m:r>
                            <a:rPr lang="en-US" sz="3600" i="0">
                              <a:latin typeface="Cambria Math" panose="02040503050406030204" pitchFamily="18" charset="0"/>
                            </a:rPr>
                            <m:t>+</m:t>
                          </m:r>
                          <m:limUpp>
                            <m:limUpp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groupChr>
                                <m:groupChrPr>
                                  <m:chr m:val="⏞"/>
                                  <m:pos m:val="top"/>
                                  <m:vertJc m:val="bot"/>
                                  <m:ctrlPr>
                                    <a:rPr lang="en-US" sz="3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sSub>
                                    <m:sSub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𝐻𝑒𝑎𝑡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𝑃𝑒𝑟𝑡𝑢𝑟𝑏𝑎𝑡𝑖𝑜𝑛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𝑝𝑒𝑟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𝑙𝑒𝑛𝑔𝑡h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𝑎𝑛𝑑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𝑠𝑢𝑟𝑓𝑎𝑐𝑒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𝑎𝑟𝑒𝑎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𝑢𝑛𝑑𝑒𝑟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h𝑒𝑎𝑡𝑒𝑟</m:t>
                                  </m:r>
                                </m:e>
                              </m:eqArr>
                            </m:lim>
                          </m:limUpp>
                        </m:num>
                        <m:den>
                          <m:limLow>
                            <m:limLow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  <m:d>
                                    <m:dPr>
                                      <m:ctrlPr>
                                        <a:rPr lang="en-US" sz="3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  <m:r>
                                        <a:rPr lang="en-US" sz="36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360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sz="3600" b="0" i="1" smtClean="0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  <m:t>𝑠𝑢𝑟𝑓𝑎𝑐𝑒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cooling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per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unit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length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3600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and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unit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surface</m:t>
                                  </m:r>
                                  <m: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smtClean="0">
                                      <a:latin typeface="Cambria Math" panose="02040503050406030204" pitchFamily="18" charset="0"/>
                                    </a:rPr>
                                    <m:t>area</m:t>
                                  </m:r>
                                </m:e>
                              </m:eqArr>
                            </m:lim>
                          </m:limLow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+</m:t>
                          </m:r>
                          <m:limLow>
                            <m:limLow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3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f>
                                    <m:fPr>
                                      <m:ctrlPr>
                                        <a:rPr lang="en-US" sz="3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sz="360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𝜅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>
                                                  <a:latin typeface="Cambria Math" panose="02040503050406030204" pitchFamily="18" charset="0"/>
                                                </a:rPr>
                                                <m:t>𝑐𝑢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𝜂</m:t>
                                          </m:r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3600" i="1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𝐶𝑜𝑙𝑑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𝑒𝑛𝑑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𝑐𝑜𝑜𝑙𝑖𝑛𝑔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𝑝𝑒𝑟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𝑙𝑒𝑛𝑔𝑡h</m:t>
                                  </m:r>
                                </m:e>
                                <m:e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𝑛𝑜𝑟𝑚𝑎𝑙𝑖𝑧𝑒𝑑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𝑓𝑜𝑟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𝑠𝑝𝑜𝑡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3600" b="0" i="1" smtClean="0">
                                      <a:latin typeface="Cambria Math" panose="02040503050406030204" pitchFamily="18" charset="0"/>
                                    </a:rPr>
                                    <m:t>𝑠𝑖𝑧𝑒</m:t>
                                  </m:r>
                                </m:e>
                              </m:eqArr>
                            </m:lim>
                          </m:limLow>
                        </m:den>
                      </m:f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97DFBD4-9AEA-4101-8B1E-2AC27CDDE6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79529" y="19756195"/>
                <a:ext cx="17061966" cy="584339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8D90FA7-98DB-4DFE-A3F0-ABB3B24AEC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411866"/>
              </p:ext>
            </p:extLst>
          </p:nvPr>
        </p:nvGraphicFramePr>
        <p:xfrm>
          <a:off x="34090705" y="11848080"/>
          <a:ext cx="16159205" cy="1259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SPW 14.0 Graph" r:id="rId11" imgW="5960266" imgH="4646511" progId="SigmaPlotGraphicObject.13">
                  <p:embed/>
                </p:oleObj>
              </mc:Choice>
              <mc:Fallback>
                <p:oleObj name="SPW 14.0 Graph" r:id="rId11" imgW="5960266" imgH="4646511" progId="SigmaPlotGraphicObject.13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8D90FA7-98DB-4DFE-A3F0-ABB3B24AE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090705" y="11848080"/>
                        <a:ext cx="16159205" cy="12599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12FA7C1-9368-4D24-9AB8-FA9B6343D56A}"/>
                  </a:ext>
                </a:extLst>
              </p:cNvPr>
              <p:cNvSpPr/>
              <p:nvPr/>
            </p:nvSpPr>
            <p:spPr>
              <a:xfrm>
                <a:off x="32198360" y="5129725"/>
                <a:ext cx="18676252" cy="50976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Dynamic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Stability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3600" b="0" i="0" smtClean="0">
                          <a:latin typeface="Cambria Math" panose="02040503050406030204" pitchFamily="18" charset="0"/>
                        </a:rPr>
                        <m:t>Criterion</m:t>
                      </m:r>
                      <m:r>
                        <a:rPr lang="en-US" sz="3600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sz="3600" b="0" i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0" i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sty m:val="p"/>
                            </m:rPr>
                            <a:rPr lang="en-US" sz="3600" b="0" i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lang="en-US" sz="3600" b="0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3600" b="0" i="0">
                              <a:latin typeface="Cambria Math" panose="02040503050406030204" pitchFamily="18" charset="0"/>
                            </a:rPr>
                            <m:t>pulses</m:t>
                          </m:r>
                        </m:e>
                      </m:d>
                      <m:r>
                        <a:rPr lang="en-US" sz="3600" b="0" i="0">
                          <a:latin typeface="Cambria Math" panose="02040503050406030204" pitchFamily="18" charset="0"/>
                        </a:rPr>
                        <m:t>:    </m:t>
                      </m:r>
                    </m:oMath>
                  </m:oMathPara>
                </a14:m>
                <a:endParaRPr lang="en-US" sz="3600" b="0" i="0" dirty="0">
                  <a:latin typeface="Cambria Math" panose="02040503050406030204" pitchFamily="18" charset="0"/>
                </a:endParaRPr>
              </a:p>
              <a:p>
                <a:pPr/>
                <a:endParaRPr lang="en-US" sz="3600" b="0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0">
                          <a:latin typeface="Cambria Math" panose="02040503050406030204" pitchFamily="18" charset="0"/>
                        </a:rPr>
                        <m:t> 1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3600" b="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3600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36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d>
                            <m:dPr>
                              <m:ctrlPr>
                                <a:rPr lang="en-US" sz="36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36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36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3600" b="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limLow>
                            <m:limLowPr>
                              <m:ctrlPr>
                                <a:rPr lang="en-US" sz="36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groupChrPr>
                                <m:e>
                                  <m:f>
                                    <m:fPr>
                                      <m:ctrlP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𝑛𝑜𝑟𝑚</m:t>
                                          </m:r>
                                        </m:sub>
                                      </m:sSub>
                                      <m:sSup>
                                        <m:sSupPr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3600" i="1" kern="120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sz="3600" b="0" i="1" kern="120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US" sz="3600" b="0" i="1" kern="120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  <m:t>×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3600" i="1" kern="1200">
                                                      <a:solidFill>
                                                        <a:schemeClr val="tx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Arial" pitchFamily="34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3600" i="1" kern="1200">
                                                      <a:solidFill>
                                                        <a:schemeClr val="tx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Arial" pitchFamily="34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3600" i="1" kern="1200">
                                                      <a:solidFill>
                                                        <a:schemeClr val="tx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Arial" pitchFamily="34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en-US" sz="3600" i="1" kern="1200">
                                                      <a:solidFill>
                                                        <a:schemeClr val="tx1"/>
                                                      </a:solidFill>
                                                      <a:effectLst/>
                                                      <a:latin typeface="Cambria Math" panose="02040503050406030204" pitchFamily="18" charset="0"/>
                                                      <a:cs typeface="Arial" pitchFamily="34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f>
                                                    <m:fPr>
                                                      <m:ctrlPr>
                                                        <a:rPr lang="en-US" sz="3600" i="1" kern="120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cs typeface="Arial" pitchFamily="34" charset="0"/>
                                                        </a:rPr>
                                                      </m:ctrlPr>
                                                    </m:fPr>
                                                    <m:num>
                                                      <m:r>
                                                        <a:rPr lang="en-US" sz="3600" i="1" kern="120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cs typeface="Arial" pitchFamily="34" charset="0"/>
                                                        </a:rPr>
                                                        <m:t>𝑇</m:t>
                                                      </m:r>
                                                      <m:r>
                                                        <a:rPr lang="en-US" sz="3600" i="1" kern="120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cs typeface="Arial" pitchFamily="34" charset="0"/>
                                                        </a:rPr>
                                                        <m:t>−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  <m:t>𝑇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  <m:t>𝑐𝑠</m:t>
                                                          </m:r>
                                                        </m:sub>
                                                      </m:sSub>
                                                    </m:num>
                                                    <m:den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  <m:t>𝑇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  <m:t>𝑐</m:t>
                                                          </m:r>
                                                        </m:sub>
                                                      </m:sSub>
                                                      <m:r>
                                                        <a:rPr lang="en-US" sz="3600" i="1" kern="1200">
                                                          <a:solidFill>
                                                            <a:schemeClr val="tx1"/>
                                                          </a:solidFill>
                                                          <a:effectLst/>
                                                          <a:latin typeface="Cambria Math" panose="02040503050406030204" pitchFamily="18" charset="0"/>
                                                          <a:cs typeface="Arial" pitchFamily="34" charset="0"/>
                                                        </a:rPr>
                                                        <m:t>−</m:t>
                                                      </m:r>
                                                      <m:sSub>
                                                        <m:sSubPr>
                                                          <m:ctrlP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</m:ctrlPr>
                                                        </m:sSubPr>
                                                        <m:e>
                                                          <m: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  <m:t>𝑇</m:t>
                                                          </m:r>
                                                        </m:e>
                                                        <m:sub>
                                                          <m:r>
                                                            <a:rPr lang="en-US" sz="3600" i="1" kern="1200">
                                                              <a:solidFill>
                                                                <a:schemeClr val="tx1"/>
                                                              </a:solidFill>
                                                              <a:effectLst/>
                                                              <a:latin typeface="Cambria Math" panose="02040503050406030204" pitchFamily="18" charset="0"/>
                                                              <a:cs typeface="Arial" pitchFamily="34" charset="0"/>
                                                            </a:rPr>
                                                            <m:t>𝑐𝑠</m:t>
                                                          </m:r>
                                                        </m:sub>
                                                      </m:sSub>
                                                    </m:den>
                                                  </m:f>
                                                </m:e>
                                              </m:d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3600" i="0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𝑃</m:t>
                                      </m:r>
                                      <m:sSub>
                                        <m:sSubPr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𝑐𝑢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𝐽𝑜𝑢𝑙𝑒</m:t>
                                  </m:r>
                                  <m:r>
                                    <a:rPr lang="en-US" sz="360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𝐻𝑒𝑎𝑡𝑖𝑛𝑔</m:t>
                                  </m:r>
                                </m:e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𝑝𝑒𝑟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𝑙𝑒𝑛𝑔𝑡h</m:t>
                                  </m:r>
                                </m:e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𝑎𝑛𝑑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𝑠𝑢𝑟𝑓𝑎𝑐𝑒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𝑎𝑟𝑒𝑎</m:t>
                                  </m:r>
                                </m:e>
                              </m:eqArr>
                            </m:lim>
                          </m:limLow>
                          <m:r>
                            <a:rPr lang="en-US" sz="3600" i="0" kern="12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+</m:t>
                          </m:r>
                          <m:limLow>
                            <m:limLowPr>
                              <m:ctrlPr>
                                <a:rPr lang="en-US" sz="36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groupChrPr>
                                <m:e>
                                  <m:sSub>
                                    <m:sSubPr>
                                      <m:ctrlP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𝑑</m:t>
                                      </m:r>
                                    </m:sub>
                                  </m:sSub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𝐻𝑒𝑎𝑡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𝑃𝑒𝑟𝑡𝑢𝑟𝑏𝑎𝑡𝑖𝑜𝑛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𝑝𝑒𝑟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𝑙𝑒𝑛𝑔𝑡h</m:t>
                                  </m:r>
                                </m:e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𝑎𝑛𝑑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𝑠𝑢𝑟𝑓𝑎𝑐𝑒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𝑎𝑟𝑒𝑎</m:t>
                                  </m:r>
                                </m:e>
                                <m:e>
                                  <m:r>
                                    <a:rPr lang="en-US" sz="36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𝑢𝑛𝑑𝑒𝑟</m:t>
                                  </m:r>
                                  <m:r>
                                    <a:rPr lang="en-US" sz="36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h𝑒𝑎𝑡𝑒𝑟</m:t>
                                  </m:r>
                                </m:e>
                              </m:eqArr>
                            </m:lim>
                          </m:limLow>
                          <m:r>
                            <a:rPr lang="en-US" sz="3600" b="0" i="1" kern="12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</m:t>
                          </m:r>
                          <m:limLow>
                            <m:limLowPr>
                              <m:ctrlPr>
                                <a:rPr lang="en-US" sz="36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𝜂</m:t>
                                  </m:r>
                                  <m: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h</m:t>
                                  </m:r>
                                  <m:d>
                                    <m:dPr>
                                      <m:ctrlP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36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𝑇</m:t>
                                      </m:r>
                                      <m:r>
                                        <a:rPr lang="en-US" sz="3600" b="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b="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sz="3600" b="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𝑠𝑢𝑟𝑓𝑎𝑐𝑒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cooling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per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unit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length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</m:e>
                                <m:e>
                                  <m:r>
                                    <a:rPr lang="en-US" sz="360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and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unit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surface</m:t>
                                  </m:r>
                                  <m: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3600" b="0" i="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area</m:t>
                                  </m:r>
                                </m:e>
                              </m:eqArr>
                            </m:lim>
                          </m:limLow>
                          <m:r>
                            <a:rPr lang="en-US" sz="3600" b="0" i="1" kern="1200">
                              <a:solidFill>
                                <a:schemeClr val="tx1"/>
                              </a:solidFill>
                              <a:effectLst/>
                              <a:latin typeface="Cambria Math" panose="02040503050406030204" pitchFamily="18" charset="0"/>
                              <a:cs typeface="Arial" pitchFamily="34" charset="0"/>
                            </a:rPr>
                            <m:t>−</m:t>
                          </m:r>
                          <m:limLow>
                            <m:limLowPr>
                              <m:ctrlPr>
                                <a:rPr lang="en-US" sz="36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cs typeface="Arial" pitchFamily="34" charset="0"/>
                                </a:rPr>
                              </m:ctrlPr>
                            </m:limLowPr>
                            <m:e>
                              <m:groupChr>
                                <m:groupChrPr>
                                  <m:chr m:val="⏟"/>
                                  <m:ctrlPr>
                                    <a:rPr lang="en-US" sz="36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groupChrPr>
                                <m:e>
                                  <m:f>
                                    <m:fPr>
                                      <m:ctrlP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(</m:t>
                                      </m:r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𝑇</m:t>
                                      </m:r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b="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sz="3600" b="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𝐵</m:t>
                                          </m:r>
                                        </m:sub>
                                      </m:sSub>
                                      <m:r>
                                        <a:rPr lang="en-US" sz="3600" i="1" kern="1200"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cs typeface="Arial" pitchFamily="34" charset="0"/>
                                        </a:rPr>
                                        <m:t> )</m:t>
                                      </m:r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sz="3600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𝜅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3600" i="1" kern="120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3600" i="1" kern="120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  <m:t>𝐴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600" i="1" kern="120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latin typeface="Cambria Math" panose="02040503050406030204" pitchFamily="18" charset="0"/>
                                                  <a:cs typeface="Arial" pitchFamily="34" charset="0"/>
                                                </a:rPr>
                                                <m:t>𝑐𝑢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𝑃</m:t>
                                          </m:r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𝜂</m:t>
                                          </m:r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h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sz="3600" i="1" kern="12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cs typeface="Arial" pitchFamily="34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groupChr>
                            </m:e>
                            <m:lim>
                              <m:eqArr>
                                <m:eqArrPr>
                                  <m:ctrlP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</m:ctrlPr>
                                </m:eqArrPr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𝐶𝑜𝑙𝑑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−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𝑒𝑛𝑑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𝑐𝑜𝑜𝑙𝑖𝑛𝑔</m:t>
                                  </m:r>
                                </m:e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𝑝𝑒𝑟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𝑢𝑛𝑖𝑡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𝑙𝑒𝑛𝑔𝑡h</m:t>
                                  </m:r>
                                </m:e>
                                <m:e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𝑛𝑜𝑟𝑚𝑎𝑙𝑖𝑧𝑒𝑑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𝑓𝑜𝑟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𝑠𝑝𝑜𝑡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 </m:t>
                                  </m:r>
                                  <m:r>
                                    <a:rPr lang="en-US" sz="3600" b="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cs typeface="Arial" pitchFamily="34" charset="0"/>
                                    </a:rPr>
                                    <m:t>𝑠𝑖𝑧𝑒</m:t>
                                  </m:r>
                                </m:e>
                              </m:eqArr>
                            </m:lim>
                          </m:limLow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12FA7C1-9368-4D24-9AB8-FA9B6343D5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98360" y="5129725"/>
                <a:ext cx="18676252" cy="509767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 Box 52">
            <a:extLst>
              <a:ext uri="{FF2B5EF4-FFF2-40B4-BE49-F238E27FC236}">
                <a16:creationId xmlns:a16="http://schemas.microsoft.com/office/drawing/2014/main" id="{182A722E-61A8-47D1-8DE5-A73EA5C1C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08932" y="4208005"/>
            <a:ext cx="181752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defTabSz="4005546">
              <a:spcBef>
                <a:spcPct val="50000"/>
              </a:spcBef>
            </a:pPr>
            <a:r>
              <a:rPr lang="en-US" sz="6000" b="1" u="sng" dirty="0">
                <a:solidFill>
                  <a:srgbClr val="C00000"/>
                </a:solidFill>
                <a:cs typeface="Calibri" panose="020F0502020204030204" pitchFamily="34" charset="0"/>
              </a:rPr>
              <a:t>Rutherford cable dynamic thermal stability model</a:t>
            </a:r>
          </a:p>
        </p:txBody>
      </p:sp>
      <p:sp>
        <p:nvSpPr>
          <p:cNvPr id="47" name="Text Box 51">
            <a:extLst>
              <a:ext uri="{FF2B5EF4-FFF2-40B4-BE49-F238E27FC236}">
                <a16:creationId xmlns:a16="http://schemas.microsoft.com/office/drawing/2014/main" id="{2E35BB51-46AA-41B9-B8C5-2CD27276A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78510" y="10199185"/>
            <a:ext cx="17124355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39" indent="-285739" algn="just">
              <a:buFont typeface="Arial" panose="020B0604020202020204" pitchFamily="34" charset="0"/>
              <a:buChar char="•"/>
            </a:pPr>
            <a:r>
              <a:rPr lang="en-US" sz="3600" b="1" i="1" dirty="0"/>
              <a:t>C</a:t>
            </a:r>
            <a:r>
              <a:rPr lang="en-US" sz="3600" b="1" i="1" baseline="-25000" dirty="0"/>
              <a:t>p</a:t>
            </a:r>
            <a:r>
              <a:rPr lang="en-US" sz="3600" b="1" dirty="0"/>
              <a:t> calculated from experimental data fit from PPMS data from Nb</a:t>
            </a:r>
            <a:r>
              <a:rPr lang="en-US" sz="3600" b="1" baseline="-25000" dirty="0"/>
              <a:t>3</a:t>
            </a:r>
            <a:r>
              <a:rPr lang="en-US" sz="3600" b="1" dirty="0"/>
              <a:t>Sn strand at 12 T [3]</a:t>
            </a:r>
            <a:endParaRPr lang="en-US" sz="3600" b="1" i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99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80695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-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99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80695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-Light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FFFFFF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784</Words>
  <Application>Microsoft Office PowerPoint</Application>
  <PresentationFormat>Custom</PresentationFormat>
  <Paragraphs>82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Cambria Math</vt:lpstr>
      <vt:lpstr>Century Gothic</vt:lpstr>
      <vt:lpstr>Helvetica-Light</vt:lpstr>
      <vt:lpstr>Trebuchet MS</vt:lpstr>
      <vt:lpstr>Blank Presentation</vt:lpstr>
      <vt:lpstr>SigmaPlot 14.0 Graph</vt:lpstr>
      <vt:lpstr>PowerPoint Presentation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Ellen Hoover</dc:creator>
  <cp:lastModifiedBy>Chris Kovacs</cp:lastModifiedBy>
  <cp:revision>1782</cp:revision>
  <dcterms:created xsi:type="dcterms:W3CDTF">2005-02-02T14:45:50Z</dcterms:created>
  <dcterms:modified xsi:type="dcterms:W3CDTF">2019-07-18T15:40:23Z</dcterms:modified>
</cp:coreProperties>
</file>