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8" r:id="rId1"/>
  </p:sldMasterIdLst>
  <p:notesMasterIdLst>
    <p:notesMasterId r:id="rId9"/>
  </p:notesMasterIdLst>
  <p:handoutMasterIdLst>
    <p:handoutMasterId r:id="rId10"/>
  </p:handoutMasterIdLst>
  <p:sldIdLst>
    <p:sldId id="275" r:id="rId2"/>
    <p:sldId id="260" r:id="rId3"/>
    <p:sldId id="261" r:id="rId4"/>
    <p:sldId id="262" r:id="rId5"/>
    <p:sldId id="273" r:id="rId6"/>
    <p:sldId id="274" r:id="rId7"/>
    <p:sldId id="268" r:id="rId8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A00"/>
    <a:srgbClr val="DF681F"/>
    <a:srgbClr val="2C74B5"/>
    <a:srgbClr val="E6A854"/>
    <a:srgbClr val="FFCCFF"/>
    <a:srgbClr val="BBD050"/>
    <a:srgbClr val="B85195"/>
    <a:srgbClr val="5C0F8C"/>
    <a:srgbClr val="A8A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060"/>
    <p:restoredTop sz="96977" autoAdjust="0"/>
  </p:normalViewPr>
  <p:slideViewPr>
    <p:cSldViewPr>
      <p:cViewPr varScale="1">
        <p:scale>
          <a:sx n="82" d="100"/>
          <a:sy n="82" d="100"/>
        </p:scale>
        <p:origin x="183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>
        <p:scale>
          <a:sx n="160" d="100"/>
          <a:sy n="160" d="100"/>
        </p:scale>
        <p:origin x="6672" y="-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/>
          <a:lstStyle>
            <a:lvl1pPr algn="r">
              <a:defRPr sz="1300"/>
            </a:lvl1pPr>
          </a:lstStyle>
          <a:p>
            <a:fld id="{9614AEDD-4339-4274-B01B-57A750A8CE36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 anchor="b"/>
          <a:lstStyle>
            <a:lvl1pPr algn="r">
              <a:defRPr sz="1300"/>
            </a:lvl1pPr>
          </a:lstStyle>
          <a:p>
            <a:fld id="{E4101823-1C19-4802-8E86-683DF6055438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1167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/>
          <a:lstStyle>
            <a:lvl1pPr algn="r">
              <a:defRPr sz="1300"/>
            </a:lvl1pPr>
          </a:lstStyle>
          <a:p>
            <a:fld id="{AC9CFDAB-9E6E-4318-8E04-DBF1BC56C120}" type="datetimeFigureOut">
              <a:rPr lang="fr-FR" smtClean="0"/>
              <a:t>22/10/2018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6512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25" tIns="47762" rIns="95525" bIns="47762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3"/>
            <a:ext cx="5679440" cy="4605576"/>
          </a:xfrm>
          <a:prstGeom prst="rect">
            <a:avLst/>
          </a:prstGeom>
        </p:spPr>
        <p:txBody>
          <a:bodyPr vert="horz" lIns="95525" tIns="47762" rIns="95525" bIns="47762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5525" tIns="47762" rIns="95525" bIns="47762" rtlCol="0" anchor="b"/>
          <a:lstStyle>
            <a:lvl1pPr algn="r">
              <a:defRPr sz="1300"/>
            </a:lvl1pPr>
          </a:lstStyle>
          <a:p>
            <a:fld id="{DFAF3F8A-4ABC-400B-911C-BE23FCCDAD46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2237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35842" name="Notes Placeholder 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70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15"/>
          <p:cNvSpPr txBox="1">
            <a:spLocks noGrp="1"/>
          </p:cNvSpPr>
          <p:nvPr>
            <p:ph type="ctrTitle"/>
          </p:nvPr>
        </p:nvSpPr>
        <p:spPr>
          <a:xfrm>
            <a:off x="395536" y="2372886"/>
            <a:ext cx="5400600" cy="1044807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828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rtl="0">
              <a:spcBef>
                <a:spcPts val="0"/>
              </a:spcBef>
              <a:buSzPct val="100000"/>
              <a:defRPr sz="2828"/>
            </a:lvl2pPr>
            <a:lvl3pPr lvl="2" rtl="0">
              <a:spcBef>
                <a:spcPts val="0"/>
              </a:spcBef>
              <a:buSzPct val="100000"/>
              <a:defRPr sz="2828"/>
            </a:lvl3pPr>
            <a:lvl4pPr lvl="3" rtl="0">
              <a:spcBef>
                <a:spcPts val="0"/>
              </a:spcBef>
              <a:buSzPct val="100000"/>
              <a:defRPr sz="2828"/>
            </a:lvl4pPr>
            <a:lvl5pPr lvl="4" rtl="0">
              <a:spcBef>
                <a:spcPts val="0"/>
              </a:spcBef>
              <a:buSzPct val="100000"/>
              <a:defRPr sz="2828"/>
            </a:lvl5pPr>
            <a:lvl6pPr lvl="5" rtl="0">
              <a:spcBef>
                <a:spcPts val="0"/>
              </a:spcBef>
              <a:buSzPct val="100000"/>
              <a:defRPr sz="2828"/>
            </a:lvl6pPr>
            <a:lvl7pPr lvl="6" rtl="0">
              <a:spcBef>
                <a:spcPts val="0"/>
              </a:spcBef>
              <a:buSzPct val="100000"/>
              <a:defRPr sz="2828"/>
            </a:lvl7pPr>
            <a:lvl8pPr lvl="7" rtl="0">
              <a:spcBef>
                <a:spcPts val="0"/>
              </a:spcBef>
              <a:buSzPct val="100000"/>
              <a:defRPr sz="2828"/>
            </a:lvl8pPr>
            <a:lvl9pPr lvl="8" rtl="0">
              <a:spcBef>
                <a:spcPts val="0"/>
              </a:spcBef>
              <a:buSzPct val="100000"/>
              <a:defRPr sz="2828"/>
            </a:lvl9pPr>
          </a:lstStyle>
          <a:p>
            <a:endParaRPr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395536" y="3736646"/>
            <a:ext cx="360040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41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column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34"/>
          <p:cNvSpPr txBox="1">
            <a:spLocks noGrp="1"/>
          </p:cNvSpPr>
          <p:nvPr>
            <p:ph type="title"/>
          </p:nvPr>
        </p:nvSpPr>
        <p:spPr>
          <a:xfrm>
            <a:off x="971600" y="1383361"/>
            <a:ext cx="7272808" cy="81244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defRPr sz="1886">
                <a:solidFill>
                  <a:srgbClr val="19317B"/>
                </a:solidFill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2" name="Shape 35"/>
          <p:cNvSpPr txBox="1">
            <a:spLocks noGrp="1"/>
          </p:cNvSpPr>
          <p:nvPr>
            <p:ph type="body" idx="11"/>
          </p:nvPr>
        </p:nvSpPr>
        <p:spPr>
          <a:xfrm>
            <a:off x="971600" y="2468894"/>
            <a:ext cx="3528392" cy="355239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44373" lvl="0" indent="-244373">
              <a:spcBef>
                <a:spcPts val="0"/>
              </a:spcBef>
              <a:buSzPct val="70000"/>
              <a:buFont typeface="LucidaGrande" charset="0"/>
              <a:buChar char="▶"/>
              <a:defRPr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3" name="Shape 35"/>
          <p:cNvSpPr txBox="1">
            <a:spLocks noGrp="1"/>
          </p:cNvSpPr>
          <p:nvPr>
            <p:ph type="body" idx="12"/>
          </p:nvPr>
        </p:nvSpPr>
        <p:spPr>
          <a:xfrm>
            <a:off x="4716018" y="2468894"/>
            <a:ext cx="3528392" cy="355239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93248" lvl="0" indent="-293248">
              <a:spcBef>
                <a:spcPts val="0"/>
              </a:spcBef>
              <a:buSzPct val="70000"/>
              <a:buFont typeface="LucidaGrande" charset="0"/>
              <a:buChar char="▶"/>
              <a:defRPr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0189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34"/>
          <p:cNvSpPr txBox="1">
            <a:spLocks noGrp="1"/>
          </p:cNvSpPr>
          <p:nvPr>
            <p:ph type="title"/>
          </p:nvPr>
        </p:nvSpPr>
        <p:spPr>
          <a:xfrm>
            <a:off x="971600" y="1368415"/>
            <a:ext cx="7272808" cy="81244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defRPr sz="1886">
                <a:solidFill>
                  <a:srgbClr val="19317B"/>
                </a:solidFill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802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80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11" y="1142647"/>
            <a:ext cx="8229600" cy="71856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61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750618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ace-ri.eu/" TargetMode="Externa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383259" y="6371171"/>
            <a:ext cx="588343" cy="48683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36052F6A-383D-4658-9E2E-503D22466366}" type="slidenum">
              <a:rPr lang="en-GB" sz="848" baseline="0" smtClean="0">
                <a:solidFill>
                  <a:srgbClr val="19317B"/>
                </a:solidFill>
              </a:rPr>
              <a:pPr/>
              <a:t>‹Nr.›</a:t>
            </a:fld>
            <a:endParaRPr lang="en-GB" sz="848" baseline="0" dirty="0">
              <a:solidFill>
                <a:srgbClr val="19317B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95537" y="6309320"/>
            <a:ext cx="8352928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hlinkClick r:id="rId8"/>
          </p:cNvPr>
          <p:cNvSpPr txBox="1">
            <a:spLocks/>
          </p:cNvSpPr>
          <p:nvPr userDrawn="1"/>
        </p:nvSpPr>
        <p:spPr>
          <a:xfrm>
            <a:off x="7668344" y="6371171"/>
            <a:ext cx="1080120" cy="48683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GB" sz="848" baseline="0" dirty="0" err="1">
                <a:solidFill>
                  <a:srgbClr val="FF6B19"/>
                </a:solidFill>
                <a:hlinkClick r:id="rId8"/>
              </a:rPr>
              <a:t>www.prace-ri.eu</a:t>
            </a:r>
            <a:endParaRPr lang="en-GB" sz="848" baseline="0" dirty="0">
              <a:solidFill>
                <a:srgbClr val="FF6B1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" y="1"/>
            <a:ext cx="9141283" cy="1092476"/>
          </a:xfrm>
          <a:prstGeom prst="rect">
            <a:avLst/>
          </a:prstGeom>
        </p:spPr>
      </p:pic>
      <p:sp>
        <p:nvSpPr>
          <p:cNvPr id="6" name="Title Placeholder 5"/>
          <p:cNvSpPr>
            <a:spLocks noGrp="1"/>
          </p:cNvSpPr>
          <p:nvPr>
            <p:ph type="title"/>
          </p:nvPr>
        </p:nvSpPr>
        <p:spPr>
          <a:xfrm>
            <a:off x="457201" y="1271073"/>
            <a:ext cx="8229600" cy="13249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1" y="2774934"/>
            <a:ext cx="8291263" cy="3267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GB" noProof="0" dirty="0"/>
              <a:t>First level bullets</a:t>
            </a:r>
          </a:p>
          <a:p>
            <a:pPr lvl="1"/>
            <a:r>
              <a:rPr lang="en-GB" noProof="0" dirty="0"/>
              <a:t>Second level bullets</a:t>
            </a:r>
          </a:p>
          <a:p>
            <a:pPr lvl="2"/>
            <a:r>
              <a:rPr lang="en-GB" noProof="0" dirty="0"/>
              <a:t>Third level bullets</a:t>
            </a:r>
          </a:p>
          <a:p>
            <a:pPr lvl="3"/>
            <a:r>
              <a:rPr lang="en-GB" noProof="0" dirty="0"/>
              <a:t>Forth level bullets</a:t>
            </a:r>
          </a:p>
          <a:p>
            <a:pPr lvl="3"/>
            <a:endParaRPr lang="en-GB" noProof="0" dirty="0"/>
          </a:p>
        </p:txBody>
      </p:sp>
      <p:sp>
        <p:nvSpPr>
          <p:cNvPr id="20" name="Footer Placeholder 4"/>
          <p:cNvSpPr txBox="1">
            <a:spLocks/>
          </p:cNvSpPr>
          <p:nvPr userDrawn="1"/>
        </p:nvSpPr>
        <p:spPr>
          <a:xfrm>
            <a:off x="1272712" y="6371168"/>
            <a:ext cx="3176120" cy="48683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US" sz="848" baseline="0" dirty="0">
                <a:solidFill>
                  <a:srgbClr val="19317B"/>
                </a:solidFill>
              </a:rPr>
              <a:t>The Partnership for Advanced Computing in Europe | </a:t>
            </a:r>
            <a:r>
              <a:rPr lang="en-US" sz="848" baseline="0" dirty="0">
                <a:solidFill>
                  <a:srgbClr val="FF6B19"/>
                </a:solidFill>
              </a:rPr>
              <a:t>PRACE</a:t>
            </a:r>
            <a:endParaRPr lang="en-GB" sz="848" baseline="0" dirty="0">
              <a:solidFill>
                <a:srgbClr val="FF6B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472531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5" r:id="rId5"/>
    <p:sldLayoutId id="2147483686" r:id="rId6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886" b="0" i="0" u="none" strike="noStrike" cap="none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244373" marR="0" lvl="0" indent="-244373" algn="l" rtl="0">
        <a:lnSpc>
          <a:spcPct val="100000"/>
        </a:lnSpc>
        <a:spcBef>
          <a:spcPts val="0"/>
        </a:spcBef>
        <a:spcAft>
          <a:spcPts val="0"/>
        </a:spcAft>
        <a:buClr>
          <a:srgbClr val="FF6B19"/>
        </a:buClr>
        <a:buSzPct val="70000"/>
        <a:buFont typeface="LucidaGrande" charset="0"/>
        <a:buChar char="▶"/>
        <a:defRPr sz="2052" b="0" i="0" u="none" strike="noStrike" cap="none" baseline="0" dirty="0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L="635371" marR="0" lvl="1" indent="-244373" algn="l" rtl="0">
        <a:lnSpc>
          <a:spcPct val="100000"/>
        </a:lnSpc>
        <a:spcBef>
          <a:spcPts val="0"/>
        </a:spcBef>
        <a:spcAft>
          <a:spcPts val="0"/>
        </a:spcAft>
        <a:buClr>
          <a:srgbClr val="19317B"/>
        </a:buClr>
        <a:buSzPct val="60000"/>
        <a:buFont typeface="LucidaGrande" charset="0"/>
        <a:buChar char="▶"/>
        <a:defRPr sz="1539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2pPr>
      <a:lvl3pPr marL="1026368" marR="0" lvl="2" indent="-244373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539" b="0" i="1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3pPr>
      <a:lvl4pPr marL="1417366" marR="0" lvl="3" indent="-244373" algn="l" defTabSz="781995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Pct val="40000"/>
        <a:buFont typeface="LucidaGrande" charset="0"/>
        <a:buChar char="▶"/>
        <a:tabLst/>
        <a:defRPr sz="1368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4pPr>
      <a:lvl5pPr marL="0" marR="0" lvl="4" indent="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None/>
        <a:defRPr sz="1320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L="244373" marR="0" lvl="6" indent="-244373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320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32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ti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0B4A0F3-735A-284D-A0D5-26C232B282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060848"/>
            <a:ext cx="6480720" cy="1645075"/>
          </a:xfrm>
        </p:spPr>
        <p:txBody>
          <a:bodyPr>
            <a:normAutofit/>
          </a:bodyPr>
          <a:lstStyle/>
          <a:p>
            <a:r>
              <a:rPr lang="fr-FR" sz="3200" b="1" dirty="0"/>
              <a:t>Overview of PRACE HLST services</a:t>
            </a:r>
          </a:p>
        </p:txBody>
      </p:sp>
      <p:sp>
        <p:nvSpPr>
          <p:cNvPr id="3" name="Shape 65">
            <a:extLst>
              <a:ext uri="{FF2B5EF4-FFF2-40B4-BE49-F238E27FC236}">
                <a16:creationId xmlns="" xmlns:a16="http://schemas.microsoft.com/office/drawing/2014/main" id="{273AE687-CD95-9D4E-AACF-C5D7DAC33EE1}"/>
              </a:ext>
            </a:extLst>
          </p:cNvPr>
          <p:cNvSpPr txBox="1">
            <a:spLocks/>
          </p:cNvSpPr>
          <p:nvPr/>
        </p:nvSpPr>
        <p:spPr>
          <a:xfrm>
            <a:off x="462489" y="4652969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en-GB" sz="1323" i="1" dirty="0">
                <a:solidFill>
                  <a:srgbClr val="19317B"/>
                </a:solidFill>
              </a:rPr>
              <a:t>Member of the Board of Directors | PRACE </a:t>
            </a:r>
            <a:r>
              <a:rPr lang="en-GB" sz="1323" i="1" dirty="0" err="1">
                <a:solidFill>
                  <a:srgbClr val="19317B"/>
                </a:solidFill>
              </a:rPr>
              <a:t>aisbl</a:t>
            </a:r>
            <a:endParaRPr lang="en" sz="1323" i="1" dirty="0">
              <a:solidFill>
                <a:srgbClr val="19317B"/>
              </a:solidFill>
            </a:endParaRPr>
          </a:p>
        </p:txBody>
      </p:sp>
      <p:sp>
        <p:nvSpPr>
          <p:cNvPr id="4" name="Shape 65">
            <a:extLst>
              <a:ext uri="{FF2B5EF4-FFF2-40B4-BE49-F238E27FC236}">
                <a16:creationId xmlns="" xmlns:a16="http://schemas.microsoft.com/office/drawing/2014/main" id="{6FDBCB24-58C3-6344-9D33-9D60D3995D6D}"/>
              </a:ext>
            </a:extLst>
          </p:cNvPr>
          <p:cNvSpPr txBox="1">
            <a:spLocks/>
          </p:cNvSpPr>
          <p:nvPr/>
        </p:nvSpPr>
        <p:spPr>
          <a:xfrm>
            <a:off x="462489" y="4335465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en-GB" sz="2205" dirty="0" err="1">
                <a:solidFill>
                  <a:srgbClr val="19317B"/>
                </a:solidFill>
              </a:rPr>
              <a:t>Stéphane</a:t>
            </a:r>
            <a:r>
              <a:rPr lang="en-GB" sz="2205" dirty="0">
                <a:solidFill>
                  <a:srgbClr val="19317B"/>
                </a:solidFill>
              </a:rPr>
              <a:t> Requena</a:t>
            </a:r>
            <a:endParaRPr lang="en" sz="2205" dirty="0">
              <a:solidFill>
                <a:srgbClr val="193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0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5250" y="1404458"/>
            <a:ext cx="3936045" cy="3258088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Expected in…"/>
          <p:cNvSpPr txBox="1">
            <a:spLocks noGrp="1"/>
          </p:cNvSpPr>
          <p:nvPr>
            <p:ph type="body" sz="quarter" idx="4294967295"/>
          </p:nvPr>
        </p:nvSpPr>
        <p:spPr>
          <a:xfrm>
            <a:off x="318225" y="1906946"/>
            <a:ext cx="7758349" cy="551119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29299" indent="-129299" defTabSz="344797">
              <a:lnSpc>
                <a:spcPct val="150000"/>
              </a:lnSpc>
              <a:spcBef>
                <a:spcPts val="94"/>
              </a:spcBef>
              <a:buSzPct val="100000"/>
              <a:defRPr sz="800">
                <a:solidFill>
                  <a:srgbClr val="6B6BCF"/>
                </a:solidFill>
              </a:defRPr>
            </a:pPr>
            <a:r>
              <a:rPr sz="1886" dirty="0"/>
              <a:t>Expected in </a:t>
            </a:r>
          </a:p>
          <a:p>
            <a:pPr marL="280146" lvl="1" indent="-107749" defTabSz="344797">
              <a:lnSpc>
                <a:spcPct val="150000"/>
              </a:lnSpc>
              <a:buSzPct val="100000"/>
              <a:defRPr sz="720"/>
            </a:pPr>
            <a:r>
              <a:rPr sz="1697" dirty="0"/>
              <a:t>2019</a:t>
            </a:r>
            <a:r>
              <a:rPr lang="fr-FR" sz="1697" dirty="0"/>
              <a:t>/20</a:t>
            </a:r>
            <a:r>
              <a:rPr sz="1697" dirty="0"/>
              <a:t> for China </a:t>
            </a:r>
          </a:p>
          <a:p>
            <a:pPr marL="280146" lvl="1" indent="-107749" defTabSz="344797">
              <a:lnSpc>
                <a:spcPct val="150000"/>
              </a:lnSpc>
              <a:buSzPct val="100000"/>
              <a:defRPr sz="720"/>
            </a:pPr>
            <a:r>
              <a:rPr sz="1697" dirty="0"/>
              <a:t>2021/22 for US and </a:t>
            </a:r>
            <a:r>
              <a:rPr lang="fr-FR" sz="1697" dirty="0" err="1"/>
              <a:t>Japan</a:t>
            </a:r>
            <a:endParaRPr sz="1697" dirty="0"/>
          </a:p>
          <a:p>
            <a:pPr marL="280146" lvl="1" indent="-107749" defTabSz="344797">
              <a:lnSpc>
                <a:spcPct val="150000"/>
              </a:lnSpc>
              <a:buSzPct val="100000"/>
              <a:defRPr sz="720"/>
            </a:pPr>
            <a:r>
              <a:rPr sz="1697" dirty="0"/>
              <a:t>2022/2023 in Europe</a:t>
            </a:r>
            <a:br>
              <a:rPr sz="1697" dirty="0"/>
            </a:br>
            <a:r>
              <a:rPr sz="1697" dirty="0"/>
              <a:t>(EuroHPC)</a:t>
            </a:r>
          </a:p>
          <a:p>
            <a:pPr marL="129299" indent="-129299" defTabSz="344797">
              <a:lnSpc>
                <a:spcPct val="150000"/>
              </a:lnSpc>
              <a:spcBef>
                <a:spcPts val="94"/>
              </a:spcBef>
              <a:buSzPct val="100000"/>
              <a:defRPr sz="800">
                <a:solidFill>
                  <a:srgbClr val="6B6BCF"/>
                </a:solidFill>
              </a:defRPr>
            </a:pPr>
            <a:r>
              <a:rPr sz="1886" dirty="0" smtClean="0"/>
              <a:t>BUT</a:t>
            </a:r>
            <a:r>
              <a:rPr sz="1886" dirty="0" smtClean="0">
                <a:solidFill>
                  <a:srgbClr val="000000"/>
                </a:solidFill>
              </a:rPr>
              <a:t>: </a:t>
            </a:r>
            <a:r>
              <a:rPr sz="1886" dirty="0">
                <a:solidFill>
                  <a:srgbClr val="000000"/>
                </a:solidFill>
              </a:rPr>
              <a:t>No more focus </a:t>
            </a:r>
            <a:br>
              <a:rPr sz="1886" dirty="0">
                <a:solidFill>
                  <a:srgbClr val="000000"/>
                </a:solidFill>
              </a:rPr>
            </a:br>
            <a:r>
              <a:rPr sz="1886" dirty="0">
                <a:solidFill>
                  <a:srgbClr val="000000"/>
                </a:solidFill>
              </a:rPr>
              <a:t>on peak performance </a:t>
            </a:r>
          </a:p>
          <a:p>
            <a:pPr marL="129299" indent="-129299" defTabSz="344797">
              <a:lnSpc>
                <a:spcPct val="150000"/>
              </a:lnSpc>
              <a:spcBef>
                <a:spcPts val="94"/>
              </a:spcBef>
              <a:buSzPct val="100000"/>
              <a:defRPr sz="800"/>
            </a:pPr>
            <a:r>
              <a:rPr sz="1886" dirty="0"/>
              <a:t>Systems 50 to 100x </a:t>
            </a:r>
            <a:br>
              <a:rPr sz="1886" dirty="0"/>
            </a:br>
            <a:r>
              <a:rPr sz="1886" dirty="0"/>
              <a:t>faster than 2017 </a:t>
            </a:r>
            <a:br>
              <a:rPr sz="1886" dirty="0"/>
            </a:br>
            <a:r>
              <a:rPr sz="1886" dirty="0"/>
              <a:t>ones on </a:t>
            </a:r>
            <a:r>
              <a:rPr sz="1886" b="1" dirty="0"/>
              <a:t>real apps</a:t>
            </a:r>
          </a:p>
        </p:txBody>
      </p:sp>
      <p:sp>
        <p:nvSpPr>
          <p:cNvPr id="88" name="Source top500.org"/>
          <p:cNvSpPr txBox="1"/>
          <p:nvPr/>
        </p:nvSpPr>
        <p:spPr>
          <a:xfrm>
            <a:off x="7190196" y="1706208"/>
            <a:ext cx="1803397" cy="251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>
            <a:lvl1pPr>
              <a:defRPr sz="1100" i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037" dirty="0"/>
              <a:t>Source top500.org</a:t>
            </a:r>
          </a:p>
        </p:txBody>
      </p:sp>
      <p:pic>
        <p:nvPicPr>
          <p:cNvPr id="89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33727" y="2320494"/>
            <a:ext cx="1716337" cy="1820073"/>
          </a:xfrm>
          <a:prstGeom prst="rect">
            <a:avLst/>
          </a:prstGeom>
          <a:ln w="12700">
            <a:miter lim="400000"/>
          </a:ln>
          <a:effectLst>
            <a:outerShdw blurRad="50800" dist="38100" rotWithShape="0">
              <a:srgbClr val="000000">
                <a:alpha val="39999"/>
              </a:srgbClr>
            </a:outerShdw>
          </a:effectLst>
        </p:spPr>
      </p:pic>
      <p:sp>
        <p:nvSpPr>
          <p:cNvPr id="90" name="Strong constraints on energy : 20 to 30MW…"/>
          <p:cNvSpPr txBox="1"/>
          <p:nvPr/>
        </p:nvSpPr>
        <p:spPr>
          <a:xfrm>
            <a:off x="4082580" y="4569795"/>
            <a:ext cx="4753187" cy="1398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/>
          <a:p>
            <a:pPr>
              <a:defRPr sz="1800">
                <a:solidFill>
                  <a:srgbClr val="6B6BCF"/>
                </a:solidFill>
              </a:defRPr>
            </a:pPr>
            <a:r>
              <a:rPr sz="1697" dirty="0"/>
              <a:t>Strong constraints on energy : 20 to 30MW</a:t>
            </a:r>
          </a:p>
          <a:p>
            <a:pPr>
              <a:buSzPct val="100000"/>
              <a:buFont typeface="Arial"/>
              <a:buChar char="•"/>
              <a:defRPr sz="1800"/>
            </a:pPr>
            <a:r>
              <a:rPr sz="1697" dirty="0"/>
              <a:t>Free flops but moving data will cost</a:t>
            </a:r>
          </a:p>
          <a:p>
            <a:pPr>
              <a:buSzPct val="100000"/>
              <a:buFont typeface="Arial"/>
              <a:buChar char="•"/>
              <a:defRPr sz="1800"/>
            </a:pPr>
            <a:r>
              <a:rPr sz="1697" dirty="0"/>
              <a:t>Strong impact on HW/SW : dense </a:t>
            </a:r>
            <a:r>
              <a:rPr lang="fr-FR" sz="1697" dirty="0"/>
              <a:t>architectures</a:t>
            </a:r>
            <a:r>
              <a:rPr sz="1697" dirty="0"/>
              <a:t>, deep memory hierarchies, </a:t>
            </a:r>
            <a:r>
              <a:rPr lang="fr-FR" sz="1697" dirty="0"/>
              <a:t>more //, </a:t>
            </a:r>
            <a:r>
              <a:rPr lang="fr-FR" sz="1697" dirty="0" err="1"/>
              <a:t>resiliency</a:t>
            </a:r>
            <a:r>
              <a:rPr sz="1697" dirty="0"/>
              <a:t>…. </a:t>
            </a:r>
          </a:p>
        </p:txBody>
      </p:sp>
      <p:sp>
        <p:nvSpPr>
          <p:cNvPr id="92" name="Programmability !…"/>
          <p:cNvSpPr txBox="1"/>
          <p:nvPr/>
        </p:nvSpPr>
        <p:spPr>
          <a:xfrm>
            <a:off x="4902566" y="6060409"/>
            <a:ext cx="4241434" cy="61465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3101" rIns="43101">
            <a:spAutoFit/>
          </a:bodyPr>
          <a:lstStyle/>
          <a:p>
            <a:pPr>
              <a:defRPr sz="1800">
                <a:latin typeface="+mj-lt"/>
                <a:ea typeface="+mj-ea"/>
                <a:cs typeface="+mj-cs"/>
                <a:sym typeface="Helvetica"/>
              </a:defRPr>
            </a:pPr>
            <a:r>
              <a:rPr lang="fr-FR" sz="1697" dirty="0" err="1"/>
              <a:t>Strong</a:t>
            </a:r>
            <a:r>
              <a:rPr lang="fr-FR" sz="1697" dirty="0"/>
              <a:t> impact on </a:t>
            </a:r>
            <a:r>
              <a:rPr lang="fr-FR" sz="1697" dirty="0" err="1"/>
              <a:t>apps</a:t>
            </a:r>
            <a:r>
              <a:rPr lang="fr-FR" sz="1697" dirty="0"/>
              <a:t> / p</a:t>
            </a:r>
            <a:r>
              <a:rPr sz="1697" dirty="0" err="1"/>
              <a:t>rogrammability</a:t>
            </a:r>
            <a:r>
              <a:rPr sz="1697" dirty="0"/>
              <a:t> ! </a:t>
            </a:r>
          </a:p>
          <a:p>
            <a:pPr>
              <a:defRPr sz="1800">
                <a:latin typeface="+mj-lt"/>
                <a:ea typeface="+mj-ea"/>
                <a:cs typeface="+mj-cs"/>
                <a:sym typeface="Helvetica"/>
              </a:defRPr>
            </a:pPr>
            <a:r>
              <a:rPr sz="1697" dirty="0"/>
              <a:t>Support to users ! </a:t>
            </a:r>
          </a:p>
        </p:txBody>
      </p:sp>
      <p:sp>
        <p:nvSpPr>
          <p:cNvPr id="85" name="The context : the road to Exascale"/>
          <p:cNvSpPr txBox="1">
            <a:spLocks noGrp="1"/>
          </p:cNvSpPr>
          <p:nvPr>
            <p:ph type="title" idx="4294967295"/>
          </p:nvPr>
        </p:nvSpPr>
        <p:spPr>
          <a:xfrm>
            <a:off x="277553" y="1136939"/>
            <a:ext cx="6956173" cy="378639"/>
          </a:xfrm>
          <a:prstGeom prst="rect">
            <a:avLst/>
          </a:prstGeom>
        </p:spPr>
        <p:txBody>
          <a:bodyPr>
            <a:noAutofit/>
          </a:bodyPr>
          <a:lstStyle>
            <a:lvl1pPr defTabSz="813816">
              <a:defRPr sz="2136"/>
            </a:lvl1pPr>
          </a:lstStyle>
          <a:p>
            <a:r>
              <a:rPr sz="2263" dirty="0">
                <a:solidFill>
                  <a:schemeClr val="tx1"/>
                </a:solidFill>
              </a:rPr>
              <a:t>The </a:t>
            </a:r>
            <a:r>
              <a:rPr sz="2263" dirty="0" smtClean="0">
                <a:solidFill>
                  <a:schemeClr val="tx1"/>
                </a:solidFill>
              </a:rPr>
              <a:t>context: </a:t>
            </a:r>
            <a:r>
              <a:rPr sz="2263" dirty="0">
                <a:solidFill>
                  <a:schemeClr val="tx1"/>
                </a:solidFill>
              </a:rPr>
              <a:t>the road to </a:t>
            </a:r>
            <a:r>
              <a:rPr sz="2263" dirty="0" err="1">
                <a:solidFill>
                  <a:schemeClr val="tx1"/>
                </a:solidFill>
              </a:rPr>
              <a:t>Exascale</a:t>
            </a:r>
            <a:endParaRPr sz="2263" dirty="0">
              <a:solidFill>
                <a:schemeClr val="tx1"/>
              </a:solidFill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="" xmlns:a16="http://schemas.microsoft.com/office/drawing/2014/main" id="{06129492-75A1-5344-8259-6EBA3FAAAD64}"/>
              </a:ext>
            </a:extLst>
          </p:cNvPr>
          <p:cNvSpPr/>
          <p:nvPr/>
        </p:nvSpPr>
        <p:spPr>
          <a:xfrm>
            <a:off x="4610312" y="6359303"/>
            <a:ext cx="2481968" cy="3046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Figure"/>
          <p:cNvSpPr/>
          <p:nvPr/>
        </p:nvSpPr>
        <p:spPr>
          <a:xfrm>
            <a:off x="6604261" y="5663773"/>
            <a:ext cx="285850" cy="429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4400"/>
                </a:moveTo>
                <a:lnTo>
                  <a:pt x="5400" y="144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4400"/>
                </a:lnTo>
                <a:lnTo>
                  <a:pt x="21600" y="144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1"/>
          </a:solidFill>
          <a:ln w="25400">
            <a:solidFill>
              <a:srgbClr val="89A4A7"/>
            </a:solidFill>
          </a:ln>
        </p:spPr>
        <p:txBody>
          <a:bodyPr lIns="43101" rIns="43101" anchor="ctr"/>
          <a:lstStyle/>
          <a:p>
            <a:pPr algn="ctr"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  <a:sym typeface="Arial"/>
              </a:defRPr>
            </a:pPr>
            <a:endParaRPr sz="1697"/>
          </a:p>
        </p:txBody>
      </p:sp>
    </p:spTree>
    <p:extLst>
      <p:ext uri="{BB962C8B-B14F-4D97-AF65-F5344CB8AC3E}">
        <p14:creationId xmlns:p14="http://schemas.microsoft.com/office/powerpoint/2010/main" val="13758795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he context : Convergence between HPC, Big Data and AI"/>
          <p:cNvSpPr txBox="1">
            <a:spLocks noGrp="1"/>
          </p:cNvSpPr>
          <p:nvPr>
            <p:ph type="title" idx="4294967295"/>
          </p:nvPr>
        </p:nvSpPr>
        <p:spPr>
          <a:xfrm>
            <a:off x="707793" y="352001"/>
            <a:ext cx="7798757" cy="378639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defTabSz="813816">
              <a:defRPr sz="2136"/>
            </a:lvl1pPr>
          </a:lstStyle>
          <a:p>
            <a:r>
              <a:rPr sz="2263" dirty="0">
                <a:solidFill>
                  <a:schemeClr val="tx1"/>
                </a:solidFill>
              </a:rPr>
              <a:t>The context : Convergence between HPC, Big Data and AI</a:t>
            </a:r>
          </a:p>
        </p:txBody>
      </p:sp>
      <p:sp>
        <p:nvSpPr>
          <p:cNvPr id="96" name="Explosion of computational data…"/>
          <p:cNvSpPr txBox="1">
            <a:spLocks noGrp="1"/>
          </p:cNvSpPr>
          <p:nvPr>
            <p:ph type="body" idx="4294967295"/>
          </p:nvPr>
        </p:nvSpPr>
        <p:spPr>
          <a:xfrm>
            <a:off x="384310" y="1170590"/>
            <a:ext cx="8122239" cy="472175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9373" indent="-269373">
              <a:lnSpc>
                <a:spcPct val="150000"/>
              </a:lnSpc>
              <a:buFont typeface="Lucida Grande"/>
              <a:buChar char="▶"/>
              <a:defRPr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Explosion of computational data</a:t>
            </a:r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 sz="1500"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endParaRPr dirty="0"/>
          </a:p>
          <a:p>
            <a:pPr marL="269373" indent="-269373">
              <a:lnSpc>
                <a:spcPct val="150000"/>
              </a:lnSpc>
              <a:buFont typeface="Lucida Grande"/>
              <a:buChar char="▶"/>
              <a:defRPr>
                <a:solidFill>
                  <a:srgbClr val="19317B"/>
                </a:solidFill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And instrumental data </a:t>
            </a:r>
          </a:p>
        </p:txBody>
      </p:sp>
      <p:pic>
        <p:nvPicPr>
          <p:cNvPr id="97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240" y="1984785"/>
            <a:ext cx="929386" cy="1290066"/>
          </a:xfrm>
          <a:prstGeom prst="rect">
            <a:avLst/>
          </a:prstGeom>
          <a:ln w="12700">
            <a:miter lim="400000"/>
          </a:ln>
        </p:spPr>
      </p:pic>
      <p:sp>
        <p:nvSpPr>
          <p:cNvPr id="98" name="Cosmology…"/>
          <p:cNvSpPr txBox="1"/>
          <p:nvPr/>
        </p:nvSpPr>
        <p:spPr>
          <a:xfrm>
            <a:off x="1638674" y="1673494"/>
            <a:ext cx="1716595" cy="789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/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Cosmology  </a:t>
            </a:r>
          </a:p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DEUS project </a:t>
            </a:r>
          </a:p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150 PB raw data</a:t>
            </a:r>
          </a:p>
        </p:txBody>
      </p:sp>
      <p:pic>
        <p:nvPicPr>
          <p:cNvPr id="99" name="image.tif" descr="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02615" y="1655535"/>
            <a:ext cx="2054825" cy="1150882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Reservoir modeling…"/>
          <p:cNvSpPr txBox="1"/>
          <p:nvPr/>
        </p:nvSpPr>
        <p:spPr>
          <a:xfrm>
            <a:off x="2825474" y="2857302"/>
            <a:ext cx="2494824" cy="556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/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Reservoir modeling</a:t>
            </a:r>
          </a:p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of gigamodels 350 TB/run </a:t>
            </a:r>
          </a:p>
        </p:txBody>
      </p:sp>
      <p:pic>
        <p:nvPicPr>
          <p:cNvPr id="101" name="image.png" descr="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802202" y="1288869"/>
            <a:ext cx="1336459" cy="1376867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HiFi turbulent…"/>
          <p:cNvSpPr txBox="1"/>
          <p:nvPr/>
        </p:nvSpPr>
        <p:spPr>
          <a:xfrm>
            <a:off x="7262878" y="1211047"/>
            <a:ext cx="1963532" cy="789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/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HiFi turbulent</a:t>
            </a:r>
          </a:p>
          <a:p>
            <a:pPr>
              <a:defRPr sz="1600">
                <a:latin typeface="+mn-lt"/>
                <a:ea typeface="+mn-ea"/>
                <a:cs typeface="+mn-cs"/>
                <a:sym typeface="Arial"/>
              </a:defRPr>
            </a:pPr>
            <a:r>
              <a:rPr sz="1509"/>
              <a:t>DNS combustion </a:t>
            </a:r>
            <a:br>
              <a:rPr sz="1509"/>
            </a:br>
            <a:r>
              <a:rPr sz="1509"/>
              <a:t>S3D : 1PB / 30mn</a:t>
            </a:r>
          </a:p>
        </p:txBody>
      </p:sp>
      <p:pic>
        <p:nvPicPr>
          <p:cNvPr id="103" name="image.png" descr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426555" y="2837845"/>
            <a:ext cx="3671148" cy="1116461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Climate CMIP exercices"/>
          <p:cNvSpPr txBox="1"/>
          <p:nvPr/>
        </p:nvSpPr>
        <p:spPr>
          <a:xfrm>
            <a:off x="6861791" y="2608866"/>
            <a:ext cx="2554688" cy="324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>
            <a:lvl1pPr>
              <a:defRPr sz="16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509"/>
              <a:t>Climate CMIP exercices</a:t>
            </a:r>
          </a:p>
        </p:txBody>
      </p:sp>
      <p:pic>
        <p:nvPicPr>
          <p:cNvPr id="105" name="image.png" descr="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82894" y="4551446"/>
            <a:ext cx="1061086" cy="848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" name="image.png" descr="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490237" y="4551447"/>
            <a:ext cx="1219725" cy="8740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image.png" descr="imag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072138" y="4573896"/>
            <a:ext cx="1212242" cy="878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image.png" descr="imag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796215" y="4560426"/>
            <a:ext cx="797685" cy="891970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LOFAR/SKA…"/>
          <p:cNvSpPr txBox="1"/>
          <p:nvPr/>
        </p:nvSpPr>
        <p:spPr>
          <a:xfrm>
            <a:off x="776636" y="5501784"/>
            <a:ext cx="1418772" cy="614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/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697" dirty="0"/>
              <a:t>LOFAR/SKA</a:t>
            </a:r>
          </a:p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697" dirty="0"/>
              <a:t>4 EB/</a:t>
            </a:r>
            <a:r>
              <a:rPr sz="1697" dirty="0" err="1"/>
              <a:t>yr</a:t>
            </a:r>
            <a:r>
              <a:rPr sz="1697" dirty="0"/>
              <a:t> </a:t>
            </a:r>
            <a:r>
              <a:rPr lang="fr-FR" sz="1697" dirty="0" err="1"/>
              <a:t>raw</a:t>
            </a:r>
            <a:endParaRPr sz="1697" dirty="0"/>
          </a:p>
        </p:txBody>
      </p:sp>
      <p:sp>
        <p:nvSpPr>
          <p:cNvPr id="110" name="COPERNICUS/SWOT…"/>
          <p:cNvSpPr txBox="1"/>
          <p:nvPr/>
        </p:nvSpPr>
        <p:spPr>
          <a:xfrm>
            <a:off x="2252278" y="5450900"/>
            <a:ext cx="2029383" cy="556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3101" rIns="43101">
            <a:spAutoFit/>
          </a:bodyPr>
          <a:lstStyle/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509" dirty="0"/>
              <a:t>COPERNICUS/SWOT</a:t>
            </a:r>
          </a:p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509" dirty="0"/>
              <a:t>4 PB/d </a:t>
            </a:r>
            <a:r>
              <a:rPr lang="fr-FR" sz="1509" dirty="0" err="1"/>
              <a:t>raw</a:t>
            </a:r>
            <a:endParaRPr sz="1509" dirty="0"/>
          </a:p>
        </p:txBody>
      </p:sp>
      <p:sp>
        <p:nvSpPr>
          <p:cNvPr id="111" name="LSST/EUCLID…"/>
          <p:cNvSpPr txBox="1"/>
          <p:nvPr/>
        </p:nvSpPr>
        <p:spPr>
          <a:xfrm>
            <a:off x="4052681" y="5656934"/>
            <a:ext cx="1641766" cy="5568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3101" rIns="43101">
            <a:spAutoFit/>
          </a:bodyPr>
          <a:lstStyle/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509" dirty="0"/>
              <a:t>LSST/EUCLID</a:t>
            </a:r>
          </a:p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509" dirty="0"/>
              <a:t>20 PB/night </a:t>
            </a:r>
            <a:r>
              <a:rPr lang="fr-FR" sz="1509" dirty="0" err="1"/>
              <a:t>raw</a:t>
            </a:r>
            <a:endParaRPr sz="1509" dirty="0"/>
          </a:p>
        </p:txBody>
      </p:sp>
      <p:sp>
        <p:nvSpPr>
          <p:cNvPr id="112" name="Network of  seismic sensors…"/>
          <p:cNvSpPr txBox="1"/>
          <p:nvPr/>
        </p:nvSpPr>
        <p:spPr>
          <a:xfrm>
            <a:off x="5621523" y="5442758"/>
            <a:ext cx="1715098" cy="7890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/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509" dirty="0"/>
              <a:t>Network of </a:t>
            </a:r>
            <a:br>
              <a:rPr sz="1509" dirty="0"/>
            </a:br>
            <a:r>
              <a:rPr sz="1509" dirty="0"/>
              <a:t>seismic sensors</a:t>
            </a:r>
          </a:p>
          <a:p>
            <a:pPr>
              <a:defRPr sz="1800">
                <a:latin typeface="+mn-lt"/>
                <a:ea typeface="+mn-ea"/>
                <a:cs typeface="+mn-cs"/>
                <a:sym typeface="Arial"/>
              </a:defRPr>
            </a:pPr>
            <a:r>
              <a:rPr sz="1509" dirty="0"/>
              <a:t>100 TB/</a:t>
            </a:r>
            <a:r>
              <a:rPr sz="1509" dirty="0" err="1"/>
              <a:t>yr</a:t>
            </a:r>
            <a:endParaRPr sz="1509" dirty="0"/>
          </a:p>
        </p:txBody>
      </p:sp>
      <p:pic>
        <p:nvPicPr>
          <p:cNvPr id="113" name="image.png" descr="image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963559" y="4119437"/>
            <a:ext cx="1972512" cy="1649248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Internet &amp; IoT"/>
          <p:cNvSpPr txBox="1"/>
          <p:nvPr/>
        </p:nvSpPr>
        <p:spPr>
          <a:xfrm>
            <a:off x="7292810" y="5798864"/>
            <a:ext cx="1715098" cy="3534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3101" rIns="43101">
            <a:spAutoFit/>
          </a:bodyPr>
          <a:lstStyle>
            <a:lvl1pPr>
              <a:defRPr sz="18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697" dirty="0"/>
              <a:t>Internet &amp; IoT</a:t>
            </a:r>
          </a:p>
        </p:txBody>
      </p:sp>
    </p:spTree>
    <p:extLst>
      <p:ext uri="{BB962C8B-B14F-4D97-AF65-F5344CB8AC3E}">
        <p14:creationId xmlns:p14="http://schemas.microsoft.com/office/powerpoint/2010/main" val="997641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he context : Convergence between HPC, Big Data and AI"/>
          <p:cNvSpPr txBox="1">
            <a:spLocks noGrp="1"/>
          </p:cNvSpPr>
          <p:nvPr>
            <p:ph type="title" idx="4294967295"/>
          </p:nvPr>
        </p:nvSpPr>
        <p:spPr>
          <a:xfrm>
            <a:off x="707792" y="352001"/>
            <a:ext cx="7728416" cy="378639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defTabSz="813816">
              <a:defRPr sz="2136"/>
            </a:lvl1pPr>
          </a:lstStyle>
          <a:p>
            <a:r>
              <a:rPr sz="2263" dirty="0"/>
              <a:t>The context : Convergence between HPC, Big Data and AI</a:t>
            </a:r>
          </a:p>
        </p:txBody>
      </p:sp>
      <p:sp>
        <p:nvSpPr>
          <p:cNvPr id="118" name="Challenges : cohabitation of SW stacks, containers, security, smart resource managers, elastic/interactive access, end to end workflows, edge computing (at the source), ……"/>
          <p:cNvSpPr txBox="1">
            <a:spLocks noGrp="1"/>
          </p:cNvSpPr>
          <p:nvPr>
            <p:ph type="body" sz="quarter" idx="4294967295"/>
          </p:nvPr>
        </p:nvSpPr>
        <p:spPr>
          <a:xfrm>
            <a:off x="350105" y="5153343"/>
            <a:ext cx="8573993" cy="114489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spcBef>
                <a:spcPts val="283"/>
              </a:spcBef>
              <a:buSzPct val="100000"/>
              <a:defRPr sz="1600"/>
            </a:pPr>
            <a:r>
              <a:rPr dirty="0" smtClean="0"/>
              <a:t>Challenges: </a:t>
            </a:r>
            <a:r>
              <a:rPr dirty="0"/>
              <a:t>cohabitation of SW stacks, containers, security, smart resource managers, elastic/interactive access, end to end workflows, edge computing (at the source), …</a:t>
            </a:r>
          </a:p>
          <a:p>
            <a:pPr>
              <a:lnSpc>
                <a:spcPct val="150000"/>
              </a:lnSpc>
              <a:spcBef>
                <a:spcPts val="283"/>
              </a:spcBef>
              <a:buSzPct val="100000"/>
              <a:defRPr sz="1600"/>
            </a:pPr>
            <a:r>
              <a:rPr dirty="0"/>
              <a:t>Development of </a:t>
            </a:r>
            <a:r>
              <a:rPr b="1" dirty="0"/>
              <a:t>new services, co design  </a:t>
            </a:r>
            <a:r>
              <a:rPr dirty="0"/>
              <a:t>and </a:t>
            </a:r>
            <a:r>
              <a:rPr b="1" dirty="0"/>
              <a:t>user support </a:t>
            </a:r>
          </a:p>
        </p:txBody>
      </p:sp>
      <p:pic>
        <p:nvPicPr>
          <p:cNvPr id="13" name="Image 9" descr="Page 0 2017-11-12 - 16-23.jpg">
            <a:extLst>
              <a:ext uri="{FF2B5EF4-FFF2-40B4-BE49-F238E27FC236}">
                <a16:creationId xmlns="" xmlns:a16="http://schemas.microsoft.com/office/drawing/2014/main" id="{9E9B993C-0C02-6643-B250-CF1608E6C4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" t="12054" r="4723" b="32610"/>
          <a:stretch>
            <a:fillRect/>
          </a:stretch>
        </p:blipFill>
        <p:spPr bwMode="auto">
          <a:xfrm>
            <a:off x="477317" y="1322393"/>
            <a:ext cx="7973857" cy="335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6">
            <a:extLst>
              <a:ext uri="{FF2B5EF4-FFF2-40B4-BE49-F238E27FC236}">
                <a16:creationId xmlns="" xmlns:a16="http://schemas.microsoft.com/office/drawing/2014/main" id="{761C7EDF-B6C2-324A-BB8F-B46F86515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606" y="3962135"/>
            <a:ext cx="936475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fr-FR" sz="1320" b="1" i="1" dirty="0">
                <a:latin typeface="American Typewriter" panose="02090604020004020304" pitchFamily="18" charset="77"/>
              </a:rPr>
              <a:t>The edge</a:t>
            </a:r>
          </a:p>
        </p:txBody>
      </p:sp>
      <p:sp>
        <p:nvSpPr>
          <p:cNvPr id="11" name="ZoneTexte 7">
            <a:extLst>
              <a:ext uri="{FF2B5EF4-FFF2-40B4-BE49-F238E27FC236}">
                <a16:creationId xmlns="" xmlns:a16="http://schemas.microsoft.com/office/drawing/2014/main" id="{82117B5D-AF05-8D4C-B1BC-FB4099823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5654" y="4540092"/>
            <a:ext cx="2347117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fr-FR" sz="1320" b="1" dirty="0">
                <a:latin typeface="American Typewriter" panose="02090604020004020304" pitchFamily="18" charset="77"/>
              </a:rPr>
              <a:t>Intermediate nodes</a:t>
            </a:r>
          </a:p>
          <a:p>
            <a:pPr algn="ctr"/>
            <a:r>
              <a:rPr lang="en-US" altLang="fr-FR" sz="1320" b="1" dirty="0">
                <a:latin typeface="American Typewriter" panose="02090604020004020304" pitchFamily="18" charset="77"/>
              </a:rPr>
              <a:t>(CDN, data centers, etc.)</a:t>
            </a:r>
          </a:p>
        </p:txBody>
      </p:sp>
      <p:sp>
        <p:nvSpPr>
          <p:cNvPr id="12" name="ZoneTexte 8">
            <a:extLst>
              <a:ext uri="{FF2B5EF4-FFF2-40B4-BE49-F238E27FC236}">
                <a16:creationId xmlns="" xmlns:a16="http://schemas.microsoft.com/office/drawing/2014/main" id="{3B56309B-8D8C-D44F-BAEC-04B0EE411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0058" y="3945608"/>
            <a:ext cx="2072683" cy="7017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fr-FR" sz="1320" b="1" dirty="0">
                <a:latin typeface="American Typewriter" panose="02090604020004020304" pitchFamily="18" charset="77"/>
              </a:rPr>
              <a:t>Strongly coupled node</a:t>
            </a:r>
          </a:p>
          <a:p>
            <a:r>
              <a:rPr lang="en-US" altLang="fr-FR" sz="1320" b="1" dirty="0">
                <a:latin typeface="American Typewriter" panose="02090604020004020304" pitchFamily="18" charset="77"/>
              </a:rPr>
              <a:t>(Supercomputers, </a:t>
            </a:r>
            <a:br>
              <a:rPr lang="en-US" altLang="fr-FR" sz="1320" b="1" dirty="0">
                <a:latin typeface="American Typewriter" panose="02090604020004020304" pitchFamily="18" charset="77"/>
              </a:rPr>
            </a:br>
            <a:r>
              <a:rPr lang="en-US" altLang="fr-FR" sz="1320" b="1" dirty="0">
                <a:latin typeface="American Typewriter" panose="02090604020004020304" pitchFamily="18" charset="77"/>
              </a:rPr>
              <a:t>data centers, etc.)</a:t>
            </a:r>
          </a:p>
        </p:txBody>
      </p:sp>
      <p:sp>
        <p:nvSpPr>
          <p:cNvPr id="14" name="ZoneTexte 10">
            <a:extLst>
              <a:ext uri="{FF2B5EF4-FFF2-40B4-BE49-F238E27FC236}">
                <a16:creationId xmlns="" xmlns:a16="http://schemas.microsoft.com/office/drawing/2014/main" id="{E0266C66-9708-AE4E-90CD-B5B536A77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35" y="1418174"/>
            <a:ext cx="1819152" cy="29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fr-FR" sz="1320" dirty="0">
                <a:solidFill>
                  <a:srgbClr val="F15B2B"/>
                </a:solidFill>
                <a:latin typeface="American Typewriter" panose="02090604020004020304" pitchFamily="18" charset="77"/>
              </a:rPr>
              <a:t>Bottleneck frontiers</a:t>
            </a:r>
          </a:p>
        </p:txBody>
      </p:sp>
      <p:sp>
        <p:nvSpPr>
          <p:cNvPr id="15" name="ZoneTexte 11">
            <a:extLst>
              <a:ext uri="{FF2B5EF4-FFF2-40B4-BE49-F238E27FC236}">
                <a16:creationId xmlns="" xmlns:a16="http://schemas.microsoft.com/office/drawing/2014/main" id="{CFB65ABF-7D83-8845-81DA-DA4DBF42B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629" y="1089155"/>
            <a:ext cx="7863948" cy="38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fr-FR" sz="1886" i="1" dirty="0">
                <a:solidFill>
                  <a:srgbClr val="F15B2B"/>
                </a:solidFill>
                <a:latin typeface="American Typewriter" panose="02090604020004020304" pitchFamily="18" charset="77"/>
              </a:rPr>
              <a:t>Complex workflow and data logistic to map onto the set of systems</a:t>
            </a:r>
          </a:p>
        </p:txBody>
      </p:sp>
      <p:sp>
        <p:nvSpPr>
          <p:cNvPr id="16" name="Forme libre 15">
            <a:extLst>
              <a:ext uri="{FF2B5EF4-FFF2-40B4-BE49-F238E27FC236}">
                <a16:creationId xmlns="" xmlns:a16="http://schemas.microsoft.com/office/drawing/2014/main" id="{497A4EEB-211B-5743-9518-D115BF9F2FD4}"/>
              </a:ext>
            </a:extLst>
          </p:cNvPr>
          <p:cNvSpPr>
            <a:spLocks/>
          </p:cNvSpPr>
          <p:nvPr/>
        </p:nvSpPr>
        <p:spPr bwMode="auto">
          <a:xfrm>
            <a:off x="2563571" y="1621466"/>
            <a:ext cx="579182" cy="3160808"/>
          </a:xfrm>
          <a:custGeom>
            <a:avLst/>
            <a:gdLst>
              <a:gd name="T0" fmla="*/ 614363 w 615351"/>
              <a:gd name="T1" fmla="*/ 0 h 3352800"/>
              <a:gd name="T2" fmla="*/ 310052 w 615351"/>
              <a:gd name="T3" fmla="*/ 584200 h 3352800"/>
              <a:gd name="T4" fmla="*/ 18421 w 615351"/>
              <a:gd name="T5" fmla="*/ 1511300 h 3352800"/>
              <a:gd name="T6" fmla="*/ 56460 w 615351"/>
              <a:gd name="T7" fmla="*/ 2362200 h 3352800"/>
              <a:gd name="T8" fmla="*/ 272014 w 615351"/>
              <a:gd name="T9" fmla="*/ 3352800 h 3352800"/>
              <a:gd name="T10" fmla="*/ 272014 w 615351"/>
              <a:gd name="T11" fmla="*/ 3352800 h 33528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15351" h="3352800">
                <a:moveTo>
                  <a:pt x="615351" y="0"/>
                </a:moveTo>
                <a:cubicBezTo>
                  <a:pt x="512692" y="166158"/>
                  <a:pt x="410034" y="332317"/>
                  <a:pt x="310551" y="584200"/>
                </a:cubicBezTo>
                <a:cubicBezTo>
                  <a:pt x="211068" y="836083"/>
                  <a:pt x="60784" y="1214967"/>
                  <a:pt x="18451" y="1511300"/>
                </a:cubicBezTo>
                <a:cubicBezTo>
                  <a:pt x="-23882" y="1807633"/>
                  <a:pt x="14218" y="2055283"/>
                  <a:pt x="56551" y="2362200"/>
                </a:cubicBezTo>
                <a:cubicBezTo>
                  <a:pt x="98884" y="2669117"/>
                  <a:pt x="272451" y="3352800"/>
                  <a:pt x="272451" y="3352800"/>
                </a:cubicBezTo>
              </a:path>
            </a:pathLst>
          </a:custGeom>
          <a:noFill/>
          <a:ln w="25400" cap="flat" cmpd="sng">
            <a:solidFill>
              <a:srgbClr val="FF66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fr-FR" sz="2007"/>
          </a:p>
        </p:txBody>
      </p:sp>
      <p:sp>
        <p:nvSpPr>
          <p:cNvPr id="17" name="Forme libre 16">
            <a:extLst>
              <a:ext uri="{FF2B5EF4-FFF2-40B4-BE49-F238E27FC236}">
                <a16:creationId xmlns="" xmlns:a16="http://schemas.microsoft.com/office/drawing/2014/main" id="{65FB1DD6-A19E-F547-9051-3BFE7861D1E8}"/>
              </a:ext>
            </a:extLst>
          </p:cNvPr>
          <p:cNvSpPr>
            <a:spLocks/>
          </p:cNvSpPr>
          <p:nvPr/>
        </p:nvSpPr>
        <p:spPr bwMode="auto">
          <a:xfrm>
            <a:off x="5529821" y="1566091"/>
            <a:ext cx="636054" cy="3088972"/>
          </a:xfrm>
          <a:custGeom>
            <a:avLst/>
            <a:gdLst>
              <a:gd name="T0" fmla="*/ 0 w 674683"/>
              <a:gd name="T1" fmla="*/ 0 h 3276600"/>
              <a:gd name="T2" fmla="*/ 279402 w 674683"/>
              <a:gd name="T3" fmla="*/ 952500 h 3276600"/>
              <a:gd name="T4" fmla="*/ 431803 w 674683"/>
              <a:gd name="T5" fmla="*/ 1930400 h 3276600"/>
              <a:gd name="T6" fmla="*/ 673105 w 674683"/>
              <a:gd name="T7" fmla="*/ 2921000 h 3276600"/>
              <a:gd name="T8" fmla="*/ 304802 w 674683"/>
              <a:gd name="T9" fmla="*/ 3276600 h 3276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74683" h="3276600">
                <a:moveTo>
                  <a:pt x="0" y="0"/>
                </a:moveTo>
                <a:cubicBezTo>
                  <a:pt x="103716" y="315383"/>
                  <a:pt x="207433" y="630767"/>
                  <a:pt x="279400" y="952500"/>
                </a:cubicBezTo>
                <a:cubicBezTo>
                  <a:pt x="351367" y="1274233"/>
                  <a:pt x="366183" y="1602317"/>
                  <a:pt x="431800" y="1930400"/>
                </a:cubicBezTo>
                <a:cubicBezTo>
                  <a:pt x="497417" y="2258483"/>
                  <a:pt x="694267" y="2696633"/>
                  <a:pt x="673100" y="2921000"/>
                </a:cubicBezTo>
                <a:cubicBezTo>
                  <a:pt x="651933" y="3145367"/>
                  <a:pt x="304800" y="3276600"/>
                  <a:pt x="304800" y="3276600"/>
                </a:cubicBezTo>
              </a:path>
            </a:pathLst>
          </a:custGeom>
          <a:noFill/>
          <a:ln w="25400" cap="flat" cmpd="sng">
            <a:solidFill>
              <a:srgbClr val="FF6600"/>
            </a:solidFill>
            <a:prstDash val="solid"/>
            <a:round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fr-FR" sz="2007"/>
          </a:p>
        </p:txBody>
      </p:sp>
      <p:pic>
        <p:nvPicPr>
          <p:cNvPr id="18" name="image.png" descr="image.png">
            <a:extLst>
              <a:ext uri="{FF2B5EF4-FFF2-40B4-BE49-F238E27FC236}">
                <a16:creationId xmlns="" xmlns:a16="http://schemas.microsoft.com/office/drawing/2014/main" id="{11526EA6-6EE9-4C41-BB5D-07E66CF02F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31568" y="5934894"/>
            <a:ext cx="682703" cy="427432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ource top500.org">
            <a:extLst>
              <a:ext uri="{FF2B5EF4-FFF2-40B4-BE49-F238E27FC236}">
                <a16:creationId xmlns="" xmlns:a16="http://schemas.microsoft.com/office/drawing/2014/main" id="{77B40B11-9976-494F-814A-F71BB94151EF}"/>
              </a:ext>
            </a:extLst>
          </p:cNvPr>
          <p:cNvSpPr txBox="1"/>
          <p:nvPr/>
        </p:nvSpPr>
        <p:spPr>
          <a:xfrm>
            <a:off x="7276453" y="5739036"/>
            <a:ext cx="809986" cy="251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3101" rIns="43101">
            <a:spAutoFit/>
          </a:bodyPr>
          <a:lstStyle>
            <a:lvl1pPr>
              <a:defRPr sz="1100" i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sz="1037" dirty="0"/>
              <a:t>Source</a:t>
            </a:r>
            <a:r>
              <a:rPr lang="fr-FR" sz="1037" dirty="0"/>
              <a:t>s</a:t>
            </a:r>
            <a:endParaRPr sz="1037" dirty="0"/>
          </a:p>
        </p:txBody>
      </p:sp>
      <p:pic>
        <p:nvPicPr>
          <p:cNvPr id="20" name="Image 19">
            <a:extLst>
              <a:ext uri="{FF2B5EF4-FFF2-40B4-BE49-F238E27FC236}">
                <a16:creationId xmlns="" xmlns:a16="http://schemas.microsoft.com/office/drawing/2014/main" id="{E479E313-8C8D-9743-AFAA-4FDBD6263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5854" y="5739036"/>
            <a:ext cx="913836" cy="751762"/>
          </a:xfrm>
          <a:prstGeom prst="rect">
            <a:avLst/>
          </a:prstGeom>
        </p:spPr>
      </p:pic>
      <p:sp>
        <p:nvSpPr>
          <p:cNvPr id="21" name="Ellipse 20">
            <a:extLst>
              <a:ext uri="{FF2B5EF4-FFF2-40B4-BE49-F238E27FC236}">
                <a16:creationId xmlns="" xmlns:a16="http://schemas.microsoft.com/office/drawing/2014/main" id="{E1989A72-072E-9341-993C-B181B6DDD737}"/>
              </a:ext>
            </a:extLst>
          </p:cNvPr>
          <p:cNvSpPr/>
          <p:nvPr/>
        </p:nvSpPr>
        <p:spPr>
          <a:xfrm>
            <a:off x="4716016" y="5949280"/>
            <a:ext cx="1996281" cy="3046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3631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6">
            <a:extLst>
              <a:ext uri="{FF2B5EF4-FFF2-40B4-BE49-F238E27FC236}">
                <a16:creationId xmlns="" xmlns:a16="http://schemas.microsoft.com/office/drawing/2014/main" id="{AAC51D8A-484E-7F41-ABF9-4CA65ECE7B9B}"/>
              </a:ext>
            </a:extLst>
          </p:cNvPr>
          <p:cNvSpPr txBox="1">
            <a:spLocks/>
          </p:cNvSpPr>
          <p:nvPr/>
        </p:nvSpPr>
        <p:spPr bwMode="auto">
          <a:xfrm>
            <a:off x="467544" y="1021966"/>
            <a:ext cx="8768950" cy="6788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86" b="0" i="0" u="none" strike="noStrike" cap="none">
                <a:solidFill>
                  <a:srgbClr val="19317B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</a:lstStyle>
          <a:p>
            <a:r>
              <a:rPr lang="en-GB" sz="2400" b="1" kern="0" dirty="0">
                <a:cs typeface="Arial" charset="0"/>
              </a:rPr>
              <a:t>Introducing PRACE HLST | </a:t>
            </a:r>
            <a:r>
              <a:rPr lang="en-GB" sz="2400" b="1" kern="0" dirty="0">
                <a:solidFill>
                  <a:srgbClr val="FF6B19"/>
                </a:solidFill>
                <a:cs typeface="Arial" charset="0"/>
              </a:rPr>
              <a:t>High Level Support Teams</a:t>
            </a:r>
          </a:p>
        </p:txBody>
      </p:sp>
      <p:pic>
        <p:nvPicPr>
          <p:cNvPr id="7" name="Picture 12">
            <a:extLst>
              <a:ext uri="{FF2B5EF4-FFF2-40B4-BE49-F238E27FC236}">
                <a16:creationId xmlns="" xmlns:a16="http://schemas.microsoft.com/office/drawing/2014/main" id="{0E5019C0-9DC6-7F4E-A53F-00226D1013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24" r="1543" b="7088"/>
          <a:stretch>
            <a:fillRect/>
          </a:stretch>
        </p:blipFill>
        <p:spPr bwMode="auto">
          <a:xfrm>
            <a:off x="-66701" y="2996952"/>
            <a:ext cx="5358781" cy="36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E519090C-3C12-8845-84EB-F5F1AD4C5A2D}"/>
              </a:ext>
            </a:extLst>
          </p:cNvPr>
          <p:cNvSpPr txBox="1"/>
          <p:nvPr/>
        </p:nvSpPr>
        <p:spPr>
          <a:xfrm>
            <a:off x="5256584" y="4949099"/>
            <a:ext cx="3923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Code optimisation and scaling, specific to given HPC architectures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A4BDE124-5D86-7C4A-8B48-9DCF010782A4}"/>
              </a:ext>
            </a:extLst>
          </p:cNvPr>
          <p:cNvSpPr txBox="1"/>
          <p:nvPr/>
        </p:nvSpPr>
        <p:spPr>
          <a:xfrm>
            <a:off x="5256584" y="4437112"/>
            <a:ext cx="3923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Code refactoring/rewriting 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="" xmlns:a16="http://schemas.microsoft.com/office/drawing/2014/main" id="{84718647-0332-D344-9EF5-D5FB26777E9C}"/>
              </a:ext>
            </a:extLst>
          </p:cNvPr>
          <p:cNvSpPr txBox="1">
            <a:spLocks/>
          </p:cNvSpPr>
          <p:nvPr/>
        </p:nvSpPr>
        <p:spPr>
          <a:xfrm>
            <a:off x="191541" y="1628800"/>
            <a:ext cx="9036496" cy="448767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44373" marR="0" lvl="0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ct val="70000"/>
              <a:buFont typeface="LucidaGrande" charset="0"/>
              <a:buChar char="▶"/>
              <a:defRPr sz="2052" b="0" i="0" u="none" strike="noStrike" cap="none" baseline="0" dirty="0">
                <a:solidFill>
                  <a:srgbClr val="19317B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L="635371" marR="0" lvl="1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ct val="60000"/>
              <a:buFont typeface="LucidaGrande" charset="0"/>
              <a:buChar char="▶"/>
              <a:defRPr sz="1539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26368" marR="0" lvl="2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0000"/>
              <a:buFont typeface="LucidaGrande" charset="0"/>
              <a:buChar char="▶"/>
              <a:defRPr sz="1539" b="0" i="1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417366" marR="0" lvl="3" indent="-244373" algn="l" defTabSz="781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0000"/>
              <a:buFont typeface="LucidaGrande" charset="0"/>
              <a:buChar char="▶"/>
              <a:tabLst/>
              <a:defRPr sz="1368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0000"/>
              <a:buFont typeface="LucidaGrande" charset="0"/>
              <a:buNone/>
              <a:defRPr sz="1320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44373" marR="0" lvl="6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0000"/>
              <a:buFont typeface="LucidaGrande" charset="0"/>
              <a:buChar char="▶"/>
              <a:defRPr sz="1320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 typeface="Courier New" panose="02070309020205020404" pitchFamily="49" charset="0"/>
              <a:buChar char="o"/>
            </a:pPr>
            <a:r>
              <a:rPr lang="en-GB" kern="0" dirty="0"/>
              <a:t>PRACE2 firmed in 2016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900" kern="0" dirty="0"/>
              <a:t>Increased contribution of HPC cycles from 5 HM (DE, FR, IT, SP and CH)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900" kern="0" dirty="0"/>
              <a:t>Funding by the other PRACE partners of </a:t>
            </a:r>
            <a:r>
              <a:rPr lang="en-GB" sz="1900" b="1" kern="0" dirty="0">
                <a:solidFill>
                  <a:srgbClr val="F08A00"/>
                </a:solidFill>
              </a:rPr>
              <a:t>5 HLST </a:t>
            </a:r>
            <a:r>
              <a:rPr lang="en-GB" sz="1900" kern="0" dirty="0"/>
              <a:t>located close to HM sites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1900" kern="0" dirty="0"/>
              <a:t>Representing 25 FTE people working for user support level 2 and 3 operations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900" kern="0" dirty="0"/>
          </a:p>
          <a:p>
            <a:pPr marL="0" indent="0">
              <a:buNone/>
            </a:pPr>
            <a:endParaRPr lang="fr-FR" kern="0" dirty="0"/>
          </a:p>
        </p:txBody>
      </p:sp>
    </p:spTree>
    <p:extLst>
      <p:ext uri="{BB962C8B-B14F-4D97-AF65-F5344CB8AC3E}">
        <p14:creationId xmlns:p14="http://schemas.microsoft.com/office/powerpoint/2010/main" val="14936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6">
            <a:extLst>
              <a:ext uri="{FF2B5EF4-FFF2-40B4-BE49-F238E27FC236}">
                <a16:creationId xmlns="" xmlns:a16="http://schemas.microsoft.com/office/drawing/2014/main" id="{AAC51D8A-484E-7F41-ABF9-4CA65ECE7B9B}"/>
              </a:ext>
            </a:extLst>
          </p:cNvPr>
          <p:cNvSpPr txBox="1">
            <a:spLocks/>
          </p:cNvSpPr>
          <p:nvPr/>
        </p:nvSpPr>
        <p:spPr bwMode="auto">
          <a:xfrm>
            <a:off x="467544" y="1052736"/>
            <a:ext cx="8768950" cy="67884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86" b="0" i="0" u="none" strike="noStrike" cap="none">
                <a:solidFill>
                  <a:srgbClr val="19317B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</a:lstStyle>
          <a:p>
            <a:r>
              <a:rPr lang="en-GB" sz="2400" b="1" kern="0" dirty="0">
                <a:cs typeface="Arial" charset="0"/>
              </a:rPr>
              <a:t>Introducing PRACE HLST | </a:t>
            </a:r>
            <a:r>
              <a:rPr lang="en-GB" sz="2400" b="1" kern="0" dirty="0">
                <a:solidFill>
                  <a:srgbClr val="FF6B19"/>
                </a:solidFill>
                <a:cs typeface="Arial" charset="0"/>
              </a:rPr>
              <a:t>High Level Support Teams</a:t>
            </a:r>
          </a:p>
        </p:txBody>
      </p:sp>
      <p:sp>
        <p:nvSpPr>
          <p:cNvPr id="6" name="Espace réservé du contenu 2">
            <a:extLst>
              <a:ext uri="{FF2B5EF4-FFF2-40B4-BE49-F238E27FC236}">
                <a16:creationId xmlns="" xmlns:a16="http://schemas.microsoft.com/office/drawing/2014/main" id="{84718647-0332-D344-9EF5-D5FB26777E9C}"/>
              </a:ext>
            </a:extLst>
          </p:cNvPr>
          <p:cNvSpPr txBox="1">
            <a:spLocks/>
          </p:cNvSpPr>
          <p:nvPr/>
        </p:nvSpPr>
        <p:spPr>
          <a:xfrm>
            <a:off x="466505" y="1556792"/>
            <a:ext cx="8677495" cy="4919726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44373" marR="0" lvl="0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ct val="70000"/>
              <a:buFont typeface="LucidaGrande" charset="0"/>
              <a:buChar char="▶"/>
              <a:defRPr sz="2052" b="0" i="0" u="none" strike="noStrike" cap="none" baseline="0" dirty="0">
                <a:solidFill>
                  <a:srgbClr val="19317B"/>
                </a:solidFill>
                <a:latin typeface="+mn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marL="635371" marR="0" lvl="1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ct val="60000"/>
              <a:buFont typeface="LucidaGrande" charset="0"/>
              <a:buChar char="▶"/>
              <a:defRPr sz="1539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026368" marR="0" lvl="2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0000"/>
              <a:buFont typeface="LucidaGrande" charset="0"/>
              <a:buChar char="▶"/>
              <a:defRPr sz="1539" b="0" i="1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417366" marR="0" lvl="3" indent="-244373" algn="l" defTabSz="781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40000"/>
              <a:buFont typeface="LucidaGrande" charset="0"/>
              <a:buChar char="▶"/>
              <a:tabLst/>
              <a:defRPr sz="1368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0000"/>
              <a:buFont typeface="LucidaGrande" charset="0"/>
              <a:buNone/>
              <a:defRPr sz="1320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44373" marR="0" lvl="6" indent="-24437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0000"/>
              <a:buFont typeface="LucidaGrande" charset="0"/>
              <a:buChar char="▶"/>
              <a:defRPr sz="1320" b="0" i="0" u="none" strike="noStrike" cap="none">
                <a:solidFill>
                  <a:srgbClr val="19317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32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90998" lvl="1" indent="0">
              <a:buNone/>
            </a:pPr>
            <a:endParaRPr lang="en-GB" sz="1900" kern="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GB" kern="0" dirty="0"/>
              <a:t>On going extension of the HLST level 3 with additional resources from PRACE partners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kern="0" dirty="0"/>
              <a:t>In the field of the </a:t>
            </a:r>
            <a:r>
              <a:rPr lang="en-GB" kern="0" dirty="0" smtClean="0"/>
              <a:t>PRACE-6IP </a:t>
            </a:r>
            <a:r>
              <a:rPr lang="en-GB" kern="0" dirty="0"/>
              <a:t>projects and beyond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kern="0" dirty="0"/>
              <a:t>Specific and new activity (WP8) coordinated by CSCS</a:t>
            </a:r>
          </a:p>
          <a:p>
            <a:pPr marL="0" indent="0">
              <a:buFont typeface="LucidaGrande" charset="0"/>
              <a:buNone/>
            </a:pPr>
            <a:r>
              <a:rPr lang="en-GB" kern="0" dirty="0"/>
              <a:t>→ Toward a </a:t>
            </a:r>
            <a:r>
              <a:rPr lang="en-GB" kern="0" dirty="0">
                <a:solidFill>
                  <a:srgbClr val="DF681F"/>
                </a:solidFill>
              </a:rPr>
              <a:t>fully distributed European wide level 3 taskforce </a:t>
            </a:r>
          </a:p>
          <a:p>
            <a:pPr marL="0" indent="0">
              <a:buFont typeface="LucidaGrande" charset="0"/>
              <a:buNone/>
            </a:pPr>
            <a:endParaRPr lang="en-GB" kern="0" dirty="0">
              <a:solidFill>
                <a:srgbClr val="DF681F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GB" kern="0" dirty="0"/>
              <a:t>Selection process of the proposals to be supported by HLST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u="sng" kern="0" dirty="0"/>
              <a:t>For HLST level 2 : </a:t>
            </a:r>
            <a:r>
              <a:rPr lang="en-GB" kern="0" dirty="0"/>
              <a:t>on the fly directly from the PRACE proposals running on </a:t>
            </a:r>
            <a:r>
              <a:rPr lang="en-GB" kern="0" dirty="0" smtClean="0"/>
              <a:t>Tier-0 </a:t>
            </a:r>
            <a:r>
              <a:rPr lang="en-GB" kern="0" dirty="0" err="1"/>
              <a:t>centers</a:t>
            </a:r>
            <a:r>
              <a:rPr lang="en-GB" kern="0" dirty="0"/>
              <a:t> (using either preparatory access or project access)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kern="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u="sng" kern="0" dirty="0"/>
              <a:t>For HLST level 3 :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i="0" kern="0" dirty="0"/>
              <a:t>After each call for proposal and upon proposal of the PRACE Access Committee</a:t>
            </a:r>
          </a:p>
          <a:p>
            <a:pPr marL="781995" lvl="2" indent="0">
              <a:buNone/>
            </a:pPr>
            <a:r>
              <a:rPr lang="en-GB" i="0" kern="0" dirty="0"/>
              <a:t> </a:t>
            </a:r>
            <a:r>
              <a:rPr lang="en-GB" kern="0" dirty="0"/>
              <a:t>(independent experts committee in charge of the scientific ranking of projects asking for PRACE resources each call) </a:t>
            </a:r>
            <a:br>
              <a:rPr lang="en-GB" kern="0" dirty="0"/>
            </a:br>
            <a:r>
              <a:rPr lang="en-GB" i="0" kern="0" dirty="0"/>
              <a:t>→ target = proposals technically rejected but with good scientific ranking</a:t>
            </a:r>
          </a:p>
          <a:p>
            <a:pPr marL="781995" lvl="2" indent="0">
              <a:buNone/>
            </a:pPr>
            <a:endParaRPr lang="en-GB" kern="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GB" i="0" kern="0" dirty="0"/>
              <a:t>Specific call for proposal organised by PRACE-6IP WP8 </a:t>
            </a:r>
          </a:p>
          <a:p>
            <a:pPr marL="0" indent="0">
              <a:buFont typeface="LucidaGrande" charset="0"/>
              <a:buNone/>
            </a:pPr>
            <a:endParaRPr lang="en-GB" kern="0" dirty="0">
              <a:solidFill>
                <a:srgbClr val="DF681F"/>
              </a:solidFill>
            </a:endParaRPr>
          </a:p>
          <a:p>
            <a:pPr marL="0" indent="0">
              <a:buNone/>
            </a:pPr>
            <a:endParaRPr lang="en-GB" kern="0" dirty="0"/>
          </a:p>
        </p:txBody>
      </p:sp>
      <p:pic>
        <p:nvPicPr>
          <p:cNvPr id="5" name="Picture 12">
            <a:extLst>
              <a:ext uri="{FF2B5EF4-FFF2-40B4-BE49-F238E27FC236}">
                <a16:creationId xmlns="" xmlns:a16="http://schemas.microsoft.com/office/drawing/2014/main" id="{EA1493AF-5EF0-204C-BD69-7555FF2DCA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24" r="1543" b="7088"/>
          <a:stretch>
            <a:fillRect/>
          </a:stretch>
        </p:blipFill>
        <p:spPr bwMode="auto">
          <a:xfrm>
            <a:off x="7524328" y="933"/>
            <a:ext cx="1529364" cy="105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898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360447" y="1919209"/>
            <a:ext cx="3522411" cy="4186949"/>
          </a:xfrm>
          <a:prstGeom prst="rect">
            <a:avLst/>
          </a:prstGeom>
          <a:solidFill>
            <a:srgbClr val="FF6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t"/>
          <a:lstStyle/>
          <a:p>
            <a:pPr algn="ctr" defTabSz="781995"/>
            <a:r>
              <a:rPr lang="en-GB" sz="1821" kern="0" dirty="0">
                <a:solidFill>
                  <a:srgbClr val="FFFFFF"/>
                </a:solidFill>
                <a:latin typeface="Arial"/>
                <a:sym typeface="Arial"/>
              </a:rPr>
              <a:t>Towards PRACE Partners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8930" y="1919209"/>
            <a:ext cx="5039841" cy="41869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 defTabSz="781995"/>
            <a:r>
              <a:rPr lang="en-GB" sz="1821" kern="0" dirty="0">
                <a:solidFill>
                  <a:srgbClr val="FFFFFF"/>
                </a:solidFill>
                <a:latin typeface="Arial"/>
                <a:sym typeface="Arial"/>
              </a:rPr>
              <a:t>Towards End-Users</a:t>
            </a:r>
          </a:p>
        </p:txBody>
      </p:sp>
      <p:sp>
        <p:nvSpPr>
          <p:cNvPr id="34818" name="Title 1"/>
          <p:cNvSpPr>
            <a:spLocks noGrp="1"/>
          </p:cNvSpPr>
          <p:nvPr>
            <p:ph type="title"/>
          </p:nvPr>
        </p:nvSpPr>
        <p:spPr bwMode="auto">
          <a:xfrm>
            <a:off x="268930" y="1239010"/>
            <a:ext cx="8613928" cy="680199"/>
          </a:xfrm>
          <a:noFill/>
          <a:ln>
            <a:miter lim="800000"/>
            <a:headEnd/>
            <a:tailEnd/>
          </a:ln>
        </p:spPr>
        <p:txBody>
          <a:bodyPr vert="horz" wrap="square" lIns="78203" tIns="39101" rIns="78203" bIns="39101" numCol="1" rtlCol="0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GB" sz="3421" b="1" dirty="0">
                <a:cs typeface="Arial" charset="0"/>
              </a:rPr>
              <a:t>PRACE | </a:t>
            </a:r>
            <a:r>
              <a:rPr lang="en-GB" sz="3421" b="1" dirty="0">
                <a:solidFill>
                  <a:srgbClr val="FF6B19"/>
                </a:solidFill>
                <a:cs typeface="Arial" charset="0"/>
              </a:rPr>
              <a:t>HLST as one of the core services</a:t>
            </a:r>
          </a:p>
        </p:txBody>
      </p:sp>
      <p:sp>
        <p:nvSpPr>
          <p:cNvPr id="27" name="Textfeld 5"/>
          <p:cNvSpPr txBox="1"/>
          <p:nvPr/>
        </p:nvSpPr>
        <p:spPr>
          <a:xfrm>
            <a:off x="619322" y="2460050"/>
            <a:ext cx="2109873" cy="15660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1995"/>
            <a:r>
              <a:rPr lang="en-US" sz="1197" b="1" dirty="0">
                <a:solidFill>
                  <a:srgbClr val="19317B"/>
                </a:solidFill>
                <a:latin typeface="Arial"/>
                <a:sym typeface="Arial"/>
              </a:rPr>
              <a:t>Tier-0 systems</a:t>
            </a: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 (open R&amp;D)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Project Access </a:t>
            </a:r>
          </a:p>
          <a:p>
            <a:pPr marL="390997" lvl="1" defTabSz="781995"/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1-3 years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Preparatory Access</a:t>
            </a:r>
          </a:p>
          <a:p>
            <a:pPr marL="390997" lvl="1" defTabSz="781995"/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Type A, B, C, D </a:t>
            </a:r>
          </a:p>
          <a:p>
            <a:pPr defTabSz="781995"/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defTabSz="781995"/>
            <a:r>
              <a:rPr lang="en-US" sz="1197" b="1" dirty="0">
                <a:solidFill>
                  <a:srgbClr val="19317B"/>
                </a:solidFill>
                <a:latin typeface="Arial"/>
                <a:sym typeface="Arial"/>
              </a:rPr>
              <a:t>Tier-1 systems</a:t>
            </a: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 (open R&amp;D)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DECI Programme</a:t>
            </a:r>
          </a:p>
        </p:txBody>
      </p:sp>
      <p:sp>
        <p:nvSpPr>
          <p:cNvPr id="28" name="Textfeld 6"/>
          <p:cNvSpPr txBox="1"/>
          <p:nvPr/>
        </p:nvSpPr>
        <p:spPr>
          <a:xfrm>
            <a:off x="3542703" y="2143782"/>
            <a:ext cx="939681" cy="329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1995"/>
            <a:r>
              <a:rPr lang="de-DE" sz="1539" b="1" dirty="0">
                <a:solidFill>
                  <a:srgbClr val="3A81BA">
                    <a:lumMod val="20000"/>
                    <a:lumOff val="80000"/>
                  </a:srgbClr>
                </a:solidFill>
                <a:latin typeface="Arial"/>
                <a:sym typeface="Arial"/>
              </a:rPr>
              <a:t>Support</a:t>
            </a:r>
          </a:p>
        </p:txBody>
      </p:sp>
      <p:sp>
        <p:nvSpPr>
          <p:cNvPr id="29" name="Textfeld 7"/>
          <p:cNvSpPr txBox="1"/>
          <p:nvPr/>
        </p:nvSpPr>
        <p:spPr>
          <a:xfrm>
            <a:off x="2742754" y="2459647"/>
            <a:ext cx="2514592" cy="35924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1995"/>
            <a:r>
              <a:rPr lang="en-US" sz="1197" b="1" dirty="0">
                <a:solidFill>
                  <a:srgbClr val="19317B"/>
                </a:solidFill>
                <a:latin typeface="Arial"/>
                <a:sym typeface="Arial"/>
              </a:rPr>
              <a:t>Application Enabling &amp; Support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Preparatory access Type C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Preparatory access Type D</a:t>
            </a:r>
          </a:p>
          <a:p>
            <a:pPr marL="635371" lvl="1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Tier-1 for Tier-0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SHAPE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HLST support</a:t>
            </a:r>
          </a:p>
          <a:p>
            <a:pPr marL="244373" indent="-244373" defTabSz="781995">
              <a:buFontTx/>
              <a:buChar char="-"/>
            </a:pPr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defTabSz="781995"/>
            <a:r>
              <a:rPr lang="en-US" sz="1197" b="1" dirty="0">
                <a:solidFill>
                  <a:srgbClr val="19317B"/>
                </a:solidFill>
                <a:latin typeface="Arial"/>
                <a:sym typeface="Arial"/>
              </a:rPr>
              <a:t>Training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Training Portal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 smtClean="0">
                <a:solidFill>
                  <a:srgbClr val="19317B"/>
                </a:solidFill>
                <a:latin typeface="Arial"/>
                <a:sym typeface="Arial"/>
              </a:rPr>
              <a:t>PTC</a:t>
            </a:r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Seasonal Schools &amp; on demand 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International HPC Summer School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MOOC</a:t>
            </a:r>
          </a:p>
          <a:p>
            <a:pPr marL="244373" indent="-244373" defTabSz="781995">
              <a:buFontTx/>
              <a:buChar char="-"/>
            </a:pPr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Code Vault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Best Practice Guides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White Papers</a:t>
            </a:r>
          </a:p>
        </p:txBody>
      </p:sp>
      <p:sp>
        <p:nvSpPr>
          <p:cNvPr id="30" name="Textfeld 8"/>
          <p:cNvSpPr txBox="1"/>
          <p:nvPr/>
        </p:nvSpPr>
        <p:spPr>
          <a:xfrm>
            <a:off x="1234164" y="2190127"/>
            <a:ext cx="872355" cy="3291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1995"/>
            <a:r>
              <a:rPr lang="de-DE" sz="1539" b="1" dirty="0">
                <a:solidFill>
                  <a:srgbClr val="3A81BA">
                    <a:lumMod val="40000"/>
                    <a:lumOff val="60000"/>
                  </a:srgbClr>
                </a:solidFill>
                <a:latin typeface="Arial"/>
                <a:sym typeface="Arial"/>
              </a:rPr>
              <a:t>Access</a:t>
            </a:r>
          </a:p>
        </p:txBody>
      </p:sp>
      <p:sp>
        <p:nvSpPr>
          <p:cNvPr id="31" name="Textfeld 9"/>
          <p:cNvSpPr txBox="1"/>
          <p:nvPr/>
        </p:nvSpPr>
        <p:spPr>
          <a:xfrm>
            <a:off x="5391900" y="2130620"/>
            <a:ext cx="3139219" cy="392165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81995"/>
            <a:r>
              <a:rPr lang="en-US" sz="1112" b="1" dirty="0">
                <a:solidFill>
                  <a:srgbClr val="19317B"/>
                </a:solidFill>
                <a:latin typeface="Arial"/>
                <a:sym typeface="Arial"/>
              </a:rPr>
              <a:t>Communication, Dissemination, Outreach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Website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Public Relations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Scientific Communication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Summer of HPC</a:t>
            </a:r>
          </a:p>
          <a:p>
            <a:pPr defTabSz="781995"/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defTabSz="781995"/>
            <a:r>
              <a:rPr lang="en-US" sz="1197" b="1" dirty="0">
                <a:solidFill>
                  <a:srgbClr val="19317B"/>
                </a:solidFill>
                <a:latin typeface="Arial"/>
                <a:sym typeface="Arial"/>
              </a:rPr>
              <a:t>Events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 err="1">
                <a:solidFill>
                  <a:srgbClr val="19317B"/>
                </a:solidFill>
                <a:latin typeface="Arial"/>
                <a:sym typeface="Arial"/>
              </a:rPr>
              <a:t>PRACEdays</a:t>
            </a:r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SC, ISC, ICT, ICRI, DI4R, …</a:t>
            </a:r>
          </a:p>
          <a:p>
            <a:pPr defTabSz="781995"/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defTabSz="781995"/>
            <a:r>
              <a:rPr lang="en-US" sz="1112" b="1" dirty="0">
                <a:solidFill>
                  <a:srgbClr val="19317B"/>
                </a:solidFill>
                <a:latin typeface="Arial"/>
                <a:sym typeface="Arial"/>
              </a:rPr>
              <a:t>Operation &amp; Coordination of the</a:t>
            </a:r>
          </a:p>
          <a:p>
            <a:pPr defTabSz="781995"/>
            <a:r>
              <a:rPr lang="en-US" sz="1112" b="1" dirty="0">
                <a:solidFill>
                  <a:srgbClr val="19317B"/>
                </a:solidFill>
                <a:latin typeface="Arial"/>
                <a:sym typeface="Arial"/>
              </a:rPr>
              <a:t>common PRACE Operational Services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Service Catalogue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PRACE MD-VPN network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Security </a:t>
            </a:r>
          </a:p>
          <a:p>
            <a:pPr defTabSz="781995"/>
            <a:endParaRPr lang="en-US" sz="1197" dirty="0">
              <a:solidFill>
                <a:srgbClr val="19317B"/>
              </a:solidFill>
              <a:latin typeface="Arial"/>
              <a:sym typeface="Arial"/>
            </a:endParaRPr>
          </a:p>
          <a:p>
            <a:pPr defTabSz="781995"/>
            <a:r>
              <a:rPr lang="en-US" sz="1197" b="1" dirty="0">
                <a:solidFill>
                  <a:srgbClr val="19317B"/>
                </a:solidFill>
                <a:latin typeface="Arial"/>
                <a:sym typeface="Arial"/>
              </a:rPr>
              <a:t>HPC Commissioning &amp; Prototyping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Technology Watch, PCP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Infrastructure WS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Best Practices </a:t>
            </a:r>
          </a:p>
          <a:p>
            <a:pPr marL="244373" indent="-244373" defTabSz="781995">
              <a:buFontTx/>
              <a:buChar char="-"/>
            </a:pPr>
            <a:r>
              <a:rPr lang="en-US" sz="1197" dirty="0">
                <a:solidFill>
                  <a:srgbClr val="19317B"/>
                </a:solidFill>
                <a:latin typeface="Arial"/>
                <a:sym typeface="Arial"/>
              </a:rPr>
              <a:t>UEABS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="" xmlns:a16="http://schemas.microsoft.com/office/drawing/2014/main" id="{07EE762A-7BC0-D747-A83E-F2917BA8E45A}"/>
              </a:ext>
            </a:extLst>
          </p:cNvPr>
          <p:cNvSpPr/>
          <p:nvPr/>
        </p:nvSpPr>
        <p:spPr>
          <a:xfrm>
            <a:off x="2391015" y="3302182"/>
            <a:ext cx="2351406" cy="421623"/>
          </a:xfrm>
          <a:prstGeom prst="ellipse">
            <a:avLst/>
          </a:prstGeom>
          <a:noFill/>
          <a:ln w="53975">
            <a:solidFill>
              <a:srgbClr val="FF6B19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81995"/>
            <a:endParaRPr lang="fr-FR" sz="1821" kern="0">
              <a:solidFill>
                <a:srgbClr val="FFFFFF"/>
              </a:solidFill>
              <a:latin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686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rvirarg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555</Words>
  <Application>Microsoft Office PowerPoint</Application>
  <PresentationFormat>Bildschirmpräsentation (4:3)</PresentationFormat>
  <Paragraphs>127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6" baseType="lpstr">
      <vt:lpstr>ＭＳ Ｐゴシック</vt:lpstr>
      <vt:lpstr>American Typewriter</vt:lpstr>
      <vt:lpstr>Arial</vt:lpstr>
      <vt:lpstr>Calibri</vt:lpstr>
      <vt:lpstr>Courier New</vt:lpstr>
      <vt:lpstr>Helvetica</vt:lpstr>
      <vt:lpstr>Lucida Grande</vt:lpstr>
      <vt:lpstr>LucidaGrande</vt:lpstr>
      <vt:lpstr>1_Arvirargus template</vt:lpstr>
      <vt:lpstr>Overview of PRACE HLST services</vt:lpstr>
      <vt:lpstr>The context: the road to Exascale</vt:lpstr>
      <vt:lpstr>The context : Convergence between HPC, Big Data and AI</vt:lpstr>
      <vt:lpstr>The context : Convergence between HPC, Big Data and AI</vt:lpstr>
      <vt:lpstr>PowerPoint-Präsentation</vt:lpstr>
      <vt:lpstr>PowerPoint-Präsentation</vt:lpstr>
      <vt:lpstr>PRACE | HLST as one of the core services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de GENCI</dc:title>
  <dc:creator>Laetitia Baudin</dc:creator>
  <cp:lastModifiedBy>Florian</cp:lastModifiedBy>
  <cp:revision>490</cp:revision>
  <cp:lastPrinted>2017-12-04T10:30:38Z</cp:lastPrinted>
  <dcterms:created xsi:type="dcterms:W3CDTF">2015-05-29T09:43:05Z</dcterms:created>
  <dcterms:modified xsi:type="dcterms:W3CDTF">2018-10-22T06:09:51Z</dcterms:modified>
</cp:coreProperties>
</file>