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79" r:id="rId2"/>
    <p:sldId id="273" r:id="rId3"/>
    <p:sldId id="274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75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3953" userDrawn="1">
          <p15:clr>
            <a:srgbClr val="A4A3A4"/>
          </p15:clr>
        </p15:guide>
        <p15:guide id="4" pos="7287" userDrawn="1">
          <p15:clr>
            <a:srgbClr val="A4A3A4"/>
          </p15:clr>
        </p15:guide>
        <p15:guide id="5" pos="393" userDrawn="1">
          <p15:clr>
            <a:srgbClr val="A4A3A4"/>
          </p15:clr>
        </p15:guide>
        <p15:guide id="6" orient="horz" pos="372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456" y="114"/>
      </p:cViewPr>
      <p:guideLst>
        <p:guide orient="horz" pos="1275"/>
        <p:guide pos="3727"/>
        <p:guide pos="3953"/>
        <p:guide pos="7287"/>
        <p:guide pos="393"/>
        <p:guide orient="horz" pos="372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97" d="100"/>
          <a:sy n="97" d="100"/>
        </p:scale>
        <p:origin x="25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0AC80-9589-41A1-8ED2-EC2076B0E8E8}" type="datetimeFigureOut">
              <a:rPr lang="de-DE" smtClean="0"/>
              <a:t>05.11.2018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3A726-01A3-41A5-8C71-74C8A626EA48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61616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92030-5346-4222-B1C0-77ABA51E04BA}" type="datetimeFigureOut">
              <a:rPr lang="de-DE" smtClean="0"/>
              <a:t>05.11.2018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B39C8-6D5D-40E8-8D83-C1E41A39F5E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4387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14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6286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0858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5430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00250" indent="-17145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2000" y="1120776"/>
            <a:ext cx="8039624" cy="1050925"/>
          </a:xfrm>
        </p:spPr>
        <p:txBody>
          <a:bodyPr anchor="b"/>
          <a:lstStyle>
            <a:lvl1pPr algn="l">
              <a:defRPr sz="2800"/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889" y="2583180"/>
            <a:ext cx="8039624" cy="3330258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pic>
        <p:nvPicPr>
          <p:cNvPr id="7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44125" y="771527"/>
            <a:ext cx="1423988" cy="1422341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8" y="6413956"/>
            <a:ext cx="2275200" cy="12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376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,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8" y="2024064"/>
            <a:ext cx="8101013" cy="3889375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7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23887" y="5913438"/>
            <a:ext cx="8101013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>
          <a:xfrm>
            <a:off x="8934451" y="2033590"/>
            <a:ext cx="2633662" cy="3879847"/>
          </a:xfrm>
        </p:spPr>
        <p:txBody>
          <a:bodyPr/>
          <a:lstStyle>
            <a:lvl1pPr marL="266700" indent="-266700">
              <a:defRPr sz="1400"/>
            </a:lvl1pPr>
            <a:lvl2pPr marL="542925" indent="-276225">
              <a:defRPr sz="1400"/>
            </a:lvl2pPr>
            <a:lvl3pPr marL="809625" indent="-266700">
              <a:defRPr sz="1400"/>
            </a:lvl3pPr>
            <a:lvl4pPr marL="990600" indent="-180975">
              <a:defRPr sz="1400"/>
            </a:lvl4pPr>
            <a:lvl5pPr marL="1162050" indent="-171450"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90024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30362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6635" y="1552576"/>
            <a:ext cx="10961477" cy="3814764"/>
          </a:xfrm>
        </p:spPr>
        <p:txBody>
          <a:bodyPr anchor="ctr"/>
          <a:lstStyle>
            <a:lvl1pPr>
              <a:defRPr sz="63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7" y="5448300"/>
            <a:ext cx="10944225" cy="57467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24229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641166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8614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5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8" y="2024063"/>
            <a:ext cx="10944224" cy="3889375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1350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8" y="828675"/>
            <a:ext cx="10944224" cy="5084763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23887" y="5913438"/>
            <a:ext cx="10944225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124035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9" y="1196976"/>
            <a:ext cx="5292723" cy="4716463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275388" y="1196976"/>
            <a:ext cx="5292725" cy="4716463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5913438"/>
            <a:ext cx="5292726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275385" y="5913438"/>
            <a:ext cx="5292727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700034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23887" y="2024063"/>
            <a:ext cx="5292725" cy="3062288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7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6275389" y="2024063"/>
            <a:ext cx="5292724" cy="3062288"/>
          </a:xfrm>
          <a:noFill/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8" name="Textplatzhalter 4"/>
          <p:cNvSpPr>
            <a:spLocks noGrp="1"/>
          </p:cNvSpPr>
          <p:nvPr>
            <p:ph type="body" sz="quarter" idx="14" hasCustomPrompt="1"/>
          </p:nvPr>
        </p:nvSpPr>
        <p:spPr>
          <a:xfrm>
            <a:off x="623888" y="5086351"/>
            <a:ext cx="5292726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  <p:sp>
        <p:nvSpPr>
          <p:cNvPr id="9" name="Textplatzhalter 4"/>
          <p:cNvSpPr>
            <a:spLocks noGrp="1"/>
          </p:cNvSpPr>
          <p:nvPr>
            <p:ph type="body" sz="quarter" idx="15" hasCustomPrompt="1"/>
          </p:nvPr>
        </p:nvSpPr>
        <p:spPr>
          <a:xfrm>
            <a:off x="6275385" y="5086351"/>
            <a:ext cx="5292727" cy="241299"/>
          </a:xfrm>
        </p:spPr>
        <p:txBody>
          <a:bodyPr tIns="36000" rIns="0"/>
          <a:lstStyle>
            <a:lvl1pPr marL="0" indent="0">
              <a:buFont typeface="Arial" panose="020B0604020202020204" pitchFamily="34" charset="0"/>
              <a:buNone/>
              <a:defRPr sz="900"/>
            </a:lvl1pPr>
          </a:lstStyle>
          <a:p>
            <a:pPr lvl="0"/>
            <a:r>
              <a:rPr lang="de-DE" dirty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008234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11189" y="712232"/>
            <a:ext cx="10956924" cy="78054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9" y="2024064"/>
            <a:ext cx="10944224" cy="388937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noProof="0" dirty="0"/>
              <a:t>Level 1</a:t>
            </a:r>
          </a:p>
          <a:p>
            <a:pPr lvl="1"/>
            <a:r>
              <a:rPr lang="en-US" noProof="0" dirty="0"/>
              <a:t>Level 2</a:t>
            </a:r>
          </a:p>
          <a:p>
            <a:pPr lvl="2"/>
            <a:r>
              <a:rPr lang="en-US" noProof="0" dirty="0"/>
              <a:t>Level 3</a:t>
            </a:r>
          </a:p>
          <a:p>
            <a:pPr lvl="3"/>
            <a:r>
              <a:rPr lang="en-US" noProof="0" dirty="0"/>
              <a:t>Level 4</a:t>
            </a:r>
          </a:p>
          <a:p>
            <a:pPr lvl="4"/>
            <a:r>
              <a:rPr lang="en-US" noProof="0" dirty="0"/>
              <a:t>Level 5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11377083" y="293577"/>
            <a:ext cx="514351" cy="29379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/>
            <a:fld id="{A5DEC3FA-4FB7-4309-A077-6BB31CA8E81A}" type="slidenum">
              <a:rPr lang="en-US" sz="1600" noProof="0" smtClean="0"/>
              <a:pPr algn="r"/>
              <a:t>‹#›</a:t>
            </a:fld>
            <a:endParaRPr lang="en-US" sz="1600" noProof="0" dirty="0"/>
          </a:p>
        </p:txBody>
      </p:sp>
      <p:cxnSp>
        <p:nvCxnSpPr>
          <p:cNvPr id="11" name="Gerader Verbinder 10"/>
          <p:cNvCxnSpPr/>
          <p:nvPr/>
        </p:nvCxnSpPr>
        <p:spPr>
          <a:xfrm>
            <a:off x="623889" y="339297"/>
            <a:ext cx="5292724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/>
          <p:nvPr/>
        </p:nvCxnSpPr>
        <p:spPr>
          <a:xfrm>
            <a:off x="6275389" y="339297"/>
            <a:ext cx="5292726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Grafik 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8" y="6413956"/>
            <a:ext cx="2275200" cy="120448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623888" y="381001"/>
            <a:ext cx="5292725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sz="900" dirty="0" smtClean="0"/>
              <a:t>Getting the local community to support a big RI</a:t>
            </a:r>
            <a:endParaRPr lang="en-US" sz="900" dirty="0"/>
          </a:p>
        </p:txBody>
      </p:sp>
      <p:sp>
        <p:nvSpPr>
          <p:cNvPr id="8" name="Rechteck 7"/>
          <p:cNvSpPr/>
          <p:nvPr/>
        </p:nvSpPr>
        <p:spPr>
          <a:xfrm>
            <a:off x="6275389" y="381001"/>
            <a:ext cx="5292724" cy="216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sz="900" dirty="0" smtClean="0"/>
              <a:t>Joseph </a:t>
            </a:r>
            <a:r>
              <a:rPr lang="en-US" sz="900" dirty="0" err="1" smtClean="0"/>
              <a:t>Piergrossi</a:t>
            </a:r>
            <a:r>
              <a:rPr lang="en-US" sz="900" dirty="0" smtClean="0"/>
              <a:t>, ARIES Workshop, 5–6 November 2018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926006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73" r:id="rId6"/>
    <p:sldLayoutId id="2147483668" r:id="rId7"/>
    <p:sldLayoutId id="2147483669" r:id="rId8"/>
    <p:sldLayoutId id="2147483670" r:id="rId9"/>
    <p:sldLayoutId id="2147483671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114000"/>
        </a:lnSpc>
        <a:spcBef>
          <a:spcPts val="1800"/>
        </a:spcBef>
        <a:buClr>
          <a:schemeClr val="bg2"/>
        </a:buClr>
        <a:buFontTx/>
        <a:buBlip>
          <a:blip r:embed="rId13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357188" algn="l" defTabSz="914400" rtl="0" eaLnBrk="1" latinLnBrk="0" hangingPunct="1">
        <a:lnSpc>
          <a:spcPct val="114000"/>
        </a:lnSpc>
        <a:spcBef>
          <a:spcPts val="0"/>
        </a:spcBef>
        <a:buClr>
          <a:schemeClr val="accent2"/>
        </a:buClr>
        <a:buFontTx/>
        <a:buBlip>
          <a:blip r:embed="rId1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82663" indent="-268288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173038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47788" indent="-180975" algn="l" defTabSz="914400" rtl="0" eaLnBrk="1" latinLnBrk="0" hangingPunct="1">
        <a:lnSpc>
          <a:spcPct val="114000"/>
        </a:lnSpc>
        <a:spcBef>
          <a:spcPts val="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75" userDrawn="1">
          <p15:clr>
            <a:srgbClr val="F26B43"/>
          </p15:clr>
        </p15:guide>
        <p15:guide id="2" pos="3727" userDrawn="1">
          <p15:clr>
            <a:srgbClr val="F26B43"/>
          </p15:clr>
        </p15:guide>
        <p15:guide id="3" pos="3953" userDrawn="1">
          <p15:clr>
            <a:srgbClr val="F26B43"/>
          </p15:clr>
        </p15:guide>
        <p15:guide id="4" pos="393" userDrawn="1">
          <p15:clr>
            <a:srgbClr val="F26B43"/>
          </p15:clr>
        </p15:guide>
        <p15:guide id="5" pos="7287" userDrawn="1">
          <p15:clr>
            <a:srgbClr val="F26B43"/>
          </p15:clr>
        </p15:guide>
        <p15:guide id="6" orient="horz" pos="372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X-ray laser pulses under your feet: getting the local community to support a big RI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Joseph </a:t>
            </a:r>
            <a:r>
              <a:rPr lang="en-GB" dirty="0" err="1" smtClean="0"/>
              <a:t>Piergrossi</a:t>
            </a:r>
            <a:endParaRPr lang="en-GB" dirty="0" smtClean="0"/>
          </a:p>
          <a:p>
            <a:r>
              <a:rPr lang="en-GB" dirty="0" smtClean="0"/>
              <a:t>For ARIES Outreach and Communication Workshop</a:t>
            </a:r>
            <a:endParaRPr lang="en-GB" dirty="0"/>
          </a:p>
          <a:p>
            <a:endParaRPr lang="en-GB" dirty="0"/>
          </a:p>
          <a:p>
            <a:r>
              <a:rPr lang="en-GB" dirty="0" smtClean="0"/>
              <a:t>Geneva, 5–6 November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192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889" y="4077050"/>
            <a:ext cx="10944224" cy="2216242"/>
          </a:xfrm>
        </p:spPr>
        <p:txBody>
          <a:bodyPr/>
          <a:lstStyle/>
          <a:p>
            <a:r>
              <a:rPr lang="en-GB" dirty="0" smtClean="0"/>
              <a:t>X-ray free-electron laser facility running for 3.4 km in two municipalities / states</a:t>
            </a:r>
          </a:p>
          <a:p>
            <a:pPr lvl="1"/>
            <a:r>
              <a:rPr lang="en-GB" dirty="0" smtClean="0"/>
              <a:t>Starting from DESY facility in Hamburg</a:t>
            </a:r>
          </a:p>
          <a:p>
            <a:pPr lvl="1"/>
            <a:r>
              <a:rPr lang="en-GB" dirty="0" smtClean="0"/>
              <a:t>Ends in </a:t>
            </a:r>
            <a:r>
              <a:rPr lang="en-GB" dirty="0" err="1" smtClean="0"/>
              <a:t>Schenefeld</a:t>
            </a:r>
            <a:r>
              <a:rPr lang="en-GB" dirty="0" smtClean="0"/>
              <a:t>, Schleswig-Holstein</a:t>
            </a:r>
          </a:p>
          <a:p>
            <a:r>
              <a:rPr lang="en-GB" dirty="0" smtClean="0"/>
              <a:t>Most of facility is </a:t>
            </a:r>
            <a:r>
              <a:rPr lang="en-GB" b="1" dirty="0" smtClean="0">
                <a:solidFill>
                  <a:schemeClr val="bg2"/>
                </a:solidFill>
              </a:rPr>
              <a:t>underground</a:t>
            </a:r>
            <a:r>
              <a:rPr lang="en-GB" dirty="0" smtClean="0"/>
              <a:t>, and in a mostly </a:t>
            </a:r>
            <a:r>
              <a:rPr lang="en-GB" b="1" dirty="0" smtClean="0">
                <a:solidFill>
                  <a:schemeClr val="bg2"/>
                </a:solidFill>
              </a:rPr>
              <a:t>residential</a:t>
            </a:r>
            <a:r>
              <a:rPr lang="en-GB" dirty="0" smtClean="0"/>
              <a:t> area</a:t>
            </a:r>
          </a:p>
          <a:p>
            <a:pPr lvl="1"/>
            <a:r>
              <a:rPr lang="en-GB" dirty="0" smtClean="0"/>
              <a:t>2009 start of construction, user operation began 2017</a:t>
            </a:r>
          </a:p>
          <a:p>
            <a:pPr lvl="1"/>
            <a:r>
              <a:rPr lang="en-GB" dirty="0" smtClean="0"/>
              <a:t>Early concern about </a:t>
            </a:r>
            <a:r>
              <a:rPr lang="en-GB" b="1" dirty="0" smtClean="0">
                <a:solidFill>
                  <a:schemeClr val="bg2"/>
                </a:solidFill>
              </a:rPr>
              <a:t>public opposition</a:t>
            </a:r>
            <a:r>
              <a:rPr lang="en-GB" dirty="0" smtClean="0"/>
              <a:t> and </a:t>
            </a:r>
            <a:r>
              <a:rPr lang="en-GB" b="1" dirty="0" smtClean="0">
                <a:solidFill>
                  <a:schemeClr val="bg2"/>
                </a:solidFill>
              </a:rPr>
              <a:t>fear</a:t>
            </a:r>
            <a:r>
              <a:rPr lang="en-GB" dirty="0" smtClean="0"/>
              <a:t>—now </a:t>
            </a:r>
            <a:r>
              <a:rPr lang="en-GB" b="1" dirty="0" smtClean="0">
                <a:solidFill>
                  <a:schemeClr val="bg2"/>
                </a:solidFill>
              </a:rPr>
              <a:t>enthusiastic support</a:t>
            </a:r>
          </a:p>
        </p:txBody>
      </p:sp>
      <p:pic>
        <p:nvPicPr>
          <p:cNvPr id="5" name="Picture 4" descr="N:\piergros\My Documents\ARIES\Orthophoto_2018_parallel_50x16_rg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509" y="724461"/>
            <a:ext cx="10339949" cy="331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48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N:\piergros\My Documents\ARIES\2015-11-07_HEI_21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7866" y="977153"/>
            <a:ext cx="2860942" cy="1819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N:\piergros\My Documents\ARIES\2014-11-20_IMG_35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5626" y="2938932"/>
            <a:ext cx="3309938" cy="2206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did we get a high level of local support?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Early on: </a:t>
            </a:r>
            <a:r>
              <a:rPr lang="en-GB" b="1" dirty="0" smtClean="0">
                <a:solidFill>
                  <a:schemeClr val="bg2"/>
                </a:solidFill>
              </a:rPr>
              <a:t>canvassing </a:t>
            </a:r>
            <a:r>
              <a:rPr lang="en-GB" dirty="0" smtClean="0"/>
              <a:t>and</a:t>
            </a:r>
            <a:r>
              <a:rPr lang="en-GB" b="1" dirty="0" smtClean="0">
                <a:solidFill>
                  <a:schemeClr val="bg2"/>
                </a:solidFill>
              </a:rPr>
              <a:t> engaging </a:t>
            </a:r>
            <a:r>
              <a:rPr lang="en-GB" dirty="0" smtClean="0"/>
              <a:t>with the community</a:t>
            </a:r>
          </a:p>
          <a:p>
            <a:pPr lvl="1"/>
            <a:r>
              <a:rPr lang="en-GB" dirty="0" smtClean="0"/>
              <a:t>Mapped out addresses of all neighbours and set up a 24/7 public hotline</a:t>
            </a:r>
          </a:p>
          <a:p>
            <a:pPr lvl="1"/>
            <a:r>
              <a:rPr lang="en-GB" dirty="0" smtClean="0"/>
              <a:t>Regular updates on construction progress; neighbours were invited for tours</a:t>
            </a:r>
          </a:p>
          <a:p>
            <a:pPr lvl="1"/>
            <a:r>
              <a:rPr lang="en-GB" dirty="0" smtClean="0"/>
              <a:t>Neighbourhood info booths (e.g., FELIX)</a:t>
            </a:r>
          </a:p>
          <a:p>
            <a:pPr lvl="1"/>
            <a:r>
              <a:rPr lang="en-GB" dirty="0" smtClean="0"/>
              <a:t>Environmental restoration efforts</a:t>
            </a:r>
            <a:endParaRPr lang="en-GB" dirty="0"/>
          </a:p>
          <a:p>
            <a:r>
              <a:rPr lang="en-GB" dirty="0" smtClean="0"/>
              <a:t>Public science communication </a:t>
            </a:r>
            <a:r>
              <a:rPr lang="en-GB" b="1" dirty="0" smtClean="0">
                <a:solidFill>
                  <a:schemeClr val="bg2"/>
                </a:solidFill>
              </a:rPr>
              <a:t>events</a:t>
            </a:r>
          </a:p>
          <a:p>
            <a:pPr lvl="1"/>
            <a:r>
              <a:rPr lang="en-GB" dirty="0" smtClean="0"/>
              <a:t>Hamburg Night of Science</a:t>
            </a:r>
          </a:p>
          <a:p>
            <a:pPr lvl="1"/>
            <a:r>
              <a:rPr lang="en-GB" dirty="0" smtClean="0"/>
              <a:t>First Open </a:t>
            </a:r>
            <a:r>
              <a:rPr lang="en-GB" dirty="0"/>
              <a:t>D</a:t>
            </a:r>
            <a:r>
              <a:rPr lang="en-GB" dirty="0" smtClean="0"/>
              <a:t>ay on research campus in 2018</a:t>
            </a:r>
          </a:p>
          <a:p>
            <a:r>
              <a:rPr lang="en-GB" dirty="0" smtClean="0"/>
              <a:t>The </a:t>
            </a:r>
            <a:r>
              <a:rPr lang="en-GB" b="1" dirty="0" smtClean="0">
                <a:solidFill>
                  <a:schemeClr val="bg2"/>
                </a:solidFill>
              </a:rPr>
              <a:t>future</a:t>
            </a:r>
          </a:p>
          <a:p>
            <a:pPr lvl="1"/>
            <a:r>
              <a:rPr lang="en-GB" dirty="0" smtClean="0"/>
              <a:t>Developing a Visitor Centre with school laboratories</a:t>
            </a:r>
          </a:p>
          <a:p>
            <a:pPr lvl="1"/>
            <a:r>
              <a:rPr lang="en-GB" dirty="0" smtClean="0"/>
              <a:t>Concept for public tours</a:t>
            </a:r>
          </a:p>
        </p:txBody>
      </p:sp>
      <p:pic>
        <p:nvPicPr>
          <p:cNvPr id="1026" name="Picture 2" descr="N:\piergros\My Documents\ARIES\2018-05-05_Open-Day-Fly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624" y="3418700"/>
            <a:ext cx="2056503" cy="2913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N:\piergros\My Documents\ARIES\2018-10-03_Maus_FD2681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8847" y="4084730"/>
            <a:ext cx="2805953" cy="1870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N:\piergros\My Documents\ARIES\2018-09-22_P922000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8734" y="1884402"/>
            <a:ext cx="1658471" cy="212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346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theme/theme1.xml><?xml version="1.0" encoding="utf-8"?>
<a:theme xmlns:a="http://schemas.openxmlformats.org/drawingml/2006/main" name="XFEL_PowerPoint_16x9_v3">
  <a:themeElements>
    <a:clrScheme name="Benutzerdefiniert 59">
      <a:dk1>
        <a:srgbClr val="000000"/>
      </a:dk1>
      <a:lt1>
        <a:sysClr val="window" lastClr="FFFFFF"/>
      </a:lt1>
      <a:dk2>
        <a:srgbClr val="B2B2B2"/>
      </a:dk2>
      <a:lt2>
        <a:srgbClr val="F39200"/>
      </a:lt2>
      <a:accent1>
        <a:srgbClr val="0D1546"/>
      </a:accent1>
      <a:accent2>
        <a:srgbClr val="559DBB"/>
      </a:accent2>
      <a:accent3>
        <a:srgbClr val="81B0C8"/>
      </a:accent3>
      <a:accent4>
        <a:srgbClr val="A4C3D6"/>
      </a:accent4>
      <a:accent5>
        <a:srgbClr val="C5D6E4"/>
      </a:accent5>
      <a:accent6>
        <a:srgbClr val="E3EBF2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</a:spPr>
      <a:bodyPr rtlCol="0" anchor="ctr">
        <a:noAutofit/>
      </a:bodyPr>
      <a:lstStyle>
        <a:defPPr algn="ctr">
          <a:lnSpc>
            <a:spcPct val="113000"/>
          </a:lnSpc>
          <a:defRPr sz="1400" dirty="0" err="1" smtClean="0"/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noAutofit/>
      </a:bodyPr>
      <a:lstStyle>
        <a:defPPr marL="269875" indent="-269875">
          <a:lnSpc>
            <a:spcPct val="112000"/>
          </a:lnSpc>
          <a:buBlip>
            <a:blip xmlns:r="http://schemas.openxmlformats.org/officeDocument/2006/relationships" r:embed="rId1"/>
          </a:buBlip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XFEL_PowerPoint_16x9.potx" id="{5D9E4C7F-CF90-47AA-9B5A-D1B8A1F64B49}" vid="{107EC11D-EED3-47DC-89A2-C8C245B9F565}"/>
    </a:ext>
  </a:extLst>
</a:theme>
</file>

<file path=ppt/theme/theme2.xml><?xml version="1.0" encoding="utf-8"?>
<a:theme xmlns:a="http://schemas.openxmlformats.org/drawingml/2006/main" name="Office">
  <a:themeElements>
    <a:clrScheme name="Benutzerdefiniert 59">
      <a:dk1>
        <a:srgbClr val="000000"/>
      </a:dk1>
      <a:lt1>
        <a:sysClr val="window" lastClr="FFFFFF"/>
      </a:lt1>
      <a:dk2>
        <a:srgbClr val="B2B2B2"/>
      </a:dk2>
      <a:lt2>
        <a:srgbClr val="F39200"/>
      </a:lt2>
      <a:accent1>
        <a:srgbClr val="0D1546"/>
      </a:accent1>
      <a:accent2>
        <a:srgbClr val="559DBB"/>
      </a:accent2>
      <a:accent3>
        <a:srgbClr val="81B0C8"/>
      </a:accent3>
      <a:accent4>
        <a:srgbClr val="A4C3D6"/>
      </a:accent4>
      <a:accent5>
        <a:srgbClr val="C5D6E4"/>
      </a:accent5>
      <a:accent6>
        <a:srgbClr val="E3EBF2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59">
      <a:dk1>
        <a:srgbClr val="000000"/>
      </a:dk1>
      <a:lt1>
        <a:sysClr val="window" lastClr="FFFFFF"/>
      </a:lt1>
      <a:dk2>
        <a:srgbClr val="B2B2B2"/>
      </a:dk2>
      <a:lt2>
        <a:srgbClr val="F39200"/>
      </a:lt2>
      <a:accent1>
        <a:srgbClr val="0D1546"/>
      </a:accent1>
      <a:accent2>
        <a:srgbClr val="559DBB"/>
      </a:accent2>
      <a:accent3>
        <a:srgbClr val="81B0C8"/>
      </a:accent3>
      <a:accent4>
        <a:srgbClr val="A4C3D6"/>
      </a:accent4>
      <a:accent5>
        <a:srgbClr val="C5D6E4"/>
      </a:accent5>
      <a:accent6>
        <a:srgbClr val="E3EBF2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XFEL_PowerPoint_16x9_v3</Template>
  <TotalTime>0</TotalTime>
  <Words>167</Words>
  <Application>Microsoft Office PowerPoint</Application>
  <PresentationFormat>Widescreen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XFEL_PowerPoint_16x9_v3</vt:lpstr>
      <vt:lpstr>X-ray laser pulses under your feet: getting the local community to support a big RI</vt:lpstr>
      <vt:lpstr>PowerPoint Presentation</vt:lpstr>
      <vt:lpstr>How did we get a high level of local support?</vt:lpstr>
    </vt:vector>
  </TitlesOfParts>
  <Company>DESY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X-ray laser pulses under your feet</dc:title>
  <dc:creator>Piergrossi, Joseph</dc:creator>
  <cp:lastModifiedBy>Daniela Antonio</cp:lastModifiedBy>
  <cp:revision>8</cp:revision>
  <dcterms:created xsi:type="dcterms:W3CDTF">2018-11-02T09:08:12Z</dcterms:created>
  <dcterms:modified xsi:type="dcterms:W3CDTF">2018-11-05T10:26:19Z</dcterms:modified>
</cp:coreProperties>
</file>