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372" r:id="rId2"/>
    <p:sldId id="394" r:id="rId3"/>
    <p:sldId id="413" r:id="rId4"/>
    <p:sldId id="406" r:id="rId5"/>
    <p:sldId id="417" r:id="rId6"/>
    <p:sldId id="437" r:id="rId7"/>
    <p:sldId id="397" r:id="rId8"/>
    <p:sldId id="427" r:id="rId9"/>
    <p:sldId id="432" r:id="rId10"/>
    <p:sldId id="415" r:id="rId11"/>
    <p:sldId id="434" r:id="rId12"/>
    <p:sldId id="435" r:id="rId13"/>
    <p:sldId id="410" r:id="rId14"/>
    <p:sldId id="441" r:id="rId15"/>
    <p:sldId id="440" r:id="rId16"/>
    <p:sldId id="428" r:id="rId17"/>
    <p:sldId id="416" r:id="rId18"/>
    <p:sldId id="430" r:id="rId19"/>
    <p:sldId id="418" r:id="rId20"/>
    <p:sldId id="433" r:id="rId21"/>
    <p:sldId id="40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A72F1DF-15DF-4827-BA86-6902A31552F1}">
          <p14:sldIdLst>
            <p14:sldId id="372"/>
            <p14:sldId id="394"/>
            <p14:sldId id="413"/>
            <p14:sldId id="406"/>
            <p14:sldId id="417"/>
            <p14:sldId id="437"/>
            <p14:sldId id="397"/>
            <p14:sldId id="427"/>
            <p14:sldId id="432"/>
            <p14:sldId id="415"/>
            <p14:sldId id="434"/>
            <p14:sldId id="435"/>
            <p14:sldId id="410"/>
            <p14:sldId id="441"/>
            <p14:sldId id="440"/>
            <p14:sldId id="428"/>
            <p14:sldId id="416"/>
            <p14:sldId id="430"/>
            <p14:sldId id="418"/>
            <p14:sldId id="433"/>
            <p14:sldId id="4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DBA7B"/>
    <a:srgbClr val="FB9C75"/>
    <a:srgbClr val="FFDA81"/>
    <a:srgbClr val="D9E081"/>
    <a:srgbClr val="F8696B"/>
    <a:srgbClr val="B1DDB8"/>
    <a:srgbClr val="8ECE99"/>
    <a:srgbClr val="93D19D"/>
    <a:srgbClr val="6EC17B"/>
    <a:srgbClr val="6DC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2" autoAdjust="0"/>
    <p:restoredTop sz="73490" autoAdjust="0"/>
  </p:normalViewPr>
  <p:slideViewPr>
    <p:cSldViewPr snapToGrid="0" snapToObjects="1">
      <p:cViewPr varScale="1">
        <p:scale>
          <a:sx n="93" d="100"/>
          <a:sy n="93" d="100"/>
        </p:scale>
        <p:origin x="39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6F505-21B0-4186-AD42-4A2BB3F76A37}" type="datetimeFigureOut">
              <a:rPr lang="en-GB" smtClean="0"/>
              <a:t>22/10/2018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64F9C0-263C-41C7-A4BB-2A60D10B2B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491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801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309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200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936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024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noProof="0" dirty="0"/>
              <a:t>The CHARM mixed-field facility can reproduce the LHC radiation environments, which allows to minimize possible NIEL scaling violations.</a:t>
            </a:r>
          </a:p>
          <a:p>
            <a:endParaRPr lang="en-US" baseline="0" noProof="0" dirty="0"/>
          </a:p>
          <a:p>
            <a:r>
              <a:rPr lang="en-US" baseline="0" noProof="0" dirty="0"/>
              <a:t>Then the method consist to test the device in CHARM and in a gamma facility. </a:t>
            </a:r>
          </a:p>
          <a:p>
            <a:endParaRPr lang="en-US" baseline="0" noProof="0" dirty="0"/>
          </a:p>
          <a:p>
            <a:r>
              <a:rPr lang="en-US" baseline="0" noProof="0" dirty="0"/>
              <a:t>Then by removing the TID response to the CHARM ones which induce both TID and DD, we can isolate the DD response.</a:t>
            </a:r>
          </a:p>
          <a:p>
            <a:endParaRPr lang="en-US" baseline="0" noProof="0" dirty="0"/>
          </a:p>
          <a:p>
            <a:r>
              <a:rPr lang="en-US" baseline="0" noProof="0" dirty="0"/>
              <a:t>And then the final degradation estimation is performed by combining different ratio of DDEF and TID corresponding to the different ratios of the LHC.</a:t>
            </a:r>
          </a:p>
          <a:p>
            <a:endParaRPr lang="en-US" baseline="0" noProof="0" dirty="0"/>
          </a:p>
          <a:p>
            <a:r>
              <a:rPr lang="en-US" baseline="0" noProof="0" dirty="0"/>
              <a:t>But unfortunately, there is another problem:</a:t>
            </a:r>
          </a:p>
          <a:p>
            <a:r>
              <a:rPr lang="en-US" baseline="0" noProof="0" dirty="0"/>
              <a:t>It has been show recently in the literature that TID and DD are not always independent in damage for optoelectronic and bipolar technology. </a:t>
            </a:r>
          </a:p>
          <a:p>
            <a:endParaRPr lang="en-US" baseline="0" noProof="0" dirty="0"/>
          </a:p>
          <a:p>
            <a:r>
              <a:rPr lang="en-US" baseline="0" noProof="0" dirty="0"/>
              <a:t>We can see on this figure a study we publish this year at RADECS where a bipolar component was degrading 3 times faster when exposed to both TID and DD compare to the separated response.</a:t>
            </a:r>
          </a:p>
          <a:p>
            <a:endParaRPr lang="en-US" baseline="0" noProof="0" dirty="0"/>
          </a:p>
          <a:p>
            <a:r>
              <a:rPr lang="en-US" baseline="0" noProof="0" dirty="0"/>
              <a:t>We have shown in this paper that the level of dependence depends on the DDEF and TID ratio, which means that for each conditions.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386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5374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196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13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067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60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3289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baseline="0" noProof="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93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990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482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85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743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827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761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64F9C0-263C-41C7-A4BB-2A60D10B2BE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751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740727" y="6362378"/>
            <a:ext cx="3063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RADECS – October 2-6, 2017 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Single Event Effects in Devices and ICs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pic>
        <p:nvPicPr>
          <p:cNvPr id="10" name="Picture 2" descr="Resultado de imagen de r2e cern logo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33" y="6246818"/>
            <a:ext cx="807887" cy="58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8CA7266E-6C6B-45C9-9A49-00365F71F4D6}"/>
              </a:ext>
            </a:extLst>
          </p:cNvPr>
          <p:cNvGrpSpPr/>
          <p:nvPr userDrawn="1"/>
        </p:nvGrpSpPr>
        <p:grpSpPr>
          <a:xfrm>
            <a:off x="-1" y="6163552"/>
            <a:ext cx="12192001" cy="694447"/>
            <a:chOff x="-1" y="6163552"/>
            <a:chExt cx="12192001" cy="694447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9D890E8-0853-4676-BBAF-AB7059BFBC68}"/>
                </a:ext>
              </a:extLst>
            </p:cNvPr>
            <p:cNvSpPr/>
            <p:nvPr userDrawn="1"/>
          </p:nvSpPr>
          <p:spPr>
            <a:xfrm>
              <a:off x="-1" y="6163552"/>
              <a:ext cx="12192001" cy="694447"/>
            </a:xfrm>
            <a:prstGeom prst="rect">
              <a:avLst/>
            </a:prstGeom>
            <a:solidFill>
              <a:srgbClr val="3961A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030" name="Picture 6" descr="Image associÃ©e">
              <a:extLst>
                <a:ext uri="{FF2B5EF4-FFF2-40B4-BE49-F238E27FC236}">
                  <a16:creationId xmlns:a16="http://schemas.microsoft.com/office/drawing/2014/main" id="{E2EC7C2F-8F2B-48FC-94CC-2D1AE4705F3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06" y="6163552"/>
              <a:ext cx="668566" cy="6685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3740727" y="6362378"/>
            <a:ext cx="3063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RADECS – October 2-6, 2017 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Single Event Effects in Devices and ICs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22-Oct-18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2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5" Type="http://schemas.openxmlformats.org/officeDocument/2006/relationships/hyperlink" Target="https://edms.cern.ch/ui/#!master/navigator/document?P:1382953417:100178077:subDocs" TargetMode="External"/><Relationship Id="rId14" Type="http://schemas.openxmlformats.org/officeDocument/2006/relationships/image" Target="../media/image7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hyperlink" Target="https://edms.cern.ch/ui/#!master/navigator/document?P:1346948772:1046538529:subDocs" TargetMode="External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27.jpg"/><Relationship Id="rId5" Type="http://schemas.openxmlformats.org/officeDocument/2006/relationships/image" Target="../media/image27.png"/><Relationship Id="rId15" Type="http://schemas.openxmlformats.org/officeDocument/2006/relationships/image" Target="../media/image36.png"/><Relationship Id="rId10" Type="http://schemas.openxmlformats.org/officeDocument/2006/relationships/image" Target="../media/image26.jpg"/><Relationship Id="rId4" Type="http://schemas.openxmlformats.org/officeDocument/2006/relationships/image" Target="../media/image26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19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66.png"/><Relationship Id="rId10" Type="http://schemas.openxmlformats.org/officeDocument/2006/relationships/image" Target="../media/image64.png"/><Relationship Id="rId4" Type="http://schemas.openxmlformats.org/officeDocument/2006/relationships/hyperlink" Target="https://edms.cern.ch/ui/#!master/navigator/document?P:1382953417:100178077:subDoc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98EF3D-4402-4521-AF63-92AC6400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06760"/>
            <a:ext cx="10969139" cy="1835358"/>
          </a:xfrm>
        </p:spPr>
        <p:txBody>
          <a:bodyPr>
            <a:normAutofit/>
          </a:bodyPr>
          <a:lstStyle/>
          <a:p>
            <a:r>
              <a:rPr lang="en-GB" sz="4800" dirty="0"/>
              <a:t>Optocoupler radiation behaviour, testing methodology and test results</a:t>
            </a: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238C5B-714D-428A-AB7E-599593D9B02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4" y="5543953"/>
            <a:ext cx="2206097" cy="1164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79EED3-9E62-47A8-B302-3FB4A5475B7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51" y="5647431"/>
            <a:ext cx="2059708" cy="973195"/>
          </a:xfrm>
          <a:prstGeom prst="rect">
            <a:avLst/>
          </a:prstGeom>
        </p:spPr>
      </p:pic>
      <p:pic>
        <p:nvPicPr>
          <p:cNvPr id="9" name="Picture 2" descr="http://r2e.web.cern.ch/R2E/Pictures/R2E_Logo_final.png">
            <a:extLst>
              <a:ext uri="{FF2B5EF4-FFF2-40B4-BE49-F238E27FC236}">
                <a16:creationId xmlns:a16="http://schemas.microsoft.com/office/drawing/2014/main" id="{A4F35E33-C3EE-4DF4-A5F1-9675F1B36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924" y="5737365"/>
            <a:ext cx="823834" cy="79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576263" y="4171950"/>
            <a:ext cx="11615737" cy="1066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  <a:defRPr/>
            </a:pPr>
            <a:r>
              <a:rPr lang="en-US" sz="2400" b="1" dirty="0"/>
              <a:t>Rudy Ferraro</a:t>
            </a:r>
          </a:p>
          <a:p>
            <a:pPr marL="36576" indent="0">
              <a:buNone/>
              <a:defRPr/>
            </a:pPr>
            <a:r>
              <a:rPr lang="en-US" sz="2400" dirty="0"/>
              <a:t>PhD Supervisors: 		Salvatore Danzeca (CERN)</a:t>
            </a:r>
          </a:p>
          <a:p>
            <a:pPr marL="36576" indent="0">
              <a:buNone/>
              <a:defRPr/>
            </a:pPr>
            <a:r>
              <a:rPr lang="en-US" sz="2400" dirty="0"/>
              <a:t>				Luigi Dilillo (LIRMM-UM-CNRS)</a:t>
            </a:r>
          </a:p>
        </p:txBody>
      </p:sp>
    </p:spTree>
    <p:extLst>
      <p:ext uri="{BB962C8B-B14F-4D97-AF65-F5344CB8AC3E}">
        <p14:creationId xmlns:p14="http://schemas.microsoft.com/office/powerpoint/2010/main" val="259207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devices and conditions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09A31F78-1612-4732-A6CB-5FDC0A023AB6}"/>
                  </a:ext>
                </a:extLst>
              </p:cNvPr>
              <p:cNvSpPr txBox="1"/>
              <p:nvPr/>
            </p:nvSpPr>
            <p:spPr>
              <a:xfrm>
                <a:off x="609599" y="1085842"/>
                <a:ext cx="5126225" cy="5736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Tested Devices on BE/CO request: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C00000"/>
                  </a:solidFill>
                </a:endParaRPr>
              </a:p>
              <a:p>
                <a:pPr lvl="1"/>
                <a:endParaRPr lang="en-US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Test Structure: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fr-F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𝑪𝑻𝑹</m:t>
                    </m:r>
                    <m:r>
                      <a:rPr lang="fr-F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𝒐𝒖𝒕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𝒊𝒏</m:t>
                            </m:r>
                          </m:sub>
                        </m:sSub>
                      </m:den>
                    </m:f>
                    <m:r>
                      <a:rPr lang="fr-FR" sz="20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fr-FR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𝒓𝒆𝒇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den>
                            </m:f>
                          </m:e>
                        </m:d>
                      </m:num>
                      <m:den>
                        <m:d>
                          <m:dPr>
                            <m:ctrlPr>
                              <a:rPr lang="fr-FR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fr-FR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0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fr-FR" sz="20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𝒓𝒊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𝟒𝟕𝟎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sz="20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C00000"/>
                    </a:solidFill>
                  </a:rPr>
                  <a:t>Output current fixed by </a:t>
                </a:r>
                <a:r>
                  <a:rPr lang="en-US" sz="2000" b="1" dirty="0" err="1">
                    <a:solidFill>
                      <a:srgbClr val="C00000"/>
                    </a:solidFill>
                  </a:rPr>
                  <a:t>VRef</a:t>
                </a:r>
                <a:endParaRPr lang="en-US" sz="2000" b="1" dirty="0">
                  <a:solidFill>
                    <a:srgbClr val="C000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solidFill>
                      <a:srgbClr val="C00000"/>
                    </a:solidFill>
                  </a:rPr>
                  <a:t>Input current follows CTR degradation</a:t>
                </a:r>
              </a:p>
              <a:p>
                <a:pPr marL="285750" indent="-285750">
                  <a:spcBef>
                    <a:spcPts val="800"/>
                  </a:spcBef>
                  <a:buFont typeface="Wingdings" panose="05000000000000000000" pitchFamily="2" charset="2"/>
                  <a:buChar char="Ø"/>
                </a:pPr>
                <a:r>
                  <a:rPr lang="en-US" sz="2000" b="1" dirty="0"/>
                  <a:t>Biasing conditions: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Fixed Output current: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1 mA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Power Supply:           </a:t>
                </a:r>
                <a:r>
                  <a:rPr lang="en-US" sz="2000" b="1" dirty="0">
                    <a:solidFill>
                      <a:srgbClr val="C00000"/>
                    </a:solidFill>
                  </a:rPr>
                  <a:t>10V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TextBox 9">
                <a:extLst>
                  <a:ext uri="{FF2B5EF4-FFF2-40B4-BE49-F238E27FC236}">
                    <a16:creationId xmlns:a16="http://schemas.microsoft.com/office/drawing/2014/main" id="{09A31F78-1612-4732-A6CB-5FDC0A023A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1085842"/>
                <a:ext cx="5126225" cy="5736379"/>
              </a:xfrm>
              <a:prstGeom prst="rect">
                <a:avLst/>
              </a:prstGeom>
              <a:blipFill>
                <a:blip r:embed="rId3"/>
                <a:stretch>
                  <a:fillRect l="-1070" t="-4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/>
          <p:cNvGrpSpPr/>
          <p:nvPr/>
        </p:nvGrpSpPr>
        <p:grpSpPr>
          <a:xfrm>
            <a:off x="5063903" y="2969178"/>
            <a:ext cx="6752928" cy="3008161"/>
            <a:chOff x="5357973" y="3105960"/>
            <a:chExt cx="6752928" cy="3008161"/>
          </a:xfrm>
        </p:grpSpPr>
        <p:grpSp>
          <p:nvGrpSpPr>
            <p:cNvPr id="42" name="Group 41"/>
            <p:cNvGrpSpPr/>
            <p:nvPr/>
          </p:nvGrpSpPr>
          <p:grpSpPr>
            <a:xfrm>
              <a:off x="5357973" y="3105960"/>
              <a:ext cx="6752928" cy="3008161"/>
              <a:chOff x="5215098" y="3105960"/>
              <a:chExt cx="6752928" cy="3008161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778636" y="3105960"/>
                <a:ext cx="5752796" cy="3008161"/>
                <a:chOff x="7077074" y="3437942"/>
                <a:chExt cx="5117915" cy="2676179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77074" y="3437942"/>
                  <a:ext cx="4990908" cy="2676179"/>
                </a:xfrm>
                <a:prstGeom prst="rect">
                  <a:avLst/>
                </a:prstGeom>
              </p:spPr>
            </p:pic>
            <p:sp>
              <p:nvSpPr>
                <p:cNvPr id="19" name="Content Placeholder 2"/>
                <p:cNvSpPr txBox="1">
                  <a:spLocks/>
                </p:cNvSpPr>
                <p:nvPr/>
              </p:nvSpPr>
              <p:spPr>
                <a:xfrm>
                  <a:off x="7260866" y="3791523"/>
                  <a:ext cx="1464507" cy="447209"/>
                </a:xfrm>
                <a:prstGeom prst="rect">
                  <a:avLst/>
                </a:prstGeom>
              </p:spPr>
              <p:txBody>
                <a:bodyPr vert="horz">
                  <a:normAutofit/>
                </a:bodyPr>
                <a:lstStyle>
                  <a:lvl1pPr marL="49377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0000"/>
                    <a:buFont typeface="Arial"/>
                    <a:buChar char="•"/>
                    <a:defRPr kumimoji="0" sz="3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0525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92708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Font typeface="Arial"/>
                    <a:buChar char="•"/>
                    <a:defRPr kumimoji="0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85316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0492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00784" indent="-182880" algn="l" rtl="0" eaLnBrk="1" latinLnBrk="0" hangingPunct="1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36576" indent="0">
                    <a:buFont typeface="Arial"/>
                    <a:buNone/>
                  </a:pPr>
                  <a:r>
                    <a:rPr lang="en-US" sz="105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100k</a:t>
                  </a:r>
                  <a:endParaRPr lang="en-US" sz="12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Content Placeholder 2"/>
                <p:cNvSpPr txBox="1">
                  <a:spLocks/>
                </p:cNvSpPr>
                <p:nvPr/>
              </p:nvSpPr>
              <p:spPr>
                <a:xfrm>
                  <a:off x="7260866" y="4462019"/>
                  <a:ext cx="1464507" cy="447209"/>
                </a:xfrm>
                <a:prstGeom prst="rect">
                  <a:avLst/>
                </a:prstGeom>
              </p:spPr>
              <p:txBody>
                <a:bodyPr vert="horz">
                  <a:normAutofit/>
                </a:bodyPr>
                <a:lstStyle>
                  <a:lvl1pPr marL="49377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0000"/>
                    <a:buFont typeface="Arial"/>
                    <a:buChar char="•"/>
                    <a:defRPr kumimoji="0" sz="3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0525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92708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Font typeface="Arial"/>
                    <a:buChar char="•"/>
                    <a:defRPr kumimoji="0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85316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0492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00784" indent="-182880" algn="l" rtl="0" eaLnBrk="1" latinLnBrk="0" hangingPunct="1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36576" indent="0">
                    <a:buFont typeface="Arial"/>
                    <a:buNone/>
                  </a:pPr>
                  <a:r>
                    <a:rPr lang="en-US" sz="105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100k</a:t>
                  </a:r>
                  <a:endParaRPr lang="en-US" sz="12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4" name="Content Placeholder 2"/>
                <p:cNvSpPr txBox="1">
                  <a:spLocks/>
                </p:cNvSpPr>
                <p:nvPr/>
              </p:nvSpPr>
              <p:spPr>
                <a:xfrm>
                  <a:off x="11140825" y="5491030"/>
                  <a:ext cx="1054164" cy="227860"/>
                </a:xfrm>
                <a:prstGeom prst="rect">
                  <a:avLst/>
                </a:prstGeom>
              </p:spPr>
              <p:txBody>
                <a:bodyPr vert="horz">
                  <a:normAutofit lnSpcReduction="10000"/>
                </a:bodyPr>
                <a:lstStyle>
                  <a:lvl1pPr marL="49377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0000"/>
                    <a:buFont typeface="Arial"/>
                    <a:buChar char="•"/>
                    <a:defRPr kumimoji="0" sz="3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0525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92708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Font typeface="Arial"/>
                    <a:buChar char="•"/>
                    <a:defRPr kumimoji="0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85316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0492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00784" indent="-182880" algn="l" rtl="0" eaLnBrk="1" latinLnBrk="0" hangingPunct="1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36576" indent="0">
                    <a:buFont typeface="Arial"/>
                    <a:buNone/>
                  </a:pPr>
                  <a:r>
                    <a:rPr lang="en-US" sz="110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Ro = 1k</a:t>
                  </a:r>
                  <a:endParaRPr lang="en-US" sz="1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0" name="Content Placeholder 2"/>
                <p:cNvSpPr txBox="1">
                  <a:spLocks/>
                </p:cNvSpPr>
                <p:nvPr/>
              </p:nvSpPr>
              <p:spPr>
                <a:xfrm>
                  <a:off x="8949589" y="4371650"/>
                  <a:ext cx="737479" cy="252657"/>
                </a:xfrm>
                <a:prstGeom prst="rect">
                  <a:avLst/>
                </a:prstGeom>
              </p:spPr>
              <p:txBody>
                <a:bodyPr vert="horz">
                  <a:normAutofit/>
                </a:bodyPr>
                <a:lstStyle>
                  <a:lvl1pPr marL="49377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0000"/>
                    <a:buFont typeface="Arial"/>
                    <a:buChar char="•"/>
                    <a:defRPr kumimoji="0" sz="3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905256" indent="-4572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92708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85000"/>
                    <a:buFont typeface="Arial"/>
                    <a:buChar char="•"/>
                    <a:defRPr kumimoji="0"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85316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9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650492" indent="-342900" algn="l" rtl="0" eaLnBrk="1" latinLnBrk="0" hangingPunct="1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Font typeface="Arial"/>
                    <a:buChar char="•"/>
                    <a:defRPr kumimoji="0"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00784" indent="-182880" algn="l" rtl="0" eaLnBrk="1" latinLnBrk="0" hangingPunct="1">
                    <a:spcBef>
                      <a:spcPct val="20000"/>
                    </a:spcBef>
                    <a:buClr>
                      <a:schemeClr val="accent5"/>
                    </a:buClr>
                    <a:buFont typeface="Arial"/>
                    <a:buChar char="-"/>
                    <a:defRPr kumimoji="0" sz="20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192024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SzPct val="100000"/>
                    <a:buFont typeface="Arial"/>
                    <a:buChar char="•"/>
                    <a:defRPr kumimoji="0" sz="18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139696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▪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331720" indent="-182880" algn="l" rtl="0" eaLnBrk="1" latinLnBrk="0" hangingPunct="1">
                    <a:spcBef>
                      <a:spcPct val="20000"/>
                    </a:spcBef>
                    <a:buClr>
                      <a:schemeClr val="accent6"/>
                    </a:buClr>
                    <a:buFont typeface="Arial"/>
                    <a:buChar char="•"/>
                    <a:defRPr kumimoji="0"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36576" indent="0">
                    <a:buFont typeface="Arial"/>
                    <a:buNone/>
                  </a:pPr>
                  <a:r>
                    <a:rPr lang="en-US" sz="1100" b="1" dirty="0">
                      <a:solidFill>
                        <a:schemeClr val="accent6">
                          <a:lumMod val="50000"/>
                        </a:schemeClr>
                      </a:solidFill>
                    </a:rPr>
                    <a:t>Ri = 470</a:t>
                  </a:r>
                  <a:endParaRPr lang="en-US" sz="1400" b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cxnSp>
            <p:nvCxnSpPr>
              <p:cNvPr id="15" name="Straight Arrow Connector 14"/>
              <p:cNvCxnSpPr/>
              <p:nvPr/>
            </p:nvCxnSpPr>
            <p:spPr>
              <a:xfrm>
                <a:off x="5826261" y="4257075"/>
                <a:ext cx="0" cy="1641977"/>
              </a:xfrm>
              <a:prstGeom prst="straightConnector1">
                <a:avLst/>
              </a:prstGeom>
              <a:ln w="38100" cap="flat" cmpd="sng" algn="ctr">
                <a:solidFill>
                  <a:schemeClr val="accent1">
                    <a:lumMod val="10000"/>
                  </a:schemeClr>
                </a:solidFill>
                <a:prstDash val="solid"/>
                <a:round/>
                <a:headEnd type="triangl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3" name="Content Placeholder 2"/>
                  <p:cNvSpPr txBox="1">
                    <a:spLocks/>
                  </p:cNvSpPr>
                  <p:nvPr/>
                </p:nvSpPr>
                <p:spPr>
                  <a:xfrm>
                    <a:off x="5215098" y="4908746"/>
                    <a:ext cx="563538" cy="338633"/>
                  </a:xfrm>
                  <a:prstGeom prst="rect">
                    <a:avLst/>
                  </a:prstGeom>
                </p:spPr>
                <p:txBody>
                  <a:bodyPr vert="horz">
                    <a:noAutofit/>
                  </a:bodyPr>
                  <a:lstStyle>
                    <a:lvl1pPr marL="49377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0000"/>
                      <a:buFont typeface="Arial"/>
                      <a:buChar char="•"/>
                      <a:defRPr kumimoji="0" sz="3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90525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92708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5000"/>
                      <a:buFont typeface="Arial"/>
                      <a:buChar char="•"/>
                      <a:defRPr kumimoji="0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85316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650492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10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700784" indent="-182880" algn="l" rtl="0" eaLnBrk="1" latinLnBrk="0" hangingPunct="1">
                      <a:spcBef>
                        <a:spcPct val="20000"/>
                      </a:spcBef>
                      <a:buClr>
                        <a:schemeClr val="accent5"/>
                      </a:buClr>
                      <a:buFont typeface="Arial"/>
                      <a:buChar char="-"/>
                      <a:defRPr kumimoji="0" sz="20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92024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SzPct val="100000"/>
                      <a:buFont typeface="Arial"/>
                      <a:buChar char="•"/>
                      <a:defRPr kumimoji="0" sz="18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2139696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▪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233172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•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36576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𝒓𝒆𝒇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15098" y="4908746"/>
                    <a:ext cx="563538" cy="33863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r="-1087" b="-1454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5" name="Straight Arrow Connector 34"/>
              <p:cNvCxnSpPr/>
              <p:nvPr/>
            </p:nvCxnSpPr>
            <p:spPr>
              <a:xfrm>
                <a:off x="11404488" y="5067300"/>
                <a:ext cx="0" cy="831752"/>
              </a:xfrm>
              <a:prstGeom prst="straightConnector1">
                <a:avLst/>
              </a:prstGeom>
              <a:ln w="38100" cap="flat" cmpd="sng" algn="ctr">
                <a:solidFill>
                  <a:schemeClr val="accent1">
                    <a:lumMod val="10000"/>
                  </a:schemeClr>
                </a:solidFill>
                <a:prstDash val="solid"/>
                <a:round/>
                <a:headEnd type="triangl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Content Placeholder 2"/>
                  <p:cNvSpPr txBox="1">
                    <a:spLocks/>
                  </p:cNvSpPr>
                  <p:nvPr/>
                </p:nvSpPr>
                <p:spPr>
                  <a:xfrm>
                    <a:off x="11404488" y="5313859"/>
                    <a:ext cx="563538" cy="338633"/>
                  </a:xfrm>
                  <a:prstGeom prst="rect">
                    <a:avLst/>
                  </a:prstGeom>
                </p:spPr>
                <p:txBody>
                  <a:bodyPr vert="horz">
                    <a:noAutofit/>
                  </a:bodyPr>
                  <a:lstStyle>
                    <a:lvl1pPr marL="49377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0000"/>
                      <a:buFont typeface="Arial"/>
                      <a:buChar char="•"/>
                      <a:defRPr kumimoji="0" sz="3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90525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92708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5000"/>
                      <a:buFont typeface="Arial"/>
                      <a:buChar char="•"/>
                      <a:defRPr kumimoji="0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85316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650492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10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700784" indent="-182880" algn="l" rtl="0" eaLnBrk="1" latinLnBrk="0" hangingPunct="1">
                      <a:spcBef>
                        <a:spcPct val="20000"/>
                      </a:spcBef>
                      <a:buClr>
                        <a:schemeClr val="accent5"/>
                      </a:buClr>
                      <a:buFont typeface="Arial"/>
                      <a:buChar char="-"/>
                      <a:defRPr kumimoji="0" sz="20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92024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SzPct val="100000"/>
                      <a:buFont typeface="Arial"/>
                      <a:buChar char="•"/>
                      <a:defRPr kumimoji="0" sz="18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2139696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▪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233172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•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36576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𝒓𝒆𝒇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404488" y="5313859"/>
                    <a:ext cx="563538" cy="33863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r="-2174" b="-125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8" name="Straight Arrow Connector 37"/>
              <p:cNvCxnSpPr/>
              <p:nvPr/>
            </p:nvCxnSpPr>
            <p:spPr>
              <a:xfrm>
                <a:off x="7991186" y="3818925"/>
                <a:ext cx="638464" cy="0"/>
              </a:xfrm>
              <a:prstGeom prst="straightConnector1">
                <a:avLst/>
              </a:prstGeom>
              <a:ln w="38100" cap="flat" cmpd="sng" algn="ctr">
                <a:solidFill>
                  <a:schemeClr val="accent1">
                    <a:lumMod val="10000"/>
                  </a:schemeClr>
                </a:solidFill>
                <a:prstDash val="solid"/>
                <a:round/>
                <a:headEnd type="triangl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1" name="Content Placeholder 2"/>
                  <p:cNvSpPr txBox="1">
                    <a:spLocks/>
                  </p:cNvSpPr>
                  <p:nvPr/>
                </p:nvSpPr>
                <p:spPr>
                  <a:xfrm>
                    <a:off x="8028649" y="3461411"/>
                    <a:ext cx="563538" cy="338633"/>
                  </a:xfrm>
                  <a:prstGeom prst="rect">
                    <a:avLst/>
                  </a:prstGeom>
                </p:spPr>
                <p:txBody>
                  <a:bodyPr vert="horz">
                    <a:noAutofit/>
                  </a:bodyPr>
                  <a:lstStyle>
                    <a:lvl1pPr marL="49377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0000"/>
                      <a:buFont typeface="Arial"/>
                      <a:buChar char="•"/>
                      <a:defRPr kumimoji="0" sz="3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90525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92708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5000"/>
                      <a:buFont typeface="Arial"/>
                      <a:buChar char="•"/>
                      <a:defRPr kumimoji="0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85316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650492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10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700784" indent="-182880" algn="l" rtl="0" eaLnBrk="1" latinLnBrk="0" hangingPunct="1">
                      <a:spcBef>
                        <a:spcPct val="20000"/>
                      </a:spcBef>
                      <a:buClr>
                        <a:schemeClr val="accent5"/>
                      </a:buClr>
                      <a:buFont typeface="Arial"/>
                      <a:buChar char="-"/>
                      <a:defRPr kumimoji="0" sz="20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92024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SzPct val="100000"/>
                      <a:buFont typeface="Arial"/>
                      <a:buChar char="•"/>
                      <a:defRPr kumimoji="0" sz="18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2139696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▪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233172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•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36576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1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28649" y="3461411"/>
                    <a:ext cx="563538" cy="338633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5" name="Content Placeholder 2"/>
                  <p:cNvSpPr txBox="1">
                    <a:spLocks/>
                  </p:cNvSpPr>
                  <p:nvPr/>
                </p:nvSpPr>
                <p:spPr>
                  <a:xfrm>
                    <a:off x="10346498" y="3479504"/>
                    <a:ext cx="563538" cy="338633"/>
                  </a:xfrm>
                  <a:prstGeom prst="rect">
                    <a:avLst/>
                  </a:prstGeom>
                </p:spPr>
                <p:txBody>
                  <a:bodyPr vert="horz">
                    <a:noAutofit/>
                  </a:bodyPr>
                  <a:lstStyle>
                    <a:lvl1pPr marL="49377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0000"/>
                      <a:buFont typeface="Arial"/>
                      <a:buChar char="•"/>
                      <a:defRPr kumimoji="0" sz="3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905256" indent="-4572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92708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85000"/>
                      <a:buFont typeface="Arial"/>
                      <a:buChar char="•"/>
                      <a:defRPr kumimoji="0"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85316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9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650492" indent="-342900" algn="l" rtl="0" eaLnBrk="1" latinLnBrk="0" hangingPunct="1">
                      <a:spcBef>
                        <a:spcPct val="20000"/>
                      </a:spcBef>
                      <a:buClr>
                        <a:schemeClr val="tx1"/>
                      </a:buClr>
                      <a:buSzPct val="100000"/>
                      <a:buFont typeface="Arial"/>
                      <a:buChar char="•"/>
                      <a:defRPr kumimoji="0" sz="20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1700784" indent="-182880" algn="l" rtl="0" eaLnBrk="1" latinLnBrk="0" hangingPunct="1">
                      <a:spcBef>
                        <a:spcPct val="20000"/>
                      </a:spcBef>
                      <a:buClr>
                        <a:schemeClr val="accent5"/>
                      </a:buClr>
                      <a:buFont typeface="Arial"/>
                      <a:buChar char="-"/>
                      <a:defRPr kumimoji="0" sz="20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192024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SzPct val="100000"/>
                      <a:buFont typeface="Arial"/>
                      <a:buChar char="•"/>
                      <a:defRPr kumimoji="0" sz="1800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2139696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▪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2331720" indent="-182880" algn="l" rtl="0" eaLnBrk="1" latinLnBrk="0" hangingPunct="1">
                      <a:spcBef>
                        <a:spcPct val="20000"/>
                      </a:spcBef>
                      <a:buClr>
                        <a:schemeClr val="accent6"/>
                      </a:buClr>
                      <a:buFont typeface="Arial"/>
                      <a:buChar char="•"/>
                      <a:defRPr kumimoji="0" sz="16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36576" indent="0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1" i="1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fr-FR" sz="1600" b="1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𝑪𝑪</m:t>
                              </m:r>
                            </m:sub>
                          </m:sSub>
                        </m:oMath>
                      </m:oMathPara>
                    </a14:m>
                    <a:endParaRPr lang="en-US" sz="2000" b="1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5" name="Content Placeholder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346498" y="3479504"/>
                    <a:ext cx="563538" cy="338633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3" name="Content Placeholder 2"/>
            <p:cNvSpPr txBox="1">
              <a:spLocks/>
            </p:cNvSpPr>
            <p:nvPr/>
          </p:nvSpPr>
          <p:spPr>
            <a:xfrm>
              <a:off x="7037200" y="4079002"/>
              <a:ext cx="373038" cy="338633"/>
            </a:xfrm>
            <a:prstGeom prst="rect">
              <a:avLst/>
            </a:prstGeom>
          </p:spPr>
          <p:txBody>
            <a:bodyPr vert="horz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7021001" y="3703912"/>
              <a:ext cx="373038" cy="338633"/>
            </a:xfrm>
            <a:prstGeom prst="rect">
              <a:avLst/>
            </a:prstGeom>
          </p:spPr>
          <p:txBody>
            <a:bodyPr vert="horz" anchor="ctr">
              <a:no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</a:rPr>
                <a:t>-</a:t>
              </a:r>
            </a:p>
          </p:txBody>
        </p:sp>
      </p:grp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103676"/>
              </p:ext>
            </p:extLst>
          </p:nvPr>
        </p:nvGraphicFramePr>
        <p:xfrm>
          <a:off x="1028777" y="1500610"/>
          <a:ext cx="10283068" cy="1310775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1064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3922">
                  <a:extLst>
                    <a:ext uri="{9D8B030D-6E8A-4147-A177-3AD203B41FA5}">
                      <a16:colId xmlns:a16="http://schemas.microsoft.com/office/drawing/2014/main" val="3065566751"/>
                    </a:ext>
                  </a:extLst>
                </a:gridCol>
                <a:gridCol w="9039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3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5035">
                  <a:extLst>
                    <a:ext uri="{9D8B030D-6E8A-4147-A177-3AD203B41FA5}">
                      <a16:colId xmlns:a16="http://schemas.microsoft.com/office/drawing/2014/main" val="3890015475"/>
                    </a:ext>
                  </a:extLst>
                </a:gridCol>
                <a:gridCol w="1291272">
                  <a:extLst>
                    <a:ext uri="{9D8B030D-6E8A-4147-A177-3AD203B41FA5}">
                      <a16:colId xmlns:a16="http://schemas.microsoft.com/office/drawing/2014/main" val="2559214617"/>
                    </a:ext>
                  </a:extLst>
                </a:gridCol>
                <a:gridCol w="1253172">
                  <a:extLst>
                    <a:ext uri="{9D8B030D-6E8A-4147-A177-3AD203B41FA5}">
                      <a16:colId xmlns:a16="http://schemas.microsoft.com/office/drawing/2014/main" val="3410507755"/>
                    </a:ext>
                  </a:extLst>
                </a:gridCol>
                <a:gridCol w="1291272">
                  <a:extLst>
                    <a:ext uri="{9D8B030D-6E8A-4147-A177-3AD203B41FA5}">
                      <a16:colId xmlns:a16="http://schemas.microsoft.com/office/drawing/2014/main" val="2783194603"/>
                    </a:ext>
                  </a:extLst>
                </a:gridCol>
                <a:gridCol w="1756291">
                  <a:extLst>
                    <a:ext uri="{9D8B030D-6E8A-4147-A177-3AD203B41FA5}">
                      <a16:colId xmlns:a16="http://schemas.microsoft.com/office/drawing/2014/main" val="111252270"/>
                    </a:ext>
                  </a:extLst>
                </a:gridCol>
              </a:tblGrid>
              <a:tr h="439291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TLP383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TLP385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TLP785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PS2505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4N49U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HCPL-5501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6N138*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ACPL-247*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527701"/>
                  </a:ext>
                </a:extLst>
              </a:tr>
              <a:tr h="544035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 err="1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InGaAs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GaAs</a:t>
                      </a:r>
                    </a:p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 err="1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GaAs</a:t>
                      </a:r>
                      <a:endParaRPr kumimoji="0" lang="fr-FR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fr-FR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GaAs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GaN</a:t>
                      </a:r>
                      <a:r>
                        <a:rPr kumimoji="0" lang="fr-FR" sz="1600" b="0" kern="1200" cap="small" baseline="0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or </a:t>
                      </a:r>
                      <a:r>
                        <a:rPr kumimoji="0" lang="fr-FR" sz="1600" b="0" kern="1200" cap="small" baseline="0" dirty="0" err="1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SiC</a:t>
                      </a:r>
                      <a:endParaRPr kumimoji="0" lang="fr-FR" sz="1600" b="0" kern="1200" cap="small" baseline="0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GaAsP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(Radhard)</a:t>
                      </a:r>
                      <a:endParaRPr lang="en-GB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GaN</a:t>
                      </a:r>
                      <a:r>
                        <a:rPr kumimoji="0" lang="fr-FR" sz="1600" b="0" kern="1200" cap="small" baseline="0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or </a:t>
                      </a:r>
                      <a:r>
                        <a:rPr kumimoji="0" lang="fr-FR" sz="1600" b="0" kern="1200" cap="small" baseline="0" dirty="0" err="1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SiC</a:t>
                      </a:r>
                      <a:endParaRPr kumimoji="0" lang="fr-FR" sz="1600" b="0" kern="1200" cap="small" baseline="0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GaN</a:t>
                      </a:r>
                      <a:r>
                        <a:rPr kumimoji="0" lang="fr-FR" sz="1600" b="0" kern="1200" cap="small" baseline="0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 or </a:t>
                      </a:r>
                      <a:r>
                        <a:rPr kumimoji="0" lang="fr-FR" sz="1600" b="0" kern="1200" cap="small" baseline="0" dirty="0" err="1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SiC</a:t>
                      </a:r>
                      <a:endParaRPr kumimoji="0" lang="fr-FR" sz="1600" b="0" kern="1200" cap="small" baseline="0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(COTS)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258069"/>
                  </a:ext>
                </a:extLst>
              </a:tr>
              <a:tr h="322844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400" b="1" u="none" kern="1200" cap="none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 (1mA)</a:t>
                      </a:r>
                      <a:endParaRPr kumimoji="0" lang="en-GB" sz="1400" b="1" u="none" kern="1200" cap="none" baseline="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1.25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1.45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1.47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7.96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2.80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0.65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0.32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0" kern="120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1.35</a:t>
                      </a:r>
                      <a:endParaRPr kumimoji="0" lang="en-GB" sz="1600" b="0" kern="1200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749695"/>
                  </a:ext>
                </a:extLst>
              </a:tr>
            </a:tbl>
          </a:graphicData>
        </a:graphic>
      </p:graphicFrame>
      <p:sp>
        <p:nvSpPr>
          <p:cNvPr id="48" name="TextBox 64">
            <a:extLst>
              <a:ext uri="{FF2B5EF4-FFF2-40B4-BE49-F238E27FC236}">
                <a16:creationId xmlns:a16="http://schemas.microsoft.com/office/drawing/2014/main" id="{6CF17D6D-EA9C-4E69-B9AC-E08593601C29}"/>
              </a:ext>
            </a:extLst>
          </p:cNvPr>
          <p:cNvSpPr txBox="1"/>
          <p:nvPr/>
        </p:nvSpPr>
        <p:spPr>
          <a:xfrm>
            <a:off x="5761150" y="4884728"/>
            <a:ext cx="2679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5A0"/>
                </a:solidFill>
              </a:rPr>
              <a:t>Opamp OP2177ARZ</a:t>
            </a:r>
          </a:p>
          <a:p>
            <a:r>
              <a:rPr lang="en-US" b="1" dirty="0">
                <a:solidFill>
                  <a:srgbClr val="0055A0"/>
                </a:solidFill>
              </a:rPr>
              <a:t>Radtol up to 1kGy</a:t>
            </a:r>
          </a:p>
          <a:p>
            <a:r>
              <a:rPr lang="en-US" b="1" dirty="0">
                <a:solidFill>
                  <a:srgbClr val="0055A0"/>
                </a:solidFill>
              </a:rPr>
              <a:t>EDMS: </a:t>
            </a:r>
            <a:r>
              <a:rPr lang="fr-FR" dirty="0"/>
              <a:t>1387205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50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51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DB65196-501B-40CD-9AA1-3E141021AFD3}"/>
              </a:ext>
            </a:extLst>
          </p:cNvPr>
          <p:cNvSpPr txBox="1"/>
          <p:nvPr/>
        </p:nvSpPr>
        <p:spPr>
          <a:xfrm>
            <a:off x="9622385" y="27660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Not requested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B0DBEC-C1B4-4D69-AFF0-4C5A59E9B410}"/>
              </a:ext>
            </a:extLst>
          </p:cNvPr>
          <p:cNvSpPr/>
          <p:nvPr/>
        </p:nvSpPr>
        <p:spPr>
          <a:xfrm>
            <a:off x="5099500" y="1121598"/>
            <a:ext cx="7115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Identify the best optocoupler candidates for CERN applications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29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 </a:t>
            </a:r>
            <a:r>
              <a:rPr lang="en-US" dirty="0"/>
              <a:t>Results: CTR degradation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634811" y="1782859"/>
            <a:ext cx="5459152" cy="421201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2232444"/>
                  </p:ext>
                </p:extLst>
              </p:nvPr>
            </p:nvGraphicFramePr>
            <p:xfrm>
              <a:off x="1154546" y="4222245"/>
              <a:ext cx="5597771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6809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791210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9556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PS2505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6N138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HCPL-5501*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6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𝐢𝐧𝐢𝐭</m:t>
                                    </m:r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𝐢𝐚𝐥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i="0" dirty="0">
                            <a:solidFill>
                              <a:schemeClr val="bg1"/>
                            </a:solidFill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1.25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7.96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0.32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𝐚𝐟𝐭𝐞𝐫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𝐢𝐫𝐫𝐚𝐝𝐢𝐚𝐢𝐭𝐨𝐧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2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0.11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0.09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0.40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𝐢𝐧𝐢𝐭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sub>
                                </m:sSub>
                                <m:r>
                                  <a:rPr lang="fr-FR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𝐢𝐫𝐫𝐚𝐝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7,35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3,5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1,65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62232444"/>
                  </p:ext>
                </p:extLst>
              </p:nvPr>
            </p:nvGraphicFramePr>
            <p:xfrm>
              <a:off x="1154546" y="4222245"/>
              <a:ext cx="5597771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68092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791210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9556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PS2505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6N138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HCPL-5501*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4"/>
                          <a:stretch>
                            <a:fillRect t="-135185" r="-233696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1.25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7.96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0.32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4"/>
                          <a:stretch>
                            <a:fillRect t="-239623" r="-233696" b="-1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0.11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0.09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0.40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4"/>
                          <a:stretch>
                            <a:fillRect t="-339623" r="-233696" b="-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7,35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72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3,5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1,65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762000" y="5653831"/>
            <a:ext cx="521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EDMS Report: </a:t>
            </a:r>
            <a:r>
              <a:rPr lang="en-GB" b="1" dirty="0">
                <a:hlinkClick r:id="rId15"/>
              </a:rPr>
              <a:t>2002403</a:t>
            </a:r>
            <a:r>
              <a:rPr lang="en-US" sz="2000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539075" y="1875897"/>
                <a:ext cx="10117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𝑪𝑻𝑹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𝒊𝒏𝒊𝒕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075" y="1875897"/>
                <a:ext cx="1011752" cy="369332"/>
              </a:xfrm>
              <a:prstGeom prst="rect">
                <a:avLst/>
              </a:prstGeom>
              <a:blipFill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4035256"/>
                  </p:ext>
                </p:extLst>
              </p:nvPr>
            </p:nvGraphicFramePr>
            <p:xfrm>
              <a:off x="1154546" y="2101048"/>
              <a:ext cx="5459153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5738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039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820197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1303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TLP785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4N49U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ACPL-247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6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6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6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𝐢𝐧𝐢𝐭</m:t>
                                    </m:r>
                                    <m:r>
                                      <a:rPr lang="fr-FR" sz="16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𝐢𝐚𝐥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i="0" dirty="0">
                            <a:solidFill>
                              <a:schemeClr val="bg1"/>
                            </a:solidFill>
                            <a:latin typeface="+mn-lt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1.45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1.47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2.80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1.35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𝐚𝐟𝐭𝐞𝐫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𝐢𝐫𝐫𝐚𝐝𝐢𝐚𝐢𝐭𝐨𝐧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2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0.05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𝐢𝐧𝐢𝐭</m:t>
                                    </m:r>
                                  </m:sub>
                                </m:sSub>
                                <m:r>
                                  <a:rPr lang="fr-FR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fr-FR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400" b="1" i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𝐂𝐓𝐑</m:t>
                                    </m:r>
                                  </m:e>
                                  <m:sub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𝐢𝐫𝐫𝐚𝐝</m:t>
                                    </m:r>
                                    <m:r>
                                      <a:rPr lang="fr-FR" sz="14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 2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4035256"/>
                  </p:ext>
                </p:extLst>
              </p:nvPr>
            </p:nvGraphicFramePr>
            <p:xfrm>
              <a:off x="1154546" y="2101048"/>
              <a:ext cx="5459153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57384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039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820197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1303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TLP785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4N49U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ACPL-247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6"/>
                          <a:stretch>
                            <a:fillRect t="-135185" r="-248450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1.45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1.47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2.80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1.35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6"/>
                          <a:stretch>
                            <a:fillRect t="-239623" r="-248450" b="-1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0.05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0.03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6"/>
                          <a:stretch>
                            <a:fillRect t="-339623" r="-248450" b="-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56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3585836"/>
            <a:ext cx="5549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Second Run: CHARM Position 16 CuOOOO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/>
              <a:t>Radiation levels: </a:t>
            </a:r>
            <a:r>
              <a:rPr lang="en-US" b="1" dirty="0">
                <a:solidFill>
                  <a:srgbClr val="C00000"/>
                </a:solidFill>
              </a:rPr>
              <a:t>170 Gy &amp; </a:t>
            </a:r>
            <a:r>
              <a:rPr lang="fr-FR" b="1" dirty="0">
                <a:solidFill>
                  <a:srgbClr val="C00000"/>
                </a:solidFill>
              </a:rPr>
              <a:t>3.2 x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10</a:t>
            </a:r>
            <a:r>
              <a:rPr lang="fr-FR" b="1" baseline="30000" dirty="0">
                <a:solidFill>
                  <a:srgbClr val="C00000"/>
                </a:solidFill>
                <a:ea typeface="Times New Roman" panose="02020603050405020304" pitchFamily="18" charset="0"/>
              </a:rPr>
              <a:t>12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en-US" b="1" cap="small" dirty="0">
                <a:solidFill>
                  <a:srgbClr val="C00000"/>
                </a:solidFill>
              </a:rPr>
              <a:t>n. cm</a:t>
            </a:r>
            <a:r>
              <a:rPr lang="en-US" b="1" cap="small" baseline="30000" dirty="0">
                <a:solidFill>
                  <a:srgbClr val="C00000"/>
                </a:solidFill>
              </a:rPr>
              <a:t>-2</a:t>
            </a:r>
            <a:endParaRPr lang="fr-FR" b="1" baseline="30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377752"/>
            <a:ext cx="554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First Run: CHARM Position 16 CuOOOO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/>
              <a:t>Radiation levels: </a:t>
            </a:r>
            <a:r>
              <a:rPr lang="en-US" b="1" dirty="0">
                <a:solidFill>
                  <a:srgbClr val="C00000"/>
                </a:solidFill>
              </a:rPr>
              <a:t>150 Gy &amp; </a:t>
            </a:r>
            <a:r>
              <a:rPr lang="fr-FR" b="1" dirty="0">
                <a:solidFill>
                  <a:srgbClr val="C00000"/>
                </a:solidFill>
              </a:rPr>
              <a:t>2.2 x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10</a:t>
            </a:r>
            <a:r>
              <a:rPr lang="fr-FR" b="1" baseline="30000" dirty="0">
                <a:solidFill>
                  <a:srgbClr val="C00000"/>
                </a:solidFill>
                <a:ea typeface="Times New Roman" panose="02020603050405020304" pitchFamily="18" charset="0"/>
              </a:rPr>
              <a:t>12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en-US" b="1" cap="small" dirty="0">
                <a:solidFill>
                  <a:srgbClr val="C00000"/>
                </a:solidFill>
              </a:rPr>
              <a:t>n. cm</a:t>
            </a:r>
            <a:r>
              <a:rPr lang="en-US" b="1" cap="small" baseline="30000" dirty="0">
                <a:solidFill>
                  <a:srgbClr val="C00000"/>
                </a:solidFill>
              </a:rPr>
              <a:t>-2</a:t>
            </a:r>
            <a:endParaRPr lang="fr-FR" b="1" baseline="30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8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19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23" name="TextBox 64">
            <a:extLst>
              <a:ext uri="{FF2B5EF4-FFF2-40B4-BE49-F238E27FC236}">
                <a16:creationId xmlns:a16="http://schemas.microsoft.com/office/drawing/2014/main" id="{47686FBF-417E-4D68-827F-851939F58543}"/>
              </a:ext>
            </a:extLst>
          </p:cNvPr>
          <p:cNvSpPr txBox="1"/>
          <p:nvPr/>
        </p:nvSpPr>
        <p:spPr>
          <a:xfrm>
            <a:off x="9225278" y="2349538"/>
            <a:ext cx="1717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5A0"/>
                </a:solidFill>
              </a:rPr>
              <a:t>VCC = 10V</a:t>
            </a:r>
          </a:p>
          <a:p>
            <a:r>
              <a:rPr lang="en-US" b="1" dirty="0">
                <a:solidFill>
                  <a:srgbClr val="0055A0"/>
                </a:solidFill>
              </a:rPr>
              <a:t>Io = 1mA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D72CA1B-1CF6-4C8E-9322-5B543E1F21F6}"/>
              </a:ext>
            </a:extLst>
          </p:cNvPr>
          <p:cNvSpPr txBox="1"/>
          <p:nvPr/>
        </p:nvSpPr>
        <p:spPr>
          <a:xfrm>
            <a:off x="4867651" y="562389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Radhard device</a:t>
            </a:r>
          </a:p>
        </p:txBody>
      </p:sp>
    </p:spTree>
    <p:extLst>
      <p:ext uri="{BB962C8B-B14F-4D97-AF65-F5344CB8AC3E}">
        <p14:creationId xmlns:p14="http://schemas.microsoft.com/office/powerpoint/2010/main" val="40266300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59" y="913366"/>
            <a:ext cx="5079005" cy="34921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/>
              <p:cNvSpPr txBox="1">
                <a:spLocks/>
              </p:cNvSpPr>
              <p:nvPr/>
            </p:nvSpPr>
            <p:spPr>
              <a:xfrm>
                <a:off x="5513803" y="1890168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a:rPr lang="fr-FR" sz="1400" b="1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𝐢𝐧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03" y="1890168"/>
                <a:ext cx="556830" cy="293941"/>
              </a:xfrm>
              <a:prstGeom prst="rect">
                <a:avLst/>
              </a:prstGeom>
              <a:blipFill>
                <a:blip r:embed="rId4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10011494" y="3361179"/>
                <a:ext cx="504059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𝐈</m:t>
                          </m:r>
                        </m:e>
                        <m:sub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𝐨𝐮𝐭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1494" y="3361179"/>
                <a:ext cx="504059" cy="29394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2"/>
              <p:cNvSpPr txBox="1">
                <a:spLocks/>
              </p:cNvSpPr>
              <p:nvPr/>
            </p:nvSpPr>
            <p:spPr>
              <a:xfrm>
                <a:off x="11124551" y="1901677"/>
                <a:ext cx="504059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𝐨𝐮𝐭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24551" y="1901677"/>
                <a:ext cx="504059" cy="29394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1296650" cy="940443"/>
          </a:xfrm>
        </p:spPr>
        <p:txBody>
          <a:bodyPr>
            <a:noAutofit/>
          </a:bodyPr>
          <a:lstStyle/>
          <a:p>
            <a:r>
              <a:rPr lang="fr-FR" dirty="0"/>
              <a:t>Mitigation techniques: ↓CTR compensation</a:t>
            </a:r>
            <a:endParaRPr lang="en-GB" dirty="0"/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176018"/>
            <a:ext cx="49627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Application: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Digital Signal Transmission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Extra Output Amplifier Stage: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NPN BJT in Emitter follower mode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Example: </a:t>
            </a:r>
            <a:r>
              <a:rPr lang="en-US" dirty="0"/>
              <a:t>BC817 (</a:t>
            </a:r>
            <a:r>
              <a:rPr lang="en-US" dirty="0">
                <a:hlinkClick r:id="rId7"/>
              </a:rPr>
              <a:t>1759520</a:t>
            </a:r>
            <a:r>
              <a:rPr lang="en-US" dirty="0"/>
              <a:t>) + TLP383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459364" y="3831781"/>
                <a:ext cx="2804159" cy="6279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𝒕𝒐𝒕𝒂𝒍</m:t>
                          </m:r>
                        </m:sub>
                      </m:sSub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fr-FR" sz="20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𝒐𝒖𝒕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fr-FR" sz="20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𝒊𝒏</m:t>
                              </m:r>
                            </m:sub>
                          </m:sSub>
                        </m:den>
                      </m:f>
                      <m:r>
                        <a:rPr lang="fr-FR" sz="20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fr-FR" sz="2000" b="1" dirty="0">
                          <a:solidFill>
                            <a:srgbClr val="C00000"/>
                          </a:solidFill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fr-FR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000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𝑪𝑻𝑹</m:t>
                      </m:r>
                    </m:oMath>
                  </m:oMathPara>
                </a14:m>
                <a:endParaRPr lang="en-GB" sz="20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364" y="3831781"/>
                <a:ext cx="2804159" cy="62799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38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cxnSp>
        <p:nvCxnSpPr>
          <p:cNvPr id="34" name="Straight Arrow Connector 22">
            <a:extLst>
              <a:ext uri="{FF2B5EF4-FFF2-40B4-BE49-F238E27FC236}">
                <a16:creationId xmlns:a16="http://schemas.microsoft.com/office/drawing/2014/main" id="{4234E76F-2273-4DDB-8FC1-A9983D460FA3}"/>
              </a:ext>
            </a:extLst>
          </p:cNvPr>
          <p:cNvCxnSpPr>
            <a:cxnSpLocks/>
          </p:cNvCxnSpPr>
          <p:nvPr/>
        </p:nvCxnSpPr>
        <p:spPr>
          <a:xfrm flipV="1">
            <a:off x="6005059" y="1846462"/>
            <a:ext cx="0" cy="2097248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Arrow Connector 22">
            <a:extLst>
              <a:ext uri="{FF2B5EF4-FFF2-40B4-BE49-F238E27FC236}">
                <a16:creationId xmlns:a16="http://schemas.microsoft.com/office/drawing/2014/main" id="{22CE0D88-C969-4B87-99AF-232F9A2B6902}"/>
              </a:ext>
            </a:extLst>
          </p:cNvPr>
          <p:cNvCxnSpPr>
            <a:cxnSpLocks/>
          </p:cNvCxnSpPr>
          <p:nvPr/>
        </p:nvCxnSpPr>
        <p:spPr>
          <a:xfrm flipV="1">
            <a:off x="11124551" y="1846462"/>
            <a:ext cx="0" cy="2097248"/>
          </a:xfrm>
          <a:prstGeom prst="straightConnector1">
            <a:avLst/>
          </a:prstGeom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Content Placeholder 2">
                <a:extLst>
                  <a:ext uri="{FF2B5EF4-FFF2-40B4-BE49-F238E27FC236}">
                    <a16:creationId xmlns:a16="http://schemas.microsoft.com/office/drawing/2014/main" id="{3862B742-9775-482E-BC9F-4FA3A24726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45679" y="1035131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1" i="1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𝐕</m:t>
                          </m:r>
                        </m:e>
                        <m:sub>
                          <m:r>
                            <a:rPr lang="fr-FR" sz="1400" b="1" i="0" smtClean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𝐂𝐂</m:t>
                          </m:r>
                        </m:sub>
                      </m:sSub>
                    </m:oMath>
                  </m:oMathPara>
                </a14:m>
                <a:endParaRPr lang="en-GB" sz="1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0" name="Content Placeholder 2">
                <a:extLst>
                  <a:ext uri="{FF2B5EF4-FFF2-40B4-BE49-F238E27FC236}">
                    <a16:creationId xmlns:a16="http://schemas.microsoft.com/office/drawing/2014/main" id="{3862B742-9775-482E-BC9F-4FA3A2472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5679" y="1035131"/>
                <a:ext cx="556830" cy="293941"/>
              </a:xfrm>
              <a:prstGeom prst="rect">
                <a:avLst/>
              </a:prstGeom>
              <a:blipFill>
                <a:blip r:embed="rId9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Image 41">
            <a:extLst>
              <a:ext uri="{FF2B5EF4-FFF2-40B4-BE49-F238E27FC236}">
                <a16:creationId xmlns:a16="http://schemas.microsoft.com/office/drawing/2014/main" id="{531E6460-DF73-4195-AEAF-E849AFFADA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6964" y="2749484"/>
            <a:ext cx="4485900" cy="3364425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CAA8C075-B7F5-49E8-9CF4-20936C143D3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6963" y="2778359"/>
            <a:ext cx="4485900" cy="33644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ontent Placeholder 2">
                <a:extLst>
                  <a:ext uri="{FF2B5EF4-FFF2-40B4-BE49-F238E27FC236}">
                    <a16:creationId xmlns:a16="http://schemas.microsoft.com/office/drawing/2014/main" id="{8E69C94C-EC60-493A-BA4C-B69A90D710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8070" y="2115564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𝟑𝟑𝟎</m:t>
                      </m:r>
                      <m:r>
                        <a:rPr lang="el-G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5" name="Content Placeholder 2">
                <a:extLst>
                  <a:ext uri="{FF2B5EF4-FFF2-40B4-BE49-F238E27FC236}">
                    <a16:creationId xmlns:a16="http://schemas.microsoft.com/office/drawing/2014/main" id="{8E69C94C-EC60-493A-BA4C-B69A90D71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8070" y="2115564"/>
                <a:ext cx="556830" cy="293941"/>
              </a:xfrm>
              <a:prstGeom prst="rect">
                <a:avLst/>
              </a:prstGeom>
              <a:blipFill>
                <a:blip r:embed="rId12"/>
                <a:stretch>
                  <a:fillRect r="-1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2">
                <a:extLst>
                  <a:ext uri="{FF2B5EF4-FFF2-40B4-BE49-F238E27FC236}">
                    <a16:creationId xmlns:a16="http://schemas.microsoft.com/office/drawing/2014/main" id="{CD9C934E-C140-4DF9-8C15-3D6BCD30B45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45679" y="2360124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Ω</m:t>
                      </m:r>
                    </m:oMath>
                  </m:oMathPara>
                </a14:m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6" name="Content Placeholder 2">
                <a:extLst>
                  <a:ext uri="{FF2B5EF4-FFF2-40B4-BE49-F238E27FC236}">
                    <a16:creationId xmlns:a16="http://schemas.microsoft.com/office/drawing/2014/main" id="{CD9C934E-C140-4DF9-8C15-3D6BCD30B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5679" y="2360124"/>
                <a:ext cx="556830" cy="293941"/>
              </a:xfrm>
              <a:prstGeom prst="rect">
                <a:avLst/>
              </a:prstGeom>
              <a:blipFill>
                <a:blip r:embed="rId13"/>
                <a:stretch>
                  <a:fillRect r="-219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ontent Placeholder 2">
                <a:extLst>
                  <a:ext uri="{FF2B5EF4-FFF2-40B4-BE49-F238E27FC236}">
                    <a16:creationId xmlns:a16="http://schemas.microsoft.com/office/drawing/2014/main" id="{956651F1-091D-4746-9FA7-4A5210EABF2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94836" y="1265550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7" name="Content Placeholder 2">
                <a:extLst>
                  <a:ext uri="{FF2B5EF4-FFF2-40B4-BE49-F238E27FC236}">
                    <a16:creationId xmlns:a16="http://schemas.microsoft.com/office/drawing/2014/main" id="{956651F1-091D-4746-9FA7-4A5210EAB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94836" y="1265550"/>
                <a:ext cx="556830" cy="29394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DEE7DD11-2751-4288-8D2D-A38BBB660F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24786" y="2313269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8" name="Content Placeholder 2">
                <a:extLst>
                  <a:ext uri="{FF2B5EF4-FFF2-40B4-BE49-F238E27FC236}">
                    <a16:creationId xmlns:a16="http://schemas.microsoft.com/office/drawing/2014/main" id="{DEE7DD11-2751-4288-8D2D-A38BBB660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4786" y="2313269"/>
                <a:ext cx="556830" cy="293941"/>
              </a:xfrm>
              <a:prstGeom prst="rect">
                <a:avLst/>
              </a:prstGeom>
              <a:blipFill>
                <a:blip r:embed="rId15"/>
                <a:stretch>
                  <a:fillRect r="-43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1AAFC234-4F8D-456D-BFE2-C3DF08C31DC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187677" y="2146373"/>
                <a:ext cx="556830" cy="29394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fr-FR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9" name="Content Placeholder 2">
                <a:extLst>
                  <a:ext uri="{FF2B5EF4-FFF2-40B4-BE49-F238E27FC236}">
                    <a16:creationId xmlns:a16="http://schemas.microsoft.com/office/drawing/2014/main" id="{1AAFC234-4F8D-456D-BFE2-C3DF08C31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87677" y="2146373"/>
                <a:ext cx="556830" cy="29394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7767F49-CEF0-4EFF-9095-6C9FFAF43E2C}"/>
                  </a:ext>
                </a:extLst>
              </p:cNvPr>
              <p:cNvSpPr/>
              <p:nvPr/>
            </p:nvSpPr>
            <p:spPr>
              <a:xfrm>
                <a:off x="6005058" y="4281240"/>
                <a:ext cx="5996439" cy="19082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b="1" dirty="0"/>
                  <a:t>Biasing:</a:t>
                </a:r>
              </a:p>
              <a:p>
                <a:pPr lvl="1">
                  <a:spcBef>
                    <a:spcPts val="6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𝒊𝒏</m:t>
                          </m:r>
                        </m:sub>
                      </m:sSub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𝒎𝑨</m:t>
                      </m:r>
                      <m:r>
                        <a:rPr lang="fr-FR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fr-F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𝑶𝒖𝒕𝑺𝒂𝒕</m:t>
                          </m:r>
                        </m:sub>
                      </m:sSub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𝒎𝑨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𝑽𝒊𝒏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b="1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fr-FR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𝐕</m:t>
                      </m:r>
                    </m:oMath>
                  </m:oMathPara>
                </a14:m>
                <a:endParaRPr lang="en-GB" b="1" dirty="0">
                  <a:solidFill>
                    <a:srgbClr val="C00000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/>
                  <a:t>With the optocoupler only Vout start to degrades at 7 x 10</a:t>
                </a:r>
                <a:r>
                  <a:rPr lang="en-US" baseline="30000" dirty="0"/>
                  <a:t>11</a:t>
                </a:r>
                <a:r>
                  <a:rPr lang="en-US" dirty="0"/>
                  <a:t> n.cm</a:t>
                </a:r>
                <a:r>
                  <a:rPr lang="en-US" baseline="30000" dirty="0"/>
                  <a:t>-2 </a:t>
                </a:r>
                <a:r>
                  <a:rPr lang="en-US" dirty="0"/>
                  <a:t> and reaches 2.4V at 7 x 10</a:t>
                </a:r>
                <a:r>
                  <a:rPr lang="en-US" baseline="30000" dirty="0"/>
                  <a:t>12</a:t>
                </a:r>
                <a:r>
                  <a:rPr lang="en-US" dirty="0"/>
                  <a:t> n.cm</a:t>
                </a:r>
                <a:r>
                  <a:rPr lang="en-US" baseline="30000" dirty="0"/>
                  <a:t>-2 </a:t>
                </a:r>
              </a:p>
              <a:p>
                <a:pPr marL="285750" indent="-285750">
                  <a:spcBef>
                    <a:spcPts val="600"/>
                  </a:spcBef>
                  <a:buFont typeface="Wingdings" panose="05000000000000000000" pitchFamily="2" charset="2"/>
                  <a:buChar char="Ø"/>
                </a:pPr>
                <a:r>
                  <a:rPr lang="en-US" dirty="0"/>
                  <a:t>With the extra output amplifier the circuit keeps a total gain high enough to not have any output degradation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7767F49-CEF0-4EFF-9095-6C9FFAF43E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5058" y="4281240"/>
                <a:ext cx="5996439" cy="1908215"/>
              </a:xfrm>
              <a:prstGeom prst="rect">
                <a:avLst/>
              </a:prstGeom>
              <a:blipFill>
                <a:blip r:embed="rId17"/>
                <a:stretch>
                  <a:fillRect l="-610" t="-1597" r="-1423" b="-415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839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/>
      <p:bldP spid="36" grpId="0"/>
      <p:bldP spid="40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3936"/>
            <a:ext cx="10969139" cy="497867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Optocouplers are simple components but their qualification can be complex.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Optoelectronic components can exhibit NIEL scaling violation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Neutron-based test protocols adapted to the LHC environment must be performed to ensure realistic radiation responses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The CHARM facility represents the best option to minimize NIEL scaling errors but spallation neutron sources are also good candidates.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A first screening radiation campaign at CHARM allowed to identify promising optocoupler components for LHC equipment: TLP383 (COTS) &amp; HCPL-5501 (Radhard) commercially available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Further qualification tests will be performed on the selected candidates.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8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1385219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re 6">
            <a:extLst>
              <a:ext uri="{FF2B5EF4-FFF2-40B4-BE49-F238E27FC236}">
                <a16:creationId xmlns:a16="http://schemas.microsoft.com/office/drawing/2014/main" id="{AE3F0239-B8B7-4AC6-9135-B174D2809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/>
          <a:p>
            <a:r>
              <a:rPr lang="fr-FR" dirty="0"/>
              <a:t>Backup slides</a:t>
            </a:r>
          </a:p>
        </p:txBody>
      </p:sp>
      <p:sp>
        <p:nvSpPr>
          <p:cNvPr id="39" name="Espace réservé de la date 4">
            <a:extLst>
              <a:ext uri="{FF2B5EF4-FFF2-40B4-BE49-F238E27FC236}">
                <a16:creationId xmlns:a16="http://schemas.microsoft.com/office/drawing/2014/main" id="{CBFAF47A-525D-45D3-8D74-BE1FDC745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40" name="Espace réservé du pied de page 5">
            <a:extLst>
              <a:ext uri="{FF2B5EF4-FFF2-40B4-BE49-F238E27FC236}">
                <a16:creationId xmlns:a16="http://schemas.microsoft.com/office/drawing/2014/main" id="{0D44BE07-EAD7-4776-A5A1-3C992265C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2213532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Optocoupler test </a:t>
            </a:r>
            <a:r>
              <a:rPr lang="en-US" dirty="0"/>
              <a:t>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1466850"/>
            <a:ext cx="2324100" cy="8656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LHC Spectrum (TID+DD) </a:t>
            </a:r>
            <a:r>
              <a:rPr lang="en-US" dirty="0"/>
              <a:t>at system location</a:t>
            </a:r>
            <a:r>
              <a:rPr lang="en-US" u="sng" dirty="0"/>
              <a:t>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599" y="2573010"/>
            <a:ext cx="4102301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LHC Spectra-like (TID+DD)</a:t>
            </a:r>
            <a:r>
              <a:rPr lang="en-US" dirty="0"/>
              <a:t> CTR degradation in </a:t>
            </a:r>
            <a:r>
              <a:rPr lang="en-US" b="1" dirty="0">
                <a:solidFill>
                  <a:srgbClr val="C00000"/>
                </a:solidFill>
              </a:rPr>
              <a:t>CHARM Facility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602491" y="2334028"/>
            <a:ext cx="0" cy="1744799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602491" y="5098737"/>
            <a:ext cx="12700" cy="32021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310796" y="1468064"/>
            <a:ext cx="2717402" cy="8644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Fluka simulation /</a:t>
            </a:r>
            <a:br>
              <a:rPr lang="en-US" dirty="0"/>
            </a:br>
            <a:r>
              <a:rPr lang="en-US" dirty="0"/>
              <a:t>RadMON measurement</a:t>
            </a:r>
          </a:p>
        </p:txBody>
      </p:sp>
      <p:cxnSp>
        <p:nvCxnSpPr>
          <p:cNvPr id="36" name="Straight Arrow Connector 35"/>
          <p:cNvCxnSpPr>
            <a:stCxn id="35" idx="1"/>
            <a:endCxn id="10" idx="3"/>
          </p:cNvCxnSpPr>
          <p:nvPr/>
        </p:nvCxnSpPr>
        <p:spPr>
          <a:xfrm flipH="1" flipV="1">
            <a:off x="2933700" y="1847850"/>
            <a:ext cx="377096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5" idx="3"/>
            <a:endCxn id="13" idx="1"/>
          </p:cNvCxnSpPr>
          <p:nvPr/>
        </p:nvCxnSpPr>
        <p:spPr>
          <a:xfrm flipV="1">
            <a:off x="6028198" y="1847850"/>
            <a:ext cx="412243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771650" y="2334029"/>
            <a:ext cx="0" cy="23743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608813" y="5418948"/>
            <a:ext cx="8155728" cy="623077"/>
            <a:chOff x="608813" y="5418948"/>
            <a:chExt cx="8155728" cy="623077"/>
          </a:xfrm>
        </p:grpSpPr>
        <p:sp>
          <p:nvSpPr>
            <p:cNvPr id="43" name="Rectangle 42"/>
            <p:cNvSpPr/>
            <p:nvPr/>
          </p:nvSpPr>
          <p:spPr>
            <a:xfrm>
              <a:off x="608813" y="5418948"/>
              <a:ext cx="8155728" cy="623077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𝑪𝑻</m:t>
                            </m:r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𝑳𝑯𝑪</m:t>
                            </m:r>
                          </m:sub>
                        </m:s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𝑪𝑯𝑨𝑹𝑴</m:t>
                            </m:r>
                          </m:sub>
                        </m:s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𝑮𝒂𝒎𝒎𝒂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blipFill>
                  <a:blip r:embed="rId3"/>
                  <a:stretch>
                    <a:fillRect b="-3653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Rectangle 50"/>
          <p:cNvSpPr/>
          <p:nvPr/>
        </p:nvSpPr>
        <p:spPr>
          <a:xfrm>
            <a:off x="609600" y="4078685"/>
            <a:ext cx="5233143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Extract neutron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equivalent-induced (DD) degradation by </a:t>
            </a:r>
            <a:r>
              <a:rPr lang="en-US" dirty="0"/>
              <a:t>removing TID contribution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311961" y="3756785"/>
            <a:ext cx="0" cy="30829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2"/>
          </p:cNvCxnSpPr>
          <p:nvPr/>
        </p:nvCxnSpPr>
        <p:spPr>
          <a:xfrm>
            <a:off x="3226172" y="5098595"/>
            <a:ext cx="0" cy="320353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51" idx="0"/>
          </p:cNvCxnSpPr>
          <p:nvPr/>
        </p:nvCxnSpPr>
        <p:spPr>
          <a:xfrm>
            <a:off x="3214694" y="3617953"/>
            <a:ext cx="11478" cy="460732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440441" y="1466849"/>
            <a:ext cx="2324100" cy="8671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Total Ionizing Dose</a:t>
            </a:r>
          </a:p>
        </p:txBody>
      </p:sp>
      <p:sp>
        <p:nvSpPr>
          <p:cNvPr id="74" name="Rectangle 73"/>
          <p:cNvSpPr/>
          <p:nvPr/>
        </p:nvSpPr>
        <p:spPr>
          <a:xfrm>
            <a:off x="4936443" y="2571463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gamma-induced CTR </a:t>
            </a:r>
            <a:r>
              <a:rPr lang="en-US" dirty="0"/>
              <a:t>degradation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440441" y="4078827"/>
            <a:ext cx="2324100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TID degradation </a:t>
            </a:r>
            <a:r>
              <a:rPr lang="en-US" dirty="0"/>
              <a:t>contribution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10450" y="3756785"/>
            <a:ext cx="0" cy="30829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818432" y="2334029"/>
            <a:ext cx="0" cy="1744798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54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57" name="TextBox 64">
            <a:extLst>
              <a:ext uri="{FF2B5EF4-FFF2-40B4-BE49-F238E27FC236}">
                <a16:creationId xmlns:a16="http://schemas.microsoft.com/office/drawing/2014/main" id="{256D25B4-BA3A-4438-BCF9-C70663914F77}"/>
              </a:ext>
            </a:extLst>
          </p:cNvPr>
          <p:cNvSpPr txBox="1"/>
          <p:nvPr/>
        </p:nvSpPr>
        <p:spPr>
          <a:xfrm>
            <a:off x="8764542" y="1466849"/>
            <a:ext cx="33356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CHARM mixed-field Facility can reproduce LHC radiation environments.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Allows to minimize possible NIEL scaling violations 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8" name="TextBox 64">
            <a:extLst>
              <a:ext uri="{FF2B5EF4-FFF2-40B4-BE49-F238E27FC236}">
                <a16:creationId xmlns:a16="http://schemas.microsoft.com/office/drawing/2014/main" id="{DDFB386F-55F3-4046-B409-045C0E27812E}"/>
              </a:ext>
            </a:extLst>
          </p:cNvPr>
          <p:cNvSpPr txBox="1"/>
          <p:nvPr/>
        </p:nvSpPr>
        <p:spPr>
          <a:xfrm>
            <a:off x="8764542" y="3790562"/>
            <a:ext cx="3335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Degradation estimation in operation performed by combining different ratio of DDEF and TID corresponding to the different ratios of the LHC.</a:t>
            </a: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A70E057-CEC8-4924-8FDB-E45D394A26D7}"/>
              </a:ext>
            </a:extLst>
          </p:cNvPr>
          <p:cNvGrpSpPr/>
          <p:nvPr/>
        </p:nvGrpSpPr>
        <p:grpSpPr>
          <a:xfrm>
            <a:off x="578406" y="1478163"/>
            <a:ext cx="8179171" cy="4573960"/>
            <a:chOff x="603026" y="1478163"/>
            <a:chExt cx="8179171" cy="4573960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60158086-5B4D-4D55-842C-A130F70A9B77}"/>
                </a:ext>
              </a:extLst>
            </p:cNvPr>
            <p:cNvGrpSpPr/>
            <p:nvPr/>
          </p:nvGrpSpPr>
          <p:grpSpPr>
            <a:xfrm>
              <a:off x="603026" y="1478163"/>
              <a:ext cx="8157994" cy="4573960"/>
              <a:chOff x="608074" y="1460967"/>
              <a:chExt cx="8157994" cy="457396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608074" y="1460967"/>
                <a:ext cx="8157994" cy="4573960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/>
                <a:r>
                  <a:rPr lang="en-US" sz="2000" b="1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TID and DD are not always independent in damage for optoelectronic and bipolar technology [Barnaby 2002]</a:t>
                </a:r>
              </a:p>
              <a:p>
                <a:pPr algn="just"/>
                <a:r>
                  <a:rPr lang="en-US" sz="2000" b="1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[Gorelick 2005]</a:t>
                </a: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endPara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endParaRPr>
              </a:p>
              <a:p>
                <a:pPr algn="just"/>
                <a:r>
                  <a:rPr lang="en-US" sz="2000" b="1" dirty="0">
                    <a:solidFill>
                      <a:srgbClr val="FFFF00"/>
                    </a:solidFill>
                    <a:sym typeface="Wingdings" panose="05000000000000000000" pitchFamily="2" charset="2"/>
                  </a:rPr>
                  <a:t>Level of dependence depends on DDEF/TID</a:t>
                </a:r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80349" y="2350159"/>
                <a:ext cx="4826848" cy="3419017"/>
              </a:xfrm>
              <a:prstGeom prst="rect">
                <a:avLst/>
              </a:prstGeom>
            </p:spPr>
          </p:pic>
          <p:cxnSp>
            <p:nvCxnSpPr>
              <p:cNvPr id="48" name="Straight Arrow Connector 47"/>
              <p:cNvCxnSpPr>
                <a:cxnSpLocks/>
              </p:cNvCxnSpPr>
              <p:nvPr/>
            </p:nvCxnSpPr>
            <p:spPr>
              <a:xfrm flipH="1">
                <a:off x="2963368" y="4256157"/>
                <a:ext cx="1097032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Rectangle 51"/>
              <p:cNvSpPr/>
              <p:nvPr/>
            </p:nvSpPr>
            <p:spPr>
              <a:xfrm>
                <a:off x="3814983" y="4015550"/>
                <a:ext cx="280029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sz="1600" b="1" u="sng" dirty="0">
                    <a:solidFill>
                      <a:srgbClr val="C00000"/>
                    </a:solidFill>
                  </a:rPr>
                  <a:t>Degrades ~3 times faster than expected !</a:t>
                </a:r>
                <a:endParaRPr lang="en-US" sz="1600" u="sng" dirty="0"/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E4524F7-EAEC-437A-9DB0-0240BE94EBA5}"/>
                </a:ext>
              </a:extLst>
            </p:cNvPr>
            <p:cNvSpPr/>
            <p:nvPr/>
          </p:nvSpPr>
          <p:spPr>
            <a:xfrm>
              <a:off x="6455919" y="5440074"/>
              <a:ext cx="23262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  <a:sym typeface="Wingdings" panose="05000000000000000000" pitchFamily="2" charset="2"/>
                </a:rPr>
                <a:t>[Ferraro et al 2018]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65832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5" grpId="0" animBg="1"/>
      <p:bldP spid="51" grpId="0" animBg="1"/>
      <p:bldP spid="73" grpId="0" animBg="1"/>
      <p:bldP spid="74" grpId="0" animBg="1"/>
      <p:bldP spid="75" grpId="0" animBg="1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83EB03-ACE1-43DB-B681-1C7369BA4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LHC Radiation </a:t>
            </a:r>
            <a:r>
              <a:rPr lang="en-US" dirty="0"/>
              <a:t>environments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95F6E7-6A51-4206-B9CB-742562D12C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16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4D286D-3AAF-49E0-8988-4EF8F9B1B1AD}"/>
              </a:ext>
            </a:extLst>
          </p:cNvPr>
          <p:cNvSpPr/>
          <p:nvPr/>
        </p:nvSpPr>
        <p:spPr>
          <a:xfrm>
            <a:off x="750486" y="215795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700" b="1" dirty="0"/>
              <a:t>Example: dispersion Area 5 (</a:t>
            </a:r>
            <a:r>
              <a:rPr lang="en-US" b="1" dirty="0">
                <a:solidFill>
                  <a:srgbClr val="C00000"/>
                </a:solidFill>
              </a:rPr>
              <a:t>Hi-</a:t>
            </a:r>
            <a:r>
              <a:rPr lang="en-US" b="1" dirty="0" err="1">
                <a:solidFill>
                  <a:srgbClr val="C00000"/>
                </a:solidFill>
              </a:rPr>
              <a:t>lumi</a:t>
            </a:r>
            <a:r>
              <a:rPr lang="en-US" b="1" dirty="0">
                <a:solidFill>
                  <a:srgbClr val="C00000"/>
                </a:solidFill>
              </a:rPr>
              <a:t> 250 fb</a:t>
            </a:r>
            <a:r>
              <a:rPr lang="en-US" b="1" baseline="30000" dirty="0">
                <a:solidFill>
                  <a:srgbClr val="C00000"/>
                </a:solidFill>
              </a:rPr>
              <a:t>-1</a:t>
            </a:r>
            <a:r>
              <a:rPr lang="en-US" b="1" dirty="0">
                <a:solidFill>
                  <a:srgbClr val="C00000"/>
                </a:solidFill>
              </a:rPr>
              <a:t>.y</a:t>
            </a:r>
            <a:r>
              <a:rPr lang="en-US" b="1" baseline="30000" dirty="0">
                <a:solidFill>
                  <a:srgbClr val="C00000"/>
                </a:solidFill>
              </a:rPr>
              <a:t>-1</a:t>
            </a:r>
            <a:r>
              <a:rPr lang="en-US" sz="1700" b="1" dirty="0"/>
              <a:t>)</a:t>
            </a:r>
            <a:endParaRPr lang="fr-FR" sz="17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573D5D1-22FE-4F00-A684-E6380F327A5B}"/>
              </a:ext>
            </a:extLst>
          </p:cNvPr>
          <p:cNvSpPr/>
          <p:nvPr/>
        </p:nvSpPr>
        <p:spPr>
          <a:xfrm>
            <a:off x="756788" y="2462861"/>
            <a:ext cx="6096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700" dirty="0"/>
              <a:t>TID from</a:t>
            </a:r>
            <a:r>
              <a:rPr lang="en-US" sz="1700" b="1" dirty="0">
                <a:solidFill>
                  <a:srgbClr val="C00000"/>
                </a:solidFill>
              </a:rPr>
              <a:t> 10 </a:t>
            </a:r>
            <a:r>
              <a:rPr lang="en-US" sz="1700" b="1" dirty="0" err="1">
                <a:solidFill>
                  <a:srgbClr val="C00000"/>
                </a:solidFill>
              </a:rPr>
              <a:t>mGy</a:t>
            </a:r>
            <a:r>
              <a:rPr lang="en-US" sz="1700" b="1" dirty="0">
                <a:solidFill>
                  <a:srgbClr val="C00000"/>
                </a:solidFill>
              </a:rPr>
              <a:t> </a:t>
            </a:r>
            <a:r>
              <a:rPr lang="en-US" sz="1700" dirty="0"/>
              <a:t>up to </a:t>
            </a:r>
            <a:r>
              <a:rPr lang="en-US" sz="1700" b="1" dirty="0">
                <a:solidFill>
                  <a:srgbClr val="C00000"/>
                </a:solidFill>
              </a:rPr>
              <a:t>1kGy </a:t>
            </a:r>
            <a:r>
              <a:rPr lang="en-US" sz="1700" dirty="0"/>
              <a:t>per year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700" dirty="0"/>
              <a:t>DDEF from </a:t>
            </a:r>
            <a:r>
              <a:rPr lang="en-US" sz="1700" b="1" dirty="0">
                <a:solidFill>
                  <a:srgbClr val="C00000"/>
                </a:solidFill>
              </a:rPr>
              <a:t>10</a:t>
            </a:r>
            <a:r>
              <a:rPr lang="en-US" sz="1700" b="1" baseline="30000" dirty="0">
                <a:solidFill>
                  <a:srgbClr val="C00000"/>
                </a:solidFill>
              </a:rPr>
              <a:t>8</a:t>
            </a:r>
            <a:r>
              <a:rPr lang="en-US" sz="1700" dirty="0"/>
              <a:t> up to </a:t>
            </a:r>
            <a:r>
              <a:rPr lang="en-US" sz="1700" b="1" dirty="0">
                <a:solidFill>
                  <a:srgbClr val="C00000"/>
                </a:solidFill>
              </a:rPr>
              <a:t>10</a:t>
            </a:r>
            <a:r>
              <a:rPr lang="en-US" sz="1700" b="1" baseline="30000" dirty="0">
                <a:solidFill>
                  <a:srgbClr val="C00000"/>
                </a:solidFill>
              </a:rPr>
              <a:t>13</a:t>
            </a:r>
            <a:r>
              <a:rPr lang="en-US" sz="1700" dirty="0"/>
              <a:t> 1 MeV </a:t>
            </a:r>
            <a:r>
              <a:rPr lang="en-US" sz="1700" dirty="0" err="1"/>
              <a:t>neq</a:t>
            </a:r>
            <a:r>
              <a:rPr lang="en-US" sz="1700" dirty="0"/>
              <a:t>. per year</a:t>
            </a:r>
            <a:endParaRPr lang="fr-FR" sz="1700" dirty="0"/>
          </a:p>
        </p:txBody>
      </p:sp>
      <p:sp>
        <p:nvSpPr>
          <p:cNvPr id="71" name="Espace réservé du contenu 2">
            <a:extLst>
              <a:ext uri="{FF2B5EF4-FFF2-40B4-BE49-F238E27FC236}">
                <a16:creationId xmlns:a16="http://schemas.microsoft.com/office/drawing/2014/main" id="{BB679292-CD58-42F6-A056-AA5AE0BABC9D}"/>
              </a:ext>
            </a:extLst>
          </p:cNvPr>
          <p:cNvSpPr txBox="1">
            <a:spLocks/>
          </p:cNvSpPr>
          <p:nvPr/>
        </p:nvSpPr>
        <p:spPr>
          <a:xfrm>
            <a:off x="609601" y="3153249"/>
            <a:ext cx="5593975" cy="18588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Below MB10 for 5 years:</a:t>
            </a:r>
          </a:p>
          <a:p>
            <a:pPr marL="1200150" lvl="2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TID:      350 Gy 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DDEF:  5 x10</a:t>
            </a:r>
            <a:r>
              <a:rPr lang="en-US" sz="1800" baseline="30000" dirty="0"/>
              <a:t>11</a:t>
            </a:r>
            <a:r>
              <a:rPr lang="en-US" sz="1800" dirty="0"/>
              <a:t> </a:t>
            </a:r>
            <a:r>
              <a:rPr lang="en-US" sz="1800" dirty="0" err="1"/>
              <a:t>neq</a:t>
            </a:r>
            <a:r>
              <a:rPr lang="en-US" sz="1800" dirty="0"/>
              <a:t>. cm</a:t>
            </a:r>
            <a:r>
              <a:rPr lang="en-US" sz="1800" baseline="30000" dirty="0"/>
              <a:t>-2</a:t>
            </a:r>
            <a:endParaRPr lang="en-US" sz="1100" b="1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b="1" dirty="0"/>
              <a:t>Below MB11 for 5 years:</a:t>
            </a:r>
          </a:p>
          <a:p>
            <a:pPr marL="1200150" lvl="2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/>
              <a:t>TID:      350 Gy </a:t>
            </a: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DDEF:  1x10</a:t>
            </a:r>
            <a:r>
              <a:rPr lang="en-US" sz="1800" baseline="30000" dirty="0"/>
              <a:t>13</a:t>
            </a:r>
            <a:r>
              <a:rPr lang="en-US" sz="1800" dirty="0"/>
              <a:t> </a:t>
            </a:r>
            <a:r>
              <a:rPr lang="en-US" sz="1800" dirty="0" err="1"/>
              <a:t>neq</a:t>
            </a:r>
            <a:r>
              <a:rPr lang="en-US" sz="1800" dirty="0"/>
              <a:t>. cm</a:t>
            </a:r>
            <a:r>
              <a:rPr lang="en-US" sz="1800" baseline="30000" dirty="0"/>
              <a:t>-2</a:t>
            </a:r>
            <a:endParaRPr lang="en-US" sz="1100" b="1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pic>
        <p:nvPicPr>
          <p:cNvPr id="59" name="Image 1">
            <a:extLst>
              <a:ext uri="{FF2B5EF4-FFF2-40B4-BE49-F238E27FC236}">
                <a16:creationId xmlns:a16="http://schemas.microsoft.com/office/drawing/2014/main" id="{84A1437F-9968-410A-9967-1F994F53F53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0" y="1273820"/>
            <a:ext cx="6005783" cy="36625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" name="Straight Arrow Connector 41">
            <a:extLst>
              <a:ext uri="{FF2B5EF4-FFF2-40B4-BE49-F238E27FC236}">
                <a16:creationId xmlns:a16="http://schemas.microsoft.com/office/drawing/2014/main" id="{0468ECBB-A7C0-487F-992F-B2ED76136F38}"/>
              </a:ext>
            </a:extLst>
          </p:cNvPr>
          <p:cNvCxnSpPr>
            <a:cxnSpLocks/>
          </p:cNvCxnSpPr>
          <p:nvPr/>
        </p:nvCxnSpPr>
        <p:spPr>
          <a:xfrm flipV="1">
            <a:off x="4342103" y="2678718"/>
            <a:ext cx="3925597" cy="648897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8">
            <a:extLst>
              <a:ext uri="{FF2B5EF4-FFF2-40B4-BE49-F238E27FC236}">
                <a16:creationId xmlns:a16="http://schemas.microsoft.com/office/drawing/2014/main" id="{BD1CF6A3-AA5F-4DB6-8A14-86178D78EA76}"/>
              </a:ext>
            </a:extLst>
          </p:cNvPr>
          <p:cNvCxnSpPr>
            <a:cxnSpLocks/>
          </p:cNvCxnSpPr>
          <p:nvPr/>
        </p:nvCxnSpPr>
        <p:spPr>
          <a:xfrm flipV="1">
            <a:off x="4342103" y="2527677"/>
            <a:ext cx="4756788" cy="1705296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0" name="Espace réservé du contenu 2">
            <a:extLst>
              <a:ext uri="{FF2B5EF4-FFF2-40B4-BE49-F238E27FC236}">
                <a16:creationId xmlns:a16="http://schemas.microsoft.com/office/drawing/2014/main" id="{227CD50F-DDD5-41DA-B1BF-9067E82B0514}"/>
              </a:ext>
            </a:extLst>
          </p:cNvPr>
          <p:cNvSpPr txBox="1">
            <a:spLocks/>
          </p:cNvSpPr>
          <p:nvPr/>
        </p:nvSpPr>
        <p:spPr>
          <a:xfrm>
            <a:off x="613262" y="1216748"/>
            <a:ext cx="5590314" cy="94121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dirty="0"/>
              <a:t>Systems can be highly distributed in the LHC and exposed to a </a:t>
            </a:r>
            <a:r>
              <a:rPr lang="en-US" sz="1800" b="1" dirty="0">
                <a:solidFill>
                  <a:srgbClr val="C00000"/>
                </a:solidFill>
              </a:rPr>
              <a:t>wide variety of ionizing and non-ionizing dose levels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720810B-0122-4D3E-8257-AB0E142CBB6E}"/>
              </a:ext>
            </a:extLst>
          </p:cNvPr>
          <p:cNvSpPr/>
          <p:nvPr/>
        </p:nvSpPr>
        <p:spPr>
          <a:xfrm>
            <a:off x="635394" y="5413574"/>
            <a:ext cx="8071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Wide variety of </a:t>
            </a:r>
            <a:r>
              <a:rPr lang="en-US" b="1" dirty="0">
                <a:solidFill>
                  <a:srgbClr val="C00000"/>
                </a:solidFill>
              </a:rPr>
              <a:t>DDEF/TID Ratio</a:t>
            </a:r>
            <a:r>
              <a:rPr lang="en-US" dirty="0"/>
              <a:t>: From 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9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up to </a:t>
            </a:r>
            <a:r>
              <a:rPr lang="en-US" b="1" dirty="0">
                <a:solidFill>
                  <a:srgbClr val="C00000"/>
                </a:solidFill>
              </a:rPr>
              <a:t>10</a:t>
            </a:r>
            <a:r>
              <a:rPr lang="en-US" b="1" baseline="30000" dirty="0">
                <a:solidFill>
                  <a:srgbClr val="C00000"/>
                </a:solidFill>
              </a:rPr>
              <a:t>11</a:t>
            </a:r>
            <a:r>
              <a:rPr lang="en-US" b="1" dirty="0">
                <a:solidFill>
                  <a:srgbClr val="C00000"/>
                </a:solidFill>
              </a:rPr>
              <a:t> 1MeV neq.cm</a:t>
            </a:r>
            <a:r>
              <a:rPr lang="en-US" b="1" baseline="30000" dirty="0">
                <a:solidFill>
                  <a:srgbClr val="C00000"/>
                </a:solidFill>
              </a:rPr>
              <a:t>-2</a:t>
            </a:r>
            <a:r>
              <a:rPr lang="en-US" b="1" dirty="0">
                <a:solidFill>
                  <a:srgbClr val="C00000"/>
                </a:solidFill>
              </a:rPr>
              <a:t>.Gy</a:t>
            </a:r>
            <a:r>
              <a:rPr lang="en-US" b="1" baseline="30000" dirty="0">
                <a:solidFill>
                  <a:srgbClr val="C00000"/>
                </a:solidFill>
              </a:rPr>
              <a:t>-1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B720810B-0122-4D3E-8257-AB0E142CBB6E}"/>
              </a:ext>
            </a:extLst>
          </p:cNvPr>
          <p:cNvSpPr/>
          <p:nvPr/>
        </p:nvSpPr>
        <p:spPr>
          <a:xfrm>
            <a:off x="635394" y="5060923"/>
            <a:ext cx="10947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        </a:t>
            </a:r>
            <a:r>
              <a:rPr lang="en-US" b="1" dirty="0">
                <a:solidFill>
                  <a:srgbClr val="C00000"/>
                </a:solidFill>
              </a:rPr>
              <a:t>The same device will be exposed to 20 times more DD for the same absorbed dose !</a:t>
            </a:r>
          </a:p>
        </p:txBody>
      </p:sp>
      <p:pic>
        <p:nvPicPr>
          <p:cNvPr id="85" name="Image 1">
            <a:extLst>
              <a:ext uri="{FF2B5EF4-FFF2-40B4-BE49-F238E27FC236}">
                <a16:creationId xmlns:a16="http://schemas.microsoft.com/office/drawing/2014/main" id="{679C5C81-3B30-438A-A710-F87F23A95FC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5536" y="1216748"/>
            <a:ext cx="5758847" cy="392617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1B302004-CEE2-4BCD-8164-DA9AE3E8CF97}"/>
              </a:ext>
            </a:extLst>
          </p:cNvPr>
          <p:cNvSpPr/>
          <p:nvPr/>
        </p:nvSpPr>
        <p:spPr>
          <a:xfrm>
            <a:off x="10533819" y="4830014"/>
            <a:ext cx="142859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/>
              <a:t>[Ruben et al 2018]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720810B-0122-4D3E-8257-AB0E142CBB6E}"/>
              </a:ext>
            </a:extLst>
          </p:cNvPr>
          <p:cNvSpPr/>
          <p:nvPr/>
        </p:nvSpPr>
        <p:spPr>
          <a:xfrm>
            <a:off x="635394" y="5760260"/>
            <a:ext cx="11238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The objective is to have assess the radiation response of optocouplers in this wide range of conditions.</a:t>
            </a:r>
            <a:endParaRPr lang="en-US" b="1" baseline="30000" dirty="0">
              <a:solidFill>
                <a:srgbClr val="C00000"/>
              </a:solidFill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DF6ADE0-DC75-4322-89FE-04C64AAF5B26}"/>
              </a:ext>
            </a:extLst>
          </p:cNvPr>
          <p:cNvGrpSpPr/>
          <p:nvPr/>
        </p:nvGrpSpPr>
        <p:grpSpPr>
          <a:xfrm>
            <a:off x="4019107" y="3163188"/>
            <a:ext cx="2654245" cy="1277265"/>
            <a:chOff x="4019107" y="3163188"/>
            <a:chExt cx="2654245" cy="1277265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E56F2D5-F0AC-4779-A3BF-785CDF153EF3}"/>
                </a:ext>
              </a:extLst>
            </p:cNvPr>
            <p:cNvSpPr/>
            <p:nvPr/>
          </p:nvSpPr>
          <p:spPr>
            <a:xfrm>
              <a:off x="4019107" y="3163188"/>
              <a:ext cx="265424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~1.510</a:t>
              </a:r>
              <a:r>
                <a:rPr lang="en-US" b="1" baseline="30000" dirty="0">
                  <a:solidFill>
                    <a:srgbClr val="C00000"/>
                  </a:solidFill>
                </a:rPr>
                <a:t>9 </a:t>
              </a:r>
              <a:r>
                <a:rPr lang="en-US" b="1" dirty="0" err="1">
                  <a:solidFill>
                    <a:srgbClr val="C00000"/>
                  </a:solidFill>
                </a:rPr>
                <a:t>neq</a:t>
              </a:r>
              <a:r>
                <a:rPr lang="en-US" b="1" dirty="0">
                  <a:solidFill>
                    <a:srgbClr val="C00000"/>
                  </a:solidFill>
                </a:rPr>
                <a:t>. cm</a:t>
              </a:r>
              <a:r>
                <a:rPr lang="en-US" b="1" baseline="30000" dirty="0">
                  <a:solidFill>
                    <a:srgbClr val="C00000"/>
                  </a:solidFill>
                </a:rPr>
                <a:t>-2</a:t>
              </a:r>
              <a:r>
                <a:rPr lang="en-US" b="1" dirty="0">
                  <a:solidFill>
                    <a:srgbClr val="C00000"/>
                  </a:solidFill>
                </a:rPr>
                <a:t>.Gy</a:t>
              </a:r>
              <a:r>
                <a:rPr lang="en-US" b="1" baseline="30000" dirty="0">
                  <a:solidFill>
                    <a:srgbClr val="C00000"/>
                  </a:solidFill>
                </a:rPr>
                <a:t>-1</a:t>
              </a:r>
              <a:endParaRPr lang="fr-FR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F06C56E-6B24-4AB6-97EC-EE4767241126}"/>
                </a:ext>
              </a:extLst>
            </p:cNvPr>
            <p:cNvSpPr/>
            <p:nvPr/>
          </p:nvSpPr>
          <p:spPr>
            <a:xfrm>
              <a:off x="4019107" y="4071121"/>
              <a:ext cx="24893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~3x10</a:t>
              </a:r>
              <a:r>
                <a:rPr lang="en-US" b="1" baseline="30000" dirty="0">
                  <a:solidFill>
                    <a:srgbClr val="C00000"/>
                  </a:solidFill>
                </a:rPr>
                <a:t>11 </a:t>
              </a:r>
              <a:r>
                <a:rPr lang="en-US" b="1" dirty="0">
                  <a:solidFill>
                    <a:srgbClr val="C00000"/>
                  </a:solidFill>
                </a:rPr>
                <a:t>neq.cm</a:t>
              </a:r>
              <a:r>
                <a:rPr lang="en-US" b="1" baseline="30000" dirty="0">
                  <a:solidFill>
                    <a:srgbClr val="C00000"/>
                  </a:solidFill>
                </a:rPr>
                <a:t>-2</a:t>
              </a:r>
              <a:r>
                <a:rPr lang="en-US" b="1" dirty="0">
                  <a:solidFill>
                    <a:srgbClr val="C00000"/>
                  </a:solidFill>
                </a:rPr>
                <a:t>.Gy</a:t>
              </a:r>
              <a:r>
                <a:rPr lang="en-US" b="1" baseline="30000" dirty="0">
                  <a:solidFill>
                    <a:srgbClr val="C00000"/>
                  </a:solidFill>
                </a:rPr>
                <a:t>-1</a:t>
              </a:r>
              <a:endParaRPr lang="fr-FR" dirty="0"/>
            </a:p>
          </p:txBody>
        </p:sp>
        <p:cxnSp>
          <p:nvCxnSpPr>
            <p:cNvPr id="32" name="Straight Arrow Connector 8">
              <a:extLst>
                <a:ext uri="{FF2B5EF4-FFF2-40B4-BE49-F238E27FC236}">
                  <a16:creationId xmlns:a16="http://schemas.microsoft.com/office/drawing/2014/main" id="{E713FF06-868C-4D95-942C-F662DEAFE100}"/>
                </a:ext>
              </a:extLst>
            </p:cNvPr>
            <p:cNvCxnSpPr>
              <a:cxnSpLocks/>
              <a:endCxn id="31" idx="0"/>
            </p:cNvCxnSpPr>
            <p:nvPr/>
          </p:nvCxnSpPr>
          <p:spPr>
            <a:xfrm>
              <a:off x="5199848" y="3563266"/>
              <a:ext cx="0" cy="507855"/>
            </a:xfrm>
            <a:prstGeom prst="straightConnector1">
              <a:avLst/>
            </a:prstGeom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D84284D-BF2A-4783-9125-DC80D4D26204}"/>
                </a:ext>
              </a:extLst>
            </p:cNvPr>
            <p:cNvSpPr/>
            <p:nvPr/>
          </p:nvSpPr>
          <p:spPr>
            <a:xfrm>
              <a:off x="4934801" y="3615911"/>
              <a:ext cx="11368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sz="1600" b="1" dirty="0">
                  <a:solidFill>
                    <a:srgbClr val="C00000"/>
                  </a:solidFill>
                </a:rPr>
                <a:t>X20 !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210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68" grpId="0"/>
      <p:bldP spid="70" grpId="0"/>
      <p:bldP spid="82" grpId="0"/>
      <p:bldP spid="83" grpId="0"/>
      <p:bldP spid="86" grpId="0"/>
      <p:bldP spid="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BBA314-3A1C-4B66-B7AC-C34248E4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CHARM Mixed Field Facility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EC99988-BC5D-4C44-9554-0EA3533B5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5608"/>
            <a:ext cx="7503268" cy="1018199"/>
          </a:xfrm>
        </p:spPr>
        <p:txBody>
          <a:bodyPr>
            <a:normAutofit lnSpcReduction="10000"/>
          </a:bodyPr>
          <a:lstStyle/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Primary 23 GeV proton beam impinge a target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Secondary radiation fields similar to the LHC radiation fields.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Radiation field can be modulated with: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F1A1137-1033-4139-98E1-1EDFE7CDA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106D832B-DDCF-4F4D-89A5-13DD6CAB99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1557" y="1103104"/>
            <a:ext cx="3855741" cy="2056396"/>
          </a:xfrm>
          <a:prstGeom prst="rect">
            <a:avLst/>
          </a:prstGeom>
        </p:spPr>
      </p:pic>
      <p:grpSp>
        <p:nvGrpSpPr>
          <p:cNvPr id="28" name="Group 65">
            <a:extLst>
              <a:ext uri="{FF2B5EF4-FFF2-40B4-BE49-F238E27FC236}">
                <a16:creationId xmlns:a16="http://schemas.microsoft.com/office/drawing/2014/main" id="{2AF121DB-8A57-4EF5-B76D-DD34ADB51E2E}"/>
              </a:ext>
            </a:extLst>
          </p:cNvPr>
          <p:cNvGrpSpPr/>
          <p:nvPr/>
        </p:nvGrpSpPr>
        <p:grpSpPr>
          <a:xfrm>
            <a:off x="3205624" y="2357611"/>
            <a:ext cx="2537488" cy="913230"/>
            <a:chOff x="6174782" y="5204097"/>
            <a:chExt cx="2537488" cy="91323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381EAB3-E745-4994-8663-283B882E0A01}"/>
                </a:ext>
              </a:extLst>
            </p:cNvPr>
            <p:cNvSpPr/>
            <p:nvPr/>
          </p:nvSpPr>
          <p:spPr>
            <a:xfrm>
              <a:off x="6362669" y="5532552"/>
              <a:ext cx="232138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GB" sz="1600" b="1" kern="0" dirty="0">
                  <a:solidFill>
                    <a:srgbClr val="0055A0"/>
                  </a:solidFill>
                </a:rPr>
                <a:t> C</a:t>
              </a:r>
              <a:r>
                <a:rPr lang="en-GB" sz="1600" kern="0" dirty="0">
                  <a:solidFill>
                    <a:srgbClr val="0055A0"/>
                  </a:solidFill>
                </a:rPr>
                <a:t> – Concrete (</a:t>
              </a:r>
              <a:r>
                <a:rPr lang="en-GB" sz="1600" b="1" kern="0" dirty="0">
                  <a:solidFill>
                    <a:srgbClr val="0055A0"/>
                  </a:solidFill>
                </a:rPr>
                <a:t>1,4</a:t>
              </a:r>
              <a:r>
                <a:rPr lang="en-GB" sz="1600" kern="0" dirty="0">
                  <a:solidFill>
                    <a:srgbClr val="0055A0"/>
                  </a:solidFill>
                </a:rPr>
                <a:t>)</a:t>
              </a:r>
            </a:p>
            <a:p>
              <a:pPr lvl="0">
                <a:defRPr/>
              </a:pPr>
              <a:r>
                <a:rPr lang="en-GB" sz="1600" kern="0" dirty="0">
                  <a:solidFill>
                    <a:srgbClr val="0055A0"/>
                  </a:solidFill>
                </a:rPr>
                <a:t>  </a:t>
              </a:r>
              <a:r>
                <a:rPr lang="en-GB" sz="1600" b="1" kern="0" dirty="0">
                  <a:solidFill>
                    <a:srgbClr val="0055A0"/>
                  </a:solidFill>
                </a:rPr>
                <a:t>I</a:t>
              </a:r>
              <a:r>
                <a:rPr lang="en-GB" sz="1600" kern="0" dirty="0">
                  <a:solidFill>
                    <a:srgbClr val="0055A0"/>
                  </a:solidFill>
                </a:rPr>
                <a:t> – Iron (</a:t>
              </a:r>
              <a:r>
                <a:rPr lang="en-GB" sz="1600" b="1" kern="0" dirty="0">
                  <a:solidFill>
                    <a:srgbClr val="0055A0"/>
                  </a:solidFill>
                </a:rPr>
                <a:t>2,3</a:t>
              </a:r>
              <a:r>
                <a:rPr lang="en-GB" sz="1600" kern="0" dirty="0">
                  <a:solidFill>
                    <a:srgbClr val="0055A0"/>
                  </a:solidFill>
                </a:rPr>
                <a:t>)</a:t>
              </a:r>
              <a:endParaRPr lang="en-GB" sz="1600" dirty="0">
                <a:solidFill>
                  <a:srgbClr val="0055A0"/>
                </a:solidFill>
              </a:endParaRPr>
            </a:p>
          </p:txBody>
        </p:sp>
        <p:sp>
          <p:nvSpPr>
            <p:cNvPr id="30" name="TextBox 67">
              <a:extLst>
                <a:ext uri="{FF2B5EF4-FFF2-40B4-BE49-F238E27FC236}">
                  <a16:creationId xmlns:a16="http://schemas.microsoft.com/office/drawing/2014/main" id="{9E07EC92-A772-4CD7-95AE-FC2DB34508D5}"/>
                </a:ext>
              </a:extLst>
            </p:cNvPr>
            <p:cNvSpPr txBox="1"/>
            <p:nvPr/>
          </p:nvSpPr>
          <p:spPr>
            <a:xfrm>
              <a:off x="6174782" y="5204097"/>
              <a:ext cx="1777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2000" b="1" dirty="0">
                  <a:solidFill>
                    <a:srgbClr val="0055A0"/>
                  </a:solidFill>
                </a:rPr>
                <a:t>Shielding</a:t>
              </a:r>
              <a:r>
                <a:rPr lang="en-US" sz="2000" dirty="0">
                  <a:solidFill>
                    <a:srgbClr val="0055A0"/>
                  </a:solidFill>
                </a:rPr>
                <a:t>: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233B890-27E8-43B6-A87F-970DE0F5E6F7}"/>
                </a:ext>
              </a:extLst>
            </p:cNvPr>
            <p:cNvSpPr/>
            <p:nvPr/>
          </p:nvSpPr>
          <p:spPr>
            <a:xfrm>
              <a:off x="8391373" y="5638124"/>
              <a:ext cx="313698" cy="117753"/>
            </a:xfrm>
            <a:prstGeom prst="rect">
              <a:avLst/>
            </a:prstGeom>
            <a:pattFill prst="dkVert">
              <a:fgClr>
                <a:srgbClr val="FFFFFF">
                  <a:lumMod val="50000"/>
                </a:srgbClr>
              </a:fgClr>
              <a:bgClr>
                <a:srgbClr val="FFFFFF"/>
              </a:bgClr>
            </a:patt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965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56AF432-9C71-4368-BFC9-90B6D1BC5FC0}"/>
                </a:ext>
              </a:extLst>
            </p:cNvPr>
            <p:cNvSpPr/>
            <p:nvPr/>
          </p:nvSpPr>
          <p:spPr>
            <a:xfrm>
              <a:off x="8398572" y="5905885"/>
              <a:ext cx="313698" cy="117753"/>
            </a:xfrm>
            <a:prstGeom prst="rect">
              <a:avLst/>
            </a:prstGeom>
            <a:pattFill prst="dkVert">
              <a:fgClr>
                <a:srgbClr val="A40000">
                  <a:lumMod val="75000"/>
                </a:srgbClr>
              </a:fgClr>
              <a:bgClr>
                <a:srgbClr val="FFFFFF"/>
              </a:bgClr>
            </a:patt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965" kern="0">
                <a:solidFill>
                  <a:prstClr val="white"/>
                </a:solidFill>
                <a:latin typeface="Arial"/>
              </a:endParaRPr>
            </a:p>
          </p:txBody>
        </p:sp>
      </p:grpSp>
      <p:grpSp>
        <p:nvGrpSpPr>
          <p:cNvPr id="33" name="Group 65">
            <a:extLst>
              <a:ext uri="{FF2B5EF4-FFF2-40B4-BE49-F238E27FC236}">
                <a16:creationId xmlns:a16="http://schemas.microsoft.com/office/drawing/2014/main" id="{4E77F37E-20B2-4566-AB5B-9B271ECA7029}"/>
              </a:ext>
            </a:extLst>
          </p:cNvPr>
          <p:cNvGrpSpPr/>
          <p:nvPr/>
        </p:nvGrpSpPr>
        <p:grpSpPr>
          <a:xfrm>
            <a:off x="5800572" y="2357611"/>
            <a:ext cx="2509272" cy="667009"/>
            <a:chOff x="6174782" y="5204097"/>
            <a:chExt cx="2509272" cy="667009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49EE969-CA82-4197-A68B-5B76AD0D4D58}"/>
                </a:ext>
              </a:extLst>
            </p:cNvPr>
            <p:cNvSpPr/>
            <p:nvPr/>
          </p:nvSpPr>
          <p:spPr>
            <a:xfrm>
              <a:off x="6362669" y="5532552"/>
              <a:ext cx="232138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GB" sz="1600" b="1" kern="0" dirty="0">
                  <a:solidFill>
                    <a:srgbClr val="0055A0"/>
                  </a:solidFill>
                </a:rPr>
                <a:t>    1-16</a:t>
              </a:r>
              <a:endParaRPr lang="en-GB" sz="1600" dirty="0">
                <a:solidFill>
                  <a:srgbClr val="0055A0"/>
                </a:solidFill>
              </a:endParaRPr>
            </a:p>
          </p:txBody>
        </p:sp>
        <p:sp>
          <p:nvSpPr>
            <p:cNvPr id="35" name="TextBox 67">
              <a:extLst>
                <a:ext uri="{FF2B5EF4-FFF2-40B4-BE49-F238E27FC236}">
                  <a16:creationId xmlns:a16="http://schemas.microsoft.com/office/drawing/2014/main" id="{6D0E1726-F2A8-4D82-8F62-DA2F93EA2381}"/>
                </a:ext>
              </a:extLst>
            </p:cNvPr>
            <p:cNvSpPr txBox="1"/>
            <p:nvPr/>
          </p:nvSpPr>
          <p:spPr>
            <a:xfrm>
              <a:off x="6174782" y="5204097"/>
              <a:ext cx="17775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2000" b="1" dirty="0">
                  <a:solidFill>
                    <a:srgbClr val="0055A0"/>
                  </a:solidFill>
                </a:rPr>
                <a:t>Positions</a:t>
              </a:r>
              <a:r>
                <a:rPr lang="en-US" sz="2000" dirty="0">
                  <a:solidFill>
                    <a:srgbClr val="0055A0"/>
                  </a:solidFill>
                </a:rPr>
                <a:t>:</a:t>
              </a:r>
            </a:p>
          </p:txBody>
        </p: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B265867-F52B-40B5-80BA-E967A97D81FC}"/>
              </a:ext>
            </a:extLst>
          </p:cNvPr>
          <p:cNvGrpSpPr/>
          <p:nvPr/>
        </p:nvGrpSpPr>
        <p:grpSpPr>
          <a:xfrm>
            <a:off x="7502207" y="2441442"/>
            <a:ext cx="4215091" cy="3737216"/>
            <a:chOff x="7502207" y="2441442"/>
            <a:chExt cx="4215091" cy="3737216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2BFD4087-7C32-4F3D-B144-1113F68CE958}"/>
                </a:ext>
              </a:extLst>
            </p:cNvPr>
            <p:cNvGrpSpPr/>
            <p:nvPr/>
          </p:nvGrpSpPr>
          <p:grpSpPr>
            <a:xfrm>
              <a:off x="7502207" y="2441442"/>
              <a:ext cx="4215091" cy="3737216"/>
              <a:chOff x="7502207" y="2441442"/>
              <a:chExt cx="4215091" cy="3737216"/>
            </a:xfrm>
          </p:grpSpPr>
          <p:pic>
            <p:nvPicPr>
              <p:cNvPr id="18" name="Picture 22">
                <a:extLst>
                  <a:ext uri="{FF2B5EF4-FFF2-40B4-BE49-F238E27FC236}">
                    <a16:creationId xmlns:a16="http://schemas.microsoft.com/office/drawing/2014/main" id="{B5C64456-297C-4EE4-B677-EECF634C26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731"/>
              <a:stretch/>
            </p:blipFill>
            <p:spPr>
              <a:xfrm>
                <a:off x="8399958" y="3434491"/>
                <a:ext cx="3039981" cy="2036662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B93D5E6-66B0-4B65-AFA1-B2D069C8E6E3}"/>
                  </a:ext>
                </a:extLst>
              </p:cNvPr>
              <p:cNvSpPr/>
              <p:nvPr/>
            </p:nvSpPr>
            <p:spPr>
              <a:xfrm>
                <a:off x="7502207" y="5347661"/>
                <a:ext cx="4215091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US" sz="1600" b="1" dirty="0">
                    <a:solidFill>
                      <a:srgbClr val="0055A0"/>
                    </a:solidFill>
                  </a:rPr>
                  <a:t>TID: 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	   </a:t>
                </a:r>
                <a:r>
                  <a:rPr lang="en-US" sz="1600" dirty="0">
                    <a:solidFill>
                      <a:srgbClr val="0055A0"/>
                    </a:solidFill>
                  </a:rPr>
                  <a:t>46.2 Gy/ Day</a:t>
                </a:r>
              </a:p>
              <a:p>
                <a:pPr lvl="2"/>
                <a:r>
                  <a:rPr lang="en-US" sz="1600" b="1" dirty="0">
                    <a:solidFill>
                      <a:srgbClr val="0055A0"/>
                    </a:solidFill>
                  </a:rPr>
                  <a:t>DDEF: 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	   </a:t>
                </a:r>
                <a:r>
                  <a:rPr lang="en-US" sz="1600" dirty="0">
                    <a:solidFill>
                      <a:srgbClr val="0055A0"/>
                    </a:solidFill>
                  </a:rPr>
                  <a:t>4.5 x10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11</a:t>
                </a:r>
                <a:r>
                  <a:rPr lang="en-US" sz="1600" dirty="0">
                    <a:solidFill>
                      <a:srgbClr val="0055A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-2</a:t>
                </a:r>
                <a:r>
                  <a:rPr lang="en-US" sz="1600" dirty="0">
                    <a:solidFill>
                      <a:srgbClr val="0055A0"/>
                    </a:solidFill>
                  </a:rPr>
                  <a:t>.day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-1</a:t>
                </a:r>
                <a:endParaRPr lang="en-US" sz="1600" b="1" dirty="0">
                  <a:solidFill>
                    <a:srgbClr val="0055A0"/>
                  </a:solidFill>
                </a:endParaRPr>
              </a:p>
              <a:p>
                <a:pPr lvl="2"/>
                <a:r>
                  <a:rPr lang="en-US" sz="1600" b="1" dirty="0">
                    <a:solidFill>
                      <a:srgbClr val="C00000"/>
                    </a:solidFill>
                  </a:rPr>
                  <a:t>DDEF/TID: 4 x10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11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 cm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-2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.Gy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-1</a:t>
                </a:r>
              </a:p>
            </p:txBody>
          </p:sp>
          <p:cxnSp>
            <p:nvCxnSpPr>
              <p:cNvPr id="37" name="Straight Arrow Connector 51">
                <a:extLst>
                  <a:ext uri="{FF2B5EF4-FFF2-40B4-BE49-F238E27FC236}">
                    <a16:creationId xmlns:a16="http://schemas.microsoft.com/office/drawing/2014/main" id="{E53CE81F-5535-455F-8265-B3DFD85869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0712419" y="2441442"/>
                <a:ext cx="168597" cy="1023665"/>
              </a:xfrm>
              <a:prstGeom prst="straightConnector1">
                <a:avLst/>
              </a:prstGeom>
              <a:ln w="31750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4">
              <a:extLst>
                <a:ext uri="{FF2B5EF4-FFF2-40B4-BE49-F238E27FC236}">
                  <a16:creationId xmlns:a16="http://schemas.microsoft.com/office/drawing/2014/main" id="{11E3C655-5678-4B5B-A776-91DA45CE16E6}"/>
                </a:ext>
              </a:extLst>
            </p:cNvPr>
            <p:cNvSpPr txBox="1"/>
            <p:nvPr/>
          </p:nvSpPr>
          <p:spPr>
            <a:xfrm>
              <a:off x="8762354" y="3527976"/>
              <a:ext cx="6812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R10</a:t>
              </a:r>
            </a:p>
          </p:txBody>
        </p:sp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2DD616C-CCE5-4134-B2D1-06E0DD6043E1}"/>
              </a:ext>
            </a:extLst>
          </p:cNvPr>
          <p:cNvGrpSpPr/>
          <p:nvPr/>
        </p:nvGrpSpPr>
        <p:grpSpPr>
          <a:xfrm>
            <a:off x="39788" y="1631215"/>
            <a:ext cx="10841228" cy="4547443"/>
            <a:chOff x="39788" y="1631215"/>
            <a:chExt cx="10841228" cy="4547443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11C281C0-8621-4FF6-9418-2FD3E6397D6E}"/>
                </a:ext>
              </a:extLst>
            </p:cNvPr>
            <p:cNvGrpSpPr/>
            <p:nvPr/>
          </p:nvGrpSpPr>
          <p:grpSpPr>
            <a:xfrm>
              <a:off x="39788" y="1631215"/>
              <a:ext cx="10841228" cy="4547443"/>
              <a:chOff x="39788" y="1631215"/>
              <a:chExt cx="10841228" cy="4547443"/>
            </a:xfrm>
          </p:grpSpPr>
          <p:pic>
            <p:nvPicPr>
              <p:cNvPr id="17" name="Picture 21">
                <a:extLst>
                  <a:ext uri="{FF2B5EF4-FFF2-40B4-BE49-F238E27FC236}">
                    <a16:creationId xmlns:a16="http://schemas.microsoft.com/office/drawing/2014/main" id="{E8AED5C0-8174-442A-B99B-322A48B493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1556"/>
              <a:stretch/>
            </p:blipFill>
            <p:spPr>
              <a:xfrm>
                <a:off x="874984" y="3390272"/>
                <a:ext cx="3212077" cy="2049808"/>
              </a:xfrm>
              <a:prstGeom prst="rect">
                <a:avLst/>
              </a:prstGeom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D0E2912-C5BA-46E5-8553-95D441B7A887}"/>
                  </a:ext>
                </a:extLst>
              </p:cNvPr>
              <p:cNvSpPr/>
              <p:nvPr/>
            </p:nvSpPr>
            <p:spPr>
              <a:xfrm>
                <a:off x="39788" y="5347661"/>
                <a:ext cx="4215091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2"/>
                <a:r>
                  <a:rPr lang="en-US" sz="1600" b="1" dirty="0">
                    <a:solidFill>
                      <a:srgbClr val="0055A0"/>
                    </a:solidFill>
                  </a:rPr>
                  <a:t>TID: 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	</a:t>
                </a:r>
                <a:r>
                  <a:rPr lang="en-US" sz="1600" b="1" dirty="0">
                    <a:solidFill>
                      <a:srgbClr val="0055A0"/>
                    </a:solidFill>
                  </a:rPr>
                  <a:t>   </a:t>
                </a:r>
                <a:r>
                  <a:rPr lang="en-US" sz="1600" dirty="0">
                    <a:solidFill>
                      <a:srgbClr val="0055A0"/>
                    </a:solidFill>
                  </a:rPr>
                  <a:t>92 Gy/ Day</a:t>
                </a:r>
              </a:p>
              <a:p>
                <a:pPr lvl="2"/>
                <a:r>
                  <a:rPr lang="en-US" sz="1600" b="1" dirty="0">
                    <a:solidFill>
                      <a:srgbClr val="0055A0"/>
                    </a:solidFill>
                  </a:rPr>
                  <a:t>DDEF:        </a:t>
                </a:r>
                <a:r>
                  <a:rPr lang="en-US" sz="1600" dirty="0">
                    <a:solidFill>
                      <a:srgbClr val="0055A0"/>
                    </a:solidFill>
                  </a:rPr>
                  <a:t>4.8 x10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11</a:t>
                </a:r>
                <a:r>
                  <a:rPr lang="en-US" sz="1600" dirty="0">
                    <a:solidFill>
                      <a:srgbClr val="0055A0"/>
                    </a:solidFill>
                  </a:rPr>
                  <a:t> cm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-2</a:t>
                </a:r>
                <a:r>
                  <a:rPr lang="en-US" sz="1600" dirty="0">
                    <a:solidFill>
                      <a:srgbClr val="0055A0"/>
                    </a:solidFill>
                  </a:rPr>
                  <a:t>.day</a:t>
                </a:r>
                <a:r>
                  <a:rPr lang="en-US" sz="1600" baseline="30000" dirty="0">
                    <a:solidFill>
                      <a:srgbClr val="0055A0"/>
                    </a:solidFill>
                  </a:rPr>
                  <a:t>-1 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DDEF/TID: 5.4 x10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9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 cm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-2</a:t>
                </a:r>
                <a:r>
                  <a:rPr lang="en-US" sz="1600" b="1" dirty="0">
                    <a:solidFill>
                      <a:srgbClr val="C00000"/>
                    </a:solidFill>
                  </a:rPr>
                  <a:t>.Gy</a:t>
                </a:r>
                <a:r>
                  <a:rPr lang="en-US" sz="1600" b="1" baseline="30000" dirty="0">
                    <a:solidFill>
                      <a:srgbClr val="C00000"/>
                    </a:solidFill>
                  </a:rPr>
                  <a:t>-1</a:t>
                </a:r>
              </a:p>
            </p:txBody>
          </p:sp>
          <p:cxnSp>
            <p:nvCxnSpPr>
              <p:cNvPr id="39" name="Straight Arrow Connector 57">
                <a:extLst>
                  <a:ext uri="{FF2B5EF4-FFF2-40B4-BE49-F238E27FC236}">
                    <a16:creationId xmlns:a16="http://schemas.microsoft.com/office/drawing/2014/main" id="{0EC9A645-267B-4441-9FA4-D6305D3051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98865" y="1631215"/>
                <a:ext cx="6882151" cy="1833892"/>
              </a:xfrm>
              <a:prstGeom prst="straightConnector1">
                <a:avLst/>
              </a:prstGeom>
              <a:ln w="31750">
                <a:solidFill>
                  <a:schemeClr val="tx1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5">
              <a:extLst>
                <a:ext uri="{FF2B5EF4-FFF2-40B4-BE49-F238E27FC236}">
                  <a16:creationId xmlns:a16="http://schemas.microsoft.com/office/drawing/2014/main" id="{BA3F50B5-5FC5-4E51-91CD-0AC9E51147A0}"/>
                </a:ext>
              </a:extLst>
            </p:cNvPr>
            <p:cNvSpPr txBox="1"/>
            <p:nvPr/>
          </p:nvSpPr>
          <p:spPr>
            <a:xfrm>
              <a:off x="1270142" y="3517221"/>
              <a:ext cx="6812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R13</a:t>
              </a: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15C8842-BB66-40A1-B9D7-104033A10159}"/>
              </a:ext>
            </a:extLst>
          </p:cNvPr>
          <p:cNvGrpSpPr/>
          <p:nvPr/>
        </p:nvGrpSpPr>
        <p:grpSpPr>
          <a:xfrm>
            <a:off x="3897778" y="2570894"/>
            <a:ext cx="5545855" cy="3607764"/>
            <a:chOff x="3897778" y="2570894"/>
            <a:chExt cx="5545855" cy="3607764"/>
          </a:xfrm>
        </p:grpSpPr>
        <p:pic>
          <p:nvPicPr>
            <p:cNvPr id="19" name="Picture 29">
              <a:extLst>
                <a:ext uri="{FF2B5EF4-FFF2-40B4-BE49-F238E27FC236}">
                  <a16:creationId xmlns:a16="http://schemas.microsoft.com/office/drawing/2014/main" id="{28757AED-5534-4C65-949B-0E017F01B6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398"/>
            <a:stretch/>
          </p:blipFill>
          <p:spPr>
            <a:xfrm>
              <a:off x="4707644" y="3481750"/>
              <a:ext cx="3086961" cy="1950695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84BA4F7-0B11-40A4-A166-541358EEE39A}"/>
                </a:ext>
              </a:extLst>
            </p:cNvPr>
            <p:cNvSpPr/>
            <p:nvPr/>
          </p:nvSpPr>
          <p:spPr>
            <a:xfrm>
              <a:off x="3897778" y="5347661"/>
              <a:ext cx="421509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2"/>
              <a:r>
                <a:rPr lang="en-US" sz="1600" b="1" dirty="0">
                  <a:solidFill>
                    <a:srgbClr val="0055A0"/>
                  </a:solidFill>
                </a:rPr>
                <a:t>TID: </a:t>
              </a:r>
              <a:r>
                <a:rPr lang="en-US" sz="1600" b="1" dirty="0">
                  <a:solidFill>
                    <a:srgbClr val="C00000"/>
                  </a:solidFill>
                </a:rPr>
                <a:t>	   </a:t>
              </a:r>
              <a:r>
                <a:rPr lang="en-US" sz="1600" dirty="0">
                  <a:solidFill>
                    <a:srgbClr val="0055A0"/>
                  </a:solidFill>
                </a:rPr>
                <a:t>23 Gy.day</a:t>
              </a:r>
              <a:r>
                <a:rPr lang="en-US" sz="1600" baseline="30000" dirty="0">
                  <a:solidFill>
                    <a:srgbClr val="0055A0"/>
                  </a:solidFill>
                </a:rPr>
                <a:t>-1</a:t>
              </a:r>
              <a:endParaRPr lang="en-US" sz="1600" b="1" dirty="0">
                <a:solidFill>
                  <a:srgbClr val="0055A0"/>
                </a:solidFill>
              </a:endParaRPr>
            </a:p>
            <a:p>
              <a:pPr lvl="2"/>
              <a:r>
                <a:rPr lang="en-US" sz="1600" b="1" dirty="0">
                  <a:solidFill>
                    <a:srgbClr val="0055A0"/>
                  </a:solidFill>
                </a:rPr>
                <a:t>DDEF:</a:t>
              </a:r>
              <a:r>
                <a:rPr lang="en-US" sz="1600" b="1" dirty="0">
                  <a:solidFill>
                    <a:srgbClr val="C00000"/>
                  </a:solidFill>
                </a:rPr>
                <a:t>	   </a:t>
              </a:r>
              <a:r>
                <a:rPr lang="en-US" sz="1600" dirty="0">
                  <a:solidFill>
                    <a:srgbClr val="0055A0"/>
                  </a:solidFill>
                </a:rPr>
                <a:t>6.4 x10</a:t>
              </a:r>
              <a:r>
                <a:rPr lang="en-US" sz="1600" baseline="30000" dirty="0">
                  <a:solidFill>
                    <a:srgbClr val="0055A0"/>
                  </a:solidFill>
                </a:rPr>
                <a:t>11</a:t>
              </a:r>
              <a:r>
                <a:rPr lang="en-US" sz="1600" dirty="0">
                  <a:solidFill>
                    <a:srgbClr val="0055A0"/>
                  </a:solidFill>
                </a:rPr>
                <a:t> cm</a:t>
              </a:r>
              <a:r>
                <a:rPr lang="en-US" sz="1600" baseline="30000" dirty="0">
                  <a:solidFill>
                    <a:srgbClr val="0055A0"/>
                  </a:solidFill>
                </a:rPr>
                <a:t>-2</a:t>
              </a:r>
              <a:r>
                <a:rPr lang="en-US" sz="1600" dirty="0">
                  <a:solidFill>
                    <a:srgbClr val="0055A0"/>
                  </a:solidFill>
                </a:rPr>
                <a:t>.day</a:t>
              </a:r>
              <a:r>
                <a:rPr lang="en-US" sz="1600" baseline="30000" dirty="0">
                  <a:solidFill>
                    <a:srgbClr val="0055A0"/>
                  </a:solidFill>
                </a:rPr>
                <a:t>-1</a:t>
              </a:r>
            </a:p>
            <a:p>
              <a:pPr lvl="2"/>
              <a:r>
                <a:rPr lang="en-US" sz="1600" b="1" dirty="0">
                  <a:solidFill>
                    <a:srgbClr val="C00000"/>
                  </a:solidFill>
                </a:rPr>
                <a:t>DDEF/TID: 2.8 x10</a:t>
              </a:r>
              <a:r>
                <a:rPr lang="en-US" sz="1600" b="1" baseline="30000" dirty="0">
                  <a:solidFill>
                    <a:srgbClr val="C00000"/>
                  </a:solidFill>
                </a:rPr>
                <a:t>10</a:t>
              </a:r>
              <a:r>
                <a:rPr lang="en-US" sz="1600" b="1" dirty="0">
                  <a:solidFill>
                    <a:srgbClr val="C00000"/>
                  </a:solidFill>
                </a:rPr>
                <a:t> cm</a:t>
              </a:r>
              <a:r>
                <a:rPr lang="en-US" sz="1600" b="1" baseline="30000" dirty="0">
                  <a:solidFill>
                    <a:srgbClr val="C00000"/>
                  </a:solidFill>
                </a:rPr>
                <a:t>-2</a:t>
              </a:r>
              <a:r>
                <a:rPr lang="en-US" sz="1600" b="1" dirty="0">
                  <a:solidFill>
                    <a:srgbClr val="C00000"/>
                  </a:solidFill>
                </a:rPr>
                <a:t>.Gy</a:t>
              </a:r>
              <a:r>
                <a:rPr lang="en-US" sz="1600" b="1" baseline="30000" dirty="0">
                  <a:solidFill>
                    <a:srgbClr val="C00000"/>
                  </a:solidFill>
                </a:rPr>
                <a:t>-1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21CC199-1D87-4E58-B7CE-F8D3C71179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0312" y="2570894"/>
              <a:ext cx="1733321" cy="1077334"/>
            </a:xfrm>
            <a:prstGeom prst="straightConnector1">
              <a:avLst/>
            </a:prstGeom>
            <a:ln w="317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7">
            <a:extLst>
              <a:ext uri="{FF2B5EF4-FFF2-40B4-BE49-F238E27FC236}">
                <a16:creationId xmlns:a16="http://schemas.microsoft.com/office/drawing/2014/main" id="{05A2A084-1DEB-4F6E-BD6D-34980DB81ABD}"/>
              </a:ext>
            </a:extLst>
          </p:cNvPr>
          <p:cNvSpPr txBox="1"/>
          <p:nvPr/>
        </p:nvSpPr>
        <p:spPr>
          <a:xfrm>
            <a:off x="5217406" y="3545759"/>
            <a:ext cx="681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</a:t>
            </a:r>
          </a:p>
        </p:txBody>
      </p:sp>
      <p:pic>
        <p:nvPicPr>
          <p:cNvPr id="45" name="Picture 4">
            <a:extLst>
              <a:ext uri="{FF2B5EF4-FFF2-40B4-BE49-F238E27FC236}">
                <a16:creationId xmlns:a16="http://schemas.microsoft.com/office/drawing/2014/main" id="{C1E0CDAF-8228-41E0-ADDF-95541D7732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3637" y="3103906"/>
            <a:ext cx="5168363" cy="3043418"/>
          </a:xfrm>
          <a:prstGeom prst="rect">
            <a:avLst/>
          </a:prstGeom>
        </p:spPr>
      </p:pic>
      <p:pic>
        <p:nvPicPr>
          <p:cNvPr id="58" name="Picture 74">
            <a:extLst>
              <a:ext uri="{FF2B5EF4-FFF2-40B4-BE49-F238E27FC236}">
                <a16:creationId xmlns:a16="http://schemas.microsoft.com/office/drawing/2014/main" id="{9EF13B69-817B-4A98-80F2-832E34C5377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7980" y="3132297"/>
            <a:ext cx="5255214" cy="309518"/>
          </a:xfrm>
          <a:prstGeom prst="rect">
            <a:avLst/>
          </a:prstGeom>
        </p:spPr>
      </p:pic>
      <p:grpSp>
        <p:nvGrpSpPr>
          <p:cNvPr id="51" name="Groupe 50">
            <a:extLst>
              <a:ext uri="{FF2B5EF4-FFF2-40B4-BE49-F238E27FC236}">
                <a16:creationId xmlns:a16="http://schemas.microsoft.com/office/drawing/2014/main" id="{953B6445-61CD-4F4D-B477-092F972664AD}"/>
              </a:ext>
            </a:extLst>
          </p:cNvPr>
          <p:cNvGrpSpPr/>
          <p:nvPr/>
        </p:nvGrpSpPr>
        <p:grpSpPr>
          <a:xfrm>
            <a:off x="609601" y="2534807"/>
            <a:ext cx="10321481" cy="3254770"/>
            <a:chOff x="609601" y="2534807"/>
            <a:chExt cx="10321481" cy="3254770"/>
          </a:xfrm>
        </p:grpSpPr>
        <p:sp>
          <p:nvSpPr>
            <p:cNvPr id="46" name="Espace réservé du contenu 2">
              <a:extLst>
                <a:ext uri="{FF2B5EF4-FFF2-40B4-BE49-F238E27FC236}">
                  <a16:creationId xmlns:a16="http://schemas.microsoft.com/office/drawing/2014/main" id="{C0F9817D-F073-49FD-8203-678A96492A43}"/>
                </a:ext>
              </a:extLst>
            </p:cNvPr>
            <p:cNvSpPr txBox="1">
              <a:spLocks/>
            </p:cNvSpPr>
            <p:nvPr/>
          </p:nvSpPr>
          <p:spPr>
            <a:xfrm>
              <a:off x="609601" y="3612697"/>
              <a:ext cx="7503268" cy="1163760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31470" indent="-285750">
                <a:buFont typeface="Wingdings" panose="05000000000000000000" pitchFamily="2" charset="2"/>
                <a:buChar char="Ø"/>
              </a:pPr>
              <a:r>
                <a:rPr lang="en-US" sz="2000" dirty="0"/>
                <a:t>Strong neutron domination on </a:t>
              </a:r>
              <a:r>
                <a:rPr lang="en-US" sz="2000" b="1" dirty="0">
                  <a:solidFill>
                    <a:srgbClr val="FF0000"/>
                  </a:solidFill>
                </a:rPr>
                <a:t>lateral positions</a:t>
              </a:r>
              <a:r>
                <a:rPr lang="en-US" sz="2000" b="1" dirty="0"/>
                <a:t> </a:t>
              </a:r>
            </a:p>
            <a:p>
              <a:pPr marL="36576" indent="0">
                <a:buNone/>
              </a:pPr>
              <a:r>
                <a:rPr lang="en-US" sz="200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      </a:t>
              </a:r>
              <a:r>
                <a:rPr lang="en-US" sz="2000" dirty="0">
                  <a:sym typeface="Wingdings" panose="05000000000000000000" pitchFamily="2" charset="2"/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High DDEF/TID ratios (up to 6 x 10</a:t>
              </a:r>
              <a:r>
                <a:rPr lang="en-US" sz="2000" b="1" baseline="30000" dirty="0">
                  <a:solidFill>
                    <a:srgbClr val="C00000"/>
                  </a:solidFill>
                  <a:sym typeface="Wingdings" panose="05000000000000000000" pitchFamily="2" charset="2"/>
                </a:rPr>
                <a:t>10</a:t>
              </a:r>
              <a:r>
                <a:rPr lang="en-US" sz="200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</a:rPr>
                <a:t>cm</a:t>
              </a:r>
              <a:r>
                <a:rPr lang="en-US" sz="2000" b="1" baseline="30000" dirty="0">
                  <a:solidFill>
                    <a:srgbClr val="C00000"/>
                  </a:solidFill>
                </a:rPr>
                <a:t>-2</a:t>
              </a:r>
              <a:r>
                <a:rPr lang="en-US" sz="2000" b="1" dirty="0">
                  <a:solidFill>
                    <a:srgbClr val="C00000"/>
                  </a:solidFill>
                </a:rPr>
                <a:t>.Gy</a:t>
              </a:r>
              <a:r>
                <a:rPr lang="en-US" sz="2000" b="1" baseline="30000" dirty="0">
                  <a:solidFill>
                    <a:srgbClr val="C00000"/>
                  </a:solidFill>
                </a:rPr>
                <a:t>-1</a:t>
              </a:r>
              <a:r>
                <a:rPr lang="en-US" sz="2000" b="1" dirty="0">
                  <a:solidFill>
                    <a:srgbClr val="C00000"/>
                  </a:solidFill>
                </a:rPr>
                <a:t>)</a:t>
              </a:r>
              <a:endParaRPr lang="en-US" sz="2000" b="1" dirty="0">
                <a:solidFill>
                  <a:srgbClr val="C00000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0E0BB8E-6E19-41B1-ADEA-65B9AF45F5ED}"/>
                </a:ext>
              </a:extLst>
            </p:cNvPr>
            <p:cNvSpPr/>
            <p:nvPr/>
          </p:nvSpPr>
          <p:spPr>
            <a:xfrm>
              <a:off x="7710575" y="3337193"/>
              <a:ext cx="2884287" cy="2452384"/>
            </a:xfrm>
            <a:prstGeom prst="rect">
              <a:avLst/>
            </a:prstGeom>
            <a:solidFill>
              <a:srgbClr val="EF2929">
                <a:alpha val="52157"/>
              </a:srgb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48" name="TextBox 33">
              <a:extLst>
                <a:ext uri="{FF2B5EF4-FFF2-40B4-BE49-F238E27FC236}">
                  <a16:creationId xmlns:a16="http://schemas.microsoft.com/office/drawing/2014/main" id="{2CE819F0-FB33-457C-B2C1-F7E8C3AECEED}"/>
                </a:ext>
              </a:extLst>
            </p:cNvPr>
            <p:cNvSpPr txBox="1"/>
            <p:nvPr/>
          </p:nvSpPr>
          <p:spPr>
            <a:xfrm>
              <a:off x="8452766" y="3348738"/>
              <a:ext cx="1689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bg1"/>
                  </a:solidFill>
                </a:rPr>
                <a:t>Lateral Positions</a:t>
              </a:r>
            </a:p>
          </p:txBody>
        </p:sp>
        <p:cxnSp>
          <p:nvCxnSpPr>
            <p:cNvPr id="49" name="Straight Connector 6">
              <a:extLst>
                <a:ext uri="{FF2B5EF4-FFF2-40B4-BE49-F238E27FC236}">
                  <a16:creationId xmlns:a16="http://schemas.microsoft.com/office/drawing/2014/main" id="{98505ED3-B03D-4E55-A557-BE34DE1360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03112" y="2534807"/>
              <a:ext cx="1555996" cy="794099"/>
            </a:xfrm>
            <a:prstGeom prst="line">
              <a:avLst/>
            </a:prstGeom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0" name="Straight Connector 36">
              <a:extLst>
                <a:ext uri="{FF2B5EF4-FFF2-40B4-BE49-F238E27FC236}">
                  <a16:creationId xmlns:a16="http://schemas.microsoft.com/office/drawing/2014/main" id="{BB723C1E-6532-4B42-B257-9EDD11081AC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83333" y="2657759"/>
              <a:ext cx="347749" cy="677635"/>
            </a:xfrm>
            <a:prstGeom prst="line">
              <a:avLst/>
            </a:prstGeom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8ACB39F6-B35B-4BC7-AE7B-58A6238B002E}"/>
              </a:ext>
            </a:extLst>
          </p:cNvPr>
          <p:cNvGrpSpPr/>
          <p:nvPr/>
        </p:nvGrpSpPr>
        <p:grpSpPr>
          <a:xfrm>
            <a:off x="594662" y="1549055"/>
            <a:ext cx="11230759" cy="4232235"/>
            <a:chOff x="594662" y="1549055"/>
            <a:chExt cx="11230759" cy="423223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476BCE8-3848-49B4-B8BD-91F843B5A928}"/>
                </a:ext>
              </a:extLst>
            </p:cNvPr>
            <p:cNvSpPr/>
            <p:nvPr/>
          </p:nvSpPr>
          <p:spPr>
            <a:xfrm rot="16200000">
              <a:off x="9919309" y="4004461"/>
              <a:ext cx="2452384" cy="1101273"/>
            </a:xfrm>
            <a:prstGeom prst="rect">
              <a:avLst/>
            </a:prstGeom>
            <a:solidFill>
              <a:srgbClr val="8AE234">
                <a:lumMod val="75000"/>
                <a:alpha val="52000"/>
              </a:srgbClr>
            </a:solidFill>
            <a:ln w="19050" cap="flat" cmpd="sng" algn="ctr">
              <a:solidFill>
                <a:srgbClr val="8AE234">
                  <a:lumMod val="75000"/>
                </a:srgb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kern="0">
                <a:solidFill>
                  <a:srgbClr val="8AE234">
                    <a:lumMod val="75000"/>
                  </a:srgbClr>
                </a:solidFill>
                <a:latin typeface="Arial"/>
              </a:endParaRPr>
            </a:p>
          </p:txBody>
        </p:sp>
        <p:sp>
          <p:nvSpPr>
            <p:cNvPr id="53" name="TextBox 34">
              <a:extLst>
                <a:ext uri="{FF2B5EF4-FFF2-40B4-BE49-F238E27FC236}">
                  <a16:creationId xmlns:a16="http://schemas.microsoft.com/office/drawing/2014/main" id="{24CBF140-A766-486D-91F4-E10F1816195E}"/>
                </a:ext>
              </a:extLst>
            </p:cNvPr>
            <p:cNvSpPr txBox="1"/>
            <p:nvPr/>
          </p:nvSpPr>
          <p:spPr>
            <a:xfrm>
              <a:off x="10465580" y="5042953"/>
              <a:ext cx="13598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sz="1400" b="1" kern="0" dirty="0">
                  <a:solidFill>
                    <a:schemeClr val="bg1"/>
                  </a:solidFill>
                </a:rPr>
                <a:t>Longitudinal Positions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8D261CD-2BA8-40F3-B8E4-F6B266744FD1}"/>
                </a:ext>
              </a:extLst>
            </p:cNvPr>
            <p:cNvSpPr/>
            <p:nvPr/>
          </p:nvSpPr>
          <p:spPr>
            <a:xfrm>
              <a:off x="594662" y="4423173"/>
              <a:ext cx="682882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31470" indent="-285750">
                <a:spcBef>
                  <a:spcPts val="600"/>
                </a:spcBef>
                <a:buFont typeface="Wingdings" panose="05000000000000000000" pitchFamily="2" charset="2"/>
                <a:buChar char="Ø"/>
              </a:pPr>
              <a:r>
                <a:rPr lang="en-US" sz="2000" dirty="0"/>
                <a:t>Stronger TID domination on </a:t>
              </a:r>
              <a:r>
                <a:rPr lang="en-US" sz="2000" b="1" dirty="0">
                  <a:solidFill>
                    <a:srgbClr val="00B050"/>
                  </a:solidFill>
                </a:rPr>
                <a:t>longitudinal positions</a:t>
              </a:r>
              <a:r>
                <a:rPr lang="en-US" sz="2000" dirty="0"/>
                <a:t> </a:t>
              </a:r>
            </a:p>
            <a:p>
              <a:pPr marL="448056" lvl="1" indent="0">
                <a:buNone/>
              </a:pPr>
              <a:r>
                <a:rPr lang="en-US" sz="200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 Low DDEF/TID ratios (down to ~10</a:t>
              </a:r>
              <a:r>
                <a:rPr lang="en-US" sz="2000" b="1" baseline="30000" dirty="0">
                  <a:solidFill>
                    <a:srgbClr val="C00000"/>
                  </a:solidFill>
                  <a:sym typeface="Wingdings" panose="05000000000000000000" pitchFamily="2" charset="2"/>
                </a:rPr>
                <a:t>9</a:t>
              </a:r>
              <a:r>
                <a:rPr lang="en-US" sz="2000" b="1" dirty="0">
                  <a:solidFill>
                    <a:srgbClr val="C00000"/>
                  </a:solidFill>
                  <a:sym typeface="Wingdings" panose="05000000000000000000" pitchFamily="2" charset="2"/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</a:rPr>
                <a:t>cm</a:t>
              </a:r>
              <a:r>
                <a:rPr lang="en-US" sz="2000" b="1" baseline="30000" dirty="0">
                  <a:solidFill>
                    <a:srgbClr val="C00000"/>
                  </a:solidFill>
                </a:rPr>
                <a:t>-2</a:t>
              </a:r>
              <a:r>
                <a:rPr lang="en-US" sz="2000" b="1" dirty="0">
                  <a:solidFill>
                    <a:srgbClr val="C00000"/>
                  </a:solidFill>
                </a:rPr>
                <a:t>.Gy</a:t>
              </a:r>
              <a:r>
                <a:rPr lang="en-US" sz="2000" b="1" baseline="30000" dirty="0">
                  <a:solidFill>
                    <a:srgbClr val="C00000"/>
                  </a:solidFill>
                </a:rPr>
                <a:t>-1</a:t>
              </a:r>
              <a:r>
                <a:rPr lang="en-US" sz="2000" b="1" dirty="0">
                  <a:solidFill>
                    <a:srgbClr val="C00000"/>
                  </a:solidFill>
                </a:rPr>
                <a:t>)</a:t>
              </a:r>
              <a:endParaRPr lang="en-US" sz="2000" b="1" dirty="0">
                <a:solidFill>
                  <a:srgbClr val="C00000"/>
                </a:solidFill>
                <a:sym typeface="Wingdings" panose="05000000000000000000" pitchFamily="2" charset="2"/>
              </a:endParaRPr>
            </a:p>
          </p:txBody>
        </p:sp>
        <p:cxnSp>
          <p:nvCxnSpPr>
            <p:cNvPr id="55" name="Straight Connector 37">
              <a:extLst>
                <a:ext uri="{FF2B5EF4-FFF2-40B4-BE49-F238E27FC236}">
                  <a16:creationId xmlns:a16="http://schemas.microsoft.com/office/drawing/2014/main" id="{3566D248-A97E-4592-8840-D74796552F3E}"/>
                </a:ext>
              </a:extLst>
            </p:cNvPr>
            <p:cNvCxnSpPr>
              <a:cxnSpLocks/>
            </p:cNvCxnSpPr>
            <p:nvPr/>
          </p:nvCxnSpPr>
          <p:spPr>
            <a:xfrm>
              <a:off x="10913835" y="1549055"/>
              <a:ext cx="747032" cy="1718991"/>
            </a:xfrm>
            <a:prstGeom prst="line">
              <a:avLst/>
            </a:prstGeom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BCC4ED5-573F-45FD-9934-1E3416B00114}"/>
                </a:ext>
              </a:extLst>
            </p:cNvPr>
            <p:cNvSpPr/>
            <p:nvPr/>
          </p:nvSpPr>
          <p:spPr>
            <a:xfrm>
              <a:off x="594662" y="5039589"/>
              <a:ext cx="682882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31470" indent="-285750">
                <a:spcBef>
                  <a:spcPts val="600"/>
                </a:spcBef>
                <a:buFont typeface="Wingdings" panose="05000000000000000000" pitchFamily="2" charset="2"/>
                <a:buChar char="Ø"/>
              </a:pPr>
              <a:r>
                <a:rPr lang="en-US" sz="2000" dirty="0"/>
                <a:t>In the facility, as in the LHC, a same component can be exposed to 60 times more DD for the same TID level.</a:t>
              </a:r>
              <a:endParaRPr lang="en-US" sz="2000" b="1" dirty="0">
                <a:solidFill>
                  <a:srgbClr val="C00000"/>
                </a:solidFill>
                <a:sym typeface="Wingdings" panose="05000000000000000000" pitchFamily="2" charset="2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A66000B5-9D2B-4F97-AEC5-055097D0D771}"/>
              </a:ext>
            </a:extLst>
          </p:cNvPr>
          <p:cNvSpPr/>
          <p:nvPr/>
        </p:nvSpPr>
        <p:spPr>
          <a:xfrm>
            <a:off x="673759" y="5725113"/>
            <a:ext cx="63498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147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99% of the LHC ratios covered by the facility.</a:t>
            </a:r>
          </a:p>
        </p:txBody>
      </p:sp>
      <p:grpSp>
        <p:nvGrpSpPr>
          <p:cNvPr id="24" name="Group 61">
            <a:extLst>
              <a:ext uri="{FF2B5EF4-FFF2-40B4-BE49-F238E27FC236}">
                <a16:creationId xmlns:a16="http://schemas.microsoft.com/office/drawing/2014/main" id="{E3EFFA30-16D9-4BFD-8A60-2AF8B2340B9B}"/>
              </a:ext>
            </a:extLst>
          </p:cNvPr>
          <p:cNvGrpSpPr/>
          <p:nvPr/>
        </p:nvGrpSpPr>
        <p:grpSpPr>
          <a:xfrm>
            <a:off x="612845" y="2343807"/>
            <a:ext cx="2780666" cy="1173256"/>
            <a:chOff x="6174782" y="4188126"/>
            <a:chExt cx="2215904" cy="117325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8038D19-18E3-4016-AD03-1911DBEC72B9}"/>
                </a:ext>
              </a:extLst>
            </p:cNvPr>
            <p:cNvSpPr/>
            <p:nvPr/>
          </p:nvSpPr>
          <p:spPr>
            <a:xfrm>
              <a:off x="7302330" y="4313985"/>
              <a:ext cx="382102" cy="101228"/>
            </a:xfrm>
            <a:prstGeom prst="rect">
              <a:avLst/>
            </a:prstGeom>
            <a:solidFill>
              <a:srgbClr val="FFFF00"/>
            </a:solidFill>
            <a:ln w="190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48986" tIns="24493" rIns="48986" bIns="2449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GB" sz="1000" kern="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911F554-162E-4EAE-A335-E2C6D2C5051B}"/>
                </a:ext>
              </a:extLst>
            </p:cNvPr>
            <p:cNvSpPr/>
            <p:nvPr/>
          </p:nvSpPr>
          <p:spPr>
            <a:xfrm>
              <a:off x="6495931" y="4530385"/>
              <a:ext cx="189475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tabLst>
                  <a:tab pos="701675" algn="l"/>
                </a:tabLst>
                <a:defRPr/>
              </a:pPr>
              <a:r>
                <a:rPr lang="en-GB" sz="1600" b="1" kern="0" dirty="0" err="1">
                  <a:solidFill>
                    <a:srgbClr val="0055A0"/>
                  </a:solidFill>
                </a:rPr>
                <a:t>AlH</a:t>
              </a:r>
              <a:r>
                <a:rPr lang="en-GB" sz="1600" b="1" kern="0" dirty="0">
                  <a:solidFill>
                    <a:srgbClr val="0055A0"/>
                  </a:solidFill>
                </a:rPr>
                <a:t>  </a:t>
              </a:r>
              <a:r>
                <a:rPr lang="en-GB" sz="1600" kern="0" dirty="0">
                  <a:solidFill>
                    <a:srgbClr val="0055A0"/>
                  </a:solidFill>
                </a:rPr>
                <a:t>-  Aluminium Hole</a:t>
              </a:r>
            </a:p>
            <a:p>
              <a:pPr>
                <a:tabLst>
                  <a:tab pos="701675" algn="l"/>
                </a:tabLst>
                <a:defRPr/>
              </a:pPr>
              <a:r>
                <a:rPr lang="en-GB" sz="1600" b="1" kern="0" dirty="0">
                  <a:solidFill>
                    <a:srgbClr val="0055A0"/>
                  </a:solidFill>
                </a:rPr>
                <a:t>Al     </a:t>
              </a:r>
              <a:r>
                <a:rPr lang="en-GB" sz="1600" kern="0" dirty="0">
                  <a:solidFill>
                    <a:srgbClr val="0055A0"/>
                  </a:solidFill>
                </a:rPr>
                <a:t>-  Aluminium </a:t>
              </a:r>
            </a:p>
            <a:p>
              <a:pPr>
                <a:tabLst>
                  <a:tab pos="701675" algn="l"/>
                </a:tabLst>
                <a:defRPr/>
              </a:pPr>
              <a:r>
                <a:rPr lang="en-GB" sz="1600" b="1" kern="0" dirty="0">
                  <a:solidFill>
                    <a:srgbClr val="0055A0"/>
                  </a:solidFill>
                </a:rPr>
                <a:t>Cu    </a:t>
              </a:r>
              <a:r>
                <a:rPr lang="en-GB" sz="1600" kern="0" dirty="0">
                  <a:solidFill>
                    <a:srgbClr val="0055A0"/>
                  </a:solidFill>
                </a:rPr>
                <a:t>-  Copper</a:t>
              </a:r>
            </a:p>
          </p:txBody>
        </p:sp>
        <p:sp>
          <p:nvSpPr>
            <p:cNvPr id="27" name="TextBox 64">
              <a:extLst>
                <a:ext uri="{FF2B5EF4-FFF2-40B4-BE49-F238E27FC236}">
                  <a16:creationId xmlns:a16="http://schemas.microsoft.com/office/drawing/2014/main" id="{6CF17D6D-EA9C-4E69-B9AC-E08593601C29}"/>
                </a:ext>
              </a:extLst>
            </p:cNvPr>
            <p:cNvSpPr txBox="1"/>
            <p:nvPr/>
          </p:nvSpPr>
          <p:spPr>
            <a:xfrm>
              <a:off x="6174782" y="4188126"/>
              <a:ext cx="1152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sz="2000" b="1" dirty="0">
                  <a:solidFill>
                    <a:srgbClr val="0055A0"/>
                  </a:solidFill>
                </a:rPr>
                <a:t>Target</a:t>
              </a:r>
              <a:r>
                <a:rPr lang="en-US" sz="2000" dirty="0">
                  <a:solidFill>
                    <a:srgbClr val="0055A0"/>
                  </a:solidFill>
                </a:rPr>
                <a:t>:</a:t>
              </a:r>
            </a:p>
          </p:txBody>
        </p:sp>
      </p:grpSp>
      <p:cxnSp>
        <p:nvCxnSpPr>
          <p:cNvPr id="60" name="Straight Arrow Connector 35">
            <a:extLst>
              <a:ext uri="{FF2B5EF4-FFF2-40B4-BE49-F238E27FC236}">
                <a16:creationId xmlns:a16="http://schemas.microsoft.com/office/drawing/2014/main" id="{E1EB1399-550E-4914-96E4-C266D5C8F2A1}"/>
              </a:ext>
            </a:extLst>
          </p:cNvPr>
          <p:cNvCxnSpPr>
            <a:cxnSpLocks/>
          </p:cNvCxnSpPr>
          <p:nvPr/>
        </p:nvCxnSpPr>
        <p:spPr>
          <a:xfrm flipH="1">
            <a:off x="7695450" y="2570894"/>
            <a:ext cx="1748183" cy="1091506"/>
          </a:xfrm>
          <a:prstGeom prst="straightConnector1">
            <a:avLst/>
          </a:prstGeom>
          <a:ln w="317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51">
            <a:extLst>
              <a:ext uri="{FF2B5EF4-FFF2-40B4-BE49-F238E27FC236}">
                <a16:creationId xmlns:a16="http://schemas.microsoft.com/office/drawing/2014/main" id="{449F96E1-D566-4252-B3A8-DE55A5E482F4}"/>
              </a:ext>
            </a:extLst>
          </p:cNvPr>
          <p:cNvCxnSpPr>
            <a:cxnSpLocks/>
          </p:cNvCxnSpPr>
          <p:nvPr/>
        </p:nvCxnSpPr>
        <p:spPr>
          <a:xfrm flipH="1">
            <a:off x="10716727" y="2403306"/>
            <a:ext cx="168597" cy="1023665"/>
          </a:xfrm>
          <a:prstGeom prst="straightConnector1">
            <a:avLst/>
          </a:prstGeom>
          <a:ln w="317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62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243055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4" grpId="0"/>
      <p:bldP spid="44" grpId="1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Optocoupler test </a:t>
            </a:r>
            <a:r>
              <a:rPr lang="en-US" dirty="0"/>
              <a:t>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1466850"/>
            <a:ext cx="2324100" cy="8656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LHC Spectrum (TID+DD) </a:t>
            </a:r>
            <a:r>
              <a:rPr lang="en-US" dirty="0"/>
              <a:t>at system location</a:t>
            </a:r>
            <a:r>
              <a:rPr lang="en-US" u="sng" dirty="0"/>
              <a:t>s</a:t>
            </a:r>
          </a:p>
        </p:txBody>
      </p:sp>
      <p:cxnSp>
        <p:nvCxnSpPr>
          <p:cNvPr id="36" name="Straight Arrow Connector 35"/>
          <p:cNvCxnSpPr>
            <a:stCxn id="35" idx="1"/>
            <a:endCxn id="10" idx="3"/>
          </p:cNvCxnSpPr>
          <p:nvPr/>
        </p:nvCxnSpPr>
        <p:spPr>
          <a:xfrm flipH="1" flipV="1">
            <a:off x="2933700" y="1847850"/>
            <a:ext cx="377096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771650" y="2334029"/>
            <a:ext cx="0" cy="23743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09598" y="4078685"/>
            <a:ext cx="5772151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Extract </a:t>
            </a:r>
            <a:r>
              <a:rPr lang="en-US" b="1" dirty="0">
                <a:solidFill>
                  <a:srgbClr val="C00000"/>
                </a:solidFill>
              </a:rPr>
              <a:t>neutron eq.-degradation (DD) for each DD/TID ratio, </a:t>
            </a:r>
            <a:r>
              <a:rPr lang="en-US" dirty="0"/>
              <a:t>calculate the TID-DD dependency for each tested ratios and extrapolate to the non tested ones.</a:t>
            </a:r>
          </a:p>
        </p:txBody>
      </p:sp>
      <p:cxnSp>
        <p:nvCxnSpPr>
          <p:cNvPr id="60" name="Straight Arrow Connector 59"/>
          <p:cNvCxnSpPr>
            <a:stCxn id="51" idx="2"/>
          </p:cNvCxnSpPr>
          <p:nvPr/>
        </p:nvCxnSpPr>
        <p:spPr>
          <a:xfrm>
            <a:off x="3226172" y="5098595"/>
            <a:ext cx="0" cy="320353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3226172" y="3755315"/>
            <a:ext cx="0" cy="321900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6440441" y="1466849"/>
            <a:ext cx="2324100" cy="8671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Total Ionizing Dose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936443" y="2571463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gamma-induced CTR </a:t>
            </a:r>
            <a:r>
              <a:rPr lang="en-US" dirty="0"/>
              <a:t>degradation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440441" y="4078827"/>
            <a:ext cx="2324100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TID degradation </a:t>
            </a:r>
            <a:r>
              <a:rPr lang="en-US" dirty="0"/>
              <a:t>contribution</a:t>
            </a:r>
          </a:p>
        </p:txBody>
      </p:sp>
      <p:cxnSp>
        <p:nvCxnSpPr>
          <p:cNvPr id="69" name="Straight Arrow Connector 68"/>
          <p:cNvCxnSpPr>
            <a:stCxn id="65" idx="2"/>
          </p:cNvCxnSpPr>
          <p:nvPr/>
        </p:nvCxnSpPr>
        <p:spPr>
          <a:xfrm>
            <a:off x="7602491" y="5098737"/>
            <a:ext cx="12700" cy="32021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74" idx="3"/>
            <a:endCxn id="63" idx="1"/>
          </p:cNvCxnSpPr>
          <p:nvPr/>
        </p:nvCxnSpPr>
        <p:spPr>
          <a:xfrm>
            <a:off x="6028198" y="1900273"/>
            <a:ext cx="412243" cy="16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311961" y="3756785"/>
            <a:ext cx="0" cy="30829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7602491" y="2334028"/>
            <a:ext cx="0" cy="1744799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3310796" y="1468064"/>
            <a:ext cx="2717402" cy="8644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Fluka simulation /</a:t>
            </a:r>
            <a:br>
              <a:rPr lang="en-US" dirty="0"/>
            </a:br>
            <a:r>
              <a:rPr lang="en-US" dirty="0"/>
              <a:t>RadMON measurement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09599" y="2573010"/>
            <a:ext cx="4102301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LHC Spectra-like (TID+DD)</a:t>
            </a:r>
            <a:r>
              <a:rPr lang="en-US" dirty="0"/>
              <a:t> CTR degradation in </a:t>
            </a:r>
            <a:r>
              <a:rPr lang="en-US" b="1" dirty="0">
                <a:solidFill>
                  <a:srgbClr val="C00000"/>
                </a:solidFill>
              </a:rPr>
              <a:t>CHARM Facility with different configurations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6803914" y="3756785"/>
            <a:ext cx="0" cy="322042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08813" y="5418948"/>
            <a:ext cx="8155728" cy="62307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78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9BC131D-B232-4199-B336-9DB0177C4ED9}"/>
                  </a:ext>
                </a:extLst>
              </p:cNvPr>
              <p:cNvSpPr/>
              <p:nvPr/>
            </p:nvSpPr>
            <p:spPr>
              <a:xfrm>
                <a:off x="457262" y="5551383"/>
                <a:ext cx="8509275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𝑪𝑻</m:t>
                          </m:r>
                          <m:sSup>
                            <m:sSupPr>
                              <m:ctrlPr>
                                <a:rPr lang="fr-F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𝑫𝑫𝑬𝑭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),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𝑻𝑰𝑫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𝑳𝑯𝑪</m:t>
                          </m:r>
                        </m:sub>
                      </m:sSub>
                      <m:r>
                        <a:rPr lang="fr-FR" b="1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𝑪𝑻𝑹</m:t>
                              </m:r>
                              <m:r>
                                <m:rPr>
                                  <m:nor/>
                                </m:rPr>
                                <a:rPr lang="en-GB" b="1" dirty="0"/>
                                <m:t> </m:t>
                              </m:r>
                            </m:e>
                            <m:sup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𝑫𝑫𝑬𝑭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𝑪𝑯𝑨𝑹𝑴</m:t>
                          </m:r>
                        </m:sub>
                      </m:sSub>
                      <m:r>
                        <a:rPr lang="fr-FR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𝑪𝑻𝑹</m:t>
                              </m:r>
                              <m:r>
                                <m:rPr>
                                  <m:nor/>
                                </m:rPr>
                                <a:rPr lang="en-GB" b="1" dirty="0"/>
                                <m:t> </m:t>
                              </m:r>
                            </m:e>
                            <m:sup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𝑻𝑰𝑫</m:t>
                          </m:r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𝑮𝒂𝒎𝒎𝒂</m:t>
                          </m:r>
                        </m:sub>
                      </m:sSub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9BC131D-B232-4199-B336-9DB0177C4E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62" y="5551383"/>
                <a:ext cx="8509275" cy="375552"/>
              </a:xfrm>
              <a:prstGeom prst="rect">
                <a:avLst/>
              </a:prstGeom>
              <a:blipFill>
                <a:blip r:embed="rId3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A64419B-D679-4439-9929-2F7D97A93FDF}"/>
                  </a:ext>
                </a:extLst>
              </p:cNvPr>
              <p:cNvSpPr/>
              <p:nvPr/>
            </p:nvSpPr>
            <p:spPr>
              <a:xfrm>
                <a:off x="9118088" y="5369928"/>
                <a:ext cx="1354858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fr-FR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𝑫𝑫𝑬𝑭</m:t>
                          </m:r>
                        </m:num>
                        <m:den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𝑻𝑰𝑫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A64419B-D679-4439-9929-2F7D97A93F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8088" y="5369928"/>
                <a:ext cx="1354858" cy="6090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64">
            <a:extLst>
              <a:ext uri="{FF2B5EF4-FFF2-40B4-BE49-F238E27FC236}">
                <a16:creationId xmlns:a16="http://schemas.microsoft.com/office/drawing/2014/main" id="{57E891F0-D158-4C2A-985E-27E169F4A113}"/>
              </a:ext>
            </a:extLst>
          </p:cNvPr>
          <p:cNvSpPr txBox="1"/>
          <p:nvPr/>
        </p:nvSpPr>
        <p:spPr>
          <a:xfrm>
            <a:off x="8764542" y="1466849"/>
            <a:ext cx="3335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Allows to minimize possible NIEL scaling violations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Allows to assess eventual TID-DD dependencies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Example of application for an IC bipolar component in [Ferraro et al 2018]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b="1" dirty="0">
              <a:solidFill>
                <a:srgbClr val="C00000"/>
              </a:solidFill>
            </a:endParaRP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1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1" grpId="0" animBg="1"/>
      <p:bldP spid="63" grpId="0" animBg="1"/>
      <p:bldP spid="64" grpId="0" animBg="1"/>
      <p:bldP spid="65" grpId="0" animBg="1"/>
      <p:bldP spid="74" grpId="0" animBg="1"/>
      <p:bldP spid="73" grpId="0" animBg="1"/>
      <p:bldP spid="6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Test </a:t>
            </a:r>
            <a:r>
              <a:rPr lang="en-US" dirty="0"/>
              <a:t>Results: excess input currents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434738" y="1617004"/>
            <a:ext cx="5695059" cy="442766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3259207"/>
            <a:ext cx="521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3585836"/>
            <a:ext cx="5549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Second Run: CHARM Position 16 CuOOOO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/>
              <a:t>Radiation levels: </a:t>
            </a:r>
            <a:r>
              <a:rPr lang="en-US" b="1" dirty="0">
                <a:solidFill>
                  <a:srgbClr val="C00000"/>
                </a:solidFill>
              </a:rPr>
              <a:t>170 Gy &amp; </a:t>
            </a:r>
            <a:r>
              <a:rPr lang="fr-FR" b="1" dirty="0">
                <a:solidFill>
                  <a:srgbClr val="C00000"/>
                </a:solidFill>
              </a:rPr>
              <a:t>3.2 x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10</a:t>
            </a:r>
            <a:r>
              <a:rPr lang="fr-FR" b="1" baseline="30000" dirty="0">
                <a:solidFill>
                  <a:srgbClr val="C00000"/>
                </a:solidFill>
                <a:ea typeface="Times New Roman" panose="02020603050405020304" pitchFamily="18" charset="0"/>
              </a:rPr>
              <a:t>12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en-US" b="1" cap="small" dirty="0">
                <a:solidFill>
                  <a:srgbClr val="C00000"/>
                </a:solidFill>
              </a:rPr>
              <a:t>n. cm</a:t>
            </a:r>
            <a:r>
              <a:rPr lang="en-US" b="1" cap="small" baseline="30000" dirty="0">
                <a:solidFill>
                  <a:srgbClr val="C00000"/>
                </a:solidFill>
              </a:rPr>
              <a:t>-2</a:t>
            </a:r>
            <a:endParaRPr lang="fr-FR" b="1" baseline="30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762000" y="5729055"/>
            <a:ext cx="5217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EDMS Report: </a:t>
            </a:r>
            <a:r>
              <a:rPr lang="en-GB" b="1" dirty="0">
                <a:hlinkClick r:id="rId4"/>
              </a:rPr>
              <a:t>2002403</a:t>
            </a:r>
            <a:r>
              <a:rPr lang="en-US" sz="2000" b="1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539075" y="1875897"/>
                <a:ext cx="10117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𝑪𝑻𝑹</m:t>
                          </m:r>
                        </m:e>
                        <m:sub>
                          <m:r>
                            <a:rPr lang="fr-FR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𝒊𝒏𝒊𝒕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075" y="1875897"/>
                <a:ext cx="1011752" cy="369332"/>
              </a:xfrm>
              <a:prstGeom prst="rect">
                <a:avLst/>
              </a:prstGeom>
              <a:blipFill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377752"/>
            <a:ext cx="554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/>
              <a:t>First Run: CHARM Position 16 CuOOOO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/>
              <a:t>Radiation levels: </a:t>
            </a:r>
            <a:r>
              <a:rPr lang="en-US" b="1" dirty="0">
                <a:solidFill>
                  <a:srgbClr val="C00000"/>
                </a:solidFill>
              </a:rPr>
              <a:t>150 Gy &amp; </a:t>
            </a:r>
            <a:r>
              <a:rPr lang="fr-FR" b="1" dirty="0">
                <a:solidFill>
                  <a:srgbClr val="C00000"/>
                </a:solidFill>
              </a:rPr>
              <a:t>2.2 x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10</a:t>
            </a:r>
            <a:r>
              <a:rPr lang="fr-FR" b="1" baseline="30000" dirty="0">
                <a:solidFill>
                  <a:srgbClr val="C00000"/>
                </a:solidFill>
                <a:ea typeface="Times New Roman" panose="02020603050405020304" pitchFamily="18" charset="0"/>
              </a:rPr>
              <a:t>12</a:t>
            </a:r>
            <a:r>
              <a:rPr lang="fr-FR" b="1" dirty="0">
                <a:solidFill>
                  <a:srgbClr val="C00000"/>
                </a:solidFill>
                <a:ea typeface="Times New Roman" panose="02020603050405020304" pitchFamily="18" charset="0"/>
              </a:rPr>
              <a:t> </a:t>
            </a:r>
            <a:r>
              <a:rPr lang="en-US" b="1" cap="small" dirty="0">
                <a:solidFill>
                  <a:srgbClr val="C00000"/>
                </a:solidFill>
              </a:rPr>
              <a:t>n. cm</a:t>
            </a:r>
            <a:r>
              <a:rPr lang="en-US" b="1" cap="small" baseline="30000" dirty="0">
                <a:solidFill>
                  <a:srgbClr val="C00000"/>
                </a:solidFill>
              </a:rPr>
              <a:t>-2</a:t>
            </a:r>
            <a:endParaRPr lang="fr-FR" b="1" baseline="300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5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26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14" name="TextBox 64">
            <a:extLst>
              <a:ext uri="{FF2B5EF4-FFF2-40B4-BE49-F238E27FC236}">
                <a16:creationId xmlns:a16="http://schemas.microsoft.com/office/drawing/2014/main" id="{F6A2A142-D859-4F20-8E93-3149C5B942ED}"/>
              </a:ext>
            </a:extLst>
          </p:cNvPr>
          <p:cNvSpPr txBox="1"/>
          <p:nvPr/>
        </p:nvSpPr>
        <p:spPr>
          <a:xfrm>
            <a:off x="9912210" y="2245229"/>
            <a:ext cx="1717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55A0"/>
                </a:solidFill>
              </a:rPr>
              <a:t>VCC=10V</a:t>
            </a:r>
          </a:p>
          <a:p>
            <a:r>
              <a:rPr lang="en-US" b="1" dirty="0">
                <a:solidFill>
                  <a:srgbClr val="0055A0"/>
                </a:solidFill>
              </a:rPr>
              <a:t>Iout = 1mA</a:t>
            </a:r>
            <a:endParaRPr lang="en-US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1">
                <a:extLst>
                  <a:ext uri="{FF2B5EF4-FFF2-40B4-BE49-F238E27FC236}">
                    <a16:creationId xmlns:a16="http://schemas.microsoft.com/office/drawing/2014/main" id="{F23CE74E-AEF7-4AB9-B645-F2BA03B8F4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807459"/>
                  </p:ext>
                </p:extLst>
              </p:nvPr>
            </p:nvGraphicFramePr>
            <p:xfrm>
              <a:off x="1144601" y="4242694"/>
              <a:ext cx="5409074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49031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791210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97481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PS2505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6N138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HCPL-5501*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600" b="1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𝐢𝐧𝐢𝐭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200" b="1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[mA]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0.78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2.83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1.62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𝐢𝐫𝐫𝐚𝐝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GB" sz="12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200" b="1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[mA]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6.58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11.6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10.2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2.76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𝐢𝐫𝐫𝐚𝐝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  <m:r>
                                <a:rPr lang="fr-FR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𝐢𝐧𝐢𝐭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GB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8.46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86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3.6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1">
                <a:extLst>
                  <a:ext uri="{FF2B5EF4-FFF2-40B4-BE49-F238E27FC236}">
                    <a16:creationId xmlns:a16="http://schemas.microsoft.com/office/drawing/2014/main" id="{F23CE74E-AEF7-4AB9-B645-F2BA03B8F4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7807459"/>
                  </p:ext>
                </p:extLst>
              </p:nvPr>
            </p:nvGraphicFramePr>
            <p:xfrm>
              <a:off x="1144601" y="4242694"/>
              <a:ext cx="5409074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49031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791210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97481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PS2505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6N138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HCPL-5501*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t="-135185" r="-263673" b="-22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0.78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0.13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2.83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1.62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t="-239623" r="-263673" b="-1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6.58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11.6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10.2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2.76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t="-339623" r="-263673" b="-264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8.46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93D19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86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3.6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1DDB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1.7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3BE7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 21">
                <a:extLst>
                  <a:ext uri="{FF2B5EF4-FFF2-40B4-BE49-F238E27FC236}">
                    <a16:creationId xmlns:a16="http://schemas.microsoft.com/office/drawing/2014/main" id="{E1E527A7-A016-48C6-AE8F-AFD24EF916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2351401"/>
                  </p:ext>
                </p:extLst>
              </p:nvPr>
            </p:nvGraphicFramePr>
            <p:xfrm>
              <a:off x="1144603" y="2025423"/>
              <a:ext cx="5278623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3933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039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820197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1303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TLP785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4N49U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ACPL-247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6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6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600" b="1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𝐢𝐧𝐢𝐭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200" b="1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[mA]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0.37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𝐢𝐫𝐫𝐚𝐝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GB" sz="12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en-GB" sz="1200" b="1" i="0" dirty="0">
                              <a:solidFill>
                                <a:schemeClr val="bg1"/>
                              </a:solidFill>
                              <a:latin typeface="+mn-lt"/>
                              <a:cs typeface="Arial" panose="020B0604020202020204" pitchFamily="34" charset="0"/>
                            </a:rPr>
                            <a:t>[mA]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15.9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31.32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19.0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34.7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𝐢𝐫𝐫𝐚𝐝</m:t>
                                  </m:r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  <m:r>
                                <a:rPr lang="fr-FR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fr-FR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1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𝐈𝐢𝐧</m:t>
                                  </m:r>
                                </m:e>
                                <m:sub>
                                  <m:r>
                                    <a:rPr lang="fr-FR" sz="1400" b="1" i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𝐢𝐧𝐢𝐭</m:t>
                                  </m:r>
                                </m:sub>
                              </m:sSub>
                            </m:oMath>
                          </a14:m>
                          <a:r>
                            <a:rPr kumimoji="0" lang="en-GB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50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 21">
                <a:extLst>
                  <a:ext uri="{FF2B5EF4-FFF2-40B4-BE49-F238E27FC236}">
                    <a16:creationId xmlns:a16="http://schemas.microsoft.com/office/drawing/2014/main" id="{E1E527A7-A016-48C6-AE8F-AFD24EF916C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2351401"/>
                  </p:ext>
                </p:extLst>
              </p:nvPr>
            </p:nvGraphicFramePr>
            <p:xfrm>
              <a:off x="1144603" y="2025423"/>
              <a:ext cx="5278623" cy="1407823"/>
            </p:xfrm>
            <a:graphic>
              <a:graphicData uri="http://schemas.openxmlformats.org/drawingml/2006/table">
                <a:tbl>
                  <a:tblPr>
                    <a:tableStyleId>{C083E6E3-FA7D-4D7B-A595-EF9225AFEA82}</a:tableStyleId>
                  </a:tblPr>
                  <a:tblGrid>
                    <a:gridCol w="139331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37039">
                      <a:extLst>
                        <a:ext uri="{9D8B030D-6E8A-4147-A177-3AD203B41FA5}">
                          <a16:colId xmlns:a16="http://schemas.microsoft.com/office/drawing/2014/main" val="3065566751"/>
                        </a:ext>
                      </a:extLst>
                    </a:gridCol>
                    <a:gridCol w="915035">
                      <a:extLst>
                        <a:ext uri="{9D8B030D-6E8A-4147-A177-3AD203B41FA5}">
                          <a16:colId xmlns:a16="http://schemas.microsoft.com/office/drawing/2014/main" val="3890015475"/>
                        </a:ext>
                      </a:extLst>
                    </a:gridCol>
                    <a:gridCol w="820197">
                      <a:extLst>
                        <a:ext uri="{9D8B030D-6E8A-4147-A177-3AD203B41FA5}">
                          <a16:colId xmlns:a16="http://schemas.microsoft.com/office/drawing/2014/main" val="3410507755"/>
                        </a:ext>
                      </a:extLst>
                    </a:gridCol>
                    <a:gridCol w="1213035">
                      <a:extLst>
                        <a:ext uri="{9D8B030D-6E8A-4147-A177-3AD203B41FA5}">
                          <a16:colId xmlns:a16="http://schemas.microsoft.com/office/drawing/2014/main" val="2783194603"/>
                        </a:ext>
                      </a:extLst>
                    </a:gridCol>
                  </a:tblGrid>
                  <a:tr h="439291"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US" sz="1400" b="1" u="none" kern="1200" cap="small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Device</a:t>
                          </a:r>
                          <a:endParaRPr kumimoji="0" lang="en-GB" sz="1400" b="1" u="none" kern="1200" cap="small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TLP385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TLP785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4N49U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ACPL-247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4FA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9527701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t="-135185" r="-279476" b="-220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0.69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0.37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0.8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5749695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t="-239623" r="-279476" b="-1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15.9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31.32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19.0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34.7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59057337"/>
                      </a:ext>
                    </a:extLst>
                  </a:tr>
                  <a:tr h="322844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0"/>
                          <a:stretch>
                            <a:fillRect t="-339623" r="-279476" b="-245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23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DA8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i="0" kern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45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B9C75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50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DBA7B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fr-FR" sz="1600" b="1" kern="1200" cap="small" dirty="0">
                              <a:solidFill>
                                <a:srgbClr val="0055A0"/>
                              </a:solidFill>
                              <a:effectLst/>
                              <a:latin typeface="+mn-lt"/>
                              <a:ea typeface="Times New Roman" panose="02020603050405020304" pitchFamily="18" charset="0"/>
                              <a:cs typeface="+mn-cs"/>
                            </a:rPr>
                            <a:t>43</a:t>
                          </a:r>
                          <a:endParaRPr kumimoji="0" lang="en-GB" sz="1600" b="1" kern="1200" cap="small" dirty="0">
                            <a:solidFill>
                              <a:srgbClr val="0055A0"/>
                            </a:solidFill>
                            <a:effectLst/>
                            <a:latin typeface="+mn-lt"/>
                            <a:ea typeface="Times New Roman" panose="02020603050405020304" pitchFamily="18" charset="0"/>
                            <a:cs typeface="+mn-cs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8696B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108439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161F3E60-15D1-4215-8997-176E3089DEE2}"/>
              </a:ext>
            </a:extLst>
          </p:cNvPr>
          <p:cNvSpPr txBox="1"/>
          <p:nvPr/>
        </p:nvSpPr>
        <p:spPr>
          <a:xfrm>
            <a:off x="4599294" y="5634102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Radhard device</a:t>
            </a:r>
          </a:p>
        </p:txBody>
      </p:sp>
    </p:spTree>
    <p:extLst>
      <p:ext uri="{BB962C8B-B14F-4D97-AF65-F5344CB8AC3E}">
        <p14:creationId xmlns:p14="http://schemas.microsoft.com/office/powerpoint/2010/main" val="3264671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Outlook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Optocoupler applications </a:t>
            </a:r>
          </a:p>
          <a:p>
            <a:r>
              <a:rPr lang="en-US" dirty="0"/>
              <a:t>Radiation effects on Optocoupler</a:t>
            </a:r>
          </a:p>
          <a:p>
            <a:r>
              <a:rPr lang="en-US" dirty="0"/>
              <a:t>Standard optocoupler test recommendations</a:t>
            </a:r>
          </a:p>
          <a:p>
            <a:r>
              <a:rPr lang="fr-FR" dirty="0"/>
              <a:t>Standard test </a:t>
            </a:r>
            <a:r>
              <a:rPr lang="en-ZA" dirty="0"/>
              <a:t>protocol</a:t>
            </a:r>
            <a:r>
              <a:rPr lang="fr-FR" dirty="0"/>
              <a:t> for </a:t>
            </a:r>
            <a:r>
              <a:rPr lang="en-US" dirty="0"/>
              <a:t>space</a:t>
            </a:r>
            <a:r>
              <a:rPr lang="fr-FR" dirty="0"/>
              <a:t> applications</a:t>
            </a:r>
          </a:p>
          <a:p>
            <a:r>
              <a:rPr lang="fr-FR" dirty="0"/>
              <a:t>CERN test </a:t>
            </a:r>
            <a:r>
              <a:rPr lang="en-ZA" dirty="0"/>
              <a:t>protocol</a:t>
            </a:r>
          </a:p>
          <a:p>
            <a:r>
              <a:rPr lang="fr-FR" dirty="0"/>
              <a:t>Test </a:t>
            </a:r>
            <a:r>
              <a:rPr lang="en-US" dirty="0"/>
              <a:t>results</a:t>
            </a:r>
          </a:p>
          <a:p>
            <a:r>
              <a:rPr lang="fr-FR" dirty="0"/>
              <a:t>Mitigation techniques: CTR </a:t>
            </a:r>
            <a:r>
              <a:rPr lang="en-ZA" dirty="0"/>
              <a:t>degradation</a:t>
            </a:r>
            <a:r>
              <a:rPr lang="fr-FR" dirty="0"/>
              <a:t> compensation</a:t>
            </a:r>
          </a:p>
          <a:p>
            <a:r>
              <a:rPr lang="fr-FR" dirty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4162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685" y="2814684"/>
            <a:ext cx="7002642" cy="3301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devices and conditions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9" name="Image 22">
            <a:extLst>
              <a:ext uri="{FF2B5EF4-FFF2-40B4-BE49-F238E27FC236}">
                <a16:creationId xmlns:a16="http://schemas.microsoft.com/office/drawing/2014/main" id="{106D832B-DDCF-4F4D-89A5-13DD6CAB9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444" y="4189741"/>
            <a:ext cx="3486782" cy="185961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3394974" y="4845274"/>
            <a:ext cx="2133602" cy="933734"/>
          </a:xfrm>
          <a:prstGeom prst="line">
            <a:avLst/>
          </a:prstGeom>
          <a:ln w="28575" cap="flat" cmpd="sng" algn="ctr">
            <a:solidFill>
              <a:schemeClr val="bg2">
                <a:lumMod val="2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394974" y="5783639"/>
            <a:ext cx="2133600" cy="0"/>
          </a:xfrm>
          <a:prstGeom prst="line">
            <a:avLst/>
          </a:prstGeom>
          <a:ln w="28575" cap="flat" cmpd="sng" algn="ctr">
            <a:solidFill>
              <a:schemeClr val="bg2">
                <a:lumMod val="2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1175444" y="1859743"/>
          <a:ext cx="5340287" cy="854879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1107057">
                  <a:extLst>
                    <a:ext uri="{9D8B030D-6E8A-4147-A177-3AD203B41FA5}">
                      <a16:colId xmlns:a16="http://schemas.microsoft.com/office/drawing/2014/main" val="26651224"/>
                    </a:ext>
                  </a:extLst>
                </a:gridCol>
                <a:gridCol w="1653350">
                  <a:extLst>
                    <a:ext uri="{9D8B030D-6E8A-4147-A177-3AD203B41FA5}">
                      <a16:colId xmlns:a16="http://schemas.microsoft.com/office/drawing/2014/main" val="3065566751"/>
                    </a:ext>
                  </a:extLst>
                </a:gridCol>
                <a:gridCol w="136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4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3543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DDEF [n. cm</a:t>
                      </a:r>
                      <a:r>
                        <a:rPr kumimoji="0" lang="en-US" sz="1400" b="1" u="none" kern="1200" cap="small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kern="1200" cap="small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  <a:r>
                        <a:rPr kumimoji="0" lang="en-US" sz="1400" b="1" u="none" kern="1200" cap="small" baseline="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[Gy]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527701"/>
                  </a:ext>
                </a:extLst>
              </a:tr>
              <a:tr h="551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CuOOOO</a:t>
                      </a:r>
                      <a:endParaRPr lang="en-GB" sz="1600" b="1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2.2</a:t>
                      </a:r>
                      <a:r>
                        <a:rPr lang="fr-FR" sz="1600" b="1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x 10</a:t>
                      </a:r>
                      <a:r>
                        <a:rPr lang="fr-FR" sz="1600" b="1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085842"/>
            <a:ext cx="113566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Objective:	</a:t>
            </a:r>
            <a:r>
              <a:rPr lang="en-US" sz="2000" b="1" dirty="0">
                <a:solidFill>
                  <a:srgbClr val="C00000"/>
                </a:solidFill>
              </a:rPr>
              <a:t>Identify the best optocoupler candidates for CERN applications</a:t>
            </a:r>
            <a:endParaRPr lang="en-US" b="1" dirty="0">
              <a:solidFill>
                <a:srgbClr val="C00000"/>
              </a:solidFill>
            </a:endParaRP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Two irradiation sessions: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US" sz="2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2820066"/>
            <a:ext cx="52174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/>
              <a:t>Test Board: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Optocoupler test board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Up to 20 devices under test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/>
          </p:nvPr>
        </p:nvGraphicFramePr>
        <p:xfrm>
          <a:off x="6625985" y="1859743"/>
          <a:ext cx="5340287" cy="854879"/>
        </p:xfrm>
        <a:graphic>
          <a:graphicData uri="http://schemas.openxmlformats.org/drawingml/2006/table">
            <a:tbl>
              <a:tblPr>
                <a:tableStyleId>{C083E6E3-FA7D-4D7B-A595-EF9225AFEA82}</a:tableStyleId>
              </a:tblPr>
              <a:tblGrid>
                <a:gridCol w="1107057">
                  <a:extLst>
                    <a:ext uri="{9D8B030D-6E8A-4147-A177-3AD203B41FA5}">
                      <a16:colId xmlns:a16="http://schemas.microsoft.com/office/drawing/2014/main" val="26651224"/>
                    </a:ext>
                  </a:extLst>
                </a:gridCol>
                <a:gridCol w="1653350">
                  <a:extLst>
                    <a:ext uri="{9D8B030D-6E8A-4147-A177-3AD203B41FA5}">
                      <a16:colId xmlns:a16="http://schemas.microsoft.com/office/drawing/2014/main" val="3065566751"/>
                    </a:ext>
                  </a:extLst>
                </a:gridCol>
                <a:gridCol w="136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24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3543"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Location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fr-FR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DDEF [n. cm</a:t>
                      </a:r>
                      <a:r>
                        <a:rPr kumimoji="0" lang="en-US" sz="1400" b="1" u="none" kern="1200" cap="small" baseline="300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u="none" kern="1200" cap="small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kern="1200" cap="small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</a:t>
                      </a:r>
                      <a:r>
                        <a:rPr kumimoji="0" lang="en-US" sz="1400" b="1" u="none" kern="1200" cap="small" baseline="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b="1" u="none" kern="1200" cap="small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[Gy]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9527701"/>
                  </a:ext>
                </a:extLst>
              </a:tr>
              <a:tr h="551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cap="small" dirty="0">
                          <a:solidFill>
                            <a:srgbClr val="0055A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CuOOOO</a:t>
                      </a:r>
                      <a:endParaRPr lang="en-GB" sz="1600" b="1" cap="small" dirty="0">
                        <a:solidFill>
                          <a:srgbClr val="0055A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3.2</a:t>
                      </a:r>
                      <a:r>
                        <a:rPr lang="fr-FR" sz="1600" b="1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x 10</a:t>
                      </a:r>
                      <a:r>
                        <a:rPr lang="fr-FR" sz="1600" b="1" baseline="300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7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28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1396720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Mitigation techniques: ↓CTR </a:t>
            </a:r>
            <a:r>
              <a:rPr lang="en-US" dirty="0"/>
              <a:t>attenuation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8422" y="1285875"/>
            <a:ext cx="6057433" cy="4723264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8239775" y="2042416"/>
            <a:ext cx="2586036" cy="2615553"/>
            <a:chOff x="7953377" y="2042416"/>
            <a:chExt cx="2586036" cy="2615553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7953377" y="4377553"/>
              <a:ext cx="414336" cy="280416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8367713" y="3534590"/>
              <a:ext cx="828672" cy="842963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9196385" y="3150243"/>
              <a:ext cx="366715" cy="384349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9563100" y="2395656"/>
              <a:ext cx="581025" cy="737589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10144125" y="2042416"/>
              <a:ext cx="395288" cy="368796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8239775" y="3133245"/>
            <a:ext cx="2519361" cy="1510560"/>
            <a:chOff x="8239775" y="3133245"/>
            <a:chExt cx="2519361" cy="1510560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8239775" y="4408659"/>
              <a:ext cx="414336" cy="235146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V="1">
              <a:off x="8654111" y="3602831"/>
              <a:ext cx="762000" cy="805830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9416111" y="3133245"/>
              <a:ext cx="481008" cy="466907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9849498" y="3150243"/>
              <a:ext cx="581025" cy="216455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0413851" y="3342417"/>
              <a:ext cx="345285" cy="350321"/>
            </a:xfrm>
            <a:prstGeom prst="line">
              <a:avLst/>
            </a:prstGeom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56" name="Straight Arrow Connector 55"/>
          <p:cNvCxnSpPr/>
          <p:nvPr/>
        </p:nvCxnSpPr>
        <p:spPr>
          <a:xfrm flipH="1">
            <a:off x="10519397" y="2459747"/>
            <a:ext cx="422328" cy="0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10519397" y="3266507"/>
            <a:ext cx="462908" cy="0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62" y="4132671"/>
            <a:ext cx="4486165" cy="1634348"/>
          </a:xfrm>
          <a:prstGeom prst="rect">
            <a:avLst/>
          </a:prstGeom>
        </p:spPr>
      </p:pic>
      <p:cxnSp>
        <p:nvCxnSpPr>
          <p:cNvPr id="60" name="Straight Arrow Connector 59"/>
          <p:cNvCxnSpPr/>
          <p:nvPr/>
        </p:nvCxnSpPr>
        <p:spPr>
          <a:xfrm flipV="1">
            <a:off x="4610100" y="3130567"/>
            <a:ext cx="5172723" cy="1670033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173936"/>
            <a:ext cx="6300741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Use in saturation mode leads to a lower apparent degradation 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Higher current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higher annealing  </a:t>
            </a: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Lower ↓CTR</a:t>
            </a:r>
          </a:p>
          <a:p>
            <a:pPr>
              <a:spcBef>
                <a:spcPts val="60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US" sz="2000" dirty="0">
                <a:sym typeface="Wingdings" panose="05000000000000000000" pitchFamily="2" charset="2"/>
              </a:rPr>
              <a:t>  </a:t>
            </a:r>
            <a:endParaRPr lang="en-US" sz="2000" dirty="0"/>
          </a:p>
        </p:txBody>
      </p:sp>
      <p:sp>
        <p:nvSpPr>
          <p:cNvPr id="70" name="Rectangle 69"/>
          <p:cNvSpPr/>
          <p:nvPr/>
        </p:nvSpPr>
        <p:spPr>
          <a:xfrm>
            <a:off x="10550601" y="3074310"/>
            <a:ext cx="1638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b="1" dirty="0">
                <a:solidFill>
                  <a:srgbClr val="C00000"/>
                </a:solidFill>
              </a:rPr>
              <a:t>With NPN</a:t>
            </a:r>
          </a:p>
          <a:p>
            <a:pPr lvl="1"/>
            <a:r>
              <a:rPr lang="en-US" sz="1600" b="1" dirty="0">
                <a:solidFill>
                  <a:srgbClr val="C00000"/>
                </a:solidFill>
              </a:rPr>
              <a:t>saturation</a:t>
            </a:r>
            <a:endParaRPr lang="en-US" sz="1600" dirty="0"/>
          </a:p>
        </p:txBody>
      </p:sp>
      <p:sp>
        <p:nvSpPr>
          <p:cNvPr id="71" name="Rectangle 70"/>
          <p:cNvSpPr/>
          <p:nvPr/>
        </p:nvSpPr>
        <p:spPr>
          <a:xfrm>
            <a:off x="10561702" y="2054310"/>
            <a:ext cx="16385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600" b="1" dirty="0">
                <a:solidFill>
                  <a:srgbClr val="C00000"/>
                </a:solidFill>
              </a:rPr>
              <a:t>Without</a:t>
            </a:r>
          </a:p>
          <a:p>
            <a:pPr lvl="1"/>
            <a:r>
              <a:rPr lang="en-US" sz="1600" b="1" dirty="0">
                <a:solidFill>
                  <a:srgbClr val="C00000"/>
                </a:solidFill>
              </a:rPr>
              <a:t>NPN</a:t>
            </a:r>
          </a:p>
          <a:p>
            <a:pPr lvl="1"/>
            <a:r>
              <a:rPr lang="en-US" sz="1600" b="1" dirty="0">
                <a:solidFill>
                  <a:srgbClr val="C00000"/>
                </a:solidFill>
              </a:rPr>
              <a:t>saturation</a:t>
            </a:r>
            <a:endParaRPr lang="en-US" sz="1600" dirty="0"/>
          </a:p>
        </p:txBody>
      </p:sp>
      <p:sp>
        <p:nvSpPr>
          <p:cNvPr id="73" name="Rectangle 72"/>
          <p:cNvSpPr/>
          <p:nvPr/>
        </p:nvSpPr>
        <p:spPr>
          <a:xfrm>
            <a:off x="3807595" y="4800600"/>
            <a:ext cx="812030" cy="370097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018" y="2226814"/>
            <a:ext cx="5152994" cy="3705435"/>
          </a:xfrm>
          <a:prstGeom prst="rect">
            <a:avLst/>
          </a:prstGeom>
        </p:spPr>
      </p:pic>
      <p:cxnSp>
        <p:nvCxnSpPr>
          <p:cNvPr id="74" name="Straight Arrow Connector 73"/>
          <p:cNvCxnSpPr/>
          <p:nvPr/>
        </p:nvCxnSpPr>
        <p:spPr>
          <a:xfrm>
            <a:off x="10902578" y="1672556"/>
            <a:ext cx="0" cy="418532"/>
          </a:xfrm>
          <a:prstGeom prst="straightConnector1">
            <a:avLst/>
          </a:pr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0982785" y="1609069"/>
            <a:ext cx="7745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>
                <a:solidFill>
                  <a:srgbClr val="C00000"/>
                </a:solidFill>
                <a:sym typeface="Wingdings" panose="05000000000000000000" pitchFamily="2" charset="2"/>
              </a:rPr>
              <a:t>↓CTR</a:t>
            </a: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9498548" y="1371049"/>
            <a:ext cx="16090" cy="3286920"/>
          </a:xfrm>
          <a:prstGeom prst="line">
            <a:avLst/>
          </a:prstGeom>
          <a:ln w="57150" cap="flat" cmpd="sng" algn="ctr">
            <a:solidFill>
              <a:schemeClr val="dk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15" name="Group 114"/>
          <p:cNvGrpSpPr/>
          <p:nvPr/>
        </p:nvGrpSpPr>
        <p:grpSpPr>
          <a:xfrm>
            <a:off x="1524000" y="2469808"/>
            <a:ext cx="4105500" cy="2116746"/>
            <a:chOff x="1524000" y="2469808"/>
            <a:chExt cx="4105500" cy="2116746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1524000" y="2469808"/>
              <a:ext cx="497893" cy="788662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994034" y="3214654"/>
              <a:ext cx="196374" cy="277977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190408" y="3492631"/>
              <a:ext cx="240756" cy="209911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2431164" y="3702542"/>
              <a:ext cx="414336" cy="277977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>
              <a:off x="2845405" y="3980519"/>
              <a:ext cx="414336" cy="152152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3250037" y="4143728"/>
              <a:ext cx="444178" cy="127931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3664373" y="4271659"/>
              <a:ext cx="444178" cy="127931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4086591" y="4386118"/>
              <a:ext cx="436296" cy="92782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4522887" y="4468733"/>
              <a:ext cx="436296" cy="70412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4945105" y="4538040"/>
              <a:ext cx="684395" cy="48514"/>
            </a:xfrm>
            <a:prstGeom prst="line">
              <a:avLst/>
            </a:prstGeom>
            <a:ln w="57150" cap="flat" cmpd="sng" algn="ctr">
              <a:solidFill>
                <a:schemeClr val="dk1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104" name="Straight Connector 103"/>
          <p:cNvCxnSpPr/>
          <p:nvPr/>
        </p:nvCxnSpPr>
        <p:spPr>
          <a:xfrm flipH="1">
            <a:off x="10763096" y="1371049"/>
            <a:ext cx="16090" cy="3286920"/>
          </a:xfrm>
          <a:prstGeom prst="line">
            <a:avLst/>
          </a:prstGeom>
          <a:ln w="57150" cap="flat" cmpd="sng" algn="ctr">
            <a:solidFill>
              <a:srgbClr val="308038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14" name="Group 113"/>
          <p:cNvGrpSpPr/>
          <p:nvPr/>
        </p:nvGrpSpPr>
        <p:grpSpPr>
          <a:xfrm>
            <a:off x="1595535" y="3634336"/>
            <a:ext cx="4045103" cy="735043"/>
            <a:chOff x="1595535" y="3634336"/>
            <a:chExt cx="4045103" cy="735043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1595535" y="3642586"/>
              <a:ext cx="1664206" cy="16499"/>
            </a:xfrm>
            <a:prstGeom prst="line">
              <a:avLst/>
            </a:prstGeom>
            <a:ln w="57150" cap="flat" cmpd="sng" algn="ctr">
              <a:solidFill>
                <a:srgbClr val="308038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3230128" y="3634336"/>
              <a:ext cx="913373" cy="400615"/>
            </a:xfrm>
            <a:prstGeom prst="line">
              <a:avLst/>
            </a:prstGeom>
            <a:ln w="57150" cap="flat" cmpd="sng" algn="ctr">
              <a:solidFill>
                <a:srgbClr val="308038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4086591" y="4026810"/>
              <a:ext cx="858514" cy="244849"/>
            </a:xfrm>
            <a:prstGeom prst="line">
              <a:avLst/>
            </a:prstGeom>
            <a:ln w="57150" cap="flat" cmpd="sng" algn="ctr">
              <a:solidFill>
                <a:srgbClr val="308038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4923624" y="4255128"/>
              <a:ext cx="717014" cy="114251"/>
            </a:xfrm>
            <a:prstGeom prst="line">
              <a:avLst/>
            </a:prstGeom>
            <a:ln w="57150" cap="flat" cmpd="sng" algn="ctr">
              <a:solidFill>
                <a:srgbClr val="308038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20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121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3009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3" grpId="0" animBg="1"/>
      <p:bldP spid="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Optocoupler Applications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755942" y="3291293"/>
            <a:ext cx="3701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- Data communication isolation</a:t>
            </a:r>
          </a:p>
          <a:p>
            <a:r>
              <a:rPr lang="en-US" sz="1600" dirty="0"/>
              <a:t>    - DC-DC Conversion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59102" y="3059668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PLC (Power Line Communication)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067" y="3400747"/>
            <a:ext cx="2137875" cy="1158291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240912" y="1500546"/>
            <a:ext cx="3701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- DC-DC Conversion</a:t>
            </a:r>
          </a:p>
          <a:p>
            <a:r>
              <a:rPr lang="en-US" sz="1600" dirty="0"/>
              <a:t>    - Feedback control circuit</a:t>
            </a:r>
          </a:p>
          <a:p>
            <a:r>
              <a:rPr lang="en-US" sz="1600" dirty="0"/>
              <a:t>    - Zero Crossing circuit</a:t>
            </a:r>
          </a:p>
          <a:p>
            <a:r>
              <a:rPr lang="en-US" sz="1600" dirty="0"/>
              <a:t>    - Data communication isolation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7310" y="1316507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Power Supply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52" y="1640909"/>
            <a:ext cx="1623603" cy="1216414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9063263" y="1685839"/>
            <a:ext cx="3701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- Data communication isolation    </a:t>
            </a:r>
          </a:p>
          <a:p>
            <a:r>
              <a:rPr lang="en-US" sz="1600" dirty="0"/>
              <a:t>- Coupling circuit</a:t>
            </a:r>
          </a:p>
          <a:p>
            <a:r>
              <a:rPr lang="en-US" sz="1600" dirty="0"/>
              <a:t>- DC-DC Conversion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92427" y="1316507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PoE</a:t>
            </a:r>
            <a:r>
              <a:rPr lang="en-GB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(Power On Ethernet)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102" y="1685839"/>
            <a:ext cx="2357737" cy="1334719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2396042" y="3146499"/>
            <a:ext cx="3701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  - Power supply isolation</a:t>
            </a:r>
          </a:p>
          <a:p>
            <a:r>
              <a:rPr lang="en-US" sz="1600" dirty="0"/>
              <a:t>    - Isolation Amplifier</a:t>
            </a:r>
          </a:p>
          <a:p>
            <a:r>
              <a:rPr lang="en-US" sz="1600" dirty="0"/>
              <a:t>    - DC-AC Control</a:t>
            </a:r>
          </a:p>
          <a:p>
            <a:r>
              <a:rPr lang="en-US" sz="1600" dirty="0"/>
              <a:t>    - AC feedback</a:t>
            </a:r>
          </a:p>
          <a:p>
            <a:r>
              <a:rPr lang="en-US" sz="1600" dirty="0"/>
              <a:t>    - Data communication isolation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17310" y="2866940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Motor Driven and control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51" y="3209821"/>
            <a:ext cx="1623603" cy="1413585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29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23" name="TextBox 9">
            <a:extLst>
              <a:ext uri="{FF2B5EF4-FFF2-40B4-BE49-F238E27FC236}">
                <a16:creationId xmlns:a16="http://schemas.microsoft.com/office/drawing/2014/main" id="{681240E1-40FD-45AF-9514-D13BD6F86426}"/>
              </a:ext>
            </a:extLst>
          </p:cNvPr>
          <p:cNvSpPr txBox="1"/>
          <p:nvPr/>
        </p:nvSpPr>
        <p:spPr>
          <a:xfrm>
            <a:off x="617310" y="4710679"/>
            <a:ext cx="10858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At CERN optocouplers are used for a wide range of applications: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Quench Protection System (QPS), Power Converters (EPC), Beam Position Monitor (DOROS) </a:t>
            </a:r>
            <a:r>
              <a:rPr lang="en-US" sz="2000" dirty="0" err="1"/>
              <a:t>etc</a:t>
            </a:r>
            <a:r>
              <a:rPr lang="en-US" sz="2000" dirty="0"/>
              <a:t>…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C00000"/>
                </a:solidFill>
              </a:rPr>
              <a:t>Optocouplers are among the most sensitive components of a system to radiation.</a:t>
            </a:r>
          </a:p>
        </p:txBody>
      </p:sp>
    </p:spTree>
    <p:extLst>
      <p:ext uri="{BB962C8B-B14F-4D97-AF65-F5344CB8AC3E}">
        <p14:creationId xmlns:p14="http://schemas.microsoft.com/office/powerpoint/2010/main" val="314730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5" grpId="0"/>
      <p:bldP spid="16" grpId="0"/>
      <p:bldP spid="18" grpId="0"/>
      <p:bldP spid="19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4834" y="1347683"/>
            <a:ext cx="4486165" cy="16343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Radiation </a:t>
            </a:r>
            <a:r>
              <a:rPr lang="fr-FR" dirty="0" err="1"/>
              <a:t>Effects</a:t>
            </a:r>
            <a:r>
              <a:rPr lang="fr-FR" dirty="0"/>
              <a:t> on Optocoupler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372600" y="2028825"/>
            <a:ext cx="0" cy="3144920"/>
          </a:xfrm>
          <a:prstGeom prst="line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370680" y="3935680"/>
            <a:ext cx="1877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Photodiode</a:t>
            </a:r>
          </a:p>
          <a:p>
            <a:r>
              <a:rPr lang="fr-FR" dirty="0"/>
              <a:t>- Phototransistor</a:t>
            </a:r>
          </a:p>
          <a:p>
            <a:r>
              <a:rPr lang="fr-FR" dirty="0"/>
              <a:t>- </a:t>
            </a:r>
            <a:r>
              <a:rPr lang="fr-FR" dirty="0" err="1"/>
              <a:t>Phototriac</a:t>
            </a:r>
            <a:endParaRPr lang="fr-FR" dirty="0"/>
          </a:p>
          <a:p>
            <a:r>
              <a:rPr lang="fr-FR" dirty="0"/>
              <a:t>- </a:t>
            </a:r>
            <a:r>
              <a:rPr lang="fr-FR" dirty="0" err="1"/>
              <a:t>PhotoSCR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0115550" y="2028825"/>
            <a:ext cx="0" cy="1717419"/>
          </a:xfrm>
          <a:prstGeom prst="line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15550" y="3030073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- NPN</a:t>
            </a:r>
          </a:p>
          <a:p>
            <a:r>
              <a:rPr lang="fr-FR" dirty="0"/>
              <a:t>- Darlington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8361853" y="2328272"/>
            <a:ext cx="0" cy="3540900"/>
          </a:xfrm>
          <a:prstGeom prst="line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433880" y="5173745"/>
            <a:ext cx="3261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 Singe/double </a:t>
            </a:r>
            <a:r>
              <a:rPr lang="fr-FR" dirty="0" err="1"/>
              <a:t>heterojunction</a:t>
            </a:r>
            <a:endParaRPr lang="fr-FR" dirty="0"/>
          </a:p>
          <a:p>
            <a:r>
              <a:rPr lang="fr-FR" dirty="0"/>
              <a:t>- </a:t>
            </a:r>
            <a:r>
              <a:rPr lang="fr-FR" dirty="0" err="1"/>
              <a:t>Different</a:t>
            </a:r>
            <a:r>
              <a:rPr lang="fr-FR" dirty="0"/>
              <a:t> </a:t>
            </a:r>
            <a:r>
              <a:rPr lang="fr-FR" dirty="0" err="1"/>
              <a:t>materials</a:t>
            </a:r>
            <a:r>
              <a:rPr lang="fr-FR" dirty="0"/>
              <a:t> (GaAs, SiC, GaN etc…)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609599" y="1325606"/>
                <a:ext cx="8018132" cy="4841277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The three main stages are affected by radiations: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b="1" dirty="0">
                    <a:sym typeface="Wingdings" panose="05000000000000000000" pitchFamily="2" charset="2"/>
                  </a:rPr>
                  <a:t>Light Emitted Diode: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ym typeface="Wingdings" panose="05000000000000000000" pitchFamily="2" charset="2"/>
                  </a:rPr>
                  <a:t>	-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DD</a:t>
                </a:r>
                <a:r>
                  <a:rPr lang="en-US" sz="2000" dirty="0">
                    <a:sym typeface="Wingdings" panose="05000000000000000000" pitchFamily="2" charset="2"/>
                  </a:rPr>
                  <a:t>: Decrease of minority carriers lifetime</a:t>
                </a:r>
              </a:p>
              <a:p>
                <a:pPr marL="36576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		</a:t>
                </a:r>
                <a:r>
                  <a:rPr lang="en-US" sz="2000" b="1" dirty="0">
                    <a:sym typeface="Wingdings" panose="05000000000000000000" pitchFamily="2" charset="2"/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2000" b="1" dirty="0">
                    <a:sym typeface="Wingdings" panose="05000000000000000000" pitchFamily="2" charset="2"/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Light output power reduction (↓P)</a:t>
                </a:r>
                <a:endParaRPr lang="en-US" sz="2000" dirty="0">
                  <a:solidFill>
                    <a:srgbClr val="C00000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b="1" dirty="0">
                    <a:sym typeface="Wingdings" panose="05000000000000000000" pitchFamily="2" charset="2"/>
                  </a:rPr>
                  <a:t>Photodetector (Photodiode &amp; phototransistor):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ym typeface="Wingdings" panose="05000000000000000000" pitchFamily="2" charset="2"/>
                  </a:rPr>
                  <a:t>	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DD+TID</a:t>
                </a:r>
                <a:r>
                  <a:rPr lang="en-US" sz="2000" b="1" dirty="0">
                    <a:sym typeface="Wingdings" panose="05000000000000000000" pitchFamily="2" charset="2"/>
                  </a:rPr>
                  <a:t>:  </a:t>
                </a:r>
                <a:r>
                  <a:rPr lang="en-GB" sz="2000" dirty="0">
                    <a:sym typeface="Wingdings" panose="05000000000000000000" pitchFamily="2" charset="2"/>
                  </a:rPr>
                  <a:t>Decrease of minority carriers lifetime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ym typeface="Wingdings" panose="05000000000000000000" pitchFamily="2" charset="2"/>
                  </a:rPr>
                  <a:t>	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TID</a:t>
                </a:r>
                <a:r>
                  <a:rPr lang="en-US" sz="2000" b="1" dirty="0">
                    <a:sym typeface="Wingdings" panose="05000000000000000000" pitchFamily="2" charset="2"/>
                  </a:rPr>
                  <a:t>: </a:t>
                </a:r>
                <a:r>
                  <a:rPr lang="en-US" sz="2000" dirty="0">
                    <a:sym typeface="Wingdings" panose="05000000000000000000" pitchFamily="2" charset="2"/>
                  </a:rPr>
                  <a:t>Current leakage increase</a:t>
                </a:r>
              </a:p>
              <a:p>
                <a:pPr marL="36576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		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 </a:t>
                </a:r>
                <a:r>
                  <a:rPr lang="en-US" sz="2000" b="1" dirty="0">
                    <a:sym typeface="Wingdings" panose="05000000000000000000" pitchFamily="2" charset="2"/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Optical sensitivity reduction (↓S)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	</a:t>
                </a:r>
                <a:r>
                  <a:rPr lang="en-US" sz="2000" b="1" dirty="0">
                    <a:sym typeface="Wingdings" panose="05000000000000000000" pitchFamily="2" charset="2"/>
                  </a:rPr>
                  <a:t> 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SEE</a:t>
                </a:r>
                <a:r>
                  <a:rPr lang="en-US" sz="2000" b="1" dirty="0">
                    <a:sym typeface="Wingdings" panose="05000000000000000000" pitchFamily="2" charset="2"/>
                  </a:rPr>
                  <a:t>: </a:t>
                </a:r>
                <a:r>
                  <a:rPr lang="en-US" sz="2000" dirty="0">
                    <a:sym typeface="Wingdings" panose="05000000000000000000" pitchFamily="2" charset="2"/>
                  </a:rPr>
                  <a:t>Single Event Transient (SET)</a:t>
                </a:r>
              </a:p>
              <a:p>
                <a:pPr>
                  <a:buFont typeface="Wingdings" panose="05000000000000000000" pitchFamily="2" charset="2"/>
                  <a:buChar char="q"/>
                </a:pPr>
                <a:r>
                  <a:rPr lang="en-US" sz="2000" b="1" dirty="0">
                    <a:sym typeface="Wingdings" panose="05000000000000000000" pitchFamily="2" charset="2"/>
                  </a:rPr>
                  <a:t>Amplifier Stage ( Phototransistor, NPN):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ym typeface="Wingdings" panose="05000000000000000000" pitchFamily="2" charset="2"/>
                  </a:rPr>
                  <a:t>	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DD+TID</a:t>
                </a:r>
                <a:r>
                  <a:rPr lang="en-US" sz="2000" b="1" dirty="0">
                    <a:sym typeface="Wingdings" panose="05000000000000000000" pitchFamily="2" charset="2"/>
                  </a:rPr>
                  <a:t>: </a:t>
                </a:r>
                <a:r>
                  <a:rPr lang="en-GB" sz="2000" dirty="0">
                    <a:sym typeface="Wingdings" panose="05000000000000000000" pitchFamily="2" charset="2"/>
                  </a:rPr>
                  <a:t>Decrease of minority carriers lifetime</a:t>
                </a:r>
              </a:p>
              <a:p>
                <a:pPr marL="36576" indent="0">
                  <a:buNone/>
                </a:pP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		</a:t>
                </a:r>
                <a:r>
                  <a:rPr lang="en-US" sz="2000" b="1" dirty="0">
                    <a:sym typeface="Wingdings" panose="05000000000000000000" pitchFamily="2" charset="2"/>
                  </a:rPr>
                  <a:t>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Current gain (↓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𝜷</m:t>
                    </m:r>
                  </m:oMath>
                </a14:m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)</a:t>
                </a:r>
                <a:endParaRPr lang="en-US" sz="2000" dirty="0"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r>
                  <a:rPr lang="en-US" sz="2000" dirty="0">
                    <a:sym typeface="Wingdings" panose="05000000000000000000" pitchFamily="2" charset="2"/>
                  </a:rPr>
                  <a:t> </a:t>
                </a:r>
                <a:r>
                  <a:rPr lang="en-US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At component-level: Current Transfer Ratio (CTR) decrease</a:t>
                </a:r>
                <a:endParaRPr lang="en-US" sz="2000" b="1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0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1325606"/>
                <a:ext cx="8018132" cy="4841277"/>
              </a:xfrm>
              <a:prstGeom prst="rect">
                <a:avLst/>
              </a:prstGeom>
              <a:blipFill>
                <a:blip r:embed="rId6"/>
                <a:stretch>
                  <a:fillRect l="-304" t="-503" b="-11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7748081" y="3551368"/>
                <a:ext cx="3639669" cy="9459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1" smtClean="0">
                          <a:latin typeface="Cambria Math" panose="02040503050406030204" pitchFamily="18" charset="0"/>
                        </a:rPr>
                        <m:t>𝑪𝑻𝑹</m:t>
                      </m:r>
                      <m:r>
                        <a:rPr lang="fr-FR" sz="28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8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𝒐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den>
                      </m:f>
                      <m:r>
                        <a:rPr lang="fr-FR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𝜷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fr-FR" sz="28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𝑺</m:t>
                          </m:r>
                        </m:num>
                        <m:den>
                          <m:sSub>
                            <m:sSubPr>
                              <m:ctrlP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fr-FR" sz="28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8081" y="3551368"/>
                <a:ext cx="3639669" cy="9459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9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7506240" y="4978165"/>
            <a:ext cx="45617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/>
              <a:t>Main degradation mechanism:</a:t>
            </a:r>
          </a:p>
          <a:p>
            <a:r>
              <a:rPr lang="en-US" sz="2000" b="1" dirty="0">
                <a:sym typeface="Wingdings" panose="05000000000000000000" pitchFamily="2" charset="2"/>
              </a:rPr>
              <a:t>    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>
                <a:sym typeface="Wingdings" panose="05000000000000000000" pitchFamily="2" charset="2"/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DD effect on LED [Mars-92]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005593" y="1452650"/>
            <a:ext cx="846308" cy="15001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1536434" y="2019299"/>
            <a:ext cx="5588265" cy="800365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9893300" y="3482340"/>
            <a:ext cx="317631" cy="473803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36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110339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21" grpId="0"/>
      <p:bldP spid="21" grpId="1"/>
      <p:bldP spid="24" grpId="0"/>
      <p:bldP spid="24" grpId="1"/>
      <p:bldP spid="30" grpId="0"/>
      <p:bldP spid="31" grpId="0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Standard optocoupler test recommendations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A31F78-1612-4732-A6CB-5FDC0A023AB6}"/>
              </a:ext>
            </a:extLst>
          </p:cNvPr>
          <p:cNvSpPr txBox="1"/>
          <p:nvPr/>
        </p:nvSpPr>
        <p:spPr>
          <a:xfrm>
            <a:off x="609600" y="1085844"/>
            <a:ext cx="108585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No international test standards exist for Displacement Damage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… But optocoupler test guidelines exist </a:t>
            </a:r>
            <a:r>
              <a:rPr lang="en-GB" sz="2000" b="1" dirty="0">
                <a:solidFill>
                  <a:srgbClr val="C00000"/>
                </a:solidFill>
              </a:rPr>
              <a:t>[Reed-02]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What guidelines say: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2000" dirty="0"/>
              <a:t>Optocoupler are COTS hybrid, the same internal components not guaranteed</a:t>
            </a:r>
          </a:p>
          <a:p>
            <a:pPr marL="1257300" lvl="2" indent="-342900">
              <a:buFont typeface="Wingdings" panose="05000000000000000000" pitchFamily="2" charset="2"/>
              <a:buChar char="à"/>
            </a:pPr>
            <a:r>
              <a:rPr lang="en-GB" sz="2000" b="1" dirty="0">
                <a:solidFill>
                  <a:srgbClr val="C00000"/>
                </a:solidFill>
              </a:rPr>
              <a:t>Leads to a high lot-to-lot radiation response variability</a:t>
            </a:r>
          </a:p>
          <a:p>
            <a:pPr marL="1257300" lvl="2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C00000"/>
                </a:solidFill>
              </a:rPr>
              <a:t>Part-to-part sample size should be used instead of lot-to-lot sample size.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2000" dirty="0"/>
              <a:t>Input current can anneal the DD-induced degradation of LEDs [Barn84,John-99a]</a:t>
            </a:r>
          </a:p>
          <a:p>
            <a:pPr marL="1257300" lvl="2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Higher is the input current, lower is the degradation</a:t>
            </a:r>
          </a:p>
          <a:p>
            <a:pPr marL="1257300" lvl="2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Biasing/operating</a:t>
            </a:r>
            <a:r>
              <a:rPr lang="fr-FR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 conditions </a:t>
            </a:r>
            <a:r>
              <a:rPr lang="en-ZA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will have a strong </a:t>
            </a:r>
            <a:r>
              <a:rPr lang="fr-FR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impact the </a:t>
            </a:r>
            <a:r>
              <a:rPr lang="en-US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degradation</a:t>
            </a:r>
            <a:endParaRPr lang="en-US" sz="2000" b="1" dirty="0">
              <a:solidFill>
                <a:srgbClr val="C00000"/>
              </a:solidFill>
            </a:endParaRP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2000" dirty="0"/>
              <a:t>SET: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Photodiodes sensitive to SET only when the LED is off.</a:t>
            </a:r>
            <a:endParaRPr lang="en-US" sz="2000" dirty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Photodiodes sensitive to proton-induced SET with a high angular dependency [Labe-97]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TID and DD are assumed to be independent in degradation [Military Handbook 814]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Independent TID [ASTM Standard 883] and DD tests can be performed.</a:t>
            </a:r>
          </a:p>
        </p:txBody>
      </p:sp>
      <p:sp>
        <p:nvSpPr>
          <p:cNvPr id="15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16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</p:spTree>
    <p:extLst>
      <p:ext uri="{BB962C8B-B14F-4D97-AF65-F5344CB8AC3E}">
        <p14:creationId xmlns:p14="http://schemas.microsoft.com/office/powerpoint/2010/main" val="142974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NIEL Scaling Hypothesis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021629" y="2325467"/>
                <a:ext cx="6057900" cy="399988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sz="2000" b="1" u="sng" dirty="0"/>
                  <a:t>D</a:t>
                </a:r>
                <a:r>
                  <a:rPr lang="en-US" sz="2000" dirty="0"/>
                  <a:t>isplacement </a:t>
                </a:r>
                <a:r>
                  <a:rPr lang="en-US" sz="2000" b="1" u="sng" dirty="0"/>
                  <a:t>D</a:t>
                </a:r>
                <a:r>
                  <a:rPr lang="en-US" sz="2000" dirty="0"/>
                  <a:t>amage </a:t>
                </a:r>
                <a:r>
                  <a:rPr lang="en-US" sz="2000" b="1" u="sng" dirty="0"/>
                  <a:t>E</a:t>
                </a:r>
                <a:r>
                  <a:rPr lang="en-US" sz="2000" dirty="0"/>
                  <a:t>quivalent </a:t>
                </a:r>
                <a:r>
                  <a:rPr lang="en-US" sz="2000" b="1" u="sng" dirty="0"/>
                  <a:t>F</a:t>
                </a:r>
                <a:r>
                  <a:rPr lang="en-US" sz="2000" dirty="0"/>
                  <a:t>luence (DDEF):</a:t>
                </a:r>
              </a:p>
              <a:p>
                <a:pPr marL="448056" lvl="1" indent="0">
                  <a:spcAft>
                    <a:spcPts val="1200"/>
                  </a:spcAft>
                  <a:buNone/>
                </a:pPr>
                <a:r>
                  <a:rPr lang="en-US" sz="2000" dirty="0"/>
                  <a:t>Amount of 1 MeV neutron fluence necessary to induce an equivalent displacement damage to the fluence of the considered particle:</a:t>
                </a:r>
              </a:p>
              <a:p>
                <a:pPr marL="448056" lvl="1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𝜱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𝑒𝑞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𝑀𝑒𝑉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𝜱</m:t>
                      </m:r>
                      <m:d>
                        <m:dPr>
                          <m:ctrlP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oMath>
                  </m:oMathPara>
                </a14:m>
                <a:endParaRPr lang="fr-FR" sz="2000" dirty="0">
                  <a:ea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  <a:buFont typeface="Wingdings" panose="05000000000000000000" pitchFamily="2" charset="2"/>
                  <a:buChar char="Ø"/>
                </a:pPr>
                <a:r>
                  <a:rPr lang="fr-FR" sz="2000" dirty="0"/>
                  <a:t>1MeV Neutron </a:t>
                </a:r>
                <a:r>
                  <a:rPr lang="en-US" sz="2000" dirty="0"/>
                  <a:t>scaling</a:t>
                </a:r>
                <a:r>
                  <a:rPr lang="fr-FR" sz="2000" dirty="0"/>
                  <a:t> Factor:</a:t>
                </a:r>
              </a:p>
              <a:p>
                <a:pPr marL="36576" indent="0">
                  <a:buNone/>
                </a:pPr>
                <a:endParaRPr lang="fr-FR" sz="500" dirty="0"/>
              </a:p>
              <a:p>
                <a:pPr marL="36576" indent="0">
                  <a:spcBef>
                    <a:spcPts val="600"/>
                  </a:spcBef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𝜿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𝑀𝑒𝑉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fr-FR" sz="2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NIEL</m:t>
                          </m:r>
                          <m:d>
                            <m:d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NIEL</m:t>
                          </m:r>
                          <m: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</m:t>
                          </m:r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MeV</m:t>
                          </m:r>
                          <m: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neutron</m:t>
                          </m:r>
                          <m:r>
                            <a:rPr lang="fr-F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  <a:p>
                <a:pPr marL="36576" indent="0">
                  <a:buNone/>
                </a:pPr>
                <a:r>
                  <a:rPr lang="en-US" sz="2000" dirty="0"/>
                  <a:t>        With</a:t>
                </a:r>
                <a:r>
                  <a:rPr lang="fr-FR" sz="2000" dirty="0"/>
                  <a:t>:</a:t>
                </a:r>
                <a14:m>
                  <m:oMath xmlns:m="http://schemas.openxmlformats.org/officeDocument/2006/math">
                    <m:r>
                      <a:rPr lang="fr-FR" sz="200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2000" dirty="0"/>
                  <a:t> = particle type,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sz="2000" dirty="0"/>
                  <a:t> = particle energy</a:t>
                </a:r>
                <a:r>
                  <a:rPr lang="fr-FR" sz="2000" dirty="0"/>
                  <a:t/>
                </a:r>
                <a:br>
                  <a:rPr lang="fr-FR" sz="2000" dirty="0"/>
                </a:br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21629" y="2325467"/>
                <a:ext cx="6057900" cy="3999884"/>
              </a:xfrm>
              <a:blipFill>
                <a:blip r:embed="rId3"/>
                <a:stretch>
                  <a:fillRect l="-503" t="-609" r="-5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51" y="2391414"/>
            <a:ext cx="5168240" cy="361589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007760" y="2340288"/>
            <a:ext cx="6057900" cy="38051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NIEL Scaling violation:</a:t>
            </a:r>
          </a:p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Optoelectronic devices do not follow every time the NIEL scaling theory…</a:t>
            </a:r>
          </a:p>
          <a:p>
            <a:pPr algn="just"/>
            <a:endParaRPr lang="en-US" sz="2800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Underestimation of a factor </a:t>
            </a:r>
            <a:r>
              <a:rPr lang="en-US" sz="2800" b="1" u="sng" dirty="0">
                <a:solidFill>
                  <a:srgbClr val="FFFF00"/>
                </a:solidFill>
                <a:sym typeface="Wingdings" panose="05000000000000000000" pitchFamily="2" charset="2"/>
              </a:rPr>
              <a:t>5</a:t>
            </a:r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 on the degradation by scaling 200 MeV proton results to 10 MeV protons.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4488873" y="4003811"/>
            <a:ext cx="1518888" cy="481926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4488873" y="4480477"/>
            <a:ext cx="1532756" cy="97246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20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09599" y="1325606"/>
            <a:ext cx="11456061" cy="128951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u="sng" dirty="0"/>
              <a:t>N</a:t>
            </a:r>
            <a:r>
              <a:rPr lang="en-US" sz="2000" dirty="0"/>
              <a:t>on-</a:t>
            </a:r>
            <a:r>
              <a:rPr lang="en-US" sz="2000" b="1" u="sng" dirty="0"/>
              <a:t>I</a:t>
            </a:r>
            <a:r>
              <a:rPr lang="en-US" sz="2000" dirty="0"/>
              <a:t>onizing </a:t>
            </a:r>
            <a:r>
              <a:rPr lang="en-US" sz="2000" b="1" u="sng" dirty="0"/>
              <a:t>E</a:t>
            </a:r>
            <a:r>
              <a:rPr lang="en-US" sz="2000" dirty="0"/>
              <a:t>nergy </a:t>
            </a:r>
            <a:r>
              <a:rPr lang="en-US" sz="2000" b="1" u="sng" dirty="0"/>
              <a:t>L</a:t>
            </a:r>
            <a:r>
              <a:rPr lang="en-US" sz="2000" dirty="0"/>
              <a:t>oss </a:t>
            </a:r>
            <a:r>
              <a:rPr lang="en-US" sz="2000" b="1" dirty="0">
                <a:solidFill>
                  <a:srgbClr val="C00000"/>
                </a:solidFill>
              </a:rPr>
              <a:t>(NIEL) scaling hypothesis</a:t>
            </a:r>
            <a:r>
              <a:rPr lang="en-US" sz="2000" dirty="0"/>
              <a:t>:</a:t>
            </a:r>
          </a:p>
          <a:p>
            <a:pPr marL="36576" indent="0">
              <a:buNone/>
            </a:pPr>
            <a:r>
              <a:rPr lang="en-US" sz="2000" dirty="0"/>
              <a:t>	</a:t>
            </a:r>
            <a:r>
              <a:rPr lang="en-US" sz="2000" b="1" dirty="0">
                <a:solidFill>
                  <a:srgbClr val="C00000"/>
                </a:solidFill>
              </a:rPr>
              <a:t>Displacement damages induced by a particle are proportional to the NIEL in the material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100" dirty="0"/>
              <a:t>Displacement damage of any kind of particles can be normalized to the same metric by scaling the damages to their respective NIELs.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96FA5-EDAA-4196-B64E-5C3BCA6624F8}"/>
              </a:ext>
            </a:extLst>
          </p:cNvPr>
          <p:cNvSpPr/>
          <p:nvPr/>
        </p:nvSpPr>
        <p:spPr>
          <a:xfrm>
            <a:off x="1617845" y="5732201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[Reed-00]</a:t>
            </a:r>
          </a:p>
        </p:txBody>
      </p:sp>
    </p:spTree>
    <p:extLst>
      <p:ext uri="{BB962C8B-B14F-4D97-AF65-F5344CB8AC3E}">
        <p14:creationId xmlns:p14="http://schemas.microsoft.com/office/powerpoint/2010/main" val="175055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609599" y="5418948"/>
            <a:ext cx="8772525" cy="62307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Standard Test Protocol for </a:t>
            </a:r>
            <a:r>
              <a:rPr lang="en-US" dirty="0"/>
              <a:t>space</a:t>
            </a:r>
            <a:r>
              <a:rPr lang="fr-FR" dirty="0"/>
              <a:t>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599" y="5540782"/>
                <a:ext cx="8772526" cy="325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𝑪𝑻</m:t>
                          </m:r>
                          <m:sSup>
                            <m:sSup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𝑻𝑰𝑫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𝑫𝑫</m:t>
                          </m:r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𝑴𝒊𝒔𝒔𝒊𝒐𝒏</m:t>
                          </m:r>
                        </m:sub>
                      </m:sSub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𝑪𝑻𝑹</m:t>
                              </m:r>
                              <m:r>
                                <m:rPr>
                                  <m:nor/>
                                </m:rPr>
                                <a:rPr lang="en-GB" sz="2000" b="1" dirty="0"/>
                                <m:t> </m:t>
                              </m:r>
                            </m:e>
                            <m:sup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𝑻𝑰𝑫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𝑫𝑫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sz="2000" b="1" i="1">
                              <a:latin typeface="Cambria Math" panose="02040503050406030204" pitchFamily="18" charset="0"/>
                            </a:rPr>
                            <m:t>𝑷𝒓𝒐𝒕𝒐𝒏</m:t>
                          </m:r>
                        </m:sub>
                      </m:sSub>
                      <m:r>
                        <a:rPr lang="fr-FR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sz="2000" b="1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𝑪𝑻𝑹</m:t>
                              </m:r>
                              <m:r>
                                <m:rPr>
                                  <m:nor/>
                                </m:rPr>
                                <a:rPr lang="en-GB" sz="2000" b="1" dirty="0"/>
                                <m:t> </m:t>
                              </m:r>
                            </m:e>
                            <m:sup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𝑻𝑰𝑫</m:t>
                          </m:r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lang="fr-FR" sz="2000" b="1" i="1" smtClean="0">
                              <a:latin typeface="Cambria Math" panose="02040503050406030204" pitchFamily="18" charset="0"/>
                            </a:rPr>
                            <m:t>𝑮𝒂𝒎𝒎𝒂</m:t>
                          </m:r>
                        </m:sub>
                      </m:sSub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5540782"/>
                <a:ext cx="8772526" cy="325667"/>
              </a:xfrm>
              <a:prstGeom prst="rect">
                <a:avLst/>
              </a:prstGeom>
              <a:blipFill>
                <a:blip r:embed="rId3"/>
                <a:stretch>
                  <a:fillRect b="-339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10386" y="1466850"/>
            <a:ext cx="3823275" cy="762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dirty="0"/>
              <a:t>Estimate mission </a:t>
            </a:r>
            <a:r>
              <a:rPr lang="en-US" b="1" dirty="0">
                <a:solidFill>
                  <a:srgbClr val="C00000"/>
                </a:solidFill>
              </a:rPr>
              <a:t>equivalent proton fluence at one or several energies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09564" y="2466284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proton-induced</a:t>
            </a:r>
            <a:r>
              <a:rPr lang="en-US" dirty="0"/>
              <a:t> (TID+DD) CTR degradation for each energy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0386" y="3926741"/>
            <a:ext cx="5453746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proton-degradation</a:t>
            </a:r>
            <a:r>
              <a:rPr lang="en-US" dirty="0"/>
              <a:t> contribution in space:</a:t>
            </a:r>
          </a:p>
          <a:p>
            <a:pPr marL="342900" indent="-342900" algn="ctr">
              <a:buAutoNum type="arabicPeriod"/>
            </a:pPr>
            <a:r>
              <a:rPr lang="en-US" dirty="0"/>
              <a:t>Experimental effective NIEL scaling estimation</a:t>
            </a:r>
          </a:p>
          <a:p>
            <a:pPr marL="342900" indent="-342900" algn="ctr">
              <a:buAutoNum type="arabicPeriod"/>
            </a:pPr>
            <a:r>
              <a:rPr lang="en-US" dirty="0"/>
              <a:t>NIEL scaling + margin of 10 if one energy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937231" y="1466850"/>
            <a:ext cx="4444894" cy="762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mission </a:t>
            </a:r>
            <a:r>
              <a:rPr lang="en-US" b="1" dirty="0">
                <a:solidFill>
                  <a:srgbClr val="C00000"/>
                </a:solidFill>
              </a:rPr>
              <a:t>Total Ionizing Dose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37230" y="2466284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Measure TID-induced CTR degradation</a:t>
            </a:r>
            <a:r>
              <a:rPr lang="en-US" dirty="0"/>
              <a:t> with a  </a:t>
            </a:r>
            <a:r>
              <a:rPr lang="en-US" b="1" dirty="0">
                <a:solidFill>
                  <a:srgbClr val="C00000"/>
                </a:solidFill>
              </a:rPr>
              <a:t>gamma source</a:t>
            </a:r>
            <a:r>
              <a:rPr lang="en-US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77645" y="3926741"/>
            <a:ext cx="3204480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If p-induced TID&lt;target TID: </a:t>
            </a:r>
          </a:p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TID degradation </a:t>
            </a:r>
            <a:r>
              <a:rPr lang="en-US" dirty="0"/>
              <a:t>contribution</a:t>
            </a:r>
          </a:p>
        </p:txBody>
      </p: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1527111" y="2241121"/>
            <a:ext cx="0" cy="1685620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  <a:endCxn id="15" idx="0"/>
          </p:cNvCxnSpPr>
          <p:nvPr/>
        </p:nvCxnSpPr>
        <p:spPr>
          <a:xfrm>
            <a:off x="7779884" y="2228850"/>
            <a:ext cx="1" cy="169789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6064132" y="2241121"/>
            <a:ext cx="0" cy="225163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772438" y="4942407"/>
            <a:ext cx="0" cy="47654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615978" y="4946651"/>
            <a:ext cx="0" cy="472297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1" idx="2"/>
          </p:cNvCxnSpPr>
          <p:nvPr/>
        </p:nvCxnSpPr>
        <p:spPr>
          <a:xfrm>
            <a:off x="3271614" y="3650059"/>
            <a:ext cx="0" cy="291100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6891114" y="3581400"/>
            <a:ext cx="0" cy="366609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5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76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cxnSp>
        <p:nvCxnSpPr>
          <p:cNvPr id="33" name="Straight Arrow Connector 16">
            <a:extLst>
              <a:ext uri="{FF2B5EF4-FFF2-40B4-BE49-F238E27FC236}">
                <a16:creationId xmlns:a16="http://schemas.microsoft.com/office/drawing/2014/main" id="{E894AF7A-7EA5-4C3F-B8BB-F207B7812C9B}"/>
              </a:ext>
            </a:extLst>
          </p:cNvPr>
          <p:cNvCxnSpPr>
            <a:cxnSpLocks/>
          </p:cNvCxnSpPr>
          <p:nvPr/>
        </p:nvCxnSpPr>
        <p:spPr>
          <a:xfrm>
            <a:off x="3271614" y="2228850"/>
            <a:ext cx="0" cy="23743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9B6F0BC-0AF9-424C-B070-90AA8768FB0F}"/>
              </a:ext>
            </a:extLst>
          </p:cNvPr>
          <p:cNvSpPr/>
          <p:nvPr/>
        </p:nvSpPr>
        <p:spPr>
          <a:xfrm>
            <a:off x="9462851" y="4634072"/>
            <a:ext cx="26963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[Guide for Optocoupler Ground Radiation Testing and Optocoupler Usage in the Space Radiation Environment]</a:t>
            </a:r>
            <a:endParaRPr lang="fr-FR" dirty="0"/>
          </a:p>
        </p:txBody>
      </p:sp>
      <p:grpSp>
        <p:nvGrpSpPr>
          <p:cNvPr id="72" name="Group 71"/>
          <p:cNvGrpSpPr/>
          <p:nvPr/>
        </p:nvGrpSpPr>
        <p:grpSpPr>
          <a:xfrm>
            <a:off x="596954" y="1466850"/>
            <a:ext cx="8763119" cy="4575174"/>
            <a:chOff x="619005" y="1466850"/>
            <a:chExt cx="8763119" cy="4575174"/>
          </a:xfrm>
        </p:grpSpPr>
        <p:sp>
          <p:nvSpPr>
            <p:cNvPr id="73" name="Rectangle 72"/>
            <p:cNvSpPr/>
            <p:nvPr/>
          </p:nvSpPr>
          <p:spPr>
            <a:xfrm>
              <a:off x="619005" y="1466850"/>
              <a:ext cx="8763119" cy="4575174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en-US" sz="2800" b="1" dirty="0">
                  <a:solidFill>
                    <a:srgbClr val="FFFF00"/>
                  </a:solidFill>
                  <a:sym typeface="Wingdings" panose="05000000000000000000" pitchFamily="2" charset="2"/>
                </a:rPr>
                <a:t>Not directly applicable to LHC-like environment dominated by neutrons:</a:t>
              </a: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  <a:p>
              <a:pPr algn="just"/>
              <a:endParaRPr lang="en-US" sz="2800" b="1" dirty="0">
                <a:solidFill>
                  <a:srgbClr val="FFFF00"/>
                </a:solidFill>
                <a:sym typeface="Wingdings" panose="05000000000000000000" pitchFamily="2" charset="2"/>
              </a:endParaRPr>
            </a:p>
          </p:txBody>
        </p:sp>
        <p:pic>
          <p:nvPicPr>
            <p:cNvPr id="74" name="Picture 21">
              <a:extLst>
                <a:ext uri="{FF2B5EF4-FFF2-40B4-BE49-F238E27FC236}">
                  <a16:creationId xmlns:a16="http://schemas.microsoft.com/office/drawing/2014/main" id="{E8AED5C0-8174-442A-B99B-322A48B493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556"/>
            <a:stretch/>
          </p:blipFill>
          <p:spPr>
            <a:xfrm>
              <a:off x="2545371" y="2529739"/>
              <a:ext cx="5228668" cy="3336709"/>
            </a:xfrm>
            <a:prstGeom prst="rect">
              <a:avLst/>
            </a:prstGeom>
          </p:spPr>
        </p:pic>
      </p:grpSp>
      <p:sp>
        <p:nvSpPr>
          <p:cNvPr id="39" name="TextBox 64">
            <a:extLst>
              <a:ext uri="{FF2B5EF4-FFF2-40B4-BE49-F238E27FC236}">
                <a16:creationId xmlns:a16="http://schemas.microsoft.com/office/drawing/2014/main" id="{AADBC67A-F8B3-42E9-9380-A41DD0932E7F}"/>
              </a:ext>
            </a:extLst>
          </p:cNvPr>
          <p:cNvSpPr txBox="1"/>
          <p:nvPr/>
        </p:nvSpPr>
        <p:spPr>
          <a:xfrm>
            <a:off x="9360074" y="1464272"/>
            <a:ext cx="29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Space radiation environment dominated by protons</a:t>
            </a:r>
          </a:p>
        </p:txBody>
      </p:sp>
    </p:spTree>
    <p:extLst>
      <p:ext uri="{BB962C8B-B14F-4D97-AF65-F5344CB8AC3E}">
        <p14:creationId xmlns:p14="http://schemas.microsoft.com/office/powerpoint/2010/main" val="263326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Optocoupler test </a:t>
            </a:r>
            <a:r>
              <a:rPr lang="en-US" dirty="0"/>
              <a:t>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1466850"/>
            <a:ext cx="2324100" cy="762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neutron equivalent fluence</a:t>
            </a: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at different energies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08777" y="2466284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neutron-induced </a:t>
            </a:r>
            <a:r>
              <a:rPr lang="en-US" dirty="0"/>
              <a:t>CTR degradation at the different energies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09600" y="3926741"/>
            <a:ext cx="5418598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Estimate the LHC </a:t>
            </a:r>
            <a:r>
              <a:rPr lang="en-US" b="1" dirty="0">
                <a:solidFill>
                  <a:srgbClr val="C00000"/>
                </a:solidFill>
              </a:rPr>
              <a:t>n-degradation</a:t>
            </a:r>
            <a:r>
              <a:rPr lang="en-US" dirty="0"/>
              <a:t> contribution:</a:t>
            </a:r>
          </a:p>
          <a:p>
            <a:pPr marL="342900" indent="-342900" algn="ctr">
              <a:buAutoNum type="arabicPeriod"/>
            </a:pPr>
            <a:r>
              <a:rPr lang="en-US" dirty="0"/>
              <a:t>Experimental effective NIEL scaling estimation</a:t>
            </a:r>
          </a:p>
          <a:p>
            <a:pPr marL="342900" indent="-342900" algn="ctr">
              <a:buAutoNum type="arabicPeriod"/>
            </a:pPr>
            <a:r>
              <a:rPr lang="en-US" dirty="0"/>
              <a:t>NIEL scaling + margin of 10 if one energy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40441" y="1466850"/>
            <a:ext cx="2324100" cy="762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LHC </a:t>
            </a:r>
            <a:r>
              <a:rPr lang="en-US" b="1" dirty="0">
                <a:solidFill>
                  <a:srgbClr val="C00000"/>
                </a:solidFill>
              </a:rPr>
              <a:t>Total Ionizing Dose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936443" y="2466284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Measure TID-induced CTR degradation</a:t>
            </a:r>
            <a:r>
              <a:rPr lang="en-US" dirty="0"/>
              <a:t> with a  </a:t>
            </a:r>
            <a:r>
              <a:rPr lang="en-US" b="1" dirty="0">
                <a:solidFill>
                  <a:srgbClr val="C00000"/>
                </a:solidFill>
              </a:rPr>
              <a:t>gamma source</a:t>
            </a:r>
            <a:r>
              <a:rPr lang="en-US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40441" y="3926741"/>
            <a:ext cx="2324100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TID degradation </a:t>
            </a:r>
            <a:r>
              <a:rPr lang="en-US" dirty="0"/>
              <a:t>contribution</a:t>
            </a:r>
          </a:p>
        </p:txBody>
      </p:sp>
      <p:cxnSp>
        <p:nvCxnSpPr>
          <p:cNvPr id="17" name="Straight Arrow Connector 16"/>
          <p:cNvCxnSpPr>
            <a:stCxn id="10" idx="2"/>
            <a:endCxn id="12" idx="0"/>
          </p:cNvCxnSpPr>
          <p:nvPr/>
        </p:nvCxnSpPr>
        <p:spPr>
          <a:xfrm>
            <a:off x="1771650" y="2228850"/>
            <a:ext cx="0" cy="169789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2"/>
            <a:endCxn id="15" idx="0"/>
          </p:cNvCxnSpPr>
          <p:nvPr/>
        </p:nvCxnSpPr>
        <p:spPr>
          <a:xfrm>
            <a:off x="7602491" y="2228850"/>
            <a:ext cx="0" cy="169789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 rot="16200000">
            <a:off x="5868616" y="3862363"/>
            <a:ext cx="766553" cy="341946"/>
            <a:chOff x="6550819" y="2371987"/>
            <a:chExt cx="766553" cy="341946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>
              <a:off x="6397420" y="2542960"/>
              <a:ext cx="341946" cy="0"/>
            </a:xfrm>
            <a:prstGeom prst="straightConnector1">
              <a:avLst/>
            </a:prstGeom>
            <a:ln w="38100" cap="flat" cmpd="sng" algn="ctr">
              <a:solidFill>
                <a:srgbClr val="7FAACF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 flipH="1">
              <a:off x="6934096" y="1993531"/>
              <a:ext cx="0" cy="766553"/>
            </a:xfrm>
            <a:prstGeom prst="straightConnector1">
              <a:avLst/>
            </a:prstGeom>
            <a:ln w="38100" cap="flat" cmpd="sng" algn="ctr">
              <a:solidFill>
                <a:srgbClr val="7FAA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/>
          <p:cNvCxnSpPr>
            <a:stCxn id="12" idx="2"/>
          </p:cNvCxnSpPr>
          <p:nvPr/>
        </p:nvCxnSpPr>
        <p:spPr>
          <a:xfrm>
            <a:off x="1771650" y="4946651"/>
            <a:ext cx="0" cy="472297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615191" y="4946651"/>
            <a:ext cx="0" cy="472297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310796" y="1468064"/>
            <a:ext cx="2717402" cy="76200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LHC </a:t>
            </a:r>
            <a:r>
              <a:rPr lang="en-US" dirty="0" err="1"/>
              <a:t>Fluka</a:t>
            </a:r>
            <a:r>
              <a:rPr lang="en-US" dirty="0"/>
              <a:t> simulation /</a:t>
            </a:r>
            <a:br>
              <a:rPr lang="en-US" dirty="0"/>
            </a:br>
            <a:r>
              <a:rPr lang="en-US" dirty="0"/>
              <a:t>RadMON measurement</a:t>
            </a:r>
          </a:p>
        </p:txBody>
      </p:sp>
      <p:cxnSp>
        <p:nvCxnSpPr>
          <p:cNvPr id="36" name="Straight Arrow Connector 35"/>
          <p:cNvCxnSpPr>
            <a:stCxn id="35" idx="1"/>
            <a:endCxn id="10" idx="3"/>
          </p:cNvCxnSpPr>
          <p:nvPr/>
        </p:nvCxnSpPr>
        <p:spPr>
          <a:xfrm flipH="1" flipV="1">
            <a:off x="2933700" y="1847850"/>
            <a:ext cx="377096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5" idx="3"/>
            <a:endCxn id="13" idx="1"/>
          </p:cNvCxnSpPr>
          <p:nvPr/>
        </p:nvCxnSpPr>
        <p:spPr>
          <a:xfrm flipV="1">
            <a:off x="6028198" y="1847850"/>
            <a:ext cx="412243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865054" y="2230064"/>
            <a:ext cx="0" cy="236220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658814" y="2230064"/>
            <a:ext cx="0" cy="236220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3310796" y="3650059"/>
            <a:ext cx="0" cy="276682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608813" y="5387571"/>
            <a:ext cx="8155728" cy="623077"/>
            <a:chOff x="608813" y="5418948"/>
            <a:chExt cx="8155728" cy="623077"/>
          </a:xfrm>
        </p:grpSpPr>
        <p:sp>
          <p:nvSpPr>
            <p:cNvPr id="43" name="Rectangle 42"/>
            <p:cNvSpPr/>
            <p:nvPr/>
          </p:nvSpPr>
          <p:spPr>
            <a:xfrm>
              <a:off x="608813" y="5418948"/>
              <a:ext cx="8155728" cy="623077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𝑪𝑻</m:t>
                            </m:r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𝑳𝑯𝑪</m:t>
                            </m:r>
                          </m:sub>
                        </m:sSub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𝒏𝒆𝒖𝒕𝒓𝒐𝒏</m:t>
                            </m:r>
                          </m:sub>
                        </m:sSub>
                        <m:r>
                          <a:rPr lang="fr-FR" sz="2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𝑮𝒂𝒎𝒎𝒂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blipFill>
                  <a:blip r:embed="rId3"/>
                  <a:stretch>
                    <a:fillRect b="-3921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0" name="Rectangle 69"/>
          <p:cNvSpPr/>
          <p:nvPr/>
        </p:nvSpPr>
        <p:spPr>
          <a:xfrm>
            <a:off x="590500" y="1488262"/>
            <a:ext cx="8157994" cy="457396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Much less convenient to find monoenergetic neutron facilities providing different energies and able to achieve high fluence compare to proton.</a:t>
            </a:r>
          </a:p>
          <a:p>
            <a:pPr algn="just"/>
            <a:endParaRPr lang="en-US" sz="2800" b="1" dirty="0">
              <a:solidFill>
                <a:srgbClr val="FFFF00"/>
              </a:solidFill>
              <a:sym typeface="Wingdings" panose="05000000000000000000" pitchFamily="2" charset="2"/>
            </a:endParaRPr>
          </a:p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A solution could be to use a spallation neutron source providing a LHC-like neutron spectrum that will reduce the possible impact of NIEL scaling violation…</a:t>
            </a:r>
          </a:p>
          <a:p>
            <a:pPr algn="just"/>
            <a:r>
              <a:rPr lang="en-US" sz="2800" b="1" dirty="0">
                <a:solidFill>
                  <a:srgbClr val="FFFF00"/>
                </a:solidFill>
                <a:sym typeface="Wingdings" panose="05000000000000000000" pitchFamily="2" charset="2"/>
              </a:rPr>
              <a:t>…Or to use the CHARM Facility of CERN.</a:t>
            </a:r>
          </a:p>
        </p:txBody>
      </p:sp>
      <p:sp>
        <p:nvSpPr>
          <p:cNvPr id="71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72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48" name="TextBox 64">
            <a:extLst>
              <a:ext uri="{FF2B5EF4-FFF2-40B4-BE49-F238E27FC236}">
                <a16:creationId xmlns:a16="http://schemas.microsoft.com/office/drawing/2014/main" id="{1A804053-40EF-4EC3-8F4F-A41144DC10B1}"/>
              </a:ext>
            </a:extLst>
          </p:cNvPr>
          <p:cNvSpPr txBox="1"/>
          <p:nvPr/>
        </p:nvSpPr>
        <p:spPr>
          <a:xfrm>
            <a:off x="8764542" y="4379432"/>
            <a:ext cx="3335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Estimate the degradation in the different LHC locations by combining different levels of TID and DD.</a:t>
            </a:r>
          </a:p>
        </p:txBody>
      </p:sp>
    </p:spTree>
    <p:extLst>
      <p:ext uri="{BB962C8B-B14F-4D97-AF65-F5344CB8AC3E}">
        <p14:creationId xmlns:p14="http://schemas.microsoft.com/office/powerpoint/2010/main" val="147065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5" grpId="0" animBg="1"/>
      <p:bldP spid="70" grpId="0" animBg="1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Optocoupler test </a:t>
            </a:r>
            <a:r>
              <a:rPr lang="en-US" dirty="0"/>
              <a:t>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09600" y="1466850"/>
            <a:ext cx="2324100" cy="8656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LHC Spectrum (TID+DD) </a:t>
            </a:r>
            <a:r>
              <a:rPr lang="en-US" dirty="0"/>
              <a:t>at system locations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9599" y="2573010"/>
            <a:ext cx="4102301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LHC Spectra-like (TID+DD)</a:t>
            </a:r>
            <a:r>
              <a:rPr lang="en-US" dirty="0"/>
              <a:t> CTR degradation in </a:t>
            </a:r>
            <a:r>
              <a:rPr lang="en-US" b="1" dirty="0">
                <a:solidFill>
                  <a:srgbClr val="C00000"/>
                </a:solidFill>
              </a:rPr>
              <a:t>CHARM Facility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602491" y="2334028"/>
            <a:ext cx="0" cy="1744799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602491" y="5098737"/>
            <a:ext cx="12700" cy="320211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3310796" y="1468064"/>
            <a:ext cx="2717402" cy="86441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Fluka simulation /</a:t>
            </a:r>
            <a:br>
              <a:rPr lang="en-US" dirty="0"/>
            </a:br>
            <a:r>
              <a:rPr lang="en-US" dirty="0"/>
              <a:t>RadMON measurement</a:t>
            </a:r>
          </a:p>
        </p:txBody>
      </p:sp>
      <p:cxnSp>
        <p:nvCxnSpPr>
          <p:cNvPr id="36" name="Straight Arrow Connector 35"/>
          <p:cNvCxnSpPr>
            <a:stCxn id="35" idx="1"/>
            <a:endCxn id="10" idx="3"/>
          </p:cNvCxnSpPr>
          <p:nvPr/>
        </p:nvCxnSpPr>
        <p:spPr>
          <a:xfrm flipH="1" flipV="1">
            <a:off x="2933700" y="1847850"/>
            <a:ext cx="377096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5" idx="3"/>
            <a:endCxn id="13" idx="1"/>
          </p:cNvCxnSpPr>
          <p:nvPr/>
        </p:nvCxnSpPr>
        <p:spPr>
          <a:xfrm flipV="1">
            <a:off x="6028198" y="1847850"/>
            <a:ext cx="412243" cy="121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771650" y="2334029"/>
            <a:ext cx="0" cy="237434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608813" y="5418948"/>
            <a:ext cx="8155728" cy="623077"/>
            <a:chOff x="608813" y="5418948"/>
            <a:chExt cx="8155728" cy="623077"/>
          </a:xfrm>
        </p:grpSpPr>
        <p:sp>
          <p:nvSpPr>
            <p:cNvPr id="43" name="Rectangle 42"/>
            <p:cNvSpPr/>
            <p:nvPr/>
          </p:nvSpPr>
          <p:spPr>
            <a:xfrm>
              <a:off x="608813" y="5418948"/>
              <a:ext cx="8155728" cy="623077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𝑪𝑻</m:t>
                            </m:r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𝑳𝑯𝑪</m:t>
                            </m:r>
                          </m:sub>
                        </m:s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𝑫𝑫𝑬𝑭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 smtClean="0">
                                <a:latin typeface="Cambria Math" panose="02040503050406030204" pitchFamily="18" charset="0"/>
                              </a:rPr>
                              <m:t>𝑪𝑯𝑨𝑹𝑴</m:t>
                            </m:r>
                          </m:sub>
                        </m:sSub>
                        <m:r>
                          <a:rPr lang="fr-FR" sz="2000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𝑪𝑻𝑹</m:t>
                                </m:r>
                                <m:r>
                                  <m:rPr>
                                    <m:nor/>
                                  </m:rPr>
                                  <a:rPr lang="en-GB" sz="2000" b="1" dirty="0"/>
                                  <m:t> </m:t>
                                </m:r>
                              </m:e>
                              <m:sup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sz="2000" b="1" i="1"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𝑻𝑰𝑫</m:t>
                            </m:r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a:rPr lang="fr-FR" sz="2000" b="1" i="1">
                                <a:latin typeface="Cambria Math" panose="02040503050406030204" pitchFamily="18" charset="0"/>
                              </a:rPr>
                              <m:t>𝑮𝒂𝒎𝒎𝒂</m:t>
                            </m:r>
                          </m:sub>
                        </m:sSub>
                      </m:oMath>
                    </m:oMathPara>
                  </a14:m>
                  <a:endParaRPr lang="en-GB" sz="2400" b="1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" y="5540782"/>
                  <a:ext cx="8154941" cy="314766"/>
                </a:xfrm>
                <a:prstGeom prst="rect">
                  <a:avLst/>
                </a:prstGeom>
                <a:blipFill>
                  <a:blip r:embed="rId3"/>
                  <a:stretch>
                    <a:fillRect b="-3653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Rectangle 50"/>
          <p:cNvSpPr/>
          <p:nvPr/>
        </p:nvSpPr>
        <p:spPr>
          <a:xfrm>
            <a:off x="609600" y="4078685"/>
            <a:ext cx="5233143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the LHC </a:t>
            </a:r>
            <a:r>
              <a:rPr lang="en-US" b="1" dirty="0">
                <a:solidFill>
                  <a:srgbClr val="C00000"/>
                </a:solidFill>
              </a:rPr>
              <a:t>n-degradation</a:t>
            </a:r>
            <a:r>
              <a:rPr lang="en-US" dirty="0"/>
              <a:t> contribution:</a:t>
            </a:r>
            <a:endParaRPr lang="en-US" b="1" dirty="0">
              <a:solidFill>
                <a:srgbClr val="C00000"/>
              </a:solidFill>
            </a:endParaRPr>
          </a:p>
          <a:p>
            <a:pPr algn="ctr"/>
            <a:r>
              <a:rPr lang="en-US" b="1" dirty="0">
                <a:solidFill>
                  <a:srgbClr val="C00000"/>
                </a:solidFill>
              </a:rPr>
              <a:t>Extract neutron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equivalent-induced (DD) degradation by </a:t>
            </a:r>
            <a:r>
              <a:rPr lang="en-US" dirty="0"/>
              <a:t>removing TID contribution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5311961" y="3756785"/>
            <a:ext cx="0" cy="30829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1" idx="2"/>
          </p:cNvCxnSpPr>
          <p:nvPr/>
        </p:nvCxnSpPr>
        <p:spPr>
          <a:xfrm>
            <a:off x="3226172" y="5098595"/>
            <a:ext cx="0" cy="320353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51" idx="0"/>
          </p:cNvCxnSpPr>
          <p:nvPr/>
        </p:nvCxnSpPr>
        <p:spPr>
          <a:xfrm>
            <a:off x="3214694" y="3617953"/>
            <a:ext cx="11478" cy="460732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440441" y="1466849"/>
            <a:ext cx="2324100" cy="86717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Total Ionizing Dose</a:t>
            </a:r>
          </a:p>
        </p:txBody>
      </p:sp>
      <p:sp>
        <p:nvSpPr>
          <p:cNvPr id="74" name="Rectangle 73"/>
          <p:cNvSpPr/>
          <p:nvPr/>
        </p:nvSpPr>
        <p:spPr>
          <a:xfrm>
            <a:off x="4936443" y="2571463"/>
            <a:ext cx="2324100" cy="1183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 </a:t>
            </a:r>
            <a:r>
              <a:rPr lang="en-US" b="1" dirty="0">
                <a:solidFill>
                  <a:srgbClr val="C00000"/>
                </a:solidFill>
              </a:rPr>
              <a:t>TID CTR </a:t>
            </a:r>
            <a:r>
              <a:rPr lang="en-US" dirty="0"/>
              <a:t>degradation with a gamma source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440441" y="4078827"/>
            <a:ext cx="2324100" cy="101991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Estimate </a:t>
            </a:r>
            <a:r>
              <a:rPr lang="en-US" b="1" dirty="0">
                <a:solidFill>
                  <a:srgbClr val="C00000"/>
                </a:solidFill>
              </a:rPr>
              <a:t>TID degradation </a:t>
            </a:r>
            <a:r>
              <a:rPr lang="en-US" dirty="0"/>
              <a:t>contribution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10450" y="3756785"/>
            <a:ext cx="0" cy="308296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818432" y="2334029"/>
            <a:ext cx="0" cy="1744798"/>
          </a:xfrm>
          <a:prstGeom prst="straightConnector1">
            <a:avLst/>
          </a:prstGeom>
          <a:ln w="38100" cap="flat" cmpd="sng" algn="ctr">
            <a:solidFill>
              <a:srgbClr val="7FAACF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Espace réservé de la date 4">
            <a:extLst>
              <a:ext uri="{FF2B5EF4-FFF2-40B4-BE49-F238E27FC236}">
                <a16:creationId xmlns:a16="http://schemas.microsoft.com/office/drawing/2014/main" id="{06A9DB6F-FEEE-41EF-83A0-3D8E51FC2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71562" y="6362378"/>
            <a:ext cx="3063187" cy="365125"/>
          </a:xfrm>
        </p:spPr>
        <p:txBody>
          <a:bodyPr/>
          <a:lstStyle/>
          <a:p>
            <a:r>
              <a:rPr lang="en-US" b="1" dirty="0" err="1"/>
              <a:t>RadWG</a:t>
            </a:r>
            <a:r>
              <a:rPr lang="en-US" b="1" dirty="0"/>
              <a:t> – October 22, 2018 </a:t>
            </a:r>
          </a:p>
        </p:txBody>
      </p:sp>
      <p:sp>
        <p:nvSpPr>
          <p:cNvPr id="54" name="Espace réservé du pied de page 5">
            <a:extLst>
              <a:ext uri="{FF2B5EF4-FFF2-40B4-BE49-F238E27FC236}">
                <a16:creationId xmlns:a16="http://schemas.microsoft.com/office/drawing/2014/main" id="{C6AA10FA-B930-483D-A0A3-B504417F5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15098" y="6356351"/>
            <a:ext cx="5556044" cy="365125"/>
          </a:xfrm>
        </p:spPr>
        <p:txBody>
          <a:bodyPr/>
          <a:lstStyle/>
          <a:p>
            <a:r>
              <a:rPr lang="en-GB" b="1" dirty="0"/>
              <a:t>R. Ferraro - Optocoupler radiation behaviour, testing methodology and test results</a:t>
            </a:r>
          </a:p>
        </p:txBody>
      </p:sp>
      <p:sp>
        <p:nvSpPr>
          <p:cNvPr id="57" name="TextBox 64">
            <a:extLst>
              <a:ext uri="{FF2B5EF4-FFF2-40B4-BE49-F238E27FC236}">
                <a16:creationId xmlns:a16="http://schemas.microsoft.com/office/drawing/2014/main" id="{256D25B4-BA3A-4438-BCF9-C70663914F77}"/>
              </a:ext>
            </a:extLst>
          </p:cNvPr>
          <p:cNvSpPr txBox="1"/>
          <p:nvPr/>
        </p:nvSpPr>
        <p:spPr>
          <a:xfrm>
            <a:off x="8764542" y="1466849"/>
            <a:ext cx="3335600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CHARM mixed-field Facility can reproduce LHC radiation environments.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Allows to minimize possible NIEL scaling violations 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58" name="TextBox 64">
            <a:extLst>
              <a:ext uri="{FF2B5EF4-FFF2-40B4-BE49-F238E27FC236}">
                <a16:creationId xmlns:a16="http://schemas.microsoft.com/office/drawing/2014/main" id="{DDFB386F-55F3-4046-B409-045C0E27812E}"/>
              </a:ext>
            </a:extLst>
          </p:cNvPr>
          <p:cNvSpPr txBox="1"/>
          <p:nvPr/>
        </p:nvSpPr>
        <p:spPr>
          <a:xfrm>
            <a:off x="8764542" y="3790562"/>
            <a:ext cx="3335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C00000"/>
                </a:solidFill>
              </a:rPr>
              <a:t>Estimate the degradation in the different LHC locations by combining different levels of TID and DD.</a:t>
            </a:r>
          </a:p>
        </p:txBody>
      </p:sp>
    </p:spTree>
    <p:extLst>
      <p:ext uri="{BB962C8B-B14F-4D97-AF65-F5344CB8AC3E}">
        <p14:creationId xmlns:p14="http://schemas.microsoft.com/office/powerpoint/2010/main" val="135424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5" grpId="0" animBg="1"/>
      <p:bldP spid="51" grpId="0" animBg="1"/>
      <p:bldP spid="73" grpId="0" animBg="1"/>
      <p:bldP spid="74" grpId="0" animBg="1"/>
      <p:bldP spid="75" grpId="0" animBg="1"/>
      <p:bldP spid="57" grpId="0"/>
      <p:bldP spid="58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44213</TotalTime>
  <Words>2400</Words>
  <Application>Microsoft Office PowerPoint</Application>
  <PresentationFormat>Widescreen</PresentationFormat>
  <Paragraphs>544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Arimo</vt:lpstr>
      <vt:lpstr>Calibri</vt:lpstr>
      <vt:lpstr>Cambria Math</vt:lpstr>
      <vt:lpstr>Optima</vt:lpstr>
      <vt:lpstr>Times New Roman</vt:lpstr>
      <vt:lpstr>Wingdings</vt:lpstr>
      <vt:lpstr>CERNCorporate4-3</vt:lpstr>
      <vt:lpstr>Optocoupler radiation behaviour, testing methodology and test results</vt:lpstr>
      <vt:lpstr>Outlook</vt:lpstr>
      <vt:lpstr>Optocoupler Applications</vt:lpstr>
      <vt:lpstr>Radiation Effects on Optocoupler</vt:lpstr>
      <vt:lpstr>Standard optocoupler test recommendations</vt:lpstr>
      <vt:lpstr>NIEL Scaling Hypothesis</vt:lpstr>
      <vt:lpstr>Standard Test Protocol for space applications</vt:lpstr>
      <vt:lpstr>CERN Optocoupler test protocol</vt:lpstr>
      <vt:lpstr>CERN Optocoupler test protocol</vt:lpstr>
      <vt:lpstr>Test devices and conditions</vt:lpstr>
      <vt:lpstr>Test Results: CTR degradation</vt:lpstr>
      <vt:lpstr>Mitigation techniques: ↓CTR compensation</vt:lpstr>
      <vt:lpstr>Conclusions</vt:lpstr>
      <vt:lpstr>Backup slides</vt:lpstr>
      <vt:lpstr>CERN Optocoupler test protocol</vt:lpstr>
      <vt:lpstr>LHC Radiation environments</vt:lpstr>
      <vt:lpstr>CHARM Mixed Field Facility</vt:lpstr>
      <vt:lpstr>CERN Optocoupler test protocol</vt:lpstr>
      <vt:lpstr>Test Results: excess input currents</vt:lpstr>
      <vt:lpstr>Test devices and conditions</vt:lpstr>
      <vt:lpstr>Mitigation techniques: ↓CTR attenuation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Rudy Ferraro</cp:lastModifiedBy>
  <cp:revision>1488</cp:revision>
  <dcterms:created xsi:type="dcterms:W3CDTF">2012-11-30T11:04:26Z</dcterms:created>
  <dcterms:modified xsi:type="dcterms:W3CDTF">2018-10-22T07:42:28Z</dcterms:modified>
</cp:coreProperties>
</file>