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 smtClean="0"/>
              <a:t>LS3 Production</a:t>
            </a:r>
            <a:endParaRPr lang="en-US" dirty="0" smtClean="0"/>
          </a:p>
          <a:p>
            <a:pPr>
              <a:defRPr/>
            </a:pP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Production</c:v>
                </c:pt>
              </c:strCache>
            </c:strRef>
          </c:tx>
          <c:spPr>
            <a:solidFill>
              <a:srgbClr val="92D050"/>
            </a:solidFill>
          </c:spPr>
          <c:dPt>
            <c:idx val="0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4E3-4843-BB05-F4227F8B3DAB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4E3-4843-BB05-F4227F8B3DAB}"/>
              </c:ext>
            </c:extLst>
          </c:dPt>
          <c:dLbls>
            <c:dLbl>
              <c:idx val="0"/>
              <c:layout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4E3-4843-BB05-F4227F8B3DAB}"/>
                </c:ext>
              </c:extLst>
            </c:dLbl>
            <c:dLbl>
              <c:idx val="1"/>
              <c:layout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4E3-4843-BB05-F4227F8B3DAB}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0055A0">
                    <a:lumMod val="25000"/>
                    <a:lumOff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Sheet1!$A$2:$A$3</c:f>
              <c:strCache>
                <c:ptCount val="2"/>
                <c:pt idx="0">
                  <c:v>COTS from LS2</c:v>
                </c:pt>
                <c:pt idx="1">
                  <c:v>New COTS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E3-4843-BB05-F4227F8B3D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722B0-B9D2-497F-9C91-D36694914D77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71231-1E23-40E7-A80C-A117DC6572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657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71231-1E23-40E7-A80C-A117DC65726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886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N. Chatzigeorgiou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3372787" cy="708686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0435" y="7242"/>
            <a:ext cx="6283130" cy="630942"/>
          </a:xfrm>
        </p:spPr>
        <p:txBody>
          <a:bodyPr wrap="none"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N. Chatzigeorgiou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N. Chatzigeorgiou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N. Chatzigeorgiou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N. Chatzigeorgiou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N. Chatzigeorgiou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N. Chatzigeorgiou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755845" y="7242"/>
            <a:ext cx="5632311" cy="630942"/>
          </a:xfrm>
          <a:prstGeom prst="rect">
            <a:avLst/>
          </a:prstGeom>
        </p:spPr>
        <p:txBody>
          <a:bodyPr vert="horz" wrap="none" lIns="45720" rIns="45720" anchor="ctr">
            <a:sp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RADWG N. Chatzigeorgiou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562132" y="6318903"/>
            <a:ext cx="212030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9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Vacuum, Surfaces &amp; </a:t>
            </a:r>
            <a:r>
              <a:rPr kumimoji="0" lang="fr-CH" sz="900" b="0" i="1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Coatings</a:t>
            </a:r>
            <a:r>
              <a:rPr kumimoji="0" lang="fr-CH" sz="9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Group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Technology</a:t>
            </a: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r>
              <a:rPr kumimoji="0" lang="fr-CH" sz="10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Department</a:t>
            </a:r>
            <a:endParaRPr kumimoji="0" lang="fr-CH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97988/contributions/3056160/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25" y="2599564"/>
            <a:ext cx="9021551" cy="630942"/>
          </a:xfrm>
        </p:spPr>
        <p:txBody>
          <a:bodyPr wrap="square">
            <a:spAutoFit/>
          </a:bodyPr>
          <a:lstStyle/>
          <a:p>
            <a:r>
              <a:rPr lang="en-US" sz="3500" b="1" dirty="0" smtClean="0"/>
              <a:t>Vacuum developments and radiation tests</a:t>
            </a:r>
            <a:endParaRPr lang="en-GB" sz="35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260130" y="3432554"/>
            <a:ext cx="3372787" cy="708686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Nikolaos Chatzigeorgiou</a:t>
            </a:r>
          </a:p>
          <a:p>
            <a:r>
              <a:rPr lang="en-US" sz="1600" b="1" dirty="0" smtClean="0"/>
              <a:t>Gregory Pigny</a:t>
            </a:r>
          </a:p>
          <a:p>
            <a:r>
              <a:rPr lang="en-US" sz="1600" b="1" dirty="0" smtClean="0"/>
              <a:t>Vilde </a:t>
            </a:r>
            <a:r>
              <a:rPr lang="en-US" sz="1600" b="1" dirty="0" smtClean="0"/>
              <a:t>Rieker</a:t>
            </a:r>
            <a:endParaRPr lang="en-GB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6906" y="5516073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TE-VSC-ICM</a:t>
            </a:r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30" y="4280167"/>
            <a:ext cx="1632858" cy="109697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1225" y="2198833"/>
            <a:ext cx="4939401" cy="461665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/>
              <a:t>RADWG 22 October 18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43049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640" y="7242"/>
            <a:ext cx="6704721" cy="630942"/>
          </a:xfrm>
        </p:spPr>
        <p:txBody>
          <a:bodyPr/>
          <a:lstStyle/>
          <a:p>
            <a:r>
              <a:rPr lang="en-US" dirty="0" smtClean="0"/>
              <a:t>Piezo Conditioning Electronics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124" y="991406"/>
            <a:ext cx="3921545" cy="217478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2486" y="837434"/>
            <a:ext cx="477051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Campaign started JUL 4 for 2 </a:t>
            </a:r>
            <a:r>
              <a:rPr lang="en-US" sz="2000" dirty="0" smtClean="0"/>
              <a:t>weeks </a:t>
            </a:r>
            <a:r>
              <a:rPr lang="en-US" sz="2000" dirty="0"/>
              <a:t> (same campaign with PS</a:t>
            </a:r>
            <a:r>
              <a:rPr lang="en-US" sz="20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Pressure simulation with voltage source. Sweep 0-10V, 1V step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Exchange of the LM317 with </a:t>
            </a:r>
            <a:r>
              <a:rPr lang="en-US" sz="2000" dirty="0" smtClean="0"/>
              <a:t>TPS7A4901DGNT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Relative error below 2% for most of the range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±13.5V supply stability within 0.1%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pic>
        <p:nvPicPr>
          <p:cNvPr id="2050" name="Picture 2" descr="https://lh3.googleusercontent.com/ZxBS6VC2jU6BWn2QMdRw48Kw09Yzu-_roVUGbLjtuPbYqVWlut-SaFZpSOs9WrJ8IeQEvw1VLttVRdCVJ3mcs8ML012w0SWD8KovCi2YYanJJxUZZksOJwbMizFzTyQyXnkATNs2DKLh1poShTom4bh3XO8tDYX5_5MZzKN6KP-yH8Bei-Teu5t0pCZuzlf03hhnbNl6RjmhB76rMCMeXygAsvpSWmooBxBqOKYvMrDjrRgcS0zhqPhlxdmcgIwfNTs9sBzJuVSWgVle2DfI19rADKkzTC0O2t613kqdPtVMJ5v3DrKiGpj15OTXb3MmaGwvElPDY5HyyQFR21ZnYx0QLHboIiElCRqZvtdwqNSvo91QM2pq6n8arrt1QVOemnWfmgCMUOZcxytmFVN94bXKwOsTIUIFu7G7Y8Y0_n5ciBCg2uD176xHGxsFCHUJLjkCRPlDQdYc-OTrnImFkhrOmZPB5B--amB9tpbuXwOYuA8gAfe-y72M-8bjS-h9D74udNC1S0-HJZSZwAbjm9kmyx1N_ahA7UgL1S0LbXhU_ltCpVReVC7XuUGlvgs02DFZ6ZQRRjGlPzGdbdZ-bLYSP-sgK6wwdtDeMARd_kl17iCAA6HAr-4eaIUaXX5Q=w1251-h938-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2" r="-1" b="17786"/>
          <a:stretch/>
        </p:blipFill>
        <p:spPr bwMode="auto">
          <a:xfrm>
            <a:off x="5148072" y="3320165"/>
            <a:ext cx="3061426" cy="215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wn Arrow 2"/>
          <p:cNvSpPr/>
          <p:nvPr/>
        </p:nvSpPr>
        <p:spPr>
          <a:xfrm>
            <a:off x="6080760" y="1938528"/>
            <a:ext cx="292608" cy="1984248"/>
          </a:xfrm>
          <a:prstGeom prst="down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0" t="7234" r="9483" b="6653"/>
          <a:stretch/>
        </p:blipFill>
        <p:spPr>
          <a:xfrm>
            <a:off x="182486" y="3609502"/>
            <a:ext cx="4770514" cy="24775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0" t="8862" r="9668" b="7008"/>
          <a:stretch/>
        </p:blipFill>
        <p:spPr>
          <a:xfrm>
            <a:off x="1664976" y="4668531"/>
            <a:ext cx="4374551" cy="218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1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651" y="7242"/>
            <a:ext cx="3062698" cy="630942"/>
          </a:xfrm>
        </p:spPr>
        <p:txBody>
          <a:bodyPr/>
          <a:lstStyle/>
          <a:p>
            <a:r>
              <a:rPr lang="en-US" dirty="0" smtClean="0"/>
              <a:t>Power Supply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928" y="674140"/>
            <a:ext cx="3776760" cy="249205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2486" y="644161"/>
            <a:ext cx="518082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Campaign started JUL 4 for 2 weeks</a:t>
            </a:r>
          </a:p>
          <a:p>
            <a:r>
              <a:rPr lang="en-US" sz="2000" dirty="0" smtClean="0"/>
              <a:t>    (same campaign with Piezo)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Dummy loads to simulate nominal consumption</a:t>
            </a:r>
          </a:p>
          <a:p>
            <a:pPr marL="742950" lvl="2" indent="-285750">
              <a:buFont typeface="Wingdings" panose="05000000000000000000" pitchFamily="2" charset="2"/>
              <a:buChar char="§"/>
            </a:pPr>
            <a:r>
              <a:rPr lang="en-US" sz="1600" dirty="0"/>
              <a:t>120mA each positive rail</a:t>
            </a:r>
          </a:p>
          <a:p>
            <a:pPr marL="742950" lvl="2" indent="-285750">
              <a:buFont typeface="Wingdings" panose="05000000000000000000" pitchFamily="2" charset="2"/>
              <a:buChar char="§"/>
            </a:pPr>
            <a:r>
              <a:rPr lang="en-US" sz="1600" dirty="0"/>
              <a:t>120mA the negative </a:t>
            </a:r>
            <a:r>
              <a:rPr lang="en-US" sz="1600" dirty="0" smtClean="0"/>
              <a:t>rail</a:t>
            </a:r>
          </a:p>
          <a:p>
            <a:pPr marL="285750" lvl="1" indent="-285750">
              <a:buFont typeface="Wingdings" panose="05000000000000000000" pitchFamily="2" charset="2"/>
              <a:buChar char="§"/>
            </a:pPr>
            <a:r>
              <a:rPr lang="en-US" sz="2000" dirty="0"/>
              <a:t>Accumulated 730Gy</a:t>
            </a:r>
          </a:p>
          <a:p>
            <a:pPr marL="285750" lvl="1" indent="-285750">
              <a:buFont typeface="Wingdings" panose="05000000000000000000" pitchFamily="2" charset="2"/>
              <a:buChar char="§"/>
            </a:pPr>
            <a:r>
              <a:rPr lang="en-US" sz="2000" dirty="0"/>
              <a:t>All power cycles </a:t>
            </a:r>
            <a:r>
              <a:rPr lang="en-US" sz="2000" dirty="0" smtClean="0"/>
              <a:t>successful</a:t>
            </a:r>
            <a:endParaRPr lang="en-US" sz="2000" dirty="0"/>
          </a:p>
        </p:txBody>
      </p:sp>
      <p:pic>
        <p:nvPicPr>
          <p:cNvPr id="1026" name="Picture 2" descr="https://lh3.googleusercontent.com/9nKgmHrGhAfYgByPpN-NOgK0GrsR2VrkgDQ6Q6W-WkRbWXGupqpb1sPOFVLet5I4fkIiEmNZkBxeEyrMicpQrudEsTH3CptvDV5qwc5EhlkaT-ZWtZ5HI6p1zY_POLdbXCedebZ2G4q4ezYh0zgvrFh0Yn5GT6XQaeaQ22UlOA25R9d9L34uHM_LP-ixrPjOz2e4Cp9HxYKGyRzWt7A1Zo4KpK4lgIzl0fMEfBj9o1JJhjFVPjwjFIVsuGGlQ6PT53IrZNIowbattbHu4Ep9qVmvmVvoVXyxTn1kKuZnU8GiwUxyu5Os3bU3YYVfFs-puMFaFjk5uAhllb86ZemNFH1VQjY8ofEXBtbea1ion78YKkX63UbI2-OZDJthz7V45QSqI4wCxeA6wChv-yvDcpCsv1d73WlCyE_vgeJkt5qiv4t-Daj464iitwODU-9epXrt74I3Ktf-oR79coBeaT6FuCSZx341FaihBmBDfQAAUwNTkdvL8gNQkCWUgBYdGXSQO_sncHXKonWJpbCA49Rfvbsz22l37ACZlp_KNtDJv_FP2BBVhjZtzu4-1-LfuosMiLuYqD0cmmiNNmN6EC4FU4Tk_SJGjdidv45lfeVQxnVxvu2UtkrLbA5s6zH7=w958-h719-n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7"/>
          <a:stretch/>
        </p:blipFill>
        <p:spPr bwMode="auto">
          <a:xfrm>
            <a:off x="6129177" y="3420208"/>
            <a:ext cx="2804511" cy="182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604179" y="3481754"/>
            <a:ext cx="2242038" cy="6770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90" y="3166192"/>
            <a:ext cx="3982432" cy="21862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6918" y="4665404"/>
            <a:ext cx="3478390" cy="215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49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6487" y="7242"/>
            <a:ext cx="2811026" cy="630942"/>
          </a:xfrm>
        </p:spPr>
        <p:txBody>
          <a:bodyPr/>
          <a:lstStyle/>
          <a:p>
            <a:r>
              <a:rPr lang="en-US" dirty="0" smtClean="0"/>
              <a:t>Summing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46" y="2404872"/>
            <a:ext cx="9012116" cy="333177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/>
              <a:t>13 samples in total at CHARM through the system level </a:t>
            </a:r>
            <a:r>
              <a:rPr lang="en-US" sz="1800" dirty="0" smtClean="0"/>
              <a:t>tests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fails to provide nominal output voltage (-4V) suddenly or after power cycle</a:t>
            </a:r>
          </a:p>
          <a:p>
            <a:pPr marL="686118" lvl="1" indent="-274638"/>
            <a:r>
              <a:rPr lang="en-US" sz="1800" dirty="0" smtClean="0"/>
              <a:t>6 accumulated more than 700Gy successfully (including power cycle at the end)</a:t>
            </a:r>
          </a:p>
          <a:p>
            <a:pPr marL="686118" lvl="1" indent="-274638"/>
            <a:r>
              <a:rPr lang="en-US" sz="1800" dirty="0" smtClean="0"/>
              <a:t>4 failed at 640Gy / 2 at 750Gy / </a:t>
            </a:r>
            <a:r>
              <a:rPr lang="en-US" sz="1800" dirty="0" smtClean="0">
                <a:solidFill>
                  <a:srgbClr val="FF0000"/>
                </a:solidFill>
              </a:rPr>
              <a:t>1 at 470Gy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/>
              <a:t>8 samples sent to PSI for test up to 1kGy with power cycles every 100Gy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u="sng" dirty="0" smtClean="0"/>
              <a:t>Similar behavior</a:t>
            </a:r>
            <a:r>
              <a:rPr lang="en-US" sz="1800" dirty="0" smtClean="0"/>
              <a:t>: fails to provide nominal output voltage (-4v) but recovers after some minutes (while at CHARM the effect was permanent)</a:t>
            </a:r>
          </a:p>
          <a:p>
            <a:pPr marL="686118" lvl="1" indent="-274638"/>
            <a:r>
              <a:rPr lang="en-US" sz="1800" dirty="0"/>
              <a:t>1 successfully passed the 1kGy power cycle</a:t>
            </a:r>
          </a:p>
          <a:p>
            <a:pPr marL="686118" lvl="1" indent="-274638"/>
            <a:r>
              <a:rPr lang="en-US" sz="1800" dirty="0"/>
              <a:t>6 failed at 1kGy / </a:t>
            </a:r>
            <a:r>
              <a:rPr lang="en-US" sz="1800" dirty="0">
                <a:solidFill>
                  <a:srgbClr val="FF0000"/>
                </a:solidFill>
              </a:rPr>
              <a:t>1 </a:t>
            </a:r>
            <a:r>
              <a:rPr lang="en-US" sz="1800" dirty="0" smtClean="0">
                <a:solidFill>
                  <a:srgbClr val="FF0000"/>
                </a:solidFill>
              </a:rPr>
              <a:t>at </a:t>
            </a:r>
            <a:r>
              <a:rPr lang="en-US" sz="1800" dirty="0">
                <a:solidFill>
                  <a:srgbClr val="FF0000"/>
                </a:solidFill>
              </a:rPr>
              <a:t>500Gy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4005" y="5456146"/>
            <a:ext cx="87325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We are in the process of studying the Dose to displacement damage ratio between CHARM and PSI data (with S. Danzeca and Rudy R. </a:t>
            </a:r>
            <a:r>
              <a:rPr lang="en-US" dirty="0" err="1" smtClean="0"/>
              <a:t>Ferrano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3267" y="607272"/>
            <a:ext cx="832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All designs accumulated 500Gy with tolerable degradation of performance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6760" y="931792"/>
            <a:ext cx="8900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Dynamic mitigations: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TPS7A4901DGNT</a:t>
            </a:r>
            <a:r>
              <a:rPr lang="en-US" dirty="0" smtClean="0"/>
              <a:t> replaced the LM317 for Penning and Piezo cards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/>
              <a:t>New voltage reference TL1431-EP replaced LT1029 and tested with Penning card</a:t>
            </a:r>
            <a:endParaRPr lang="en-GB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58309" y="1962093"/>
            <a:ext cx="3995325" cy="400110"/>
          </a:xfrm>
          <a:prstGeom prst="rect">
            <a:avLst/>
          </a:prstGeom>
        </p:spPr>
        <p:txBody>
          <a:bodyPr vert="horz" wrap="non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/>
              <a:t>The LM7915 </a:t>
            </a:r>
            <a:r>
              <a:rPr lang="en-US" sz="1600" b="0" dirty="0"/>
              <a:t>ON,</a:t>
            </a:r>
            <a:r>
              <a:rPr lang="en-US" sz="1600" dirty="0"/>
              <a:t> </a:t>
            </a:r>
            <a:r>
              <a:rPr lang="en-US" sz="1600" b="0" dirty="0" smtClean="0"/>
              <a:t>LOT:X001323576</a:t>
            </a: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234092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197" y="7242"/>
            <a:ext cx="2727606" cy="630942"/>
          </a:xfrm>
        </p:spPr>
        <p:txBody>
          <a:bodyPr/>
          <a:lstStyle/>
          <a:p>
            <a:r>
              <a:rPr lang="en-US" dirty="0" smtClean="0"/>
              <a:t>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831831"/>
            <a:ext cx="9052560" cy="210339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Finish the RHA document (for ECR)</a:t>
            </a:r>
            <a:endParaRPr lang="en-US" sz="2000" dirty="0" smtClean="0"/>
          </a:p>
          <a:p>
            <a:r>
              <a:rPr lang="en-US" sz="2000" dirty="0" smtClean="0"/>
              <a:t>Finishing the pre-series production and assembly the first prototype crate</a:t>
            </a:r>
          </a:p>
          <a:p>
            <a:r>
              <a:rPr lang="en-US" sz="2000" dirty="0" smtClean="0"/>
              <a:t>Testing and verifying the pre-series in the lab and under real pressure measurement in vacuum chamber</a:t>
            </a:r>
          </a:p>
          <a:p>
            <a:r>
              <a:rPr lang="en-US" sz="2000" dirty="0" smtClean="0"/>
              <a:t>Start production for LS2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935689" y="2719962"/>
            <a:ext cx="3364062" cy="630942"/>
          </a:xfrm>
          <a:prstGeom prst="rect">
            <a:avLst/>
          </a:prstGeom>
        </p:spPr>
        <p:txBody>
          <a:bodyPr vert="horz" wrap="non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5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Special Thanks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3443966"/>
            <a:ext cx="9144000" cy="285435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b="1" dirty="0" smtClean="0"/>
              <a:t>Group VSC</a:t>
            </a:r>
            <a:endParaRPr lang="en-US" sz="2000" dirty="0"/>
          </a:p>
          <a:p>
            <a:pPr marL="36576" indent="0">
              <a:buNone/>
            </a:pPr>
            <a:r>
              <a:rPr lang="en-US" sz="2000" dirty="0" smtClean="0"/>
              <a:t>Gregory Pigny, Paulo Gomes, Andre Rocha, Rodrigo Ferreira, Jose de la </a:t>
            </a:r>
            <a:r>
              <a:rPr lang="en-US" sz="2000" dirty="0" smtClean="0"/>
              <a:t>Gama, Vilde Rieker</a:t>
            </a:r>
            <a:endParaRPr lang="en-US" sz="2000" dirty="0" smtClean="0"/>
          </a:p>
          <a:p>
            <a:pPr marL="36576" indent="0">
              <a:buNone/>
            </a:pPr>
            <a:r>
              <a:rPr lang="en-US" sz="2000" b="1" dirty="0" smtClean="0"/>
              <a:t>R2E</a:t>
            </a:r>
          </a:p>
          <a:p>
            <a:pPr marL="36576" indent="0">
              <a:buNone/>
            </a:pPr>
            <a:r>
              <a:rPr lang="en-US" sz="2000" dirty="0" smtClean="0"/>
              <a:t>Ruben </a:t>
            </a:r>
            <a:r>
              <a:rPr lang="en-US" sz="2000" dirty="0"/>
              <a:t>Garcia </a:t>
            </a:r>
            <a:r>
              <a:rPr lang="en-US" sz="2000" dirty="0" smtClean="0"/>
              <a:t>Alia</a:t>
            </a:r>
          </a:p>
          <a:p>
            <a:pPr marL="36576" indent="0">
              <a:buNone/>
            </a:pPr>
            <a:r>
              <a:rPr lang="en-US" sz="2000" b="1" dirty="0" smtClean="0"/>
              <a:t>EN-SMM-RME</a:t>
            </a:r>
          </a:p>
          <a:p>
            <a:pPr marL="36576" indent="0">
              <a:buNone/>
            </a:pPr>
            <a:r>
              <a:rPr lang="en-US" sz="2000" dirty="0" smtClean="0"/>
              <a:t>Salvatore Danzeca, Chiara Cangialosi, Georgios Tsiligiannis, Gilles Foucard</a:t>
            </a:r>
            <a:endParaRPr lang="en-GB" sz="2000" dirty="0" smtClean="0"/>
          </a:p>
          <a:p>
            <a:pPr marL="36576" indent="0">
              <a:buNone/>
            </a:pPr>
            <a:r>
              <a:rPr lang="en-GB" sz="2000" b="1" dirty="0" smtClean="0"/>
              <a:t>TE-CRG-CI</a:t>
            </a:r>
          </a:p>
          <a:p>
            <a:pPr marL="36576" indent="0">
              <a:buNone/>
            </a:pPr>
            <a:r>
              <a:rPr lang="en-US" sz="2000" dirty="0" smtClean="0"/>
              <a:t>Nikolaos Trikoupis</a:t>
            </a:r>
          </a:p>
          <a:p>
            <a:pPr marL="36576" indent="0">
              <a:buNone/>
            </a:pPr>
            <a:r>
              <a:rPr lang="en-US" sz="2000" b="1" dirty="0" smtClean="0"/>
              <a:t>EN-SMM-MRO</a:t>
            </a:r>
          </a:p>
          <a:p>
            <a:pPr marL="36576" indent="0">
              <a:buNone/>
            </a:pPr>
            <a:r>
              <a:rPr lang="en-US" sz="2000" dirty="0" smtClean="0"/>
              <a:t>Jerome Lendaro</a:t>
            </a:r>
          </a:p>
        </p:txBody>
      </p:sp>
    </p:spTree>
    <p:extLst>
      <p:ext uri="{BB962C8B-B14F-4D97-AF65-F5344CB8AC3E}">
        <p14:creationId xmlns:p14="http://schemas.microsoft.com/office/powerpoint/2010/main" val="52815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8242"/>
            <a:ext cx="1639231" cy="630942"/>
          </a:xfrm>
        </p:spPr>
        <p:txBody>
          <a:bodyPr vert="horz" wrap="none" lIns="45720" rIns="45720" anchor="ctr">
            <a:spAutoFit/>
          </a:bodyPr>
          <a:lstStyle/>
          <a:p>
            <a:r>
              <a:rPr lang="en-US" sz="3500" b="1" dirty="0"/>
              <a:t>Outline</a:t>
            </a:r>
            <a:endParaRPr lang="en-GB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Vacuum </a:t>
            </a:r>
            <a:r>
              <a:rPr lang="en-US" sz="2400" dirty="0" smtClean="0"/>
              <a:t>electronics developments </a:t>
            </a:r>
            <a:r>
              <a:rPr lang="en-US" sz="2400" dirty="0"/>
              <a:t>in </a:t>
            </a:r>
            <a:r>
              <a:rPr lang="en-US" sz="2400" dirty="0" smtClean="0"/>
              <a:t>2018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COTS PSI status and LOT procurement</a:t>
            </a: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Controls to tackle all radiation campaigns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Characterization of electronics at CHARM</a:t>
            </a:r>
          </a:p>
          <a:p>
            <a:pPr lvl="1"/>
            <a:r>
              <a:rPr lang="en-US" sz="2000" dirty="0"/>
              <a:t>Penning</a:t>
            </a:r>
          </a:p>
          <a:p>
            <a:pPr lvl="1"/>
            <a:r>
              <a:rPr lang="en-US" sz="2000" dirty="0"/>
              <a:t>Pirani</a:t>
            </a:r>
          </a:p>
          <a:p>
            <a:pPr lvl="1"/>
            <a:r>
              <a:rPr lang="en-US" sz="2000" dirty="0"/>
              <a:t>Piezo</a:t>
            </a:r>
          </a:p>
          <a:p>
            <a:pPr lvl="1"/>
            <a:r>
              <a:rPr lang="en-US" sz="2000" dirty="0"/>
              <a:t>Power Supply</a:t>
            </a:r>
          </a:p>
          <a:p>
            <a:pPr marL="493776" lvl="1">
              <a:buSzPct val="80000"/>
              <a:buFont typeface="Wingdings" panose="05000000000000000000" pitchFamily="2" charset="2"/>
              <a:buChar char="§"/>
            </a:pPr>
            <a:r>
              <a:rPr lang="en-US" sz="2400" dirty="0"/>
              <a:t>Conclusions</a:t>
            </a:r>
          </a:p>
          <a:p>
            <a:pPr marL="493776" lvl="1">
              <a:buSzPct val="80000"/>
              <a:buFont typeface="Wingdings" panose="05000000000000000000" pitchFamily="2" charset="2"/>
              <a:buChar char="§"/>
            </a:pPr>
            <a:r>
              <a:rPr lang="en-US" sz="2400" dirty="0"/>
              <a:t>Future work</a:t>
            </a:r>
            <a:endParaRPr lang="en-GB" sz="24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RADWG N. Chatzigeorgiou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9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20" y="8622"/>
            <a:ext cx="9066760" cy="646331"/>
          </a:xfrm>
        </p:spPr>
        <p:txBody>
          <a:bodyPr wrap="none">
            <a:spAutoFit/>
          </a:bodyPr>
          <a:lstStyle/>
          <a:p>
            <a:r>
              <a:rPr lang="en-US" sz="3500" b="1" dirty="0" smtClean="0"/>
              <a:t>Vacuum electronics developments in 2018</a:t>
            </a:r>
            <a:endParaRPr lang="en-GB" sz="3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866775"/>
            <a:ext cx="8401052" cy="1886273"/>
          </a:xfrm>
        </p:spPr>
        <p:txBody>
          <a:bodyPr wrap="none"/>
          <a:lstStyle/>
          <a:p>
            <a:pPr marL="36576" indent="0">
              <a:buNone/>
            </a:pPr>
            <a:r>
              <a:rPr lang="en-US" b="1" dirty="0" smtClean="0"/>
              <a:t>Sub-WP1: R2E</a:t>
            </a:r>
          </a:p>
          <a:p>
            <a:pPr marL="266700" indent="-190500">
              <a:buFont typeface="Wingdings" panose="05000000000000000000" pitchFamily="2" charset="2"/>
              <a:buChar char="§"/>
            </a:pPr>
            <a:r>
              <a:rPr lang="en-US" dirty="0" smtClean="0"/>
              <a:t>Task 1: Gauge electronics in the LHC ARCs and DS</a:t>
            </a:r>
          </a:p>
          <a:p>
            <a:pPr marL="448056" lvl="1" indent="0">
              <a:buNone/>
            </a:pPr>
            <a:r>
              <a:rPr lang="en-US" sz="2000" u="sng" dirty="0" smtClean="0"/>
              <a:t>Active Parts</a:t>
            </a:r>
            <a:r>
              <a:rPr lang="en-US" sz="2000" dirty="0" smtClean="0"/>
              <a:t>: Penning, Pirani, Piezo and Power supply</a:t>
            </a:r>
          </a:p>
          <a:p>
            <a:pPr marL="448056" lvl="1" indent="0">
              <a:buNone/>
            </a:pPr>
            <a:r>
              <a:rPr lang="en-US" sz="2000" u="sng" dirty="0" smtClean="0"/>
              <a:t>Passive parts</a:t>
            </a:r>
            <a:r>
              <a:rPr lang="en-US" sz="2000" dirty="0" smtClean="0"/>
              <a:t>: backplane, crate design, system architecture</a:t>
            </a:r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1" y="2714625"/>
            <a:ext cx="8648700" cy="269557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6048375" y="2981325"/>
            <a:ext cx="0" cy="26574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8621" y="5559552"/>
            <a:ext cx="9066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TWEPP18 poster: “Radiation tolerant conditioning electronics for vacuum measurements”</a:t>
            </a:r>
          </a:p>
          <a:p>
            <a:r>
              <a:rPr lang="en-US" sz="1600" dirty="0"/>
              <a:t> </a:t>
            </a:r>
            <a:r>
              <a:rPr lang="en-US" sz="1600" dirty="0">
                <a:hlinkClick r:id="rId3"/>
              </a:rPr>
              <a:t>https://indico.cern.ch/event/697988/contributions/3056160</a:t>
            </a:r>
            <a:r>
              <a:rPr lang="en-US" sz="1600" dirty="0" smtClean="0">
                <a:hlinkClick r:id="rId3"/>
              </a:rPr>
              <a:t>/</a:t>
            </a:r>
            <a:r>
              <a:rPr lang="en-US" sz="1600" dirty="0" smtClean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6719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252" y="6792"/>
            <a:ext cx="7759496" cy="630942"/>
          </a:xfrm>
        </p:spPr>
        <p:txBody>
          <a:bodyPr vert="horz" wrap="none" lIns="45720" rIns="45720" anchor="ctr">
            <a:spAutoFit/>
          </a:bodyPr>
          <a:lstStyle/>
          <a:p>
            <a:r>
              <a:rPr lang="en-US" sz="3500" b="1" dirty="0"/>
              <a:t>COTS PSI </a:t>
            </a:r>
            <a:r>
              <a:rPr lang="en-US" sz="3500" b="1" dirty="0" smtClean="0"/>
              <a:t>campaigns </a:t>
            </a:r>
            <a:r>
              <a:rPr lang="en-US" sz="3500" b="1" dirty="0"/>
              <a:t>in Q1/Q2 2018</a:t>
            </a:r>
            <a:endParaRPr lang="en-GB" sz="35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</a:t>
            </a:r>
            <a:r>
              <a:rPr lang="en-GB" dirty="0" smtClean="0"/>
              <a:t>N. Chatzigeorgiou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0" y="737806"/>
            <a:ext cx="4571999" cy="2762249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sz="2400" u="sng" dirty="0" smtClean="0"/>
              <a:t>SM6T39CA</a:t>
            </a:r>
          </a:p>
          <a:p>
            <a:r>
              <a:rPr lang="en-US" sz="2000" dirty="0" smtClean="0"/>
              <a:t>ST</a:t>
            </a:r>
          </a:p>
          <a:p>
            <a:r>
              <a:rPr lang="en-US" sz="2000" dirty="0" smtClean="0"/>
              <a:t>LOT</a:t>
            </a:r>
            <a:r>
              <a:rPr lang="en-US" sz="2000" dirty="0"/>
              <a:t>: GP5060CV VU GP</a:t>
            </a:r>
          </a:p>
          <a:p>
            <a:r>
              <a:rPr lang="en-US" sz="2000" dirty="0" smtClean="0"/>
              <a:t>Bi-directional TVS</a:t>
            </a:r>
          </a:p>
          <a:p>
            <a:r>
              <a:rPr lang="en-US" sz="2000" dirty="0" smtClean="0"/>
              <a:t>Output protection of 4-20mA stage</a:t>
            </a:r>
          </a:p>
          <a:p>
            <a:r>
              <a:rPr lang="en-US" sz="2000" dirty="0" smtClean="0"/>
              <a:t>IV curve at 500Gy</a:t>
            </a:r>
          </a:p>
          <a:p>
            <a:r>
              <a:rPr lang="en-US" sz="2000" dirty="0" smtClean="0"/>
              <a:t>8 DUTs – within specs at 500Gy</a:t>
            </a:r>
            <a:endParaRPr lang="en-GB" sz="20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571999" y="737805"/>
            <a:ext cx="4029075" cy="2762249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 startAt="2"/>
            </a:pPr>
            <a:r>
              <a:rPr lang="en-GB" sz="2400" u="sng" dirty="0"/>
              <a:t>LM317AT/NOPB</a:t>
            </a:r>
          </a:p>
          <a:p>
            <a:r>
              <a:rPr lang="en-US" sz="2000" dirty="0" smtClean="0"/>
              <a:t>TI</a:t>
            </a:r>
          </a:p>
          <a:p>
            <a:r>
              <a:rPr lang="en-US" sz="2000" dirty="0"/>
              <a:t>LOT: 7AAE1JUE3</a:t>
            </a:r>
          </a:p>
          <a:p>
            <a:r>
              <a:rPr lang="en-US" sz="2000" dirty="0" smtClean="0"/>
              <a:t>Adjustable regulator</a:t>
            </a:r>
          </a:p>
          <a:p>
            <a:r>
              <a:rPr lang="en-US" sz="2000" dirty="0" smtClean="0"/>
              <a:t>Penning HV converter</a:t>
            </a:r>
          </a:p>
          <a:p>
            <a:r>
              <a:rPr lang="en-US" sz="2000" dirty="0" smtClean="0"/>
              <a:t>Output voltage stability</a:t>
            </a:r>
          </a:p>
          <a:p>
            <a:r>
              <a:rPr lang="en-US" sz="2000" dirty="0" smtClean="0"/>
              <a:t>4 DUTs – 30mV drift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3" y="3971602"/>
            <a:ext cx="2184831" cy="16386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364" y="3971602"/>
            <a:ext cx="2184831" cy="16386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186" y="3643150"/>
            <a:ext cx="306070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47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4754" y="77562"/>
            <a:ext cx="4234493" cy="630942"/>
          </a:xfrm>
        </p:spPr>
        <p:txBody>
          <a:bodyPr vert="horz" wrap="none" lIns="45720" rIns="45720" anchor="ctr">
            <a:spAutoFit/>
          </a:bodyPr>
          <a:lstStyle/>
          <a:p>
            <a:r>
              <a:rPr lang="en-US" sz="3500" b="1" dirty="0"/>
              <a:t>COTS Procurement</a:t>
            </a:r>
            <a:endParaRPr lang="en-GB" sz="35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81" y="1223227"/>
            <a:ext cx="5019675" cy="4702826"/>
          </a:xfr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COTS for LS2 production</a:t>
            </a:r>
          </a:p>
          <a:p>
            <a:pPr marL="542925" lvl="1" indent="-361950" defTabSz="628650">
              <a:buFont typeface="Wingdings" panose="05000000000000000000" pitchFamily="2" charset="2"/>
              <a:buChar char="Ø"/>
            </a:pPr>
            <a:r>
              <a:rPr lang="en-US" sz="2000" dirty="0" smtClean="0"/>
              <a:t>DS production and spares:</a:t>
            </a:r>
          </a:p>
          <a:p>
            <a:pPr marL="730377" lvl="2" indent="-361950" defTabSz="628650">
              <a:buFont typeface="Wingdings" panose="05000000000000000000" pitchFamily="2" charset="2"/>
              <a:buChar char="§"/>
            </a:pPr>
            <a:r>
              <a:rPr lang="en-US" sz="1800" dirty="0" smtClean="0"/>
              <a:t>16+4 Penning</a:t>
            </a:r>
          </a:p>
          <a:p>
            <a:pPr marL="730377" lvl="2" indent="-361950" defTabSz="628650">
              <a:buFont typeface="Wingdings" panose="05000000000000000000" pitchFamily="2" charset="2"/>
              <a:buChar char="§"/>
            </a:pPr>
            <a:r>
              <a:rPr lang="en-US" sz="1800" dirty="0" smtClean="0"/>
              <a:t>16+4 Pirani</a:t>
            </a:r>
          </a:p>
          <a:p>
            <a:pPr marL="730377" lvl="2" indent="-361950" defTabSz="628650">
              <a:buFont typeface="Wingdings" panose="05000000000000000000" pitchFamily="2" charset="2"/>
              <a:buChar char="§"/>
            </a:pPr>
            <a:r>
              <a:rPr lang="en-US" sz="1800" dirty="0" smtClean="0"/>
              <a:t>48+10 Piezo</a:t>
            </a:r>
          </a:p>
          <a:p>
            <a:pPr marL="730377" lvl="2" indent="-361950" defTabSz="628650">
              <a:buFont typeface="Wingdings" panose="05000000000000000000" pitchFamily="2" charset="2"/>
              <a:buChar char="§"/>
            </a:pPr>
            <a:r>
              <a:rPr lang="en-US" sz="1800" dirty="0" smtClean="0"/>
              <a:t>96+20 </a:t>
            </a:r>
            <a:r>
              <a:rPr lang="en-US" sz="1800" dirty="0"/>
              <a:t>P</a:t>
            </a:r>
            <a:r>
              <a:rPr lang="en-US" sz="1800" dirty="0" smtClean="0"/>
              <a:t>ower Supply</a:t>
            </a:r>
            <a:endParaRPr lang="en-US" sz="1800" dirty="0"/>
          </a:p>
          <a:p>
            <a:pPr marL="542925" lvl="1" indent="-361950" defTabSz="628650">
              <a:buFont typeface="Wingdings" panose="05000000000000000000" pitchFamily="2" charset="2"/>
              <a:buChar char="Ø"/>
            </a:pPr>
            <a:r>
              <a:rPr lang="en-US" sz="2000" dirty="0" smtClean="0"/>
              <a:t>Covered 10 Test cards of each design</a:t>
            </a:r>
          </a:p>
          <a:p>
            <a:pPr marL="542925" lvl="1" indent="-361950" defTabSz="628650">
              <a:buFont typeface="Wingdings" panose="05000000000000000000" pitchFamily="2" charset="2"/>
              <a:buChar char="Ø"/>
            </a:pPr>
            <a:r>
              <a:rPr lang="en-US" sz="2000" dirty="0" smtClean="0"/>
              <a:t>Same batch as the PSI samples when was feasible</a:t>
            </a:r>
          </a:p>
          <a:p>
            <a:pPr marL="542925" lvl="1" indent="-361950" defTabSz="628650">
              <a:buFont typeface="Wingdings" panose="05000000000000000000" pitchFamily="2" charset="2"/>
              <a:buChar char="Ø"/>
            </a:pPr>
            <a:r>
              <a:rPr lang="en-US" sz="2000" dirty="0" smtClean="0"/>
              <a:t>New batches for the rest; minimizing risk through Date Code and factory shorting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32186288"/>
              </p:ext>
            </p:extLst>
          </p:nvPr>
        </p:nvGraphicFramePr>
        <p:xfrm>
          <a:off x="5419724" y="1114425"/>
          <a:ext cx="3171825" cy="371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422228" y="5619469"/>
            <a:ext cx="4807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/>
              <a:t>Need PSI batch verification for full LS3 production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11564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1572" y="0"/>
            <a:ext cx="3360856" cy="630942"/>
          </a:xfrm>
        </p:spPr>
        <p:txBody>
          <a:bodyPr vert="horz" wrap="none" lIns="45720" rIns="45720" anchor="ctr">
            <a:spAutoFit/>
          </a:bodyPr>
          <a:lstStyle/>
          <a:p>
            <a:r>
              <a:rPr lang="en-US" sz="3500" b="1" dirty="0"/>
              <a:t>Control system</a:t>
            </a:r>
            <a:endParaRPr lang="en-GB" sz="35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61" y="3529929"/>
            <a:ext cx="1931964" cy="25767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6" y="3008917"/>
            <a:ext cx="2488981" cy="30323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376" y="4492981"/>
            <a:ext cx="626183" cy="12748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183" y="3529929"/>
            <a:ext cx="2477221" cy="6154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921" y="4529363"/>
            <a:ext cx="1738047" cy="15118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60587" y="3252142"/>
            <a:ext cx="1380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SMU panel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971734" y="4250957"/>
            <a:ext cx="1559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Export panel</a:t>
            </a:r>
            <a:endParaRPr lang="en-GB" sz="1400" dirty="0"/>
          </a:p>
        </p:txBody>
      </p:sp>
      <p:sp>
        <p:nvSpPr>
          <p:cNvPr id="15" name="Right Arrow 14"/>
          <p:cNvSpPr/>
          <p:nvPr/>
        </p:nvSpPr>
        <p:spPr>
          <a:xfrm>
            <a:off x="7811814" y="4800600"/>
            <a:ext cx="373562" cy="236483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138883" y="4198554"/>
            <a:ext cx="9693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Alarms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998595" y="3795000"/>
            <a:ext cx="624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DO</a:t>
            </a:r>
            <a:endParaRPr lang="en-GB" sz="1400" dirty="0"/>
          </a:p>
        </p:txBody>
      </p:sp>
      <p:sp>
        <p:nvSpPr>
          <p:cNvPr id="18" name="Right Arrow 17"/>
          <p:cNvSpPr/>
          <p:nvPr/>
        </p:nvSpPr>
        <p:spPr>
          <a:xfrm>
            <a:off x="7643769" y="3830648"/>
            <a:ext cx="373562" cy="236483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897841" y="3131502"/>
            <a:ext cx="985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Voltage Source</a:t>
            </a:r>
            <a:endParaRPr lang="en-GB" sz="1400" dirty="0"/>
          </a:p>
        </p:txBody>
      </p:sp>
      <p:sp>
        <p:nvSpPr>
          <p:cNvPr id="20" name="Right Arrow 19"/>
          <p:cNvSpPr/>
          <p:nvPr/>
        </p:nvSpPr>
        <p:spPr>
          <a:xfrm>
            <a:off x="7484956" y="3242312"/>
            <a:ext cx="373562" cy="236483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11061" y="605790"/>
            <a:ext cx="739817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Designed to tackle all irradiation campaigns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Based on Siemens PLC and WinCCOA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Can sample up to 100 analog channels and provides 16 DOs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Controls external SMU instruments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Programmable Linear/Logarithmic sequences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Archives data in a database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Sends notification alarms in case of system failure</a:t>
            </a:r>
          </a:p>
        </p:txBody>
      </p:sp>
    </p:spTree>
    <p:extLst>
      <p:ext uri="{BB962C8B-B14F-4D97-AF65-F5344CB8AC3E}">
        <p14:creationId xmlns:p14="http://schemas.microsoft.com/office/powerpoint/2010/main" val="3665522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95" y="7242"/>
            <a:ext cx="7927811" cy="630942"/>
          </a:xfrm>
        </p:spPr>
        <p:txBody>
          <a:bodyPr/>
          <a:lstStyle/>
          <a:p>
            <a:r>
              <a:rPr lang="en-US" dirty="0" smtClean="0"/>
              <a:t>Penning Conditioning Electronics v1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0" t="7387" r="21251" b="2909"/>
          <a:stretch/>
        </p:blipFill>
        <p:spPr>
          <a:xfrm rot="16200000">
            <a:off x="5674200" y="-111594"/>
            <a:ext cx="2405697" cy="432435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2486" y="837434"/>
            <a:ext cx="48192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Campaign started May 2 for 2 weeks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Input sweep from 1nA to 100uA         (1 point/decade)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Strong deviation of the LM317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</a:rPr>
              <a:t>HV dropped from 3kV to 1.7kV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2% deviation of the </a:t>
            </a:r>
            <a:r>
              <a:rPr lang="en-US" sz="2000" dirty="0" err="1" smtClean="0"/>
              <a:t>Vref</a:t>
            </a:r>
            <a:r>
              <a:rPr lang="en-US" sz="2000" dirty="0" smtClean="0"/>
              <a:t> (LT1029)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Introduced 30% relative error on output reading due to the non-linear transfer function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651" y="3968875"/>
            <a:ext cx="2785457" cy="16173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008" y="3968875"/>
            <a:ext cx="2409040" cy="16139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1382" y="3965097"/>
            <a:ext cx="2845033" cy="1617703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5746531" y="4671323"/>
            <a:ext cx="443995" cy="24436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36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095" y="7242"/>
            <a:ext cx="7927811" cy="630942"/>
          </a:xfrm>
        </p:spPr>
        <p:txBody>
          <a:bodyPr/>
          <a:lstStyle/>
          <a:p>
            <a:r>
              <a:rPr lang="en-US" dirty="0" smtClean="0"/>
              <a:t>Penning Conditioning Electronics v2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957" y="880483"/>
            <a:ext cx="4217693" cy="229134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4676" y="679774"/>
            <a:ext cx="50880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Campaign started AUG 1 for 2 weeks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Input sweep from 1nA to 100uA         </a:t>
            </a:r>
            <a:r>
              <a:rPr lang="en-US" sz="2000" dirty="0" smtClean="0"/>
              <a:t>    (</a:t>
            </a:r>
            <a:r>
              <a:rPr lang="en-US" sz="2000" dirty="0"/>
              <a:t>1 point/decade</a:t>
            </a:r>
            <a:r>
              <a:rPr lang="en-US" sz="20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New </a:t>
            </a:r>
            <a:r>
              <a:rPr lang="en-US" sz="2000" dirty="0"/>
              <a:t>Regulator for HV generation</a:t>
            </a:r>
          </a:p>
          <a:p>
            <a:r>
              <a:rPr lang="en-US" sz="2000" dirty="0"/>
              <a:t>     (TPS7A4901DGNT)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</a:rPr>
              <a:t>HV stable within </a:t>
            </a:r>
            <a:r>
              <a:rPr lang="en-US" sz="2000" dirty="0" smtClean="0">
                <a:solidFill>
                  <a:srgbClr val="00B050"/>
                </a:solidFill>
              </a:rPr>
              <a:t>2%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55V drop at 500Gy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/>
              <a:t>New </a:t>
            </a:r>
            <a:r>
              <a:rPr lang="en-US" sz="2000" dirty="0" err="1" smtClean="0"/>
              <a:t>Vref</a:t>
            </a:r>
            <a:r>
              <a:rPr lang="en-US" sz="2000" dirty="0" smtClean="0"/>
              <a:t>; component level test at CHARM (with N. Trikoupis)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0.5% @ 500Gy deviation of the </a:t>
            </a:r>
            <a:r>
              <a:rPr lang="en-US" sz="2000" dirty="0" err="1" smtClean="0">
                <a:solidFill>
                  <a:srgbClr val="00B050"/>
                </a:solidFill>
              </a:rPr>
              <a:t>Vref</a:t>
            </a:r>
            <a:endParaRPr lang="en-US" sz="2000" dirty="0" smtClean="0">
              <a:solidFill>
                <a:srgbClr val="00B05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6% full-scale error at 500Gy</a:t>
            </a:r>
            <a:endParaRPr lang="en-US" sz="2000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027" t="13448" r="4823"/>
          <a:stretch/>
        </p:blipFill>
        <p:spPr>
          <a:xfrm rot="5400000">
            <a:off x="3291817" y="5624081"/>
            <a:ext cx="850707" cy="11942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06650" y="5806643"/>
            <a:ext cx="163634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TL1431-EP</a:t>
            </a:r>
          </a:p>
          <a:p>
            <a:r>
              <a:rPr lang="en-US" sz="1400" dirty="0"/>
              <a:t>LOT:6167839TW6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79" y="4167617"/>
            <a:ext cx="2596826" cy="16234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8670" y="4167617"/>
            <a:ext cx="2694867" cy="161978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526" y="4157650"/>
            <a:ext cx="2743459" cy="1648994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5746531" y="4872491"/>
            <a:ext cx="443995" cy="24436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97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970" y="7242"/>
            <a:ext cx="6780061" cy="630942"/>
          </a:xfrm>
        </p:spPr>
        <p:txBody>
          <a:bodyPr/>
          <a:lstStyle/>
          <a:p>
            <a:r>
              <a:rPr lang="en-US" dirty="0" smtClean="0"/>
              <a:t>Pirani Conditioning Electronics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124" y="985775"/>
            <a:ext cx="3921545" cy="21860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22 October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RADWG N</a:t>
            </a:r>
            <a:r>
              <a:rPr lang="en-GB" dirty="0" smtClean="0"/>
              <a:t>. Chatzigeorgiou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2486" y="837434"/>
            <a:ext cx="47705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Campaign started May 16 for 2 weeks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Pressure simulation with SMU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Sweep from 3mA to 33mA, 3mA </a:t>
            </a:r>
            <a:r>
              <a:rPr lang="en-US" sz="2000" dirty="0" smtClean="0"/>
              <a:t>step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2.5% </a:t>
            </a:r>
            <a:r>
              <a:rPr lang="en-US" sz="2000" dirty="0" smtClean="0"/>
              <a:t>maximum readout </a:t>
            </a:r>
            <a:r>
              <a:rPr lang="en-US" sz="2000" dirty="0" smtClean="0"/>
              <a:t>error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On-going analysis</a:t>
            </a: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B05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12" y="2924767"/>
            <a:ext cx="4819609" cy="314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3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2820</TotalTime>
  <Words>868</Words>
  <Application>Microsoft Office PowerPoint</Application>
  <PresentationFormat>On-screen Show (4:3)</PresentationFormat>
  <Paragraphs>173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Optima</vt:lpstr>
      <vt:lpstr>Wingdings</vt:lpstr>
      <vt:lpstr>CERNCorporate4-3</vt:lpstr>
      <vt:lpstr>Vacuum developments and radiation tests</vt:lpstr>
      <vt:lpstr>Outline</vt:lpstr>
      <vt:lpstr>Vacuum electronics developments in 2018</vt:lpstr>
      <vt:lpstr>COTS PSI campaigns in Q1/Q2 2018</vt:lpstr>
      <vt:lpstr>COTS Procurement</vt:lpstr>
      <vt:lpstr>Control system</vt:lpstr>
      <vt:lpstr>Penning Conditioning Electronics v1</vt:lpstr>
      <vt:lpstr>Penning Conditioning Electronics v2</vt:lpstr>
      <vt:lpstr>Pirani Conditioning Electronics</vt:lpstr>
      <vt:lpstr>Piezo Conditioning Electronics</vt:lpstr>
      <vt:lpstr>Power Supply</vt:lpstr>
      <vt:lpstr>Summing up</vt:lpstr>
      <vt:lpstr>Future Work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Nikolaos Chatzigeorgiou</cp:lastModifiedBy>
  <cp:revision>128</cp:revision>
  <dcterms:created xsi:type="dcterms:W3CDTF">2012-11-30T11:04:26Z</dcterms:created>
  <dcterms:modified xsi:type="dcterms:W3CDTF">2018-10-22T07:43:53Z</dcterms:modified>
</cp:coreProperties>
</file>