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70" r:id="rId4"/>
    <p:sldId id="290" r:id="rId5"/>
    <p:sldId id="279" r:id="rId6"/>
    <p:sldId id="263" r:id="rId7"/>
    <p:sldId id="28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B3B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56" autoAdjust="0"/>
    <p:restoredTop sz="94660"/>
  </p:normalViewPr>
  <p:slideViewPr>
    <p:cSldViewPr snapToGrid="0">
      <p:cViewPr varScale="1">
        <p:scale>
          <a:sx n="66" d="100"/>
          <a:sy n="66" d="100"/>
        </p:scale>
        <p:origin x="2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6949-1945-4AD7-AC54-60BDEE7C4706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AD17-93E4-4321-BFB0-B1EBDD4E5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47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12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682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C2DDFAE1-47D2-455E-99B6-4B32A47FDDAD}" type="datetime1">
              <a:rPr lang="en-US" smtClean="0"/>
              <a:t>10/22/2018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608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E7D18-B168-4B02-BC0F-EFDAEC8AD25F}" type="datetime1">
              <a:rPr lang="en-US" smtClean="0"/>
              <a:t>10/22/2018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15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92A4-2C3B-40E0-8F38-2F8CF183C088}" type="datetime1">
              <a:rPr lang="en-US" smtClean="0"/>
              <a:t>10/22/2018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29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31DFFF-41EA-412D-87DC-5EFB46CE3DDA}" type="datetime1">
              <a:rPr lang="en-US" smtClean="0"/>
              <a:t>10/22/2018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48C9-67F5-4754-B7E5-C95071635642}" type="datetime1">
              <a:rPr lang="en-US" smtClean="0"/>
              <a:t>10/22/2018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951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0C0A3-FDAB-4804-ABD8-DAB8BC3BB246}" type="datetime1">
              <a:rPr lang="en-US" smtClean="0"/>
              <a:t>10/22/2018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00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366B-6727-450F-8346-3369A19C0675}" type="datetime1">
              <a:rPr lang="en-US" smtClean="0"/>
              <a:t>10/22/2018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986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3B4D-5FC5-4A9B-B678-4BDB5980416D}" type="datetime1">
              <a:rPr lang="en-US" smtClean="0"/>
              <a:t>10/22/2018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227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128C-87BF-405B-B474-7BF36A1134BF}" type="datetime1">
              <a:rPr lang="en-US" smtClean="0"/>
              <a:t>10/22/2018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25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9AA9-8DDB-4C4F-9BF0-B3443AD2CF94}" type="datetime1">
              <a:rPr lang="en-US" smtClean="0"/>
              <a:t>10/22/2018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773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29C6-BE98-45C3-A788-60D568CFDC7B}" type="datetime1">
              <a:rPr lang="en-US" smtClean="0"/>
              <a:t>10/22/2018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069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7A99B-B19A-422F-9C0A-4B5DAB2426D9}" type="datetime1">
              <a:rPr lang="en-US" smtClean="0"/>
              <a:t>10/22/2018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4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radwg-table.web.cern.ch/public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charm.web.cern.ch/content/radiation-test-repor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259" y="2530713"/>
            <a:ext cx="10147541" cy="2802414"/>
          </a:xfrm>
        </p:spPr>
        <p:txBody>
          <a:bodyPr/>
          <a:lstStyle/>
          <a:p>
            <a:r>
              <a:rPr lang="en-GB" dirty="0" smtClean="0"/>
              <a:t>RADWG Meeting November </a:t>
            </a:r>
            <a:r>
              <a:rPr lang="en-GB" dirty="0" smtClean="0"/>
              <a:t>2018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5372754"/>
            <a:ext cx="9144000" cy="1655762"/>
          </a:xfrm>
        </p:spPr>
        <p:txBody>
          <a:bodyPr/>
          <a:lstStyle/>
          <a:p>
            <a:r>
              <a:rPr lang="en-GB" dirty="0" smtClean="0"/>
              <a:t>Salvatore Danzeca </a:t>
            </a:r>
            <a:r>
              <a:rPr lang="en-GB" dirty="0" smtClean="0"/>
              <a:t>EN/SMM/RME </a:t>
            </a:r>
            <a:r>
              <a:rPr lang="en-GB" dirty="0" smtClean="0"/>
              <a:t>on behalf of the RADWG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F8013-7F03-4AF9-A8C8-AC136CC9A27E}" type="datetime1">
              <a:rPr lang="en-US" smtClean="0"/>
              <a:t>10/22/2018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27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838" y="63200"/>
            <a:ext cx="10515600" cy="1325563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8763"/>
            <a:ext cx="10515600" cy="4351338"/>
          </a:xfrm>
        </p:spPr>
        <p:txBody>
          <a:bodyPr>
            <a:normAutofit/>
          </a:bodyPr>
          <a:lstStyle/>
          <a:p>
            <a:r>
              <a:rPr lang="en-GB" b="1" dirty="0" smtClean="0"/>
              <a:t>Activities </a:t>
            </a:r>
            <a:r>
              <a:rPr lang="en-GB" b="1" dirty="0"/>
              <a:t>Overview</a:t>
            </a:r>
            <a:r>
              <a:rPr lang="en-GB" dirty="0"/>
              <a:t> by </a:t>
            </a:r>
            <a:r>
              <a:rPr lang="en-GB" i="1" dirty="0"/>
              <a:t>Salvatore Danzeca</a:t>
            </a:r>
            <a:endParaRPr lang="en-GB" dirty="0"/>
          </a:p>
          <a:p>
            <a:r>
              <a:rPr lang="en-GB" b="1" dirty="0" smtClean="0"/>
              <a:t>Vacuum </a:t>
            </a:r>
            <a:r>
              <a:rPr lang="en-GB" b="1" dirty="0"/>
              <a:t>development and radiation tests</a:t>
            </a:r>
            <a:r>
              <a:rPr lang="en-GB" dirty="0"/>
              <a:t> by </a:t>
            </a:r>
            <a:r>
              <a:rPr lang="en-GB" i="1" dirty="0"/>
              <a:t>Nikolaos Chatzigeorgiou</a:t>
            </a:r>
            <a:endParaRPr lang="en-GB" dirty="0"/>
          </a:p>
          <a:p>
            <a:r>
              <a:rPr lang="en-GB" b="1" dirty="0" smtClean="0"/>
              <a:t>ELMB </a:t>
            </a:r>
            <a:r>
              <a:rPr lang="en-GB" b="1" dirty="0"/>
              <a:t>++ development and radiation test result</a:t>
            </a:r>
            <a:r>
              <a:rPr lang="en-GB" dirty="0"/>
              <a:t> by </a:t>
            </a:r>
            <a:r>
              <a:rPr lang="en-GB" i="1" dirty="0"/>
              <a:t>Kamil Szymon Nicpon</a:t>
            </a:r>
            <a:endParaRPr lang="en-GB" dirty="0"/>
          </a:p>
          <a:p>
            <a:r>
              <a:rPr lang="en-GB" b="1" dirty="0" err="1" smtClean="0"/>
              <a:t>NanoExplore</a:t>
            </a:r>
            <a:r>
              <a:rPr lang="en-GB" b="1" dirty="0" smtClean="0"/>
              <a:t> </a:t>
            </a:r>
            <a:r>
              <a:rPr lang="en-GB" b="1" dirty="0"/>
              <a:t>FPGA radiation test results</a:t>
            </a:r>
            <a:r>
              <a:rPr lang="en-GB" dirty="0"/>
              <a:t> by </a:t>
            </a:r>
            <a:r>
              <a:rPr lang="en-GB" i="1" dirty="0"/>
              <a:t>Georgios Tsiligiannis</a:t>
            </a:r>
            <a:endParaRPr lang="en-GB" dirty="0"/>
          </a:p>
          <a:p>
            <a:r>
              <a:rPr lang="en-GB" b="1" dirty="0" err="1" smtClean="0"/>
              <a:t>Optocoupler</a:t>
            </a:r>
            <a:r>
              <a:rPr lang="en-GB" b="1" dirty="0" smtClean="0"/>
              <a:t> </a:t>
            </a:r>
            <a:r>
              <a:rPr lang="en-GB" b="1" dirty="0"/>
              <a:t>radiation tests results and suggested selection process</a:t>
            </a:r>
            <a:r>
              <a:rPr lang="en-GB" dirty="0"/>
              <a:t> by </a:t>
            </a:r>
            <a:r>
              <a:rPr lang="en-GB" i="1" dirty="0"/>
              <a:t>Rudy Ferraro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AF32D-2A4E-419A-BE86-1871B009BC6B}" type="datetime1">
              <a:rPr lang="en-US" smtClean="0"/>
              <a:t>10/22/2018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69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6297282" y="105190"/>
            <a:ext cx="3856009" cy="20469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482" y="173230"/>
            <a:ext cx="10515600" cy="1325563"/>
          </a:xfrm>
        </p:spPr>
        <p:txBody>
          <a:bodyPr/>
          <a:lstStyle/>
          <a:p>
            <a:r>
              <a:rPr lang="en-GB" dirty="0" smtClean="0"/>
              <a:t>RADWG Mandate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9538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It provides </a:t>
            </a:r>
            <a:r>
              <a:rPr lang="en-GB" b="1" dirty="0">
                <a:solidFill>
                  <a:srgbClr val="FF0000"/>
                </a:solidFill>
              </a:rPr>
              <a:t>support</a:t>
            </a:r>
            <a:r>
              <a:rPr lang="en-GB" dirty="0"/>
              <a:t> to the accelerator sector equipment groups for the assessment of radiation tolerance of electronic equipment to be installed in radiation exposed areas. </a:t>
            </a:r>
            <a:endParaRPr lang="en-GB" dirty="0" smtClean="0"/>
          </a:p>
          <a:p>
            <a:r>
              <a:rPr lang="en-GB" dirty="0" smtClean="0"/>
              <a:t>It is </a:t>
            </a:r>
            <a:r>
              <a:rPr lang="en-GB" dirty="0"/>
              <a:t>as a </a:t>
            </a:r>
            <a:r>
              <a:rPr lang="en-GB" b="1" dirty="0">
                <a:solidFill>
                  <a:srgbClr val="FF0000"/>
                </a:solidFill>
              </a:rPr>
              <a:t>forum</a:t>
            </a:r>
            <a:r>
              <a:rPr lang="en-GB" dirty="0"/>
              <a:t> for electronic engineers to discuss </a:t>
            </a:r>
          </a:p>
          <a:p>
            <a:pPr lvl="1"/>
            <a:r>
              <a:rPr lang="en-GB" dirty="0" smtClean="0"/>
              <a:t>design </a:t>
            </a:r>
            <a:r>
              <a:rPr lang="en-GB" dirty="0"/>
              <a:t>practices </a:t>
            </a:r>
            <a:endParaRPr lang="en-GB" dirty="0" smtClean="0"/>
          </a:p>
          <a:p>
            <a:pPr lvl="1"/>
            <a:r>
              <a:rPr lang="en-GB" dirty="0" smtClean="0"/>
              <a:t>radiation tests</a:t>
            </a:r>
          </a:p>
          <a:p>
            <a:pPr lvl="1"/>
            <a:r>
              <a:rPr lang="en-GB" dirty="0" smtClean="0"/>
              <a:t>radiation </a:t>
            </a:r>
            <a:r>
              <a:rPr lang="en-GB" dirty="0"/>
              <a:t>induced failures in the accelerators. </a:t>
            </a:r>
          </a:p>
          <a:p>
            <a:r>
              <a:rPr lang="en-GB" dirty="0" smtClean="0"/>
              <a:t>It </a:t>
            </a:r>
            <a:r>
              <a:rPr lang="en-GB" b="1" dirty="0">
                <a:solidFill>
                  <a:srgbClr val="FF0000"/>
                </a:solidFill>
              </a:rPr>
              <a:t>coordinates radiation test campaigns </a:t>
            </a:r>
            <a:r>
              <a:rPr lang="en-GB" dirty="0"/>
              <a:t>inside and outside CERN</a:t>
            </a:r>
          </a:p>
          <a:p>
            <a:r>
              <a:rPr lang="en-GB" dirty="0" smtClean="0"/>
              <a:t>The </a:t>
            </a:r>
            <a:r>
              <a:rPr lang="en-GB" dirty="0"/>
              <a:t>RADWG </a:t>
            </a:r>
            <a:r>
              <a:rPr lang="en-GB" b="1" dirty="0">
                <a:solidFill>
                  <a:srgbClr val="FF0000"/>
                </a:solidFill>
              </a:rPr>
              <a:t>assists the R2E Project </a:t>
            </a:r>
            <a:r>
              <a:rPr lang="en-GB" dirty="0"/>
              <a:t>leader for the evaluation of the technical aspects of the proposed mitigation actions with the representatives of the equipment </a:t>
            </a:r>
            <a:r>
              <a:rPr lang="en-GB" dirty="0" smtClean="0"/>
              <a:t>groups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878E-94D6-4F00-8952-6DFFA9058DCC}" type="datetime1">
              <a:rPr lang="en-US" smtClean="0"/>
              <a:t>10/22/2018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9142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675A-C6C8-4306-89C7-A08C92A08796}" type="datetime1">
              <a:rPr lang="en-US" smtClean="0"/>
              <a:t>10/22/2018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496728" y="146735"/>
            <a:ext cx="8226425" cy="811212"/>
          </a:xfrm>
        </p:spPr>
        <p:txBody>
          <a:bodyPr/>
          <a:lstStyle/>
          <a:p>
            <a:r>
              <a:rPr lang="en-GB" altLang="en-US" smtClean="0"/>
              <a:t>Radiation Tests 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376078" y="956360"/>
            <a:ext cx="8586788" cy="5111750"/>
          </a:xfrm>
          <a:prstGeom prst="rect">
            <a:avLst/>
          </a:prstGeom>
        </p:spPr>
        <p:txBody>
          <a:bodyPr/>
          <a:lstStyle/>
          <a:p>
            <a:r>
              <a:rPr lang="en-GB" altLang="en-US" sz="2000" b="1" dirty="0" smtClean="0">
                <a:solidFill>
                  <a:srgbClr val="FF0000"/>
                </a:solidFill>
              </a:rPr>
              <a:t>71 components tested</a:t>
            </a:r>
            <a:r>
              <a:rPr lang="en-GB" altLang="en-US" sz="2000" dirty="0" smtClean="0"/>
              <a:t> under irradiation in the 2018 requested by TE/VSC, TE/EPC, BE/BI, TE/MPE</a:t>
            </a:r>
          </a:p>
          <a:p>
            <a:r>
              <a:rPr lang="en-GB" altLang="en-US" sz="2000" b="1" dirty="0" smtClean="0">
                <a:solidFill>
                  <a:srgbClr val="FF0000"/>
                </a:solidFill>
              </a:rPr>
              <a:t>8 PSI-PIF proton </a:t>
            </a:r>
            <a:r>
              <a:rPr lang="en-GB" altLang="en-US" sz="2000" dirty="0" smtClean="0"/>
              <a:t>test campaigns </a:t>
            </a:r>
          </a:p>
          <a:p>
            <a:r>
              <a:rPr lang="en-GB" altLang="en-US" sz="2000" b="1" dirty="0" smtClean="0">
                <a:solidFill>
                  <a:srgbClr val="FF0000"/>
                </a:solidFill>
              </a:rPr>
              <a:t>5 years collaboration </a:t>
            </a:r>
            <a:r>
              <a:rPr lang="en-GB" altLang="en-US" sz="2000" dirty="0" smtClean="0"/>
              <a:t>with PSI to ensure continuity of the radiation tests also during the LS2 </a:t>
            </a:r>
          </a:p>
          <a:p>
            <a:r>
              <a:rPr lang="en-GB" altLang="en-US" sz="2000" b="1" dirty="0" smtClean="0">
                <a:solidFill>
                  <a:srgbClr val="FF0000"/>
                </a:solidFill>
              </a:rPr>
              <a:t>Radiation test database </a:t>
            </a:r>
            <a:r>
              <a:rPr lang="en-GB" altLang="en-US" sz="2000" dirty="0" smtClean="0"/>
              <a:t>available online: </a:t>
            </a:r>
            <a:r>
              <a:rPr lang="en-GB" altLang="en-US" sz="2000" dirty="0" smtClean="0">
                <a:hlinkClick r:id="rId2"/>
              </a:rPr>
              <a:t>https://radwg-table.web.cern.ch/public/</a:t>
            </a:r>
            <a:r>
              <a:rPr lang="en-GB" altLang="en-US" sz="2000" dirty="0" smtClean="0"/>
              <a:t> </a:t>
            </a:r>
          </a:p>
          <a:p>
            <a:pPr lvl="1"/>
            <a:endParaRPr lang="en-GB" altLang="en-US" sz="1800" dirty="0" smtClean="0"/>
          </a:p>
          <a:p>
            <a:pPr lvl="1"/>
            <a:endParaRPr lang="en-GB" altLang="en-US" sz="1800" dirty="0" smtClean="0"/>
          </a:p>
          <a:p>
            <a:pPr lvl="1"/>
            <a:endParaRPr lang="en-GB" altLang="en-US" sz="1800" dirty="0" smtClean="0"/>
          </a:p>
          <a:p>
            <a:pPr lvl="1"/>
            <a:endParaRPr lang="en-GB" altLang="en-US" sz="1800" dirty="0" smtClean="0"/>
          </a:p>
        </p:txBody>
      </p:sp>
      <p:pic>
        <p:nvPicPr>
          <p:cNvPr id="2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203" y="3655110"/>
            <a:ext cx="3695700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591" y="3626535"/>
            <a:ext cx="3738562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515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49880"/>
            <a:ext cx="10515600" cy="1107466"/>
          </a:xfrm>
        </p:spPr>
        <p:txBody>
          <a:bodyPr/>
          <a:lstStyle/>
          <a:p>
            <a:r>
              <a:rPr lang="en-GB" dirty="0" smtClean="0"/>
              <a:t>Radiation test campaigns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5186"/>
            <a:ext cx="10515600" cy="1254760"/>
          </a:xfrm>
        </p:spPr>
        <p:txBody>
          <a:bodyPr>
            <a:normAutofit/>
          </a:bodyPr>
          <a:lstStyle/>
          <a:p>
            <a:r>
              <a:rPr lang="en-GB" dirty="0" smtClean="0"/>
              <a:t>PSI Facility Updates</a:t>
            </a:r>
          </a:p>
          <a:p>
            <a:pPr lvl="1"/>
            <a:r>
              <a:rPr lang="en-GB" dirty="0" smtClean="0"/>
              <a:t>2019 Requests open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234905"/>
              </p:ext>
            </p:extLst>
          </p:nvPr>
        </p:nvGraphicFramePr>
        <p:xfrm>
          <a:off x="591388" y="1753922"/>
          <a:ext cx="11311853" cy="433929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3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11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05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8954">
                <a:tc>
                  <a:txBody>
                    <a:bodyPr/>
                    <a:lstStyle/>
                    <a:p>
                      <a:r>
                        <a:rPr lang="en-GB" dirty="0" smtClean="0"/>
                        <a:t>Test</a:t>
                      </a:r>
                      <a:r>
                        <a:rPr lang="en-GB" baseline="0" dirty="0" smtClean="0"/>
                        <a:t> 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 group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Equipment owner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954">
                <a:tc>
                  <a:txBody>
                    <a:bodyPr/>
                    <a:lstStyle/>
                    <a:p>
                      <a:r>
                        <a:rPr lang="en-GB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January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Sensor</a:t>
                      </a:r>
                      <a:r>
                        <a:rPr lang="en-GB" baseline="0" dirty="0" smtClean="0"/>
                        <a:t> calibration, Vacuum components, DCDC Converter from Atlas 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EN/SMM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TE/VSC</a:t>
                      </a:r>
                      <a:r>
                        <a:rPr lang="en-GB" baseline="0" dirty="0" smtClean="0"/>
                        <a:t> – EN/SMM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564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</a:t>
                      </a:r>
                      <a:endParaRPr lang="en-GB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Voltage regulators, transistors, </a:t>
                      </a:r>
                      <a:r>
                        <a:rPr lang="en-GB" baseline="0" dirty="0" err="1" smtClean="0"/>
                        <a:t>misc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EN/SMM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TE/VSC , TE/MPE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5092">
                <a:tc>
                  <a:txBody>
                    <a:bodyPr/>
                    <a:lstStyle/>
                    <a:p>
                      <a:r>
                        <a:rPr lang="en-GB" dirty="0" smtClean="0"/>
                        <a:t>May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Timer,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Logic 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EN/SMM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BE/BI – TE/VSC – TE/MPE – BE/CO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25753"/>
                  </a:ext>
                </a:extLst>
              </a:tr>
              <a:tr h="358954">
                <a:tc>
                  <a:txBody>
                    <a:bodyPr/>
                    <a:lstStyle/>
                    <a:p>
                      <a:r>
                        <a:rPr lang="en-GB" dirty="0" smtClean="0"/>
                        <a:t>June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Zener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Diodes, DAC,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FLASH,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EN/SMM</a:t>
                      </a:r>
                      <a:r>
                        <a:rPr lang="en-GB" baseline="0" dirty="0" smtClean="0"/>
                        <a:t> </a:t>
                      </a:r>
                      <a:endParaRPr lang="en-GB" dirty="0" smtClean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BE/BI – TE/VSC – TE/MPE – BE/CO</a:t>
                      </a:r>
                      <a:endParaRPr lang="en-GB" dirty="0" smtClean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9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</a:t>
                      </a: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Logic, Diodes, I2C buffer from Atlas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EN/SMM</a:t>
                      </a:r>
                      <a:endParaRPr lang="en-GB" dirty="0" smtClean="0"/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BE/BI – TE/VSC – TE/MPE – BE/CO</a:t>
                      </a:r>
                      <a:endParaRPr lang="en-GB" dirty="0"/>
                    </a:p>
                  </a:txBody>
                  <a:tcPr>
                    <a:solidFill>
                      <a:srgbClr val="AFAB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9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August</a:t>
                      </a: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Voltage regulators,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RFMos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OpAmp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EN/SMM</a:t>
                      </a:r>
                      <a:endParaRPr lang="en-GB" dirty="0" smtClean="0"/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BE/BI – TE/VSC – TE/MPE – BE/CO</a:t>
                      </a:r>
                      <a:endParaRPr lang="en-GB" dirty="0"/>
                    </a:p>
                  </a:txBody>
                  <a:tcPr>
                    <a:solidFill>
                      <a:srgbClr val="AFAB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301234"/>
                  </a:ext>
                </a:extLst>
              </a:tr>
              <a:tr h="3589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October</a:t>
                      </a: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 calibration,</a:t>
                      </a:r>
                      <a:r>
                        <a:rPr lang="en-GB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Diodes, FPGA </a:t>
                      </a:r>
                      <a:r>
                        <a:rPr lang="en-GB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misc</a:t>
                      </a:r>
                      <a:r>
                        <a:rPr lang="en-GB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EN/SMM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BE/BI – TE/VSC – TE/MPE – BE/CO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FAB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894851"/>
                  </a:ext>
                </a:extLst>
              </a:tr>
              <a:tr h="3589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November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Lot qualification,  ADC, DC-DC converters,  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EN/SMM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BE/BI – TE/VSC – TE/MPE – BE/CO</a:t>
                      </a:r>
                      <a:endParaRPr lang="en-GB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7107396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1589" y="6356350"/>
            <a:ext cx="2743200" cy="365125"/>
          </a:xfrm>
        </p:spPr>
        <p:txBody>
          <a:bodyPr/>
          <a:lstStyle/>
          <a:p>
            <a:fld id="{917AFF83-AA22-4D22-A412-C94A422514B5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5E3BA22-1811-4F5C-A5D1-7790B5498FB5}" type="datetime1">
              <a:rPr lang="en-US" smtClean="0"/>
              <a:t>10/22/2018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0640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610" y="-32088"/>
            <a:ext cx="3473912" cy="2605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03" y="-54934"/>
            <a:ext cx="10515600" cy="1325563"/>
          </a:xfrm>
        </p:spPr>
        <p:txBody>
          <a:bodyPr/>
          <a:lstStyle/>
          <a:p>
            <a:r>
              <a:rPr lang="en-GB" baseline="30000" dirty="0" smtClean="0"/>
              <a:t>60</a:t>
            </a:r>
            <a:r>
              <a:rPr lang="en-GB" dirty="0" smtClean="0"/>
              <a:t>Co facility @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471" y="891540"/>
            <a:ext cx="7944929" cy="3269297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Reminder: dose rates from 20Gy/h up to 0.36Gy/h </a:t>
            </a:r>
          </a:p>
          <a:p>
            <a:r>
              <a:rPr lang="en-GB" dirty="0" smtClean="0"/>
              <a:t>Inside the irradiator setup: 300Gy/h to 100Gy/h on a small surface</a:t>
            </a:r>
          </a:p>
          <a:p>
            <a:r>
              <a:rPr lang="it-IT" dirty="0" smtClean="0"/>
              <a:t>Past Users:</a:t>
            </a:r>
          </a:p>
          <a:p>
            <a:pPr lvl="1"/>
            <a:r>
              <a:rPr lang="it-IT" dirty="0" smtClean="0"/>
              <a:t>Kurtis </a:t>
            </a:r>
            <a:r>
              <a:rPr lang="it-IT" dirty="0"/>
              <a:t>Johnson (31 May to 16 Aug)</a:t>
            </a:r>
            <a:endParaRPr lang="en-GB" dirty="0"/>
          </a:p>
          <a:p>
            <a:pPr lvl="1"/>
            <a:r>
              <a:rPr lang="it-IT" dirty="0"/>
              <a:t>Rudy Ferraro </a:t>
            </a:r>
            <a:r>
              <a:rPr lang="en-GB" dirty="0"/>
              <a:t>(16 Aug to 10 Sept)</a:t>
            </a:r>
          </a:p>
          <a:p>
            <a:pPr lvl="1"/>
            <a:r>
              <a:rPr lang="it-IT" dirty="0"/>
              <a:t>Joan Cesari (multiple tests)</a:t>
            </a:r>
            <a:endParaRPr lang="en-GB" dirty="0"/>
          </a:p>
          <a:p>
            <a:pPr lvl="1"/>
            <a:r>
              <a:rPr lang="it-IT" dirty="0"/>
              <a:t>Matteo Brucoli (15 June to 22 June</a:t>
            </a:r>
            <a:r>
              <a:rPr lang="it-IT" dirty="0" smtClean="0"/>
              <a:t>)</a:t>
            </a:r>
            <a:endParaRPr lang="en-GB" dirty="0" smtClean="0"/>
          </a:p>
          <a:p>
            <a:r>
              <a:rPr lang="en-GB" dirty="0" smtClean="0"/>
              <a:t>On-going : Atlas FPGA TID testing</a:t>
            </a:r>
          </a:p>
          <a:p>
            <a:r>
              <a:rPr lang="en-GB" dirty="0" smtClean="0"/>
              <a:t>Call for tender for the new source of 100TBq completed.</a:t>
            </a:r>
          </a:p>
          <a:p>
            <a:r>
              <a:rPr lang="en-GB" dirty="0" smtClean="0"/>
              <a:t>Installation next year </a:t>
            </a:r>
          </a:p>
          <a:p>
            <a:pPr lvl="1"/>
            <a:r>
              <a:rPr lang="en-GB" dirty="0" smtClean="0"/>
              <a:t>Modification of the irradiator might be necessary</a:t>
            </a:r>
          </a:p>
          <a:p>
            <a:r>
              <a:rPr lang="en-GB" dirty="0"/>
              <a:t>The new source can allow us to reach 1MGy in 20 days on 4x4 cm. Larger sample size will require more time.</a:t>
            </a:r>
          </a:p>
          <a:p>
            <a:endParaRPr lang="en-GB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2733513"/>
            <a:ext cx="4120772" cy="2851241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C2CF-977D-4AD7-8944-53900A5EDCAE}" type="datetime1">
              <a:rPr lang="en-US" smtClean="0"/>
              <a:t>10/22/2018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0" name="Picture 1" descr="image00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935" y="4160837"/>
            <a:ext cx="3413329" cy="191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6658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251" y="-285349"/>
            <a:ext cx="10515600" cy="1325563"/>
          </a:xfrm>
        </p:spPr>
        <p:txBody>
          <a:bodyPr/>
          <a:lstStyle/>
          <a:p>
            <a:r>
              <a:rPr lang="en-GB" dirty="0" smtClean="0"/>
              <a:t>CHARM Facility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747-1422-459E-BFC9-3FB9A407589A}" type="datetime1">
              <a:rPr lang="en-US" smtClean="0"/>
              <a:t>10/22/2018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38199" y="925861"/>
            <a:ext cx="8081212" cy="496159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000" b="1" dirty="0">
                <a:solidFill>
                  <a:srgbClr val="FF0000"/>
                </a:solidFill>
              </a:rPr>
              <a:t>Fully booked for the </a:t>
            </a:r>
            <a:r>
              <a:rPr lang="en-GB" altLang="en-US" sz="2000" b="1" dirty="0" smtClean="0">
                <a:solidFill>
                  <a:srgbClr val="FF0000"/>
                </a:solidFill>
              </a:rPr>
              <a:t>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000" b="1" dirty="0" smtClean="0">
                <a:solidFill>
                  <a:srgbClr val="FF0000"/>
                </a:solidFill>
              </a:rPr>
              <a:t>Last day with protons 11/11/2018</a:t>
            </a:r>
            <a:endParaRPr lang="en-GB" altLang="en-US" sz="2000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000" dirty="0" smtClean="0"/>
              <a:t>More than </a:t>
            </a:r>
            <a:r>
              <a:rPr lang="en-GB" altLang="en-US" sz="2000" b="1" dirty="0" smtClean="0">
                <a:solidFill>
                  <a:srgbClr val="FF0000"/>
                </a:solidFill>
              </a:rPr>
              <a:t>50 users</a:t>
            </a:r>
            <a:r>
              <a:rPr lang="en-GB" altLang="en-US" sz="2000" dirty="0" smtClean="0"/>
              <a:t> (2x 2017) </a:t>
            </a:r>
            <a:r>
              <a:rPr lang="en-GB" altLang="en-US" sz="2000" dirty="0"/>
              <a:t>from CERN and external </a:t>
            </a:r>
            <a:r>
              <a:rPr lang="en-GB" altLang="en-US" sz="2000" dirty="0" smtClean="0"/>
              <a:t>institutes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dirty="0"/>
              <a:t>Reports available </a:t>
            </a:r>
            <a:r>
              <a:rPr lang="en-GB" altLang="en-US" dirty="0" smtClean="0"/>
              <a:t>online : </a:t>
            </a:r>
            <a:r>
              <a:rPr lang="en-GB" altLang="en-US" dirty="0" smtClean="0">
                <a:hlinkClick r:id="rId2"/>
              </a:rPr>
              <a:t>http://</a:t>
            </a:r>
            <a:r>
              <a:rPr lang="en-GB" altLang="en-US" dirty="0">
                <a:hlinkClick r:id="rId2"/>
              </a:rPr>
              <a:t>charm.web.cern.ch/content/radiation-test-report</a:t>
            </a:r>
            <a:r>
              <a:rPr lang="en-GB" altLang="en-US" dirty="0"/>
              <a:t> </a:t>
            </a:r>
            <a:endParaRPr lang="en-GB" alt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000" dirty="0"/>
              <a:t>Problem on the target solved in two weeks with the help of the EN-STI and Robotics intervention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000" dirty="0"/>
              <a:t>All the users have been re-scheduled and no beam lost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000" b="1" dirty="0" smtClean="0">
                <a:solidFill>
                  <a:srgbClr val="FF0000"/>
                </a:solidFill>
              </a:rPr>
              <a:t>Up </a:t>
            </a:r>
            <a:r>
              <a:rPr lang="en-GB" altLang="en-US" sz="2000" b="1" dirty="0">
                <a:solidFill>
                  <a:srgbClr val="FF0000"/>
                </a:solidFill>
              </a:rPr>
              <a:t>to </a:t>
            </a:r>
            <a:r>
              <a:rPr lang="en-GB" altLang="en-US" sz="2000" b="1" dirty="0" smtClean="0">
                <a:solidFill>
                  <a:srgbClr val="FF0000"/>
                </a:solidFill>
              </a:rPr>
              <a:t>8 </a:t>
            </a:r>
            <a:r>
              <a:rPr lang="en-GB" altLang="en-US" sz="2000" b="1" dirty="0">
                <a:solidFill>
                  <a:srgbClr val="FF0000"/>
                </a:solidFill>
              </a:rPr>
              <a:t>users running in parallel</a:t>
            </a:r>
            <a:r>
              <a:rPr lang="en-GB" altLang="en-US" sz="2000" dirty="0"/>
              <a:t> in different </a:t>
            </a:r>
            <a:r>
              <a:rPr lang="en-GB" altLang="en-US" sz="2000" dirty="0" smtClean="0"/>
              <a:t>positions (last year was 6)</a:t>
            </a:r>
            <a:endParaRPr lang="en-GB" alt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000" dirty="0"/>
              <a:t>New configuration: In-beam testing for component screening </a:t>
            </a:r>
            <a:endParaRPr lang="en-GB" altLang="en-US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 smtClean="0"/>
              <a:t>8 </a:t>
            </a:r>
            <a:r>
              <a:rPr lang="en-GB" altLang="en-US" dirty="0" err="1" smtClean="0"/>
              <a:t>Optocoupler</a:t>
            </a:r>
            <a:r>
              <a:rPr lang="en-GB" altLang="en-US" dirty="0" smtClean="0"/>
              <a:t> screened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2</a:t>
            </a:r>
            <a:r>
              <a:rPr lang="en-GB" altLang="en-US" dirty="0" smtClean="0"/>
              <a:t> DC-DC converter</a:t>
            </a:r>
            <a:endParaRPr lang="en-GB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000" b="1" dirty="0">
                <a:solidFill>
                  <a:srgbClr val="FF0000"/>
                </a:solidFill>
              </a:rPr>
              <a:t>Online dosimetry </a:t>
            </a:r>
            <a:r>
              <a:rPr lang="en-GB" altLang="en-US" sz="2000" dirty="0"/>
              <a:t>using the </a:t>
            </a:r>
            <a:r>
              <a:rPr lang="en-GB" altLang="en-US" sz="2000" dirty="0" err="1"/>
              <a:t>RadMon</a:t>
            </a:r>
            <a:r>
              <a:rPr lang="en-GB" altLang="en-US" sz="2000" dirty="0"/>
              <a:t>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000" b="1" dirty="0" smtClean="0">
                <a:solidFill>
                  <a:srgbClr val="FF0000"/>
                </a:solidFill>
              </a:rPr>
              <a:t>Second ion beam (Lead) </a:t>
            </a:r>
            <a:r>
              <a:rPr lang="en-GB" altLang="en-US" sz="2000" dirty="0"/>
              <a:t>in CHARM during the </a:t>
            </a:r>
            <a:r>
              <a:rPr lang="en-GB" altLang="en-US" sz="2000" dirty="0" smtClean="0"/>
              <a:t>2018 starting on the 12/11/2018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altLang="en-US" dirty="0"/>
          </a:p>
        </p:txBody>
      </p:sp>
      <p:pic>
        <p:nvPicPr>
          <p:cNvPr id="10" name="Picture 2" descr="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2080" y="70199"/>
            <a:ext cx="1733534" cy="196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2715" y="2010229"/>
            <a:ext cx="2952572" cy="164899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10868734" y="2985829"/>
            <a:ext cx="983876" cy="989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442" y="3848188"/>
            <a:ext cx="1644225" cy="21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49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3446</TotalTime>
  <Words>534</Words>
  <Application>Microsoft Office PowerPoint</Application>
  <PresentationFormat>Widescreen</PresentationFormat>
  <Paragraphs>111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RADWG Meeting November 2018</vt:lpstr>
      <vt:lpstr>AGENDA</vt:lpstr>
      <vt:lpstr>RADWG Mandate</vt:lpstr>
      <vt:lpstr>Radiation Tests </vt:lpstr>
      <vt:lpstr>Radiation test campaigns</vt:lpstr>
      <vt:lpstr>60Co facility @ CERN</vt:lpstr>
      <vt:lpstr>CHARM Facility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RADWG Meeting April 2015</dc:title>
  <dc:creator>Salvatore Danzeca</dc:creator>
  <cp:lastModifiedBy>Salvatore Danzeca</cp:lastModifiedBy>
  <cp:revision>147</cp:revision>
  <dcterms:created xsi:type="dcterms:W3CDTF">2015-04-22T07:50:05Z</dcterms:created>
  <dcterms:modified xsi:type="dcterms:W3CDTF">2018-10-22T07:58:15Z</dcterms:modified>
</cp:coreProperties>
</file>