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78" r:id="rId1"/>
  </p:sldMasterIdLst>
  <p:notesMasterIdLst>
    <p:notesMasterId r:id="rId5"/>
  </p:notesMasterIdLst>
  <p:handoutMasterIdLst>
    <p:handoutMasterId r:id="rId6"/>
  </p:handoutMasterIdLst>
  <p:sldIdLst>
    <p:sldId id="333" r:id="rId2"/>
    <p:sldId id="335" r:id="rId3"/>
    <p:sldId id="337" r:id="rId4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CC"/>
    <a:srgbClr val="FF6600"/>
    <a:srgbClr val="FF99FF"/>
    <a:srgbClr val="1067EA"/>
    <a:srgbClr val="139BFB"/>
    <a:srgbClr val="808080"/>
    <a:srgbClr val="969696"/>
    <a:srgbClr val="0068A6"/>
    <a:srgbClr val="98C8E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4541" autoAdjust="0"/>
  </p:normalViewPr>
  <p:slideViewPr>
    <p:cSldViewPr>
      <p:cViewPr>
        <p:scale>
          <a:sx n="100" d="100"/>
          <a:sy n="100" d="100"/>
        </p:scale>
        <p:origin x="-210" y="444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02/10/2018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xmlns="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jpe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jpeg"/><Relationship Id="rId10" Type="http://schemas.openxmlformats.org/officeDocument/2006/relationships/image" Target="../media/image11.jpe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728976" y="7277212"/>
            <a:ext cx="212725" cy="230188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2034877"/>
            <a:ext cx="6480175" cy="488057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</a:lstStyle>
          <a:p>
            <a:pPr lvl="0"/>
            <a:r>
              <a:rPr lang="en-US" smtClean="0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=""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33" y="1275556"/>
            <a:ext cx="6480720" cy="720081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40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31800" y="2594942"/>
            <a:ext cx="9216777" cy="356421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120" y="6226199"/>
            <a:ext cx="6336258" cy="431501"/>
          </a:xfrm>
          <a:prstGeom prst="rect">
            <a:avLst/>
          </a:prstGeom>
        </p:spPr>
        <p:txBody>
          <a:bodyPr lIns="36000" rIns="36000"/>
          <a:lstStyle>
            <a:lvl1pPr algn="r">
              <a:defRPr sz="24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5816" y="2771725"/>
            <a:ext cx="8495803" cy="648667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75123" y="3518843"/>
            <a:ext cx="7488237" cy="5762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2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5349731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263" y="7265732"/>
            <a:ext cx="214312" cy="230188"/>
          </a:xfrm>
        </p:spPr>
        <p:txBody>
          <a:bodyPr/>
          <a:lstStyle>
            <a:lvl1pPr>
              <a:defRPr sz="13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94807" y="971525"/>
            <a:ext cx="9091010" cy="590465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500"/>
              </a:spcAft>
              <a:defRPr sz="2800">
                <a:solidFill>
                  <a:srgbClr val="C00000"/>
                </a:solidFill>
              </a:defRPr>
            </a:lvl1pPr>
            <a:lvl2pPr marL="360000" indent="-2880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  <a:defRPr sz="2400"/>
            </a:lvl2pPr>
            <a:lvl3pPr marL="648000" indent="-288000">
              <a:lnSpc>
                <a:spcPct val="100000"/>
              </a:lnSpc>
              <a:spcAft>
                <a:spcPts val="900"/>
              </a:spcAft>
              <a:buFont typeface="Symbol" pitchFamily="18" charset="2"/>
              <a:buChar char="-"/>
              <a:defRPr sz="2000"/>
            </a:lvl3pPr>
            <a:lvl4pPr marL="936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  <a:defRPr sz="1800"/>
            </a:lvl4pPr>
            <a:lvl5pPr marL="1224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ü"/>
              <a:defRPr sz="1800"/>
            </a:lvl5pPr>
          </a:lstStyle>
          <a:p>
            <a:pPr lvl="0"/>
            <a:r>
              <a:rPr lang="en-US" smtClean="0"/>
              <a:t>Click to add title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53502776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53616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825" y="1763613"/>
            <a:ext cx="4459288" cy="52367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63613"/>
            <a:ext cx="4460875" cy="523675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xmlns="" val="186038369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44091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316" y="1749896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49896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504316" y="4396693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106988" y="4396693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6038369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7020197"/>
            <a:ext cx="10080625" cy="5394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741784"/>
            <a:ext cx="10080625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6000" dirty="0" err="1">
                <a:solidFill>
                  <a:srgbClr val="C00000"/>
                </a:solidFill>
              </a:rPr>
              <a:t>Thank</a:t>
            </a:r>
            <a:r>
              <a:rPr lang="it-IT" sz="6000" dirty="0">
                <a:solidFill>
                  <a:srgbClr val="C00000"/>
                </a:solidFill>
              </a:rPr>
              <a:t> </a:t>
            </a:r>
            <a:r>
              <a:rPr lang="it-IT" sz="6000" dirty="0" err="1">
                <a:solidFill>
                  <a:srgbClr val="C00000"/>
                </a:solidFill>
              </a:rPr>
              <a:t>you</a:t>
            </a:r>
            <a:r>
              <a:rPr lang="it-IT" sz="6000" dirty="0">
                <a:solidFill>
                  <a:srgbClr val="C00000"/>
                </a:solidFill>
              </a:rPr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33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525" y="6394836"/>
            <a:ext cx="10080625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200" b="1" kern="1200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200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854575"/>
            <a:ext cx="9936000" cy="705100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511920" y="1643980"/>
            <a:ext cx="7128792" cy="2880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800" b="0" i="0" smtClean="0">
                <a:solidFill>
                  <a:schemeClr val="tx1"/>
                </a:solidFill>
              </a:rPr>
              <a:t>www.CompactLight.eu</a:t>
            </a:r>
            <a:endParaRPr lang="it-IT" altLang="it-IT" sz="1800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88556" y="1983009"/>
            <a:ext cx="6959032" cy="43171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52491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728976" y="7286737"/>
            <a:ext cx="212725" cy="230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9"/>
          <a:srcRect t="9742" b="15394"/>
          <a:stretch/>
        </p:blipFill>
        <p:spPr>
          <a:xfrm>
            <a:off x="8129220" y="0"/>
            <a:ext cx="1812670" cy="59905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=""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220837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chemeClr val="tx1"/>
                </a:solidFill>
              </a:rPr>
              <a:t>Funded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by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the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</a:p>
          <a:p>
            <a:r>
              <a:rPr lang="de-DE" sz="1100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=""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0" y="674092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=""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711271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xmlns="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80" r:id="rId3"/>
    <p:sldLayoutId id="2147484283" r:id="rId4"/>
    <p:sldLayoutId id="2147484294" r:id="rId5"/>
    <p:sldLayoutId id="2147484293" r:id="rId6"/>
  </p:sldLayoutIdLst>
  <p:transition spd="med">
    <p:fade/>
  </p:transition>
  <p:hf hdr="0" ftr="0" dt="0"/>
  <p:txStyles>
    <p:titleStyle>
      <a:lvl1pPr algn="l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294EE50-87B3-414B-AD9E-518CEF385733}" type="slidenum">
              <a:rPr lang="it-IT" altLang="it-IT" smtClean="0"/>
              <a:pPr/>
              <a:t>1</a:t>
            </a:fld>
            <a:endParaRPr lang="it-IT" alt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mtClean="0"/>
              <a:t>WP7 Organisation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75123" y="3518843"/>
            <a:ext cx="7488237" cy="981074"/>
          </a:xfrm>
        </p:spPr>
        <p:txBody>
          <a:bodyPr/>
          <a:lstStyle/>
          <a:p>
            <a:r>
              <a:rPr lang="en-US" smtClean="0"/>
              <a:t>Regina Rochow</a:t>
            </a:r>
          </a:p>
          <a:p>
            <a:r>
              <a:rPr lang="en-US" sz="1600" smtClean="0"/>
              <a:t>Vidyo Meeting, 04 October 2018</a:t>
            </a:r>
            <a:endParaRPr lang="de-DE" sz="160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WP7 Tasks and involved Partners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808" y="1823045"/>
            <a:ext cx="3744416" cy="4536504"/>
          </a:xfrm>
        </p:spPr>
        <p:txBody>
          <a:bodyPr/>
          <a:lstStyle/>
          <a:p>
            <a:r>
              <a:rPr lang="en-GB" sz="1800" u="sng" smtClean="0">
                <a:solidFill>
                  <a:schemeClr val="dk1"/>
                </a:solidFill>
              </a:rPr>
              <a:t>Task 7.1 - Gerardo D’Auria, ST</a:t>
            </a:r>
            <a:r>
              <a:rPr lang="en-GB" smtClean="0">
                <a:solidFill>
                  <a:schemeClr val="dk1"/>
                </a:solidFill>
              </a:rPr>
              <a:t/>
            </a:r>
            <a:br>
              <a:rPr lang="en-GB" smtClean="0">
                <a:solidFill>
                  <a:schemeClr val="dk1"/>
                </a:solidFill>
              </a:rPr>
            </a:br>
            <a:r>
              <a:rPr lang="en-GB" sz="1600" smtClean="0">
                <a:solidFill>
                  <a:schemeClr val="dk1"/>
                </a:solidFill>
              </a:rPr>
              <a:t>Global integration of CompactLight for new Research Infrastructures</a:t>
            </a:r>
            <a:br>
              <a:rPr lang="en-GB" sz="1600" smtClean="0">
                <a:solidFill>
                  <a:schemeClr val="dk1"/>
                </a:solidFill>
              </a:rPr>
            </a:br>
            <a:r>
              <a:rPr lang="en-GB" sz="1600" smtClean="0">
                <a:solidFill>
                  <a:srgbClr val="00B050"/>
                </a:solidFill>
              </a:rPr>
              <a:t>running</a:t>
            </a:r>
          </a:p>
          <a:p>
            <a:r>
              <a:rPr lang="en-GB" sz="1800" u="sng" smtClean="0">
                <a:solidFill>
                  <a:schemeClr val="dk1"/>
                </a:solidFill>
              </a:rPr>
              <a:t>Task 7.2 - Regina Rochow, ST</a:t>
            </a:r>
            <a:r>
              <a:rPr lang="en-GB" smtClean="0">
                <a:solidFill>
                  <a:schemeClr val="dk1"/>
                </a:solidFill>
              </a:rPr>
              <a:t/>
            </a:r>
            <a:br>
              <a:rPr lang="en-GB" smtClean="0">
                <a:solidFill>
                  <a:schemeClr val="dk1"/>
                </a:solidFill>
              </a:rPr>
            </a:br>
            <a:r>
              <a:rPr lang="en-US" sz="1600" smtClean="0">
                <a:solidFill>
                  <a:schemeClr val="dk1"/>
                </a:solidFill>
              </a:rPr>
              <a:t>Services to be provided</a:t>
            </a:r>
            <a:br>
              <a:rPr lang="en-US" sz="1600" smtClean="0">
                <a:solidFill>
                  <a:schemeClr val="dk1"/>
                </a:solidFill>
              </a:rPr>
            </a:br>
            <a:r>
              <a:rPr lang="en-US" sz="1600" smtClean="0">
                <a:solidFill>
                  <a:srgbClr val="FF6600"/>
                </a:solidFill>
              </a:rPr>
              <a:t>to be started soon … </a:t>
            </a:r>
            <a:endParaRPr lang="de-DE" sz="1600" smtClean="0">
              <a:solidFill>
                <a:srgbClr val="FF6600"/>
              </a:solidFill>
            </a:endParaRPr>
          </a:p>
          <a:p>
            <a:r>
              <a:rPr lang="en-GB" sz="1800" u="sng" smtClean="0">
                <a:solidFill>
                  <a:schemeClr val="dk1"/>
                </a:solidFill>
              </a:rPr>
              <a:t>Task 7.3 - Evangelos Gazis, IASA</a:t>
            </a:r>
            <a:r>
              <a:rPr lang="en-GB" smtClean="0">
                <a:solidFill>
                  <a:schemeClr val="dk1"/>
                </a:solidFill>
              </a:rPr>
              <a:t/>
            </a:r>
            <a:br>
              <a:rPr lang="en-GB" smtClean="0">
                <a:solidFill>
                  <a:schemeClr val="dk1"/>
                </a:solidFill>
              </a:rPr>
            </a:br>
            <a:r>
              <a:rPr lang="en-GB" sz="1600" smtClean="0">
                <a:solidFill>
                  <a:schemeClr val="dk1"/>
                </a:solidFill>
              </a:rPr>
              <a:t>Preliminary estimation of construction and operation costs</a:t>
            </a:r>
            <a:br>
              <a:rPr lang="en-GB" sz="1600" smtClean="0">
                <a:solidFill>
                  <a:schemeClr val="dk1"/>
                </a:solidFill>
              </a:rPr>
            </a:br>
            <a:r>
              <a:rPr lang="en-GB" sz="1600" smtClean="0">
                <a:solidFill>
                  <a:srgbClr val="1067EA"/>
                </a:solidFill>
              </a:rPr>
              <a:t>starting</a:t>
            </a:r>
            <a:endParaRPr lang="de-DE" sz="1600" smtClean="0">
              <a:solidFill>
                <a:srgbClr val="1067EA"/>
              </a:solidFill>
            </a:endParaRPr>
          </a:p>
          <a:p>
            <a:r>
              <a:rPr lang="en-GB" sz="1800" u="sng" smtClean="0">
                <a:solidFill>
                  <a:schemeClr val="dk1"/>
                </a:solidFill>
              </a:rPr>
              <a:t>Task 7.4 - Evangelos Gazis, IASA</a:t>
            </a:r>
            <a:r>
              <a:rPr lang="en-GB" smtClean="0">
                <a:solidFill>
                  <a:schemeClr val="dk1"/>
                </a:solidFill>
              </a:rPr>
              <a:t/>
            </a:r>
            <a:br>
              <a:rPr lang="en-GB" smtClean="0">
                <a:solidFill>
                  <a:schemeClr val="dk1"/>
                </a:solidFill>
              </a:rPr>
            </a:br>
            <a:r>
              <a:rPr lang="en-GB" sz="1600" smtClean="0">
                <a:solidFill>
                  <a:schemeClr val="dk1"/>
                </a:solidFill>
              </a:rPr>
              <a:t>Technology Transfer</a:t>
            </a:r>
            <a:br>
              <a:rPr lang="en-GB" sz="1600" smtClean="0">
                <a:solidFill>
                  <a:schemeClr val="dk1"/>
                </a:solidFill>
              </a:rPr>
            </a:br>
            <a:r>
              <a:rPr lang="en-GB" sz="1600" smtClean="0">
                <a:solidFill>
                  <a:srgbClr val="FF6600"/>
                </a:solidFill>
              </a:rPr>
              <a:t>to be started soon </a:t>
            </a:r>
            <a:r>
              <a:rPr lang="en-GB" sz="1800" smtClean="0">
                <a:solidFill>
                  <a:srgbClr val="FF6600"/>
                </a:solidFill>
              </a:rPr>
              <a:t>...</a:t>
            </a:r>
            <a:endParaRPr lang="de-DE" sz="1800" smtClean="0">
              <a:solidFill>
                <a:srgbClr val="FF6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2</a:t>
            </a:fld>
            <a:endParaRPr lang="it-IT" altLang="it-IT" dirty="0"/>
          </a:p>
        </p:txBody>
      </p:sp>
      <p:pic>
        <p:nvPicPr>
          <p:cNvPr id="1030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72781" y="2237581"/>
            <a:ext cx="48768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464248" y="1780753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smtClean="0">
                <a:solidFill>
                  <a:schemeClr val="tx1"/>
                </a:solidFill>
              </a:rPr>
              <a:t>Proposed WP7 Partner Involvement:</a:t>
            </a:r>
            <a:endParaRPr lang="de-DE" sz="1800">
              <a:solidFill>
                <a:schemeClr val="tx1"/>
              </a:solidFill>
            </a:endParaRPr>
          </a:p>
        </p:txBody>
      </p:sp>
      <p:sp>
        <p:nvSpPr>
          <p:cNvPr id="11" name="Explosion 1 10"/>
          <p:cNvSpPr/>
          <p:nvPr/>
        </p:nvSpPr>
        <p:spPr bwMode="auto">
          <a:xfrm>
            <a:off x="2520032" y="5436021"/>
            <a:ext cx="1584176" cy="936104"/>
          </a:xfrm>
          <a:prstGeom prst="irregularSeal1">
            <a:avLst/>
          </a:prstGeom>
          <a:solidFill>
            <a:srgbClr val="FFFFCC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New!!</a:t>
            </a:r>
            <a:endParaRPr kumimoji="0" lang="de-DE" sz="1800" b="0" i="0" u="none" strike="noStrike" cap="none" normalizeH="0" baseline="0">
              <a:ln>
                <a:noFill/>
              </a:ln>
              <a:solidFill>
                <a:srgbClr val="C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01765" y="5821585"/>
            <a:ext cx="5184576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smtClean="0">
                <a:solidFill>
                  <a:srgbClr val="C00000"/>
                </a:solidFill>
              </a:rPr>
              <a:t>D7.1</a:t>
            </a:r>
            <a:r>
              <a:rPr lang="en-US" sz="1600" smtClean="0">
                <a:solidFill>
                  <a:schemeClr val="tx1"/>
                </a:solidFill>
              </a:rPr>
              <a:t>: Midterm report with CompactLight global integration and cost analysis (</a:t>
            </a:r>
            <a:r>
              <a:rPr lang="en-US" sz="1600" smtClean="0">
                <a:solidFill>
                  <a:srgbClr val="00B050"/>
                </a:solidFill>
              </a:rPr>
              <a:t>M24</a:t>
            </a:r>
            <a:r>
              <a:rPr lang="en-US" sz="1600" smtClean="0">
                <a:solidFill>
                  <a:schemeClr val="tx1"/>
                </a:solidFill>
              </a:rPr>
              <a:t>)</a:t>
            </a:r>
          </a:p>
          <a:p>
            <a:r>
              <a:rPr lang="en-US" sz="1600" smtClean="0">
                <a:solidFill>
                  <a:srgbClr val="C00000"/>
                </a:solidFill>
              </a:rPr>
              <a:t>D7.2</a:t>
            </a:r>
            <a:r>
              <a:rPr lang="en-US" sz="1600" smtClean="0">
                <a:solidFill>
                  <a:schemeClr val="tx1"/>
                </a:solidFill>
              </a:rPr>
              <a:t>: Final </a:t>
            </a:r>
            <a:r>
              <a:rPr lang="en-US" sz="1600" smtClean="0">
                <a:solidFill>
                  <a:schemeClr val="tx1"/>
                </a:solidFill>
              </a:rPr>
              <a:t>report with CompactLight global </a:t>
            </a:r>
            <a:r>
              <a:rPr lang="en-US" sz="1600" smtClean="0">
                <a:solidFill>
                  <a:schemeClr val="tx1"/>
                </a:solidFill>
              </a:rPr>
              <a:t>integration </a:t>
            </a:r>
            <a:r>
              <a:rPr lang="en-US" sz="1600" smtClean="0">
                <a:solidFill>
                  <a:schemeClr val="tx1"/>
                </a:solidFill>
              </a:rPr>
              <a:t>analysis, services and </a:t>
            </a:r>
            <a:r>
              <a:rPr lang="en-US" sz="1600" smtClean="0">
                <a:solidFill>
                  <a:schemeClr val="tx1"/>
                </a:solidFill>
              </a:rPr>
              <a:t>cost </a:t>
            </a:r>
            <a:r>
              <a:rPr lang="en-US" sz="1600" smtClean="0">
                <a:solidFill>
                  <a:schemeClr val="tx1"/>
                </a:solidFill>
              </a:rPr>
              <a:t>(</a:t>
            </a:r>
            <a:r>
              <a:rPr lang="en-US" sz="1600" smtClean="0">
                <a:solidFill>
                  <a:srgbClr val="00B050"/>
                </a:solidFill>
              </a:rPr>
              <a:t>M36</a:t>
            </a:r>
            <a:r>
              <a:rPr lang="en-US" sz="1600" smtClean="0">
                <a:solidFill>
                  <a:schemeClr val="tx1"/>
                </a:solidFill>
              </a:rPr>
              <a:t>)</a:t>
            </a:r>
            <a:endParaRPr lang="de-DE" sz="16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61</Words>
  <Application>Microsoft Office PowerPoint</Application>
  <PresentationFormat>Custom</PresentationFormat>
  <Paragraphs>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CompactLight_Template Slides ENG</vt:lpstr>
      <vt:lpstr>Slide 1</vt:lpstr>
      <vt:lpstr>WP7 Tasks and involved Partners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regina.rochow</cp:lastModifiedBy>
  <cp:revision>288</cp:revision>
  <cp:lastPrinted>2015-12-09T13:35:49Z</cp:lastPrinted>
  <dcterms:created xsi:type="dcterms:W3CDTF">2015-12-09T11:23:36Z</dcterms:created>
  <dcterms:modified xsi:type="dcterms:W3CDTF">2018-10-02T15:36:17Z</dcterms:modified>
</cp:coreProperties>
</file>