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</p:sldMasterIdLst>
  <p:notesMasterIdLst>
    <p:notesMasterId r:id="rId7"/>
  </p:notesMasterIdLst>
  <p:handoutMasterIdLst>
    <p:handoutMasterId r:id="rId8"/>
  </p:handoutMasterIdLst>
  <p:sldIdLst>
    <p:sldId id="333" r:id="rId2"/>
    <p:sldId id="335" r:id="rId3"/>
    <p:sldId id="338" r:id="rId4"/>
    <p:sldId id="339" r:id="rId5"/>
    <p:sldId id="337" r:id="rId6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CC"/>
    <a:srgbClr val="FF99FF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541" autoAdjust="0"/>
  </p:normalViewPr>
  <p:slideViewPr>
    <p:cSldViewPr>
      <p:cViewPr varScale="1">
        <p:scale>
          <a:sx n="60" d="100"/>
          <a:sy n="60" d="100"/>
        </p:scale>
        <p:origin x="53" y="336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03/10/2018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‹Nr.›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‹Nr.›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XLS – Task 7.2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75123" y="3518843"/>
            <a:ext cx="7488237" cy="981074"/>
          </a:xfrm>
        </p:spPr>
        <p:txBody>
          <a:bodyPr/>
          <a:lstStyle/>
          <a:p>
            <a:r>
              <a:rPr lang="en-US"/>
              <a:t>Regina Rochow</a:t>
            </a:r>
          </a:p>
          <a:p>
            <a:r>
              <a:rPr lang="en-US" sz="1600"/>
              <a:t>Vidyo Meeting, 04 October 2018</a:t>
            </a:r>
            <a:endParaRPr lang="de-DE" sz="160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Task 7.2: Services to be provided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808" y="1907629"/>
            <a:ext cx="9073008" cy="4968552"/>
          </a:xfrm>
        </p:spPr>
        <p:txBody>
          <a:bodyPr/>
          <a:lstStyle/>
          <a:p>
            <a:r>
              <a:rPr lang="en-US" sz="1800">
                <a:solidFill>
                  <a:schemeClr val="dk1"/>
                </a:solidFill>
              </a:rPr>
              <a:t>This study will focus on the </a:t>
            </a:r>
            <a:r>
              <a:rPr lang="en-US" sz="1800">
                <a:solidFill>
                  <a:srgbClr val="00B050"/>
                </a:solidFill>
              </a:rPr>
              <a:t>complementary and operational aspects </a:t>
            </a:r>
            <a:r>
              <a:rPr lang="en-US" sz="1800">
                <a:solidFill>
                  <a:schemeClr val="dk1"/>
                </a:solidFill>
              </a:rPr>
              <a:t>of having the CompactLight emerging and innovative accelerator technologies for FELs facilities in the European arena. </a:t>
            </a:r>
          </a:p>
          <a:p>
            <a:r>
              <a:rPr lang="en-US" sz="1800">
                <a:solidFill>
                  <a:schemeClr val="dk1"/>
                </a:solidFill>
              </a:rPr>
              <a:t>The advantages already described can permit the realization of </a:t>
            </a:r>
            <a:r>
              <a:rPr lang="en-US" sz="1800">
                <a:solidFill>
                  <a:srgbClr val="00B050"/>
                </a:solidFill>
              </a:rPr>
              <a:t>new high quality photon sources or particle beams in research institutes and universities</a:t>
            </a:r>
            <a:r>
              <a:rPr lang="en-US" sz="1800">
                <a:solidFill>
                  <a:schemeClr val="dk1"/>
                </a:solidFill>
              </a:rPr>
              <a:t> that have so far been excluded for reasons of available resources, thus integrating these research institutes with the national large scale research infrastructures. </a:t>
            </a:r>
          </a:p>
          <a:p>
            <a:r>
              <a:rPr lang="en-US" sz="1800">
                <a:solidFill>
                  <a:schemeClr val="dk1"/>
                </a:solidFill>
              </a:rPr>
              <a:t>This would allow greater access to scientists to unique photon sources and address the huge over-subscription of current FEL or synchrotron radiation facilities, whilst maximizing the complementary nature of those fields, characteristic of University research. </a:t>
            </a:r>
          </a:p>
          <a:p>
            <a:r>
              <a:rPr lang="en-US" sz="1800">
                <a:solidFill>
                  <a:schemeClr val="dk1"/>
                </a:solidFill>
              </a:rPr>
              <a:t>Studies will furthermore be made on the </a:t>
            </a:r>
            <a:r>
              <a:rPr lang="en-US" sz="1800">
                <a:solidFill>
                  <a:srgbClr val="00B050"/>
                </a:solidFill>
              </a:rPr>
              <a:t>operational exploitation of the very high gradients</a:t>
            </a:r>
            <a:r>
              <a:rPr lang="en-US" sz="1800">
                <a:solidFill>
                  <a:schemeClr val="dk1"/>
                </a:solidFill>
              </a:rPr>
              <a:t>, such as the impact on photon tuneability, duty cycle and time structure. </a:t>
            </a:r>
          </a:p>
          <a:p>
            <a:endParaRPr lang="en-US" sz="1800"/>
          </a:p>
          <a:p>
            <a:r>
              <a:rPr lang="en-US" sz="1800"/>
              <a:t>Partners: </a:t>
            </a:r>
            <a:r>
              <a:rPr lang="en-US" sz="1800">
                <a:solidFill>
                  <a:srgbClr val="FF6600"/>
                </a:solidFill>
              </a:rPr>
              <a:t>ST</a:t>
            </a:r>
            <a:r>
              <a:rPr lang="en-US" sz="1800"/>
              <a:t> (TL Regina Rochow), </a:t>
            </a:r>
            <a:r>
              <a:rPr lang="en-US" sz="1800">
                <a:solidFill>
                  <a:srgbClr val="FF6600"/>
                </a:solidFill>
              </a:rPr>
              <a:t>CERN</a:t>
            </a:r>
            <a:r>
              <a:rPr lang="en-US" sz="1800"/>
              <a:t>,</a:t>
            </a:r>
            <a:r>
              <a:rPr lang="en-US" sz="1800">
                <a:solidFill>
                  <a:srgbClr val="FF6600"/>
                </a:solidFill>
              </a:rPr>
              <a:t> UoM</a:t>
            </a:r>
            <a:r>
              <a:rPr lang="en-US" sz="1800"/>
              <a:t>,</a:t>
            </a:r>
            <a:r>
              <a:rPr lang="en-US" sz="1800">
                <a:solidFill>
                  <a:srgbClr val="FF6600"/>
                </a:solidFill>
              </a:rPr>
              <a:t> VDL ETG</a:t>
            </a:r>
            <a:r>
              <a:rPr lang="en-US" sz="1800"/>
              <a:t>,</a:t>
            </a:r>
            <a:r>
              <a:rPr lang="en-US" sz="1800">
                <a:solidFill>
                  <a:srgbClr val="FF6600"/>
                </a:solidFill>
              </a:rPr>
              <a:t> ALBA-CELLS</a:t>
            </a:r>
            <a:r>
              <a:rPr lang="en-US" sz="1800"/>
              <a:t>,</a:t>
            </a:r>
            <a:r>
              <a:rPr lang="en-US" sz="1800">
                <a:solidFill>
                  <a:srgbClr val="FF6600"/>
                </a:solidFill>
              </a:rPr>
              <a:t> VU </a:t>
            </a:r>
            <a:endParaRPr lang="de-DE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2</a:t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Partners, Subtasks and Activities: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316" y="1749896"/>
            <a:ext cx="4459288" cy="2880000"/>
          </a:xfr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u="sng" cap="small"/>
              <a:t>Partners</a:t>
            </a:r>
            <a:r>
              <a:rPr lang="en-US" cap="small"/>
              <a:t>:</a:t>
            </a:r>
          </a:p>
          <a:p>
            <a:pPr lvl="1">
              <a:spcAft>
                <a:spcPts val="400"/>
              </a:spcAft>
            </a:pPr>
            <a:r>
              <a:rPr lang="en-US"/>
              <a:t>ST (TL: Regina)</a:t>
            </a:r>
          </a:p>
          <a:p>
            <a:pPr lvl="1">
              <a:spcAft>
                <a:spcPts val="400"/>
              </a:spcAft>
            </a:pPr>
            <a:r>
              <a:rPr lang="en-US"/>
              <a:t>CERN</a:t>
            </a:r>
          </a:p>
          <a:p>
            <a:pPr lvl="1">
              <a:spcAft>
                <a:spcPts val="400"/>
              </a:spcAft>
            </a:pPr>
            <a:r>
              <a:rPr lang="en-US"/>
              <a:t>UoM</a:t>
            </a:r>
          </a:p>
          <a:p>
            <a:pPr lvl="1">
              <a:spcAft>
                <a:spcPts val="400"/>
              </a:spcAft>
            </a:pPr>
            <a:r>
              <a:rPr lang="en-US"/>
              <a:t>VDL-LTG</a:t>
            </a:r>
          </a:p>
          <a:p>
            <a:pPr lvl="1">
              <a:spcAft>
                <a:spcPts val="400"/>
              </a:spcAft>
            </a:pPr>
            <a:r>
              <a:rPr lang="en-US"/>
              <a:t>ALBA-CELLS</a:t>
            </a:r>
          </a:p>
          <a:p>
            <a:pPr lvl="1"/>
            <a:r>
              <a:rPr lang="en-US"/>
              <a:t>VU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Who else ?</a:t>
            </a:r>
          </a:p>
          <a:p>
            <a:pPr lvl="1"/>
            <a:endParaRPr lang="en-US"/>
          </a:p>
          <a:p>
            <a:pPr lvl="1"/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749896"/>
            <a:ext cx="4460875" cy="2101949"/>
          </a:xfr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US" u="sng" cap="small" dirty="0"/>
              <a:t>Possible subtasks</a:t>
            </a:r>
            <a:r>
              <a:rPr lang="en-US" dirty="0"/>
              <a:t>:</a:t>
            </a:r>
          </a:p>
          <a:p>
            <a:pPr marL="457200" indent="-457200">
              <a:spcAft>
                <a:spcPts val="400"/>
              </a:spcAft>
              <a:buFont typeface="+mj-lt"/>
              <a:buAutoNum type="arabicParenBoth"/>
            </a:pPr>
            <a:r>
              <a:rPr lang="en-US" sz="1800" dirty="0">
                <a:solidFill>
                  <a:srgbClr val="00B050"/>
                </a:solidFill>
              </a:rPr>
              <a:t>Photon Beams</a:t>
            </a:r>
          </a:p>
          <a:p>
            <a:pPr marL="457200" indent="-457200">
              <a:spcAft>
                <a:spcPts val="400"/>
              </a:spcAft>
              <a:buFont typeface="+mj-lt"/>
              <a:buAutoNum type="arabicParenBoth"/>
            </a:pPr>
            <a:r>
              <a:rPr lang="en-US" sz="1800" dirty="0">
                <a:solidFill>
                  <a:srgbClr val="FF6600"/>
                </a:solidFill>
              </a:rPr>
              <a:t>Particle Beams</a:t>
            </a:r>
          </a:p>
          <a:p>
            <a:pPr marL="457200" indent="-457200">
              <a:spcAft>
                <a:spcPts val="400"/>
              </a:spcAft>
              <a:buFont typeface="+mj-lt"/>
              <a:buAutoNum type="arabicParenBoth"/>
            </a:pPr>
            <a:r>
              <a:rPr lang="en-US" sz="1800" dirty="0">
                <a:solidFill>
                  <a:srgbClr val="0070C0"/>
                </a:solidFill>
              </a:rPr>
              <a:t>Special Applications</a:t>
            </a:r>
          </a:p>
          <a:p>
            <a:pPr marL="457200" indent="-457200">
              <a:spcAft>
                <a:spcPts val="400"/>
              </a:spcAft>
              <a:buFont typeface="+mj-lt"/>
              <a:buAutoNum type="arabicParenBoth"/>
            </a:pPr>
            <a:r>
              <a:rPr lang="en-US" sz="1800" dirty="0">
                <a:solidFill>
                  <a:srgbClr val="C00000"/>
                </a:solidFill>
              </a:rPr>
              <a:t>Very high gradients</a:t>
            </a:r>
            <a:endParaRPr lang="de-DE" sz="18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1"/>
          </p:nvPr>
        </p:nvSpPr>
        <p:spPr>
          <a:xfrm>
            <a:off x="504316" y="4715941"/>
            <a:ext cx="4459288" cy="2259323"/>
          </a:xfr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u="sng" cap="small"/>
              <a:t>Subtask Leaders</a:t>
            </a:r>
            <a:r>
              <a:rPr lang="en-US" cap="small"/>
              <a:t>:</a:t>
            </a:r>
          </a:p>
          <a:p>
            <a:pPr marL="457200" indent="-457200">
              <a:buFont typeface="+mj-lt"/>
              <a:buAutoNum type="arabicParenBoth"/>
            </a:pPr>
            <a:r>
              <a:rPr lang="en-US" sz="1800"/>
              <a:t>ALBA??</a:t>
            </a:r>
          </a:p>
          <a:p>
            <a:pPr marL="457200" indent="-457200">
              <a:buFont typeface="+mj-lt"/>
              <a:buAutoNum type="arabicParenBoth"/>
            </a:pPr>
            <a:r>
              <a:rPr lang="en-US" sz="1800"/>
              <a:t>…</a:t>
            </a:r>
          </a:p>
          <a:p>
            <a:pPr marL="457200" indent="-457200">
              <a:buFont typeface="+mj-lt"/>
              <a:buAutoNum type="arabicParenBoth"/>
            </a:pPr>
            <a:r>
              <a:rPr lang="en-US" sz="1800">
                <a:solidFill>
                  <a:srgbClr val="0070C0"/>
                </a:solidFill>
              </a:rPr>
              <a:t>ST (Regina)</a:t>
            </a:r>
          </a:p>
          <a:p>
            <a:pPr marL="457200" indent="-457200">
              <a:buFont typeface="+mj-lt"/>
              <a:buAutoNum type="arabicParenBoth"/>
            </a:pPr>
            <a:r>
              <a:rPr lang="en-US" sz="1800"/>
              <a:t>CERN, eventually with Oslo??</a:t>
            </a:r>
          </a:p>
          <a:p>
            <a:pPr marL="457200" indent="-457200"/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sz="half" idx="12"/>
          </p:nvPr>
        </p:nvSpPr>
        <p:spPr>
          <a:xfrm>
            <a:off x="5106988" y="3923853"/>
            <a:ext cx="4460875" cy="3051411"/>
          </a:xfr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u="sng" cap="small" dirty="0"/>
              <a:t>Investigate</a:t>
            </a:r>
            <a:r>
              <a:rPr lang="en-US" cap="small" dirty="0"/>
              <a:t>:</a:t>
            </a:r>
          </a:p>
          <a:p>
            <a:pPr lvl="1">
              <a:spcAft>
                <a:spcPts val="400"/>
              </a:spcAft>
            </a:pPr>
            <a:r>
              <a:rPr lang="en-US" dirty="0"/>
              <a:t>User needs</a:t>
            </a:r>
          </a:p>
          <a:p>
            <a:pPr lvl="1">
              <a:spcAft>
                <a:spcPts val="400"/>
              </a:spcAft>
            </a:pPr>
            <a:r>
              <a:rPr lang="en-US" dirty="0"/>
              <a:t>Existing facilities</a:t>
            </a:r>
          </a:p>
          <a:p>
            <a:pPr lvl="1">
              <a:spcAft>
                <a:spcPts val="400"/>
              </a:spcAft>
            </a:pPr>
            <a:r>
              <a:rPr lang="en-US" dirty="0"/>
              <a:t>Roadmaps and projects</a:t>
            </a:r>
          </a:p>
          <a:p>
            <a:pPr lvl="1">
              <a:spcAft>
                <a:spcPts val="400"/>
              </a:spcAft>
            </a:pPr>
            <a:r>
              <a:rPr lang="en-US" dirty="0"/>
              <a:t>Available resources and skills</a:t>
            </a:r>
          </a:p>
          <a:p>
            <a:pPr lvl="1">
              <a:spcAft>
                <a:spcPts val="400"/>
              </a:spcAft>
            </a:pPr>
            <a:r>
              <a:rPr lang="en-US" dirty="0"/>
              <a:t>Geographic distribution of access</a:t>
            </a:r>
          </a:p>
          <a:p>
            <a:pPr lvl="1">
              <a:spcAft>
                <a:spcPts val="400"/>
              </a:spcAft>
            </a:pPr>
            <a:r>
              <a:rPr lang="en-US" dirty="0"/>
              <a:t>Case studies &amp; scenarios …</a:t>
            </a:r>
          </a:p>
          <a:p>
            <a:pPr lvl="1"/>
            <a:endParaRPr lang="de-DE" dirty="0"/>
          </a:p>
          <a:p>
            <a:endParaRPr lang="de-DE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2733960" y="2044954"/>
            <a:ext cx="2016224" cy="1008112"/>
          </a:xfrm>
          <a:prstGeom prst="roundRect">
            <a:avLst/>
          </a:prstGeom>
          <a:solidFill>
            <a:srgbClr val="FFFFCC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Which partner  will participate in which subtask?</a:t>
            </a:r>
            <a:endParaRPr kumimoji="0" lang="de-DE" sz="1800" b="0" i="0" u="none" strike="noStrike" cap="none" normalizeH="0" baseline="0">
              <a:ln>
                <a:noFill/>
              </a:ln>
              <a:solidFill>
                <a:srgbClr val="00B05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733960" y="5138804"/>
            <a:ext cx="1944216" cy="720080"/>
          </a:xfrm>
          <a:prstGeom prst="roundRect">
            <a:avLst/>
          </a:prstGeom>
          <a:solidFill>
            <a:srgbClr val="FFFFCC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Who will lead which subtask?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8482288" y="2249377"/>
            <a:ext cx="746573" cy="1164379"/>
          </a:xfrm>
          <a:prstGeom prst="roundRect">
            <a:avLst/>
          </a:prstGeom>
          <a:solidFill>
            <a:srgbClr val="FFFFCC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9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?</a:t>
            </a:r>
            <a:endParaRPr kumimoji="0" lang="de-DE" sz="9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6564565" y="6487008"/>
            <a:ext cx="2664296" cy="432048"/>
          </a:xfrm>
          <a:prstGeom prst="roundRect">
            <a:avLst/>
          </a:prstGeom>
          <a:solidFill>
            <a:srgbClr val="FFFFCC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Input for cost estimates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rgbClr val="FF66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ight Arrow 10">
            <a:extLst>
              <a:ext uri="{FF2B5EF4-FFF2-40B4-BE49-F238E27FC236}">
                <a16:creationId xmlns:a16="http://schemas.microsoft.com/office/drawing/2014/main" id="{AC471088-889F-4D7A-9B4E-A52E41D13637}"/>
              </a:ext>
            </a:extLst>
          </p:cNvPr>
          <p:cNvSpPr/>
          <p:nvPr/>
        </p:nvSpPr>
        <p:spPr bwMode="auto">
          <a:xfrm rot="5400000">
            <a:off x="7554733" y="3948780"/>
            <a:ext cx="1044000" cy="360040"/>
          </a:xfrm>
          <a:prstGeom prst="right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Right Arrow 10">
            <a:extLst>
              <a:ext uri="{FF2B5EF4-FFF2-40B4-BE49-F238E27FC236}">
                <a16:creationId xmlns:a16="http://schemas.microsoft.com/office/drawing/2014/main" id="{B40C6B4B-E338-4A7E-A0F6-37B4C85CAD9F}"/>
              </a:ext>
            </a:extLst>
          </p:cNvPr>
          <p:cNvSpPr/>
          <p:nvPr/>
        </p:nvSpPr>
        <p:spPr bwMode="auto">
          <a:xfrm rot="3313534">
            <a:off x="2222994" y="4055172"/>
            <a:ext cx="1800000" cy="360000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Right Arrow 10">
            <a:extLst>
              <a:ext uri="{FF2B5EF4-FFF2-40B4-BE49-F238E27FC236}">
                <a16:creationId xmlns:a16="http://schemas.microsoft.com/office/drawing/2014/main" id="{335F084A-1C52-4ED8-A895-0655B417C844}"/>
              </a:ext>
            </a:extLst>
          </p:cNvPr>
          <p:cNvSpPr/>
          <p:nvPr/>
        </p:nvSpPr>
        <p:spPr bwMode="auto">
          <a:xfrm>
            <a:off x="2548296" y="2994161"/>
            <a:ext cx="2520000" cy="360040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Pfeil: nach oben gebogen 17">
            <a:extLst>
              <a:ext uri="{FF2B5EF4-FFF2-40B4-BE49-F238E27FC236}">
                <a16:creationId xmlns:a16="http://schemas.microsoft.com/office/drawing/2014/main" id="{D18866CF-E02D-4A43-A969-C91D7CAAE1EE}"/>
              </a:ext>
            </a:extLst>
          </p:cNvPr>
          <p:cNvSpPr/>
          <p:nvPr/>
        </p:nvSpPr>
        <p:spPr bwMode="auto">
          <a:xfrm rot="5400000">
            <a:off x="5960514" y="6271304"/>
            <a:ext cx="504055" cy="625231"/>
          </a:xfrm>
          <a:prstGeom prst="bentUpArrow">
            <a:avLst>
              <a:gd name="adj1" fmla="val 26891"/>
              <a:gd name="adj2" fmla="val 26891"/>
              <a:gd name="adj3" fmla="val 45353"/>
            </a:avLst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Rounded Rectangle 8">
            <a:extLst>
              <a:ext uri="{FF2B5EF4-FFF2-40B4-BE49-F238E27FC236}">
                <a16:creationId xmlns:a16="http://schemas.microsoft.com/office/drawing/2014/main" id="{ECF6EA7B-C022-470E-8BCF-36314CC799A5}"/>
              </a:ext>
            </a:extLst>
          </p:cNvPr>
          <p:cNvSpPr/>
          <p:nvPr/>
        </p:nvSpPr>
        <p:spPr bwMode="auto">
          <a:xfrm>
            <a:off x="7492740" y="2090199"/>
            <a:ext cx="917856" cy="588149"/>
          </a:xfrm>
          <a:prstGeom prst="roundRect">
            <a:avLst/>
          </a:prstGeom>
          <a:solidFill>
            <a:srgbClr val="FFFFCC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What else?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ounded Rectangle 8">
            <a:extLst>
              <a:ext uri="{FF2B5EF4-FFF2-40B4-BE49-F238E27FC236}">
                <a16:creationId xmlns:a16="http://schemas.microsoft.com/office/drawing/2014/main" id="{698E684C-BC40-4377-ABB9-890CE20F9A60}"/>
              </a:ext>
            </a:extLst>
          </p:cNvPr>
          <p:cNvSpPr/>
          <p:nvPr/>
        </p:nvSpPr>
        <p:spPr bwMode="auto">
          <a:xfrm>
            <a:off x="8237761" y="3714286"/>
            <a:ext cx="1257198" cy="588149"/>
          </a:xfrm>
          <a:prstGeom prst="roundRect">
            <a:avLst/>
          </a:prstGeom>
          <a:solidFill>
            <a:srgbClr val="FFFFCC"/>
          </a:solidFill>
          <a:ln w="190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Activities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rgbClr val="FF66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/>
              <a:t>Timescale:</a:t>
            </a:r>
          </a:p>
          <a:p>
            <a:endParaRPr lang="de-DE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75816" y="1979637"/>
          <a:ext cx="907301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18497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0"/>
                        <a:t>Month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11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12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13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14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15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16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17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18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19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20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21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22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23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24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25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26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27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28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29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30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31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32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33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34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35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/>
                        <a:t>36</a:t>
                      </a:r>
                      <a:endParaRPr lang="de-DE" sz="1400" b="0"/>
                    </a:p>
                  </a:txBody>
                  <a:tcPr marL="36000" marR="3600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T7.1</a:t>
                      </a:r>
                      <a:endParaRPr lang="de-DE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T7.2</a:t>
                      </a:r>
                      <a:endParaRPr lang="de-DE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T7.3</a:t>
                      </a:r>
                      <a:endParaRPr lang="de-DE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T7.4</a:t>
                      </a:r>
                      <a:endParaRPr lang="de-DE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Chevron 11"/>
          <p:cNvSpPr/>
          <p:nvPr/>
        </p:nvSpPr>
        <p:spPr bwMode="auto">
          <a:xfrm>
            <a:off x="1367904" y="2436068"/>
            <a:ext cx="8280920" cy="216000"/>
          </a:xfrm>
          <a:prstGeom prst="chevron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Chevron 12"/>
          <p:cNvSpPr/>
          <p:nvPr/>
        </p:nvSpPr>
        <p:spPr bwMode="auto">
          <a:xfrm>
            <a:off x="1367904" y="3165673"/>
            <a:ext cx="8280920" cy="216000"/>
          </a:xfrm>
          <a:prstGeom prst="chevro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Chevron 13"/>
          <p:cNvSpPr/>
          <p:nvPr/>
        </p:nvSpPr>
        <p:spPr bwMode="auto">
          <a:xfrm>
            <a:off x="2803871" y="2796107"/>
            <a:ext cx="6840000" cy="2160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Chevron 14"/>
          <p:cNvSpPr/>
          <p:nvPr/>
        </p:nvSpPr>
        <p:spPr bwMode="auto">
          <a:xfrm>
            <a:off x="2808064" y="3563813"/>
            <a:ext cx="6840000" cy="216000"/>
          </a:xfrm>
          <a:prstGeom prst="chevron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Chevron 15"/>
          <p:cNvSpPr/>
          <p:nvPr/>
        </p:nvSpPr>
        <p:spPr bwMode="auto">
          <a:xfrm>
            <a:off x="1367904" y="3563813"/>
            <a:ext cx="720000" cy="216000"/>
          </a:xfrm>
          <a:prstGeom prst="chevron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Chevron 16"/>
          <p:cNvSpPr/>
          <p:nvPr/>
        </p:nvSpPr>
        <p:spPr bwMode="auto">
          <a:xfrm>
            <a:off x="2097509" y="3563813"/>
            <a:ext cx="720000" cy="216000"/>
          </a:xfrm>
          <a:prstGeom prst="chevron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Chevron 17"/>
          <p:cNvSpPr/>
          <p:nvPr/>
        </p:nvSpPr>
        <p:spPr bwMode="auto">
          <a:xfrm>
            <a:off x="1367904" y="2800300"/>
            <a:ext cx="720000" cy="2160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Chevron 18"/>
          <p:cNvSpPr/>
          <p:nvPr/>
        </p:nvSpPr>
        <p:spPr bwMode="auto">
          <a:xfrm>
            <a:off x="2087984" y="2800300"/>
            <a:ext cx="720000" cy="2160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9639299" y="1994495"/>
            <a:ext cx="0" cy="424847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5832400" y="1989162"/>
            <a:ext cx="0" cy="424847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Pentagon 22"/>
          <p:cNvSpPr/>
          <p:nvPr/>
        </p:nvSpPr>
        <p:spPr bwMode="auto">
          <a:xfrm>
            <a:off x="3237061" y="4898057"/>
            <a:ext cx="2592000" cy="1296144"/>
          </a:xfrm>
          <a:prstGeom prst="homePlate">
            <a:avLst/>
          </a:prstGeom>
          <a:solidFill>
            <a:srgbClr val="FFFFCC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D7.1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US"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Midterm Report with CompactLight global integration and cost analysis</a:t>
            </a: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Pentagon 23"/>
          <p:cNvSpPr/>
          <p:nvPr/>
        </p:nvSpPr>
        <p:spPr bwMode="auto">
          <a:xfrm>
            <a:off x="7042819" y="4907582"/>
            <a:ext cx="2592000" cy="1296144"/>
          </a:xfrm>
          <a:prstGeom prst="homePlate">
            <a:avLst/>
          </a:prstGeom>
          <a:solidFill>
            <a:srgbClr val="FFFFCC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D7.2</a:t>
            </a:r>
          </a:p>
          <a:p>
            <a:pPr lvl="0" defTabSz="449263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60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Final Report with CompactLight global integration, services and cost analysis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332</Words>
  <Application>Microsoft Office PowerPoint</Application>
  <PresentationFormat>Benutzerdefiniert</PresentationFormat>
  <Paragraphs>82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MS PGothic</vt:lpstr>
      <vt:lpstr>MS PGothic</vt:lpstr>
      <vt:lpstr>Arial</vt:lpstr>
      <vt:lpstr>Symbol</vt:lpstr>
      <vt:lpstr>Times New Roman</vt:lpstr>
      <vt:lpstr>Wingdings</vt:lpstr>
      <vt:lpstr>CompactLight_Template Slides ENG</vt:lpstr>
      <vt:lpstr>PowerPoint-Präsentation</vt:lpstr>
      <vt:lpstr>Task 7.2: Services to be provided</vt:lpstr>
      <vt:lpstr>Partners, Subtasks and Activities: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Regina Alexandra Rochow</cp:lastModifiedBy>
  <cp:revision>303</cp:revision>
  <cp:lastPrinted>2015-12-09T13:35:49Z</cp:lastPrinted>
  <dcterms:created xsi:type="dcterms:W3CDTF">2015-12-09T11:23:36Z</dcterms:created>
  <dcterms:modified xsi:type="dcterms:W3CDTF">2018-10-03T19:59:35Z</dcterms:modified>
</cp:coreProperties>
</file>