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61" r:id="rId4"/>
    <p:sldId id="263" r:id="rId5"/>
    <p:sldId id="258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CF2CE-2E1F-7441-9D2C-1A297FF69D7D}" type="datetimeFigureOut">
              <a:rPr lang="en-US" smtClean="0"/>
              <a:t>02/10/18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3BD38-6A25-104B-AB06-A009BC567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50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1A4CD-A1BB-F54F-8217-4083EC2B6941}" type="datetimeFigureOut">
              <a:rPr lang="en-US" smtClean="0"/>
              <a:t>02/10/18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BED1B-13E0-B44F-8453-D37F3449B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830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08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2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65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207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75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41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29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00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26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72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64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13037-E187-A747-A1C5-CF5A851C23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85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256" y="1575654"/>
            <a:ext cx="8539354" cy="2310546"/>
          </a:xfrm>
        </p:spPr>
        <p:txBody>
          <a:bodyPr>
            <a:normAutofit/>
          </a:bodyPr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b="1" dirty="0" smtClean="0"/>
              <a:t>PROPOSAL FOR A COST MODEL FOR THE X-FEL</a:t>
            </a:r>
            <a:br>
              <a:rPr lang="en-US" sz="2400" b="1" dirty="0" smtClean="0"/>
            </a:br>
            <a:r>
              <a:rPr lang="en-US" sz="2400" b="1" dirty="0" smtClean="0"/>
              <a:t>of the</a:t>
            </a:r>
            <a:br>
              <a:rPr lang="en-US" sz="2400" b="1" dirty="0" smtClean="0"/>
            </a:br>
            <a:r>
              <a:rPr lang="en-US" sz="2400" b="1" dirty="0" smtClean="0"/>
              <a:t>COMPACT LIGHT COLLABORATION</a:t>
            </a:r>
            <a:br>
              <a:rPr lang="en-US" sz="2400" b="1" dirty="0" smtClean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256" y="3886200"/>
            <a:ext cx="8539354" cy="2219777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Evangelos Gazis</a:t>
            </a:r>
          </a:p>
          <a:p>
            <a:r>
              <a:rPr lang="en-US" b="1" dirty="0">
                <a:solidFill>
                  <a:schemeClr val="tx1"/>
                </a:solidFill>
              </a:rPr>
              <a:t>IASA @</a:t>
            </a:r>
            <a:r>
              <a:rPr lang="en-US" dirty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Compact Light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Many Thanks to: R Rochow, J. Clarke, D. Schulte, W. Wuench 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4" name="Picture 3" descr="IAS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8729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 Gazis/IASA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6701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2542"/>
            <a:ext cx="4084331" cy="4711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500" b="1" dirty="0" smtClean="0"/>
              <a:t>Sub-Systems</a:t>
            </a:r>
          </a:p>
          <a:p>
            <a:r>
              <a:rPr lang="en-US" sz="2600" dirty="0" smtClean="0"/>
              <a:t>RF-Gun</a:t>
            </a:r>
          </a:p>
          <a:p>
            <a:r>
              <a:rPr lang="en-US" sz="2600" dirty="0" smtClean="0"/>
              <a:t>Injector</a:t>
            </a:r>
          </a:p>
          <a:p>
            <a:r>
              <a:rPr lang="en-US" sz="2600" dirty="0" smtClean="0"/>
              <a:t>LINACS</a:t>
            </a:r>
          </a:p>
          <a:p>
            <a:r>
              <a:rPr lang="en-US" sz="2600" dirty="0" smtClean="0"/>
              <a:t>Klystrons</a:t>
            </a:r>
          </a:p>
          <a:p>
            <a:r>
              <a:rPr lang="en-US" sz="2600" dirty="0" smtClean="0"/>
              <a:t>Bunch Compressors</a:t>
            </a:r>
          </a:p>
          <a:p>
            <a:r>
              <a:rPr lang="en-US" sz="2600" dirty="0" smtClean="0"/>
              <a:t>Magnets</a:t>
            </a:r>
          </a:p>
          <a:p>
            <a:r>
              <a:rPr lang="en-US" sz="2600" dirty="0" smtClean="0"/>
              <a:t>Undulator</a:t>
            </a:r>
          </a:p>
          <a:p>
            <a:r>
              <a:rPr lang="en-US" sz="2600" dirty="0" smtClean="0"/>
              <a:t>Controls &amp; Operation</a:t>
            </a:r>
            <a:endParaRPr lang="en-US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10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41105"/>
            <a:ext cx="8229600" cy="551590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A draft COST MODEL for XLS</a:t>
            </a:r>
            <a:endParaRPr lang="en-US" sz="2400" b="1" i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11034" y="1202542"/>
            <a:ext cx="4084331" cy="4711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500" b="1" dirty="0" smtClean="0"/>
              <a:t>Rough Distribution %</a:t>
            </a:r>
          </a:p>
          <a:p>
            <a:pPr marL="1371600" lvl="3" indent="0">
              <a:buNone/>
            </a:pPr>
            <a:r>
              <a:rPr lang="en-US" sz="2600" dirty="0" smtClean="0"/>
              <a:t>6</a:t>
            </a:r>
          </a:p>
          <a:p>
            <a:pPr marL="1371600" lvl="3" indent="0">
              <a:buNone/>
            </a:pPr>
            <a:r>
              <a:rPr lang="en-US" sz="2600" dirty="0" smtClean="0"/>
              <a:t>9</a:t>
            </a:r>
          </a:p>
          <a:p>
            <a:pPr marL="1371600" lvl="3" indent="0">
              <a:buNone/>
            </a:pPr>
            <a:r>
              <a:rPr lang="en-US" sz="2600" dirty="0" smtClean="0"/>
              <a:t>16</a:t>
            </a:r>
          </a:p>
          <a:p>
            <a:pPr marL="1371600" lvl="3" indent="0">
              <a:buNone/>
            </a:pPr>
            <a:r>
              <a:rPr lang="en-US" sz="2600" dirty="0" smtClean="0"/>
              <a:t>25</a:t>
            </a:r>
          </a:p>
          <a:p>
            <a:pPr marL="1371600" lvl="3" indent="0">
              <a:buNone/>
            </a:pPr>
            <a:r>
              <a:rPr lang="en-US" sz="2600" dirty="0" smtClean="0"/>
              <a:t>10</a:t>
            </a:r>
          </a:p>
          <a:p>
            <a:pPr marL="1371600" lvl="3" indent="0">
              <a:buNone/>
            </a:pPr>
            <a:r>
              <a:rPr lang="en-US" sz="2600" dirty="0" smtClean="0"/>
              <a:t>5</a:t>
            </a:r>
          </a:p>
          <a:p>
            <a:pPr marL="1371600" lvl="3" indent="0">
              <a:buNone/>
            </a:pPr>
            <a:r>
              <a:rPr lang="en-US" sz="2600" dirty="0" smtClean="0"/>
              <a:t>25</a:t>
            </a:r>
          </a:p>
          <a:p>
            <a:pPr marL="1371600" lvl="3" indent="0">
              <a:buNone/>
            </a:pPr>
            <a:r>
              <a:rPr lang="en-US" sz="2600" dirty="0" smtClean="0"/>
              <a:t>4</a:t>
            </a:r>
            <a:endParaRPr lang="en-US" sz="2600" dirty="0"/>
          </a:p>
        </p:txBody>
      </p:sp>
      <p:sp>
        <p:nvSpPr>
          <p:cNvPr id="9" name="TextBox 8"/>
          <p:cNvSpPr txBox="1"/>
          <p:nvPr/>
        </p:nvSpPr>
        <p:spPr>
          <a:xfrm>
            <a:off x="166779" y="5713398"/>
            <a:ext cx="8813649" cy="830997"/>
          </a:xfrm>
          <a:prstGeom prst="rect">
            <a:avLst/>
          </a:prstGeom>
          <a:noFill/>
          <a:ln w="3810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8000"/>
                </a:solidFill>
              </a:rPr>
              <a:t>WP Leaders should start providing rough estimation of the cost/item-system, to be frequently updated! </a:t>
            </a:r>
            <a:endParaRPr 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57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11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51590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A draft COST MODEL for </a:t>
            </a:r>
            <a:r>
              <a:rPr lang="en-US" sz="2400" b="1" i="1" dirty="0" smtClean="0"/>
              <a:t>XLS (thanks to Massimo Ferrario)</a:t>
            </a:r>
            <a:endParaRPr lang="en-US" sz="2400" b="1" i="1" dirty="0"/>
          </a:p>
        </p:txBody>
      </p:sp>
      <p:pic>
        <p:nvPicPr>
          <p:cNvPr id="9" name="Picture 8" descr="Screen Shot 2018-10-02 at 20.41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54" y="794634"/>
            <a:ext cx="7323286" cy="60633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76301" y="1242564"/>
            <a:ext cx="1254333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yellow slots are missing costs PLUS any other missed item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933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89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217" y="1089226"/>
            <a:ext cx="8375583" cy="515925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/>
              <a:t>COMPACT LIGHT XFEL</a:t>
            </a:r>
          </a:p>
          <a:p>
            <a:pPr algn="just"/>
            <a:r>
              <a:rPr lang="en-US" dirty="0" smtClean="0"/>
              <a:t>OTHER XFEL SYSTEMS COST </a:t>
            </a:r>
          </a:p>
          <a:p>
            <a:pPr algn="just"/>
            <a:r>
              <a:rPr lang="en-US" dirty="0" smtClean="0"/>
              <a:t>COST of other systems breakdown</a:t>
            </a:r>
          </a:p>
          <a:p>
            <a:pPr algn="just"/>
            <a:r>
              <a:rPr lang="en-US" dirty="0" smtClean="0"/>
              <a:t>XFEL@DESY</a:t>
            </a:r>
          </a:p>
          <a:p>
            <a:pPr algn="just"/>
            <a:r>
              <a:rPr lang="en-US" dirty="0" smtClean="0"/>
              <a:t>ESS@LUND</a:t>
            </a:r>
          </a:p>
          <a:p>
            <a:pPr algn="just"/>
            <a:r>
              <a:rPr lang="en-US" dirty="0"/>
              <a:t>COST </a:t>
            </a:r>
            <a:r>
              <a:rPr lang="en-US" dirty="0" smtClean="0"/>
              <a:t>MODEL </a:t>
            </a:r>
            <a:r>
              <a:rPr lang="en-US" dirty="0"/>
              <a:t>for</a:t>
            </a:r>
            <a:r>
              <a:rPr lang="en-US" dirty="0" smtClean="0"/>
              <a:t> </a:t>
            </a:r>
            <a:r>
              <a:rPr lang="en-US" dirty="0"/>
              <a:t>LARGE </a:t>
            </a:r>
            <a:r>
              <a:rPr lang="en-US" dirty="0" smtClean="0"/>
              <a:t>systems</a:t>
            </a:r>
          </a:p>
          <a:p>
            <a:pPr algn="just"/>
            <a:r>
              <a:rPr lang="en-US" dirty="0" smtClean="0"/>
              <a:t>COST MODEL PROPOSAL for XLS</a:t>
            </a:r>
          </a:p>
          <a:p>
            <a:pPr algn="just"/>
            <a:r>
              <a:rPr lang="en-US" dirty="0" smtClean="0"/>
              <a:t>======================================</a:t>
            </a:r>
          </a:p>
          <a:p>
            <a:pPr algn="just"/>
            <a:r>
              <a:rPr lang="en-US" dirty="0" smtClean="0"/>
              <a:t>TIME Schedule</a:t>
            </a:r>
          </a:p>
          <a:p>
            <a:pPr algn="just"/>
            <a:r>
              <a:rPr lang="en-US" dirty="0" smtClean="0"/>
              <a:t>RISK Analysis</a:t>
            </a:r>
          </a:p>
          <a:p>
            <a:pPr algn="just"/>
            <a:r>
              <a:rPr lang="en-US" dirty="0" smtClean="0"/>
              <a:t>Commissioning – Operation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26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9750" y="115888"/>
            <a:ext cx="8445500" cy="433387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defRPr/>
            </a:pPr>
            <a:r>
              <a:rPr lang="en-US" sz="2400" b="1" i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  <a:cs typeface="ＭＳ Ｐゴシック" charset="0"/>
              </a:rPr>
              <a:t>XLS Performance (Gerardo D’ Auria, XLS Kick-off meeting)</a:t>
            </a:r>
          </a:p>
        </p:txBody>
      </p:sp>
      <p:graphicFrame>
        <p:nvGraphicFramePr>
          <p:cNvPr id="74940" name="Group 188"/>
          <p:cNvGraphicFramePr>
            <a:graphicFrameLocks noGrp="1"/>
          </p:cNvGraphicFramePr>
          <p:nvPr/>
        </p:nvGraphicFramePr>
        <p:xfrm>
          <a:off x="1193800" y="779463"/>
          <a:ext cx="6864350" cy="3752851"/>
        </p:xfrm>
        <a:graphic>
          <a:graphicData uri="http://schemas.openxmlformats.org/drawingml/2006/table">
            <a:tbl>
              <a:tblPr/>
              <a:tblGrid>
                <a:gridCol w="3371850"/>
                <a:gridCol w="1978025"/>
                <a:gridCol w="15144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Parameter</a:t>
                      </a:r>
                      <a:endParaRPr kumimoji="0" lang="it-IT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Value</a:t>
                      </a:r>
                      <a:endParaRPr kumimoji="0" lang="it-IT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Unit</a:t>
                      </a:r>
                      <a:endParaRPr kumimoji="0" lang="it-IT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Minimum Wavelength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0.1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nm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Photons per pulse 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&gt;10</a:t>
                      </a:r>
                      <a:r>
                        <a:rPr kumimoji="0" lang="en-GB" sz="18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12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 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Pulse bandwidth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&lt;&lt;0.1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%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Repetition rate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100 to 1000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Hz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Pulse duration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&lt;1 to 50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fs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Undulator Period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10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mm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K value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1.13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 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Electron Energy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4.6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GeV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Bunch Charge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&lt;250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pC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Normalised Emittance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&lt;0.5</a:t>
                      </a:r>
                      <a:endParaRPr kumimoji="0" lang="it-IT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mrad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68579" marR="68579" marT="0" marB="0" anchor="ctr" horzOverflow="overflow">
                    <a:lnL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C330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15412" name="Rectangle 2"/>
          <p:cNvSpPr>
            <a:spLocks noChangeArrowheads="1"/>
          </p:cNvSpPr>
          <p:nvPr/>
        </p:nvSpPr>
        <p:spPr bwMode="auto">
          <a:xfrm>
            <a:off x="1409700" y="5916613"/>
            <a:ext cx="62642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it-IT" b="1">
                <a:latin typeface="Calibri" charset="0"/>
              </a:rPr>
              <a:t>P</a:t>
            </a:r>
            <a:r>
              <a:rPr lang="en-US" b="1">
                <a:latin typeface="Calibri" charset="0"/>
              </a:rPr>
              <a:t>reliminary Parameters and Layout of XLS hard X-ray FEL facility</a:t>
            </a:r>
            <a:endParaRPr lang="it-IT">
              <a:latin typeface="Calibri" charset="0"/>
            </a:endParaRPr>
          </a:p>
        </p:txBody>
      </p:sp>
      <p:pic>
        <p:nvPicPr>
          <p:cNvPr id="14390" name="Picture 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797424"/>
            <a:ext cx="7445375" cy="104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93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198" y="729539"/>
          <a:ext cx="8229602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316"/>
                <a:gridCol w="874351"/>
                <a:gridCol w="995788"/>
                <a:gridCol w="935070"/>
                <a:gridCol w="910782"/>
                <a:gridCol w="1032219"/>
                <a:gridCol w="1020076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unit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CLIC_502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CLIC_L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Swiss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Structures per RF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Klystrons per RF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Structure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a/lambda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Allowed gradient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Operating</a:t>
                      </a:r>
                      <a:r>
                        <a:rPr lang="en-US" baseline="0" dirty="0" smtClean="0"/>
                        <a:t> g</a:t>
                      </a:r>
                      <a:r>
                        <a:rPr lang="en-US" dirty="0" smtClean="0"/>
                        <a:t>radient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MV/</a:t>
                      </a:r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</a:t>
                      </a:r>
                      <a:r>
                        <a:rPr lang="en-US" baseline="0" dirty="0" smtClean="0"/>
                        <a:t> gain per RF unit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r>
                        <a:rPr lang="en-US" baseline="0" dirty="0" smtClean="0"/>
                        <a:t> u</a:t>
                      </a:r>
                      <a:r>
                        <a:rPr lang="en-US" dirty="0" smtClean="0"/>
                        <a:t>nits needed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k</a:t>
                      </a:r>
                      <a:r>
                        <a:rPr lang="en-US" dirty="0" smtClean="0"/>
                        <a:t>lystrons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Linac active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Cost 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a.u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5179619"/>
            <a:ext cx="8229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Preliminary estimates based on CLIC cost indicate:</a:t>
            </a:r>
          </a:p>
          <a:p>
            <a:r>
              <a:rPr lang="en-US" dirty="0" smtClean="0"/>
              <a:t>cost of one RF unit C</a:t>
            </a:r>
            <a:r>
              <a:rPr lang="en-US" baseline="-25000" dirty="0" smtClean="0"/>
              <a:t>RF</a:t>
            </a:r>
            <a:r>
              <a:rPr lang="en-US" dirty="0" smtClean="0"/>
              <a:t> (no accelerating structures) is approximately the same as 4m (estimate 1)  to 8m (estimate 2) of active length, used 6.67m</a:t>
            </a:r>
          </a:p>
          <a:p>
            <a:pPr>
              <a:buFont typeface="Arial"/>
              <a:buChar char="•"/>
            </a:pPr>
            <a:r>
              <a:rPr lang="en-US" dirty="0" smtClean="0"/>
              <a:t> Needs to be reviewed</a:t>
            </a:r>
          </a:p>
          <a:p>
            <a:pPr>
              <a:buFont typeface="Arial"/>
              <a:buChar char="•"/>
            </a:pPr>
            <a:r>
              <a:rPr lang="en-US" dirty="0" smtClean="0"/>
              <a:t> Assume cost of RF unit is 2 cost units (cu)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750580" y="5936205"/>
            <a:ext cx="215170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Thanks to Ph. Lebrun</a:t>
            </a:r>
          </a:p>
          <a:p>
            <a:r>
              <a:rPr lang="en-US" dirty="0" smtClean="0"/>
              <a:t>and I. Syratchev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531980"/>
            <a:ext cx="2895600" cy="365125"/>
          </a:xfrm>
        </p:spPr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A77B-952D-A54C-9ADB-C0BE3FEB7A6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33375" y="86519"/>
            <a:ext cx="8353425" cy="376237"/>
          </a:xfrm>
        </p:spPr>
        <p:txBody>
          <a:bodyPr>
            <a:noAutofit/>
          </a:bodyPr>
          <a:lstStyle/>
          <a:p>
            <a:r>
              <a:rPr lang="en-US" sz="2400" b="1" i="1" dirty="0" smtClean="0"/>
              <a:t>Basic Parameters (D. Schulte et al, Trieste Meeting)</a:t>
            </a:r>
            <a:endParaRPr lang="en-US" sz="2400" b="1" i="1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60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7844"/>
            <a:ext cx="8229600" cy="484523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COST of other systems Breakdown</a:t>
            </a:r>
            <a:endParaRPr lang="en-US" sz="24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95" y="1709010"/>
            <a:ext cx="3502789" cy="270371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200" b="1" dirty="0" smtClean="0"/>
              <a:t>TASK DISTRIBUTION</a:t>
            </a:r>
            <a:endParaRPr lang="en-US" sz="2200" b="1" dirty="0"/>
          </a:p>
          <a:p>
            <a:pPr marL="0" indent="0">
              <a:spcBef>
                <a:spcPts val="0"/>
              </a:spcBef>
              <a:buNone/>
            </a:pPr>
            <a:endParaRPr lang="en-US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Electron Gun + Linac            27%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Accelerator </a:t>
            </a:r>
            <a:r>
              <a:rPr lang="en-US" sz="2000" dirty="0"/>
              <a:t>sub-</a:t>
            </a:r>
            <a:r>
              <a:rPr lang="en-US" sz="2000" dirty="0" smtClean="0"/>
              <a:t>systems       9%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Undulator </a:t>
            </a:r>
            <a:r>
              <a:rPr lang="en-US" sz="2000" dirty="0"/>
              <a:t>and </a:t>
            </a:r>
            <a:r>
              <a:rPr lang="en-US" sz="2000" dirty="0" smtClean="0"/>
              <a:t>photon         24%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Controls </a:t>
            </a:r>
            <a:r>
              <a:rPr lang="en-US" sz="2000" dirty="0"/>
              <a:t>and </a:t>
            </a:r>
            <a:r>
              <a:rPr lang="en-US" sz="2000" dirty="0" smtClean="0"/>
              <a:t>operation          4%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Infrastructure                         19%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Site </a:t>
            </a:r>
            <a:r>
              <a:rPr lang="en-US" sz="2000" dirty="0"/>
              <a:t>and civil </a:t>
            </a:r>
            <a:r>
              <a:rPr lang="en-US" sz="2000" dirty="0" smtClean="0"/>
              <a:t>work                 17%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 descr="Screen Shot 2018-09-21 at 12.49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23" y="4287374"/>
            <a:ext cx="8531828" cy="24879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53684" y="1732829"/>
            <a:ext cx="54652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COST </a:t>
            </a:r>
            <a:r>
              <a:rPr lang="en-US" sz="2000" b="1" dirty="0"/>
              <a:t>M€</a:t>
            </a:r>
            <a:endParaRPr lang="en-US" sz="2000" b="1" dirty="0" smtClean="0"/>
          </a:p>
          <a:p>
            <a:endParaRPr lang="en-US" sz="2000" dirty="0" smtClean="0"/>
          </a:p>
          <a:p>
            <a:r>
              <a:rPr lang="en-US" sz="2000" dirty="0" smtClean="0"/>
              <a:t>Project </a:t>
            </a:r>
            <a:r>
              <a:rPr lang="en-US" sz="2000" dirty="0"/>
              <a:t>preparation </a:t>
            </a:r>
            <a:r>
              <a:rPr lang="en-US" sz="2000" dirty="0" smtClean="0"/>
              <a:t>                                           38.8</a:t>
            </a:r>
            <a:endParaRPr lang="en-US" sz="2000" dirty="0"/>
          </a:p>
          <a:p>
            <a:r>
              <a:rPr lang="en-US" sz="2000" dirty="0"/>
              <a:t>Project construction, capital investment </a:t>
            </a:r>
            <a:r>
              <a:rPr lang="en-US" sz="2000" dirty="0" smtClean="0"/>
              <a:t>    736.3</a:t>
            </a:r>
            <a:endParaRPr lang="en-US" sz="2000" dirty="0"/>
          </a:p>
          <a:p>
            <a:r>
              <a:rPr lang="en-US" sz="2000" dirty="0"/>
              <a:t>Project construction, personnel </a:t>
            </a:r>
            <a:r>
              <a:rPr lang="en-US" sz="2000" dirty="0" smtClean="0"/>
              <a:t>                   250.1</a:t>
            </a:r>
            <a:endParaRPr lang="en-US" sz="2000" dirty="0"/>
          </a:p>
          <a:p>
            <a:r>
              <a:rPr lang="en-US" sz="2000" b="1" dirty="0"/>
              <a:t>Total construction cost </a:t>
            </a:r>
            <a:r>
              <a:rPr lang="en-US" sz="2000" b="1" dirty="0" smtClean="0"/>
              <a:t>                                  986.4</a:t>
            </a:r>
            <a:endParaRPr lang="en-US" sz="2000" b="1" dirty="0"/>
          </a:p>
          <a:p>
            <a:r>
              <a:rPr lang="en-US" sz="2000" dirty="0" smtClean="0"/>
              <a:t>Beam </a:t>
            </a:r>
            <a:r>
              <a:rPr lang="en-US" sz="2000" dirty="0"/>
              <a:t>commissioning </a:t>
            </a:r>
            <a:r>
              <a:rPr lang="en-US" sz="2000" dirty="0" smtClean="0"/>
              <a:t>                                       56.4</a:t>
            </a:r>
            <a:endParaRPr lang="en-US" sz="2000" dirty="0"/>
          </a:p>
          <a:p>
            <a:r>
              <a:rPr lang="en-US" sz="2000" b="1" dirty="0"/>
              <a:t>Total project construction cost </a:t>
            </a:r>
            <a:r>
              <a:rPr lang="en-US" sz="2000" b="1" dirty="0" smtClean="0"/>
              <a:t>                 1,081.6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20125" y="987732"/>
            <a:ext cx="26171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XFEL@</a:t>
            </a:r>
            <a:r>
              <a:rPr lang="en-US" sz="2400" b="1" dirty="0" smtClean="0"/>
              <a:t>DESY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45983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966"/>
            <a:ext cx="8229600" cy="484523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COST of other systems Breakdown</a:t>
            </a:r>
            <a:endParaRPr lang="en-US" sz="24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46388" y="931791"/>
            <a:ext cx="858272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 European Spallation Source (ESS) will house the </a:t>
            </a:r>
            <a:r>
              <a:rPr lang="en-US" sz="2000" dirty="0" smtClean="0"/>
              <a:t>most powerful </a:t>
            </a:r>
            <a:r>
              <a:rPr lang="en-US" sz="2000" dirty="0"/>
              <a:t>proton linac ever built.</a:t>
            </a:r>
          </a:p>
          <a:p>
            <a:pPr lvl="2"/>
            <a:r>
              <a:rPr lang="en-US" sz="2000" dirty="0"/>
              <a:t>– Average beam power of 5 </a:t>
            </a:r>
            <a:r>
              <a:rPr lang="en-US" sz="2000" dirty="0" smtClean="0"/>
              <a:t>MW.</a:t>
            </a:r>
            <a:endParaRPr lang="en-US" sz="2000" dirty="0"/>
          </a:p>
          <a:p>
            <a:pPr lvl="2"/>
            <a:r>
              <a:rPr lang="en-US" sz="2000" dirty="0"/>
              <a:t>– Peak beam power of 125 MW</a:t>
            </a:r>
          </a:p>
          <a:p>
            <a:pPr lvl="2"/>
            <a:r>
              <a:rPr lang="en-US" sz="2000" dirty="0"/>
              <a:t>– Acceleration to 2 GeV</a:t>
            </a:r>
          </a:p>
          <a:p>
            <a:pPr lvl="2"/>
            <a:r>
              <a:rPr lang="en-US" sz="2000" dirty="0"/>
              <a:t>– Peak proton beam current of 62.5 mA</a:t>
            </a:r>
          </a:p>
          <a:p>
            <a:pPr lvl="2"/>
            <a:r>
              <a:rPr lang="en-US" sz="2000" dirty="0"/>
              <a:t>– Pulse length of 2.86 ms at a rate of 14 Hz (4% duty factor</a:t>
            </a:r>
            <a:r>
              <a:rPr lang="en-US" sz="2000" dirty="0" smtClean="0"/>
              <a:t>)</a:t>
            </a:r>
          </a:p>
          <a:p>
            <a:pPr lvl="2"/>
            <a:endParaRPr lang="en-US" sz="2000" dirty="0"/>
          </a:p>
          <a:p>
            <a:r>
              <a:rPr lang="en-US" sz="2000" dirty="0"/>
              <a:t>• 97% of the acceleration is provided by </a:t>
            </a:r>
            <a:r>
              <a:rPr lang="en-US" sz="2000" dirty="0" smtClean="0"/>
              <a:t>superconducting cavities</a:t>
            </a:r>
          </a:p>
          <a:p>
            <a:endParaRPr lang="en-US" sz="2000" dirty="0"/>
          </a:p>
          <a:p>
            <a:r>
              <a:rPr lang="en-US" sz="2000" dirty="0"/>
              <a:t>• The linac will require over 150 individual high power </a:t>
            </a:r>
            <a:r>
              <a:rPr lang="en-US" sz="2000" dirty="0" smtClean="0"/>
              <a:t>RF sources</a:t>
            </a:r>
          </a:p>
          <a:p>
            <a:endParaRPr lang="en-US" sz="2000" dirty="0"/>
          </a:p>
          <a:p>
            <a:pPr lvl="2"/>
            <a:r>
              <a:rPr lang="en-US" sz="2000" dirty="0"/>
              <a:t>– with 80% of the RF power sources requiring over 1.1 MW of peak RF</a:t>
            </a:r>
          </a:p>
          <a:p>
            <a:pPr lvl="2"/>
            <a:r>
              <a:rPr lang="en-US" sz="2000" dirty="0"/>
              <a:t>power</a:t>
            </a:r>
          </a:p>
          <a:p>
            <a:pPr lvl="2"/>
            <a:r>
              <a:rPr lang="en-US" sz="2000" dirty="0"/>
              <a:t>– We expect to spend over 200 M€ on the RF system alone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719790"/>
            <a:ext cx="8229600" cy="11382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11210" y="470126"/>
            <a:ext cx="6260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ESS (Dave McGinnis/Accelerator Division)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77230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4523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COST of other systems Breakdown</a:t>
            </a:r>
            <a:endParaRPr lang="en-US" sz="2400" b="1" i="1" dirty="0"/>
          </a:p>
        </p:txBody>
      </p:sp>
      <p:pic>
        <p:nvPicPr>
          <p:cNvPr id="10" name="Picture 9" descr="Screen Shot 2018-10-01 at 19.30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978" y="1400192"/>
            <a:ext cx="5511800" cy="469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" y="1129753"/>
            <a:ext cx="315177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RF		                               37%</a:t>
            </a:r>
          </a:p>
          <a:p>
            <a:r>
              <a:rPr lang="en-US" dirty="0" smtClean="0"/>
              <a:t>INSTRUMENTATION              6%</a:t>
            </a:r>
          </a:p>
          <a:p>
            <a:r>
              <a:rPr lang="en-US" dirty="0" smtClean="0"/>
              <a:t>HIGH BETA                             13%</a:t>
            </a:r>
          </a:p>
          <a:p>
            <a:r>
              <a:rPr lang="en-US" dirty="0" smtClean="0"/>
              <a:t>MEDIUM BETA                        6%</a:t>
            </a:r>
          </a:p>
          <a:p>
            <a:r>
              <a:rPr lang="en-US" dirty="0" smtClean="0"/>
              <a:t>SPOKES                                     4%</a:t>
            </a:r>
          </a:p>
          <a:p>
            <a:r>
              <a:rPr lang="en-US" dirty="0" smtClean="0"/>
              <a:t>FRONT END                              7%</a:t>
            </a:r>
          </a:p>
          <a:p>
            <a:r>
              <a:rPr lang="en-US" dirty="0" smtClean="0"/>
              <a:t>ACCELERATOR PHYSICS         2%</a:t>
            </a:r>
          </a:p>
          <a:p>
            <a:r>
              <a:rPr lang="en-US" dirty="0" smtClean="0"/>
              <a:t>MANAGEMENT                       1%</a:t>
            </a:r>
          </a:p>
          <a:p>
            <a:r>
              <a:rPr lang="en-US" dirty="0" smtClean="0"/>
              <a:t>CRYOGENICS-VACUUM        16%</a:t>
            </a:r>
          </a:p>
          <a:p>
            <a:r>
              <a:rPr lang="en-US" dirty="0" smtClean="0"/>
              <a:t>TEST STAND   		                2%</a:t>
            </a:r>
          </a:p>
          <a:p>
            <a:r>
              <a:rPr lang="en-US" dirty="0" smtClean="0"/>
              <a:t>INSTALLATION                         3%</a:t>
            </a:r>
            <a:endParaRPr lang="en-US" dirty="0"/>
          </a:p>
        </p:txBody>
      </p:sp>
      <p:pic>
        <p:nvPicPr>
          <p:cNvPr id="12" name="Picture 11" descr="Screen Shot 2018-10-01 at 19.35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12833"/>
            <a:ext cx="4100427" cy="24086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11210" y="485506"/>
            <a:ext cx="6260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ESS (Dave McGinnis/Accelerator Division)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641745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8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84523"/>
          </a:xfrm>
        </p:spPr>
        <p:txBody>
          <a:bodyPr>
            <a:normAutofit/>
          </a:bodyPr>
          <a:lstStyle/>
          <a:p>
            <a:r>
              <a:rPr lang="en-US" sz="2400" b="1" i="1" dirty="0" smtClean="0"/>
              <a:t>COST of other systems Breakdown</a:t>
            </a:r>
            <a:endParaRPr lang="en-US" sz="2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411210" y="485506"/>
            <a:ext cx="6260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ESS (Dave McGinnis/Accelerator Division)</a:t>
            </a:r>
            <a:endParaRPr lang="en-US" sz="2400" b="1" dirty="0"/>
          </a:p>
        </p:txBody>
      </p:sp>
      <p:pic>
        <p:nvPicPr>
          <p:cNvPr id="9" name="Picture 8" descr="Screen Shot 2018-10-01 at 19.44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10" y="947171"/>
            <a:ext cx="9027632" cy="5910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228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04/10/2018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 Gazis/IASA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13037-E187-A747-A1C5-CF5A851C233C}" type="slidenum">
              <a:rPr lang="en-US" smtClean="0"/>
              <a:t>9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5"/>
          </a:xfrm>
        </p:spPr>
        <p:txBody>
          <a:bodyPr>
            <a:normAutofit fontScale="90000"/>
          </a:bodyPr>
          <a:lstStyle/>
          <a:p>
            <a:r>
              <a:rPr lang="en-US" sz="2400" b="1" i="1" dirty="0" smtClean="0"/>
              <a:t>COST of LARGE systems</a:t>
            </a:r>
            <a:br>
              <a:rPr lang="en-US" sz="2400" b="1" i="1" dirty="0" smtClean="0"/>
            </a:br>
            <a:r>
              <a:rPr lang="en-US" sz="2400" b="1" i="1" dirty="0" smtClean="0"/>
              <a:t>An example by V. Schiltsev</a:t>
            </a:r>
            <a:endParaRPr lang="en-US" sz="2400" b="1" i="1" dirty="0"/>
          </a:p>
        </p:txBody>
      </p:sp>
      <p:pic>
        <p:nvPicPr>
          <p:cNvPr id="9" name="Picture 8" descr="Screen Shot 2018-10-01 at 19.53.1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2199"/>
            <a:ext cx="9144000" cy="913286"/>
          </a:xfrm>
          <a:prstGeom prst="rect">
            <a:avLst/>
          </a:prstGeom>
        </p:spPr>
      </p:pic>
      <p:pic>
        <p:nvPicPr>
          <p:cNvPr id="10" name="Picture 9" descr="Screen Shot 2018-10-01 at 19.53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5485"/>
            <a:ext cx="9144000" cy="935562"/>
          </a:xfrm>
          <a:prstGeom prst="rect">
            <a:avLst/>
          </a:prstGeom>
        </p:spPr>
      </p:pic>
      <p:pic>
        <p:nvPicPr>
          <p:cNvPr id="11" name="Picture 10" descr="Screen Shot 2018-10-01 at 19.56.2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" y="2775100"/>
            <a:ext cx="9144000" cy="1179153"/>
          </a:xfrm>
          <a:prstGeom prst="rect">
            <a:avLst/>
          </a:prstGeom>
        </p:spPr>
      </p:pic>
      <p:pic>
        <p:nvPicPr>
          <p:cNvPr id="12" name="Picture 11" descr="Screen Shot 2018-10-01 at 19.58.1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08" y="4534617"/>
            <a:ext cx="6705600" cy="1003300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28292" y="4117686"/>
            <a:ext cx="2462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Total Project Cost = TPC</a:t>
            </a:r>
            <a:endParaRPr lang="en-US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0692" y="5693959"/>
            <a:ext cx="8661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/>
              <a:t>L</a:t>
            </a:r>
            <a:r>
              <a:rPr lang="en-US" b="1" i="1" dirty="0" smtClean="0"/>
              <a:t> = Length of the tunnel,   </a:t>
            </a:r>
            <a:r>
              <a:rPr lang="en-US" sz="2400" b="1" i="1" dirty="0" smtClean="0"/>
              <a:t>E</a:t>
            </a:r>
            <a:r>
              <a:rPr lang="en-US" b="1" i="1" dirty="0" smtClean="0"/>
              <a:t> = cm Energy,  </a:t>
            </a:r>
            <a:r>
              <a:rPr lang="en-US" sz="2400" b="1" i="1" dirty="0" smtClean="0"/>
              <a:t>P</a:t>
            </a:r>
            <a:r>
              <a:rPr lang="en-US" b="1" i="1" dirty="0" smtClean="0"/>
              <a:t> = total site AC power for the facility</a:t>
            </a:r>
          </a:p>
          <a:p>
            <a:pPr algn="ctr"/>
            <a:r>
              <a:rPr lang="el-GR" sz="2400" b="1" i="1" dirty="0" smtClean="0"/>
              <a:t>α, β, γ </a:t>
            </a:r>
            <a:r>
              <a:rPr lang="el-GR" b="1" i="1" dirty="0" smtClean="0"/>
              <a:t>= </a:t>
            </a:r>
            <a:r>
              <a:rPr lang="en-US" b="1" i="1" dirty="0" smtClean="0"/>
              <a:t> coefficients, but </a:t>
            </a:r>
            <a:r>
              <a:rPr lang="el-GR" b="1" i="1" dirty="0" smtClean="0"/>
              <a:t>β</a:t>
            </a:r>
            <a:r>
              <a:rPr lang="en-US" b="1" i="1" dirty="0" smtClean="0"/>
              <a:t> varies with the accelerator technology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60124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811</Words>
  <Application>Microsoft Macintosh PowerPoint</Application>
  <PresentationFormat>On-screen Show (4:3)</PresentationFormat>
  <Paragraphs>238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PROPOSAL FOR A COST MODEL FOR THE X-FEL of the COMPACT LIGHT COLLABORATION </vt:lpstr>
      <vt:lpstr>CONTENTS</vt:lpstr>
      <vt:lpstr>PowerPoint Presentation</vt:lpstr>
      <vt:lpstr>Basic Parameters (D. Schulte et al, Trieste Meeting)</vt:lpstr>
      <vt:lpstr>COST of other systems Breakdown</vt:lpstr>
      <vt:lpstr>COST of other systems Breakdown</vt:lpstr>
      <vt:lpstr>COST of other systems Breakdown</vt:lpstr>
      <vt:lpstr>COST of other systems Breakdown</vt:lpstr>
      <vt:lpstr>COST of LARGE systems An example by V. Schiltsev</vt:lpstr>
      <vt:lpstr>A draft COST MODEL for XLS</vt:lpstr>
      <vt:lpstr>A draft COST MODEL for XLS (thanks to Massimo Ferrario)</vt:lpstr>
    </vt:vector>
  </TitlesOfParts>
  <Company>NTUA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EvangelosCERN evan</dc:creator>
  <cp:lastModifiedBy>EvangelosCERN evan</cp:lastModifiedBy>
  <cp:revision>52</cp:revision>
  <dcterms:created xsi:type="dcterms:W3CDTF">2018-01-25T05:06:31Z</dcterms:created>
  <dcterms:modified xsi:type="dcterms:W3CDTF">2018-10-02T18:46:32Z</dcterms:modified>
</cp:coreProperties>
</file>