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5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CF2CE-2E1F-7441-9D2C-1A297FF69D7D}" type="datetimeFigureOut">
              <a:rPr lang="en-US" smtClean="0"/>
              <a:t>02/10/18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3BD38-6A25-104B-AB06-A009BC567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507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1A4CD-A1BB-F54F-8217-4083EC2B6941}" type="datetimeFigureOut">
              <a:rPr lang="en-US" smtClean="0"/>
              <a:t>02/10/18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BED1B-13E0-B44F-8453-D37F3449B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6830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108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62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765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207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753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841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929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300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426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723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64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852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256" y="1575654"/>
            <a:ext cx="8539354" cy="2310546"/>
          </a:xfrm>
        </p:spPr>
        <p:txBody>
          <a:bodyPr>
            <a:norm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b="1" dirty="0" smtClean="0"/>
              <a:t>PROPOSAL FOR A TRANSFER TECHNOLOGY FROM THE X-FEL</a:t>
            </a:r>
            <a:br>
              <a:rPr lang="en-US" sz="2400" b="1" dirty="0" smtClean="0"/>
            </a:br>
            <a:r>
              <a:rPr lang="en-US" sz="2400" b="1" dirty="0" smtClean="0"/>
              <a:t>of the</a:t>
            </a:r>
            <a:br>
              <a:rPr lang="en-US" sz="2400" b="1" dirty="0" smtClean="0"/>
            </a:br>
            <a:r>
              <a:rPr lang="en-US" sz="2400" b="1" dirty="0" smtClean="0"/>
              <a:t>COMPACT LIGHT COLLABORATION</a:t>
            </a:r>
            <a:br>
              <a:rPr lang="en-US" sz="2400" b="1" dirty="0" smtClean="0"/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86201"/>
            <a:ext cx="8379410" cy="162970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Evangelos Gazis</a:t>
            </a:r>
          </a:p>
          <a:p>
            <a:r>
              <a:rPr lang="en-US" b="1" dirty="0">
                <a:solidFill>
                  <a:schemeClr val="tx1"/>
                </a:solidFill>
              </a:rPr>
              <a:t>IASA @</a:t>
            </a:r>
            <a:r>
              <a:rPr lang="en-US" dirty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Compact Light</a:t>
            </a:r>
          </a:p>
        </p:txBody>
      </p:sp>
      <p:pic>
        <p:nvPicPr>
          <p:cNvPr id="4" name="Picture 3" descr="IAS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8729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670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57"/>
            <a:ext cx="8229600" cy="469368"/>
          </a:xfrm>
        </p:spPr>
        <p:txBody>
          <a:bodyPr>
            <a:normAutofit/>
          </a:bodyPr>
          <a:lstStyle/>
          <a:p>
            <a:r>
              <a:rPr lang="en-US" sz="2400" b="1" i="1" dirty="0" smtClean="0"/>
              <a:t>CONTENTS</a:t>
            </a:r>
            <a:endParaRPr lang="en-US" sz="24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217" y="590074"/>
            <a:ext cx="8375583" cy="5766276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US" sz="2400" b="1" dirty="0" smtClean="0"/>
              <a:t>THE COMPACT LIGHT XFEL is foreseen for: </a:t>
            </a:r>
          </a:p>
          <a:p>
            <a:pPr marL="0" indent="0" algn="just">
              <a:buNone/>
            </a:pPr>
            <a:r>
              <a:rPr lang="en-US" sz="2600" b="1" i="1" dirty="0" smtClean="0"/>
              <a:t>Advanced Applications</a:t>
            </a:r>
          </a:p>
          <a:p>
            <a:pPr lvl="2" algn="just"/>
            <a:r>
              <a:rPr lang="en-US" dirty="0" smtClean="0"/>
              <a:t>Nano materials</a:t>
            </a:r>
          </a:p>
          <a:p>
            <a:pPr lvl="2" algn="just"/>
            <a:r>
              <a:rPr lang="en-US" dirty="0" smtClean="0"/>
              <a:t>Metallurgy </a:t>
            </a:r>
          </a:p>
          <a:p>
            <a:pPr lvl="2" algn="just"/>
            <a:r>
              <a:rPr lang="en-US" dirty="0" smtClean="0"/>
              <a:t>Electronics</a:t>
            </a:r>
          </a:p>
          <a:p>
            <a:pPr lvl="2" algn="just"/>
            <a:r>
              <a:rPr lang="en-US" dirty="0" smtClean="0"/>
              <a:t>Chemistry</a:t>
            </a:r>
          </a:p>
          <a:p>
            <a:pPr lvl="2" algn="just"/>
            <a:r>
              <a:rPr lang="en-US" dirty="0" smtClean="0"/>
              <a:t>Biology – Protein structure – DNA radiation damage</a:t>
            </a:r>
          </a:p>
          <a:p>
            <a:pPr lvl="2" algn="just"/>
            <a:r>
              <a:rPr lang="en-US" dirty="0" smtClean="0"/>
              <a:t>Molecular Crystallography</a:t>
            </a:r>
          </a:p>
          <a:p>
            <a:pPr lvl="2" algn="just"/>
            <a:r>
              <a:rPr lang="en-US" dirty="0" smtClean="0"/>
              <a:t>Super Microscopy</a:t>
            </a:r>
          </a:p>
          <a:p>
            <a:pPr lvl="2" algn="just"/>
            <a:r>
              <a:rPr lang="en-US" dirty="0" smtClean="0"/>
              <a:t>Agriculture</a:t>
            </a:r>
          </a:p>
          <a:p>
            <a:pPr marL="914400" lvl="2" indent="0">
              <a:buNone/>
            </a:pPr>
            <a:endParaRPr lang="en-US" sz="2200" dirty="0"/>
          </a:p>
          <a:p>
            <a:pPr marL="114300" indent="0">
              <a:buNone/>
            </a:pPr>
            <a:r>
              <a:rPr lang="en-US" sz="2600" b="1" i="1" dirty="0" smtClean="0"/>
              <a:t>Advanced Components</a:t>
            </a:r>
            <a:endParaRPr lang="en-US" sz="2600" b="1" i="1" dirty="0"/>
          </a:p>
          <a:p>
            <a:pPr lvl="2" algn="just"/>
            <a:r>
              <a:rPr lang="en-US" dirty="0" smtClean="0"/>
              <a:t>Photocathode</a:t>
            </a:r>
          </a:p>
          <a:p>
            <a:pPr lvl="2" algn="just"/>
            <a:r>
              <a:rPr lang="en-US" dirty="0" smtClean="0"/>
              <a:t>RF Gun</a:t>
            </a:r>
          </a:p>
          <a:p>
            <a:pPr lvl="2" algn="just"/>
            <a:r>
              <a:rPr lang="en-US" dirty="0" smtClean="0"/>
              <a:t>LINAC</a:t>
            </a:r>
          </a:p>
          <a:p>
            <a:pPr lvl="2" algn="just"/>
            <a:r>
              <a:rPr lang="en-US" dirty="0" smtClean="0"/>
              <a:t>Undulator</a:t>
            </a:r>
          </a:p>
          <a:p>
            <a:pPr lvl="2" algn="just"/>
            <a:r>
              <a:rPr lang="en-US" dirty="0" smtClean="0"/>
              <a:t>FEL for S-, X- band photons</a:t>
            </a:r>
          </a:p>
          <a:p>
            <a:pPr marL="0" indent="0" algn="just">
              <a:buNone/>
            </a:pPr>
            <a:r>
              <a:rPr lang="en-US" dirty="0" smtClean="0"/>
              <a:t>==========================================================</a:t>
            </a:r>
          </a:p>
          <a:p>
            <a:pPr marL="0" indent="0" algn="just">
              <a:buNone/>
            </a:pPr>
            <a:r>
              <a:rPr lang="en-US" b="1" i="1" dirty="0" smtClean="0"/>
              <a:t>Intellectual Property</a:t>
            </a:r>
          </a:p>
          <a:p>
            <a:pPr lvl="2" algn="just"/>
            <a:r>
              <a:rPr lang="en-US" dirty="0" smtClean="0"/>
              <a:t>Patents</a:t>
            </a:r>
          </a:p>
          <a:p>
            <a:pPr lvl="2" algn="just"/>
            <a:r>
              <a:rPr lang="en-US" dirty="0" smtClean="0"/>
              <a:t>Licenses – Royalties</a:t>
            </a:r>
          </a:p>
          <a:p>
            <a:pPr lvl="2" algn="just"/>
            <a:r>
              <a:rPr lang="en-US" dirty="0" smtClean="0"/>
              <a:t>R&amp;D collaborations</a:t>
            </a:r>
          </a:p>
          <a:p>
            <a:pPr lvl="2" algn="just"/>
            <a:r>
              <a:rPr lang="en-US" dirty="0" smtClean="0"/>
              <a:t>Publications</a:t>
            </a:r>
          </a:p>
          <a:p>
            <a:pPr lvl="2" algn="just"/>
            <a:r>
              <a:rPr lang="en-US" dirty="0" smtClean="0"/>
              <a:t>KT-partners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526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57"/>
            <a:ext cx="8229600" cy="469368"/>
          </a:xfrm>
        </p:spPr>
        <p:txBody>
          <a:bodyPr>
            <a:normAutofit/>
          </a:bodyPr>
          <a:lstStyle/>
          <a:p>
            <a:pPr marL="0" indent="0"/>
            <a:r>
              <a:rPr lang="en-US" sz="2400" b="1" i="1" dirty="0"/>
              <a:t>Advanced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718" y="949248"/>
            <a:ext cx="4437934" cy="3720027"/>
          </a:xfrm>
          <a:ln w="38100" cmpd="sng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just"/>
            <a:r>
              <a:rPr lang="en-US" sz="2200" dirty="0" smtClean="0"/>
              <a:t>Nano materials</a:t>
            </a:r>
          </a:p>
          <a:p>
            <a:pPr algn="just"/>
            <a:r>
              <a:rPr lang="en-US" sz="2200" dirty="0" smtClean="0"/>
              <a:t>Metallurgy </a:t>
            </a:r>
          </a:p>
          <a:p>
            <a:pPr algn="just"/>
            <a:r>
              <a:rPr lang="en-US" sz="2200" dirty="0" smtClean="0"/>
              <a:t>Electronics</a:t>
            </a:r>
          </a:p>
          <a:p>
            <a:pPr algn="just"/>
            <a:r>
              <a:rPr lang="en-US" sz="2200" dirty="0" smtClean="0"/>
              <a:t>Chemistry</a:t>
            </a:r>
          </a:p>
          <a:p>
            <a:pPr algn="just"/>
            <a:r>
              <a:rPr lang="en-US" sz="2200" dirty="0" smtClean="0"/>
              <a:t>Biology – Protein structure – DNA radiation damage</a:t>
            </a:r>
          </a:p>
          <a:p>
            <a:pPr algn="just"/>
            <a:r>
              <a:rPr lang="en-US" sz="2200" dirty="0" smtClean="0"/>
              <a:t>Molecular Crystallography</a:t>
            </a:r>
          </a:p>
          <a:p>
            <a:pPr algn="just"/>
            <a:r>
              <a:rPr lang="en-US" sz="2200" dirty="0" smtClean="0"/>
              <a:t>Super Microscopy</a:t>
            </a:r>
          </a:p>
          <a:p>
            <a:pPr algn="just"/>
            <a:r>
              <a:rPr lang="en-US" sz="2200" dirty="0" smtClean="0"/>
              <a:t>Agriculture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3</a:t>
            </a:fld>
            <a:endParaRPr lang="en-US"/>
          </a:p>
        </p:txBody>
      </p:sp>
      <p:sp>
        <p:nvSpPr>
          <p:cNvPr id="7" name="Rectangular Callout 6"/>
          <p:cNvSpPr/>
          <p:nvPr/>
        </p:nvSpPr>
        <p:spPr>
          <a:xfrm>
            <a:off x="5991628" y="949248"/>
            <a:ext cx="3027287" cy="3822650"/>
          </a:xfrm>
          <a:prstGeom prst="wedgeRectCallout">
            <a:avLst>
              <a:gd name="adj1" fmla="val -63003"/>
              <a:gd name="adj2" fmla="val -7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smtClean="0"/>
              <a:t>The hard X-ray photons of our XLS collaboration with 0.1 nm wavelength have </a:t>
            </a:r>
            <a:r>
              <a:rPr lang="en-US" dirty="0"/>
              <a:t>the privilege to  </a:t>
            </a:r>
            <a:r>
              <a:rPr lang="en-US" dirty="0" smtClean="0"/>
              <a:t>map: </a:t>
            </a:r>
          </a:p>
          <a:p>
            <a:pPr marL="285750" indent="-285750" algn="just">
              <a:buFontTx/>
              <a:buChar char="-"/>
            </a:pPr>
            <a:r>
              <a:rPr lang="en-US" dirty="0" smtClean="0"/>
              <a:t>the </a:t>
            </a:r>
            <a:r>
              <a:rPr lang="en-US" dirty="0"/>
              <a:t>atomic structure of </a:t>
            </a:r>
            <a:r>
              <a:rPr lang="en-US" dirty="0" smtClean="0"/>
              <a:t>materials (including </a:t>
            </a:r>
            <a:r>
              <a:rPr lang="en-US" dirty="0"/>
              <a:t>biomolecules and nanometer scale </a:t>
            </a:r>
            <a:r>
              <a:rPr lang="en-US" dirty="0" smtClean="0"/>
              <a:t>structures) </a:t>
            </a:r>
          </a:p>
          <a:p>
            <a:pPr marL="285750" indent="-285750" algn="just">
              <a:buFontTx/>
              <a:buChar char="-"/>
            </a:pPr>
            <a:r>
              <a:rPr lang="en-US" dirty="0" smtClean="0"/>
              <a:t>track </a:t>
            </a:r>
            <a:r>
              <a:rPr lang="en-US" dirty="0"/>
              <a:t>ultrafast phenomena of interest with currently available techniques  </a:t>
            </a:r>
          </a:p>
        </p:txBody>
      </p:sp>
      <p:sp>
        <p:nvSpPr>
          <p:cNvPr id="8" name="Right Brace 7"/>
          <p:cNvSpPr/>
          <p:nvPr/>
        </p:nvSpPr>
        <p:spPr>
          <a:xfrm>
            <a:off x="4990551" y="1039042"/>
            <a:ext cx="513167" cy="3527613"/>
          </a:xfrm>
          <a:prstGeom prst="rightBrace">
            <a:avLst/>
          </a:prstGeom>
          <a:ln w="381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371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57"/>
            <a:ext cx="8229600" cy="469368"/>
          </a:xfrm>
        </p:spPr>
        <p:txBody>
          <a:bodyPr>
            <a:normAutofit/>
          </a:bodyPr>
          <a:lstStyle/>
          <a:p>
            <a:pPr marL="114300" indent="0"/>
            <a:r>
              <a:rPr lang="en-US" sz="2400" b="1" i="1" dirty="0"/>
              <a:t>Advanced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47" y="1398218"/>
            <a:ext cx="4322471" cy="2450087"/>
          </a:xfrm>
          <a:ln w="28575" cmpd="sng"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pPr marL="914400" lvl="2" indent="0">
              <a:buNone/>
            </a:pPr>
            <a:endParaRPr lang="en-US" sz="2200" dirty="0"/>
          </a:p>
          <a:p>
            <a:pPr algn="just"/>
            <a:r>
              <a:rPr lang="en-US" dirty="0" smtClean="0"/>
              <a:t>Photocathode</a:t>
            </a:r>
          </a:p>
          <a:p>
            <a:pPr algn="just"/>
            <a:r>
              <a:rPr lang="en-US" dirty="0" smtClean="0"/>
              <a:t>RF Gun</a:t>
            </a:r>
          </a:p>
          <a:p>
            <a:pPr algn="just"/>
            <a:r>
              <a:rPr lang="en-US" dirty="0" smtClean="0"/>
              <a:t>LINAC</a:t>
            </a:r>
          </a:p>
          <a:p>
            <a:pPr algn="just"/>
            <a:r>
              <a:rPr lang="en-US" dirty="0" smtClean="0"/>
              <a:t>Undulator</a:t>
            </a:r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FEL for S-, X- band photons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4</a:t>
            </a:fld>
            <a:endParaRPr lang="en-US"/>
          </a:p>
        </p:txBody>
      </p:sp>
      <p:sp>
        <p:nvSpPr>
          <p:cNvPr id="7" name="Right Brace 6"/>
          <p:cNvSpPr/>
          <p:nvPr/>
        </p:nvSpPr>
        <p:spPr>
          <a:xfrm>
            <a:off x="4695481" y="1205802"/>
            <a:ext cx="898043" cy="2822090"/>
          </a:xfrm>
          <a:prstGeom prst="rightBrace">
            <a:avLst/>
          </a:prstGeom>
          <a:ln w="381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ular Callout 7"/>
          <p:cNvSpPr/>
          <p:nvPr/>
        </p:nvSpPr>
        <p:spPr>
          <a:xfrm>
            <a:off x="5991628" y="1090352"/>
            <a:ext cx="3027287" cy="3412165"/>
          </a:xfrm>
          <a:prstGeom prst="wedgeRectCallout">
            <a:avLst>
              <a:gd name="adj1" fmla="val -59613"/>
              <a:gd name="adj2" fmla="val -709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/>
              <a:buChar char="•"/>
            </a:pPr>
            <a:r>
              <a:rPr lang="en-US" dirty="0" smtClean="0"/>
              <a:t>The novel accelerator components can be fruitfully constructed and distributed to other labs or industrial units</a:t>
            </a:r>
          </a:p>
          <a:p>
            <a:pPr marL="285750" indent="-285750" algn="just">
              <a:buFont typeface="Arial"/>
              <a:buChar char="•"/>
            </a:pPr>
            <a:endParaRPr lang="en-US" dirty="0"/>
          </a:p>
          <a:p>
            <a:pPr marL="285750" indent="-285750" algn="just">
              <a:buFont typeface="Arial"/>
              <a:buChar char="•"/>
            </a:pPr>
            <a:r>
              <a:rPr lang="en-US" dirty="0" smtClean="0"/>
              <a:t>The total design of X-FEL can also be provided as a compact, </a:t>
            </a:r>
            <a:r>
              <a:rPr lang="en-US" dirty="0"/>
              <a:t>short length </a:t>
            </a:r>
            <a:r>
              <a:rPr lang="en-US" dirty="0" smtClean="0"/>
              <a:t>and less </a:t>
            </a:r>
            <a:r>
              <a:rPr lang="en-US" dirty="0"/>
              <a:t>expensive </a:t>
            </a:r>
            <a:r>
              <a:rPr lang="en-US" dirty="0" smtClean="0"/>
              <a:t>powerful special X-ray source for applications and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371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57"/>
            <a:ext cx="8229600" cy="469368"/>
          </a:xfrm>
        </p:spPr>
        <p:txBody>
          <a:bodyPr>
            <a:normAutofit/>
          </a:bodyPr>
          <a:lstStyle/>
          <a:p>
            <a:r>
              <a:rPr lang="en-US" sz="2400" b="1" i="1" dirty="0"/>
              <a:t>Intellectual Property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534" y="2514226"/>
            <a:ext cx="3871097" cy="2424431"/>
          </a:xfrm>
          <a:ln w="38100" cmpd="sng">
            <a:solidFill>
              <a:srgbClr val="FF0000"/>
            </a:solidFill>
          </a:ln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endParaRPr lang="en-US" sz="1000" dirty="0" smtClean="0"/>
          </a:p>
          <a:p>
            <a:pPr algn="just"/>
            <a:r>
              <a:rPr lang="en-US" dirty="0" smtClean="0"/>
              <a:t>Patents</a:t>
            </a:r>
          </a:p>
          <a:p>
            <a:pPr algn="just"/>
            <a:r>
              <a:rPr lang="en-US" dirty="0" smtClean="0"/>
              <a:t>Licenses – Royalties</a:t>
            </a:r>
          </a:p>
          <a:p>
            <a:pPr algn="just"/>
            <a:r>
              <a:rPr lang="en-US" dirty="0" smtClean="0"/>
              <a:t>R&amp;D collaborations</a:t>
            </a:r>
          </a:p>
          <a:p>
            <a:pPr algn="just"/>
            <a:r>
              <a:rPr lang="en-US" dirty="0" smtClean="0"/>
              <a:t>Publications</a:t>
            </a:r>
          </a:p>
          <a:p>
            <a:pPr algn="just"/>
            <a:r>
              <a:rPr lang="en-US" dirty="0" smtClean="0"/>
              <a:t>KT-partners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5</a:t>
            </a:fld>
            <a:endParaRPr lang="en-US"/>
          </a:p>
        </p:txBody>
      </p:sp>
      <p:sp>
        <p:nvSpPr>
          <p:cNvPr id="7" name="Right Brace 6"/>
          <p:cNvSpPr/>
          <p:nvPr/>
        </p:nvSpPr>
        <p:spPr>
          <a:xfrm>
            <a:off x="4349093" y="2244843"/>
            <a:ext cx="898043" cy="3014507"/>
          </a:xfrm>
          <a:prstGeom prst="rightBrace">
            <a:avLst/>
          </a:prstGeom>
          <a:ln w="381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ular Callout 7"/>
          <p:cNvSpPr/>
          <p:nvPr/>
        </p:nvSpPr>
        <p:spPr>
          <a:xfrm>
            <a:off x="5850907" y="1847186"/>
            <a:ext cx="3027287" cy="3412165"/>
          </a:xfrm>
          <a:prstGeom prst="wedgeRectCallout">
            <a:avLst>
              <a:gd name="adj1" fmla="val -63851"/>
              <a:gd name="adj2" fmla="val -220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/>
              <a:buChar char="•"/>
            </a:pPr>
            <a:r>
              <a:rPr lang="en-US" dirty="0" smtClean="0"/>
              <a:t>The novel accelerator components can be fruitfully constructed and distributed to other labs or industrial units</a:t>
            </a:r>
          </a:p>
          <a:p>
            <a:pPr marL="285750" indent="-285750" algn="just">
              <a:buFont typeface="Arial"/>
              <a:buChar char="•"/>
            </a:pPr>
            <a:endParaRPr lang="en-US" dirty="0"/>
          </a:p>
          <a:p>
            <a:pPr marL="285750" indent="-285750" algn="just">
              <a:buFont typeface="Arial"/>
              <a:buChar char="•"/>
            </a:pPr>
            <a:r>
              <a:rPr lang="en-US" dirty="0" smtClean="0"/>
              <a:t>The total design of X-FEL can also be provided as a compact, </a:t>
            </a:r>
            <a:r>
              <a:rPr lang="en-US" dirty="0"/>
              <a:t>short length </a:t>
            </a:r>
            <a:r>
              <a:rPr lang="en-US" dirty="0" smtClean="0"/>
              <a:t>and less </a:t>
            </a:r>
            <a:r>
              <a:rPr lang="en-US" dirty="0"/>
              <a:t>expensive </a:t>
            </a:r>
            <a:r>
              <a:rPr lang="en-US" dirty="0" smtClean="0"/>
              <a:t>powerful special X-ray source for applications and science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2534" y="797790"/>
            <a:ext cx="83755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Intellectual property (IP)</a:t>
            </a:r>
            <a:r>
              <a:rPr lang="en-US" dirty="0"/>
              <a:t> lies at the core of transferring unique </a:t>
            </a:r>
            <a:r>
              <a:rPr lang="en-US" dirty="0" smtClean="0"/>
              <a:t>knowledge </a:t>
            </a:r>
            <a:r>
              <a:rPr lang="en-US" dirty="0"/>
              <a:t>to </a:t>
            </a:r>
            <a:r>
              <a:rPr lang="en-US" dirty="0" smtClean="0"/>
              <a:t>the </a:t>
            </a:r>
            <a:r>
              <a:rPr lang="en-US" dirty="0"/>
              <a:t>industrial and institutional partners</a:t>
            </a:r>
          </a:p>
        </p:txBody>
      </p:sp>
    </p:spTree>
    <p:extLst>
      <p:ext uri="{BB962C8B-B14F-4D97-AF65-F5344CB8AC3E}">
        <p14:creationId xmlns:p14="http://schemas.microsoft.com/office/powerpoint/2010/main" val="1660371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57"/>
            <a:ext cx="8229600" cy="469368"/>
          </a:xfrm>
        </p:spPr>
        <p:txBody>
          <a:bodyPr>
            <a:normAutofit/>
          </a:bodyPr>
          <a:lstStyle/>
          <a:p>
            <a:r>
              <a:rPr lang="en-US" sz="2400" b="1" i="1" dirty="0"/>
              <a:t>Intellectual Property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534" y="808144"/>
            <a:ext cx="8425456" cy="5400453"/>
          </a:xfrm>
          <a:ln w="38100" cmpd="sng"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en-US" sz="1000" dirty="0" smtClean="0"/>
          </a:p>
          <a:p>
            <a:pPr algn="just"/>
            <a:r>
              <a:rPr lang="en-US" sz="2800" dirty="0" smtClean="0"/>
              <a:t>Patents</a:t>
            </a:r>
          </a:p>
          <a:p>
            <a:pPr marL="0" indent="0" algn="just">
              <a:buNone/>
            </a:pPr>
            <a:r>
              <a:rPr lang="en-US" sz="2000" dirty="0" smtClean="0"/>
              <a:t>Innovative patents may occur by small startup teams</a:t>
            </a:r>
          </a:p>
          <a:p>
            <a:pPr algn="just"/>
            <a:r>
              <a:rPr lang="en-US" sz="2800" dirty="0" smtClean="0"/>
              <a:t>Licenses – Royalties</a:t>
            </a:r>
          </a:p>
          <a:p>
            <a:pPr marL="0" indent="0" algn="just">
              <a:buNone/>
            </a:pPr>
            <a:r>
              <a:rPr lang="en-US" sz="2000" dirty="0" smtClean="0"/>
              <a:t>Licenses are granted to </a:t>
            </a:r>
            <a:r>
              <a:rPr lang="en-US" sz="2000" dirty="0"/>
              <a:t>commercial and academic partners for the exploitation of its </a:t>
            </a:r>
            <a:r>
              <a:rPr lang="en-US" sz="2000" dirty="0" smtClean="0"/>
              <a:t>technologies</a:t>
            </a:r>
            <a:endParaRPr lang="en-US" dirty="0" smtClean="0"/>
          </a:p>
          <a:p>
            <a:pPr algn="just"/>
            <a:r>
              <a:rPr lang="en-US" sz="2800" dirty="0" smtClean="0"/>
              <a:t>R&amp;D collaborations</a:t>
            </a:r>
          </a:p>
          <a:p>
            <a:pPr marL="0" indent="0" algn="just">
              <a:buNone/>
            </a:pPr>
            <a:r>
              <a:rPr lang="en-US" sz="2000" dirty="0"/>
              <a:t>The collaboration with companies and research institutes, </a:t>
            </a:r>
            <a:r>
              <a:rPr lang="en-US" sz="2000" dirty="0" smtClean="0"/>
              <a:t>have </a:t>
            </a:r>
            <a:r>
              <a:rPr lang="en-US" sz="2000" dirty="0"/>
              <a:t>the objective of generating technological results </a:t>
            </a:r>
            <a:r>
              <a:rPr lang="en-US" sz="2000" dirty="0" smtClean="0"/>
              <a:t>targeting </a:t>
            </a:r>
            <a:r>
              <a:rPr lang="en-US" sz="2000" dirty="0"/>
              <a:t>a potential for commercial exploitation</a:t>
            </a:r>
            <a:endParaRPr lang="en-US" sz="2000" dirty="0" smtClean="0"/>
          </a:p>
          <a:p>
            <a:pPr algn="just"/>
            <a:r>
              <a:rPr lang="en-US" sz="2800" dirty="0" smtClean="0"/>
              <a:t>Publications</a:t>
            </a:r>
          </a:p>
          <a:p>
            <a:pPr marL="0" indent="0" algn="just">
              <a:buNone/>
            </a:pPr>
            <a:r>
              <a:rPr lang="en-US" sz="2000" dirty="0" smtClean="0"/>
              <a:t>The publications should be carefully protect the IPs of our collaboration</a:t>
            </a:r>
          </a:p>
          <a:p>
            <a:pPr algn="just"/>
            <a:r>
              <a:rPr lang="en-US" sz="2800" dirty="0" smtClean="0"/>
              <a:t>KT-partners</a:t>
            </a:r>
          </a:p>
          <a:p>
            <a:pPr marL="0" indent="0" algn="just">
              <a:buNone/>
            </a:pPr>
            <a:r>
              <a:rPr lang="en-US" sz="2000" dirty="0" smtClean="0"/>
              <a:t>Explore to </a:t>
            </a:r>
            <a:r>
              <a:rPr lang="en-US" sz="2000" dirty="0"/>
              <a:t>engage </a:t>
            </a:r>
            <a:r>
              <a:rPr lang="en-US" sz="2000" dirty="0" smtClean="0"/>
              <a:t>partners with </a:t>
            </a:r>
            <a:r>
              <a:rPr lang="en-US" sz="2000" dirty="0"/>
              <a:t>experts in science, technology and industry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419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4781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/>
              <a:t>A fruitful cooperation of IASA with the </a:t>
            </a:r>
          </a:p>
          <a:p>
            <a:pPr marL="0" indent="0" algn="ctr">
              <a:buNone/>
            </a:pPr>
            <a:r>
              <a:rPr lang="en-US" sz="2800" b="1" dirty="0" smtClean="0"/>
              <a:t>Athens University of Economics &amp; Business – AUEB, aims to </a:t>
            </a:r>
            <a:r>
              <a:rPr lang="en-US" sz="2800" b="1" dirty="0"/>
              <a:t>the following </a:t>
            </a:r>
            <a:r>
              <a:rPr lang="en-US" sz="2800" b="1" dirty="0" smtClean="0"/>
              <a:t>targets:</a:t>
            </a:r>
          </a:p>
          <a:p>
            <a:endParaRPr lang="en-US" sz="2800" dirty="0" smtClean="0"/>
          </a:p>
          <a:p>
            <a:pPr lvl="2"/>
            <a:r>
              <a:rPr lang="en-US" dirty="0" smtClean="0"/>
              <a:t>Market survey</a:t>
            </a:r>
          </a:p>
          <a:p>
            <a:pPr lvl="2"/>
            <a:r>
              <a:rPr lang="en-US" dirty="0" smtClean="0"/>
              <a:t>Potential industrialization of our designs</a:t>
            </a:r>
          </a:p>
          <a:p>
            <a:pPr lvl="2"/>
            <a:r>
              <a:rPr lang="en-US" dirty="0" smtClean="0"/>
              <a:t>Definition of new requirements from the users</a:t>
            </a:r>
          </a:p>
          <a:p>
            <a:pPr lvl="2"/>
            <a:r>
              <a:rPr lang="en-US" dirty="0" smtClean="0"/>
              <a:t>AUEB involvement to the users forum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7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28148"/>
            <a:ext cx="8229600" cy="469368"/>
          </a:xfrm>
        </p:spPr>
        <p:txBody>
          <a:bodyPr>
            <a:normAutofit/>
          </a:bodyPr>
          <a:lstStyle/>
          <a:p>
            <a:r>
              <a:rPr lang="en-US" sz="2400" b="1" i="1" dirty="0" smtClean="0"/>
              <a:t>Market Survey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1972985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961</TotalTime>
  <Words>520</Words>
  <Application>Microsoft Macintosh PowerPoint</Application>
  <PresentationFormat>On-screen Show (4:3)</PresentationFormat>
  <Paragraphs>103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PROPOSAL FOR A TRANSFER TECHNOLOGY FROM THE X-FEL of the COMPACT LIGHT COLLABORATION </vt:lpstr>
      <vt:lpstr>CONTENTS</vt:lpstr>
      <vt:lpstr>Advanced Applications</vt:lpstr>
      <vt:lpstr>Advanced Components</vt:lpstr>
      <vt:lpstr>Intellectual Property</vt:lpstr>
      <vt:lpstr>Intellectual Property</vt:lpstr>
      <vt:lpstr>Market Survey</vt:lpstr>
    </vt:vector>
  </TitlesOfParts>
  <Company>NTUA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EvangelosCERN evan</dc:creator>
  <cp:lastModifiedBy>EvangelosCERN evan</cp:lastModifiedBy>
  <cp:revision>67</cp:revision>
  <dcterms:created xsi:type="dcterms:W3CDTF">2018-01-25T05:06:31Z</dcterms:created>
  <dcterms:modified xsi:type="dcterms:W3CDTF">2018-10-02T17:35:24Z</dcterms:modified>
</cp:coreProperties>
</file>