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</p:sldMasterIdLst>
  <p:notesMasterIdLst>
    <p:notesMasterId r:id="rId13"/>
  </p:notesMasterIdLst>
  <p:handoutMasterIdLst>
    <p:handoutMasterId r:id="rId14"/>
  </p:handoutMasterIdLst>
  <p:sldIdLst>
    <p:sldId id="332" r:id="rId5"/>
    <p:sldId id="341" r:id="rId6"/>
    <p:sldId id="340" r:id="rId7"/>
    <p:sldId id="335" r:id="rId8"/>
    <p:sldId id="338" r:id="rId9"/>
    <p:sldId id="344" r:id="rId10"/>
    <p:sldId id="345" r:id="rId11"/>
    <p:sldId id="337" r:id="rId12"/>
  </p:sldIdLst>
  <p:sldSz cx="9945688" cy="7099300"/>
  <p:notesSz cx="9926638" cy="6797675"/>
  <p:defaultTextStyle>
    <a:defPPr>
      <a:defRPr lang="en-US"/>
    </a:defPPr>
    <a:lvl1pPr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16282" indent="-274549"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02797" indent="-219334"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44529" indent="-219334"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1986262" indent="-219334" algn="l" defTabSz="432529" rtl="0" eaLnBrk="0" fontAlgn="base" hangingPunct="0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08660" algn="l" defTabSz="883465" rtl="0" eaLnBrk="1" latinLnBrk="0" hangingPunct="1"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650393" algn="l" defTabSz="883465" rtl="0" eaLnBrk="1" latinLnBrk="0" hangingPunct="1"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092125" algn="l" defTabSz="883465" rtl="0" eaLnBrk="1" latinLnBrk="0" hangingPunct="1"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533856" algn="l" defTabSz="883465" rtl="0" eaLnBrk="1" latinLnBrk="0" hangingPunct="1">
      <a:defRPr sz="23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  <p15:guide id="3" orient="horz" pos="2236">
          <p15:clr>
            <a:srgbClr val="A4A3A4"/>
          </p15:clr>
        </p15:guide>
        <p15:guide id="4" pos="313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FFCC"/>
    <a:srgbClr val="1067EA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541" autoAdjust="0"/>
  </p:normalViewPr>
  <p:slideViewPr>
    <p:cSldViewPr>
      <p:cViewPr varScale="1">
        <p:scale>
          <a:sx n="78" d="100"/>
          <a:sy n="78" d="100"/>
        </p:scale>
        <p:origin x="67" y="283"/>
      </p:cViewPr>
      <p:guideLst>
        <p:guide orient="horz" pos="2381"/>
        <p:guide pos="3175"/>
        <p:guide orient="horz" pos="2236"/>
        <p:guide pos="31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1" y="3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03/10/2018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1" y="645651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‹Nr.›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2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2" y="1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176588" y="517525"/>
            <a:ext cx="356552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9" y="3228970"/>
            <a:ext cx="7938362" cy="305766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3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3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3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‹Nr.›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17814" indent="-276082"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04331" indent="-220866"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546062" indent="-220866"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1987794" indent="-220866" algn="l" defTabSz="432529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08430" algn="l" defTabSz="441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650117" algn="l" defTabSz="441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091804" algn="l" defTabSz="441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533491" algn="l" defTabSz="44168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176588" y="517525"/>
            <a:ext cx="3565525" cy="25463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97883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598747" y="6834043"/>
            <a:ext cx="209878" cy="216170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6020" y="1910958"/>
            <a:ext cx="6393433" cy="458333"/>
          </a:xfrm>
          <a:prstGeom prst="rect">
            <a:avLst/>
          </a:prstGeom>
        </p:spPr>
        <p:txBody>
          <a:bodyPr lIns="88347" tIns="44172" rIns="88347" bIns="44172"/>
          <a:lstStyle>
            <a:lvl1pPr algn="l">
              <a:defRPr sz="23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283" y="1197880"/>
            <a:ext cx="6393969" cy="676227"/>
          </a:xfrm>
          <a:prstGeom prst="rect">
            <a:avLst/>
          </a:prstGeom>
        </p:spPr>
        <p:txBody>
          <a:bodyPr lIns="86955" tIns="44172" rIns="88347" bIns="44172" anchor="ctr"/>
          <a:lstStyle>
            <a:lvl1pPr algn="l">
              <a:lnSpc>
                <a:spcPct val="100000"/>
              </a:lnSpc>
              <a:defRPr sz="39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26021" y="2436914"/>
            <a:ext cx="9093403" cy="3347152"/>
          </a:xfrm>
          <a:prstGeom prst="rect">
            <a:avLst/>
          </a:prstGeom>
        </p:spPr>
        <p:txBody>
          <a:bodyPr lIns="88347" tIns="44172" rIns="88347" bIns="44172"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267785" y="5847036"/>
            <a:ext cx="6251442" cy="405221"/>
          </a:xfrm>
          <a:prstGeom prst="rect">
            <a:avLst/>
          </a:prstGeom>
        </p:spPr>
        <p:txBody>
          <a:bodyPr lIns="34782" tIns="44172" rIns="34782" bIns="44172"/>
          <a:lstStyle>
            <a:lvl1pPr algn="r">
              <a:defRPr sz="23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4978" y="6660300"/>
            <a:ext cx="8951558" cy="43900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47" tIns="54602" rIns="86947" bIns="43474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32529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32529" algn="l"/>
                <a:tab pos="866594" algn="l"/>
                <a:tab pos="1300655" algn="l"/>
                <a:tab pos="1734718" algn="l"/>
                <a:tab pos="2168781" algn="l"/>
                <a:tab pos="2602845" algn="l"/>
                <a:tab pos="3036908" algn="l"/>
                <a:tab pos="3470971" algn="l"/>
                <a:tab pos="3905034" algn="l"/>
                <a:tab pos="4339097" algn="l"/>
                <a:tab pos="4773161" algn="l"/>
                <a:tab pos="5207224" algn="l"/>
                <a:tab pos="5641287" algn="l"/>
                <a:tab pos="6075350" algn="l"/>
                <a:tab pos="6509413" algn="l"/>
                <a:tab pos="6943477" algn="l"/>
                <a:tab pos="7377540" algn="l"/>
                <a:tab pos="7811603" algn="l"/>
                <a:tab pos="8245666" algn="l"/>
                <a:tab pos="8679729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3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90712" y="6804782"/>
            <a:ext cx="209878" cy="216170"/>
          </a:xfrm>
        </p:spPr>
        <p:txBody>
          <a:bodyPr/>
          <a:lstStyle>
            <a:lvl1pPr>
              <a:defRPr sz="1200"/>
            </a:lvl1pPr>
          </a:lstStyle>
          <a:p>
            <a:fld id="{4294EE50-87B3-414B-AD9E-518CEF385733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68110" y="2602933"/>
            <a:ext cx="8382080" cy="609162"/>
          </a:xfrm>
          <a:prstGeom prst="rect">
            <a:avLst/>
          </a:prstGeom>
        </p:spPr>
        <p:txBody>
          <a:bodyPr lIns="88347" tIns="44172" rIns="88347" bIns="44172"/>
          <a:lstStyle>
            <a:lvl1pPr algn="l">
              <a:defRPr sz="43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67424" y="3304556"/>
            <a:ext cx="7388002" cy="541166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1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4978" y="6660300"/>
            <a:ext cx="8951558" cy="43900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47" tIns="54602" rIns="86947" bIns="43474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32529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32529" algn="l"/>
                <a:tab pos="866594" algn="l"/>
                <a:tab pos="1300655" algn="l"/>
                <a:tab pos="1734718" algn="l"/>
                <a:tab pos="2168781" algn="l"/>
                <a:tab pos="2602845" algn="l"/>
                <a:tab pos="3036908" algn="l"/>
                <a:tab pos="3470971" algn="l"/>
                <a:tab pos="3905034" algn="l"/>
                <a:tab pos="4339097" algn="l"/>
                <a:tab pos="4773161" algn="l"/>
                <a:tab pos="5207224" algn="l"/>
                <a:tab pos="5641287" algn="l"/>
                <a:tab pos="6075350" algn="l"/>
                <a:tab pos="6509413" algn="l"/>
                <a:tab pos="6943477" algn="l"/>
                <a:tab pos="7377540" algn="l"/>
                <a:tab pos="7811603" algn="l"/>
                <a:tab pos="8245666" algn="l"/>
                <a:tab pos="8679729" algn="l"/>
              </a:tabLst>
              <a:defRPr/>
            </a:pP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3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3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590149" y="6823259"/>
            <a:ext cx="211444" cy="216170"/>
          </a:xfrm>
        </p:spPr>
        <p:txBody>
          <a:bodyPr/>
          <a:lstStyle>
            <a:lvl1pPr>
              <a:defRPr sz="1200"/>
            </a:lvl1pPr>
          </a:lstStyle>
          <a:p>
            <a:fld id="{9FF39CA2-04EB-4CA6-BF9F-780F92DB7FFC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88184" y="912362"/>
            <a:ext cx="8969320" cy="5545070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 algn="l">
              <a:lnSpc>
                <a:spcPct val="100000"/>
              </a:lnSpc>
              <a:spcAft>
                <a:spcPts val="1450"/>
              </a:spcAft>
              <a:defRPr sz="2700">
                <a:solidFill>
                  <a:srgbClr val="C00000"/>
                </a:solidFill>
              </a:defRPr>
            </a:lvl1pPr>
            <a:lvl2pPr marL="347821" indent="-278256">
              <a:lnSpc>
                <a:spcPct val="100000"/>
              </a:lnSpc>
              <a:spcAft>
                <a:spcPts val="1160"/>
              </a:spcAft>
              <a:buFont typeface="Arial" pitchFamily="34" charset="0"/>
              <a:buChar char="•"/>
              <a:defRPr sz="2300"/>
            </a:lvl2pPr>
            <a:lvl3pPr marL="626077" indent="-278256">
              <a:lnSpc>
                <a:spcPct val="100000"/>
              </a:lnSpc>
              <a:spcAft>
                <a:spcPts val="870"/>
              </a:spcAft>
              <a:buFont typeface="Symbol" pitchFamily="18" charset="2"/>
              <a:buChar char="-"/>
              <a:defRPr sz="1900"/>
            </a:lvl3pPr>
            <a:lvl4pPr marL="904333" indent="-278256">
              <a:lnSpc>
                <a:spcPct val="100000"/>
              </a:lnSpc>
              <a:spcAft>
                <a:spcPts val="580"/>
              </a:spcAft>
              <a:buFont typeface="Wingdings" pitchFamily="2" charset="2"/>
              <a:buChar char="§"/>
              <a:defRPr sz="1700"/>
            </a:lvl4pPr>
            <a:lvl5pPr marL="1182590" indent="-278256">
              <a:lnSpc>
                <a:spcPct val="100000"/>
              </a:lnSpc>
              <a:spcAft>
                <a:spcPts val="580"/>
              </a:spcAft>
              <a:buFont typeface="Wingdings" pitchFamily="2" charset="2"/>
              <a:buChar char="ü"/>
              <a:defRPr sz="17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8069" y="895546"/>
            <a:ext cx="8951119" cy="676227"/>
          </a:xfrm>
          <a:prstGeom prst="rect">
            <a:avLst/>
          </a:prstGeom>
        </p:spPr>
        <p:txBody>
          <a:bodyPr lIns="69564" tIns="44172" rIns="69564" bIns="44172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8068" y="1656212"/>
            <a:ext cx="4399596" cy="4917841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87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38629" y="1656212"/>
            <a:ext cx="4401163" cy="4917841"/>
          </a:xfrm>
          <a:prstGeom prst="rect">
            <a:avLst/>
          </a:prstGeom>
          <a:solidFill>
            <a:schemeClr val="bg1"/>
          </a:solidFill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87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98747" y="6852800"/>
            <a:ext cx="209878" cy="216170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98069" y="886602"/>
            <a:ext cx="8951119" cy="676227"/>
          </a:xfrm>
          <a:prstGeom prst="rect">
            <a:avLst/>
          </a:prstGeom>
        </p:spPr>
        <p:txBody>
          <a:bodyPr lIns="69564" tIns="44172" rIns="69564" bIns="44172" anchor="ctr"/>
          <a:lstStyle>
            <a:lvl1pPr algn="l">
              <a:defRPr sz="27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497566" y="1643328"/>
            <a:ext cx="4399596" cy="2421541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038629" y="1643328"/>
            <a:ext cx="4401163" cy="2421541"/>
          </a:xfrm>
          <a:prstGeom prst="rect">
            <a:avLst/>
          </a:prstGeom>
          <a:solidFill>
            <a:schemeClr val="bg1"/>
          </a:solidFill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598747" y="6852800"/>
            <a:ext cx="209878" cy="216170"/>
          </a:xfrm>
        </p:spPr>
        <p:txBody>
          <a:bodyPr/>
          <a:lstStyle>
            <a:lvl1pPr>
              <a:defRPr sz="1200"/>
            </a:lvl1pPr>
          </a:lstStyle>
          <a:p>
            <a:fld id="{1B83238F-673A-4F65-A6BD-DED2895A3C8A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497566" y="4128938"/>
            <a:ext cx="4399596" cy="2421541"/>
          </a:xfrm>
          <a:prstGeom prst="rect">
            <a:avLst/>
          </a:prstGeom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038629" y="4128938"/>
            <a:ext cx="4401163" cy="2421541"/>
          </a:xfrm>
          <a:prstGeom prst="rect">
            <a:avLst/>
          </a:prstGeom>
          <a:solidFill>
            <a:schemeClr val="bg1"/>
          </a:solidFill>
        </p:spPr>
        <p:txBody>
          <a:bodyPr lIns="88347" tIns="44172" rIns="88347" bIns="44172"/>
          <a:lstStyle>
            <a:lvl1pPr marL="0" indent="0">
              <a:lnSpc>
                <a:spcPct val="100000"/>
              </a:lnSpc>
              <a:spcAft>
                <a:spcPts val="1160"/>
              </a:spcAft>
              <a:buFontTx/>
              <a:buNone/>
              <a:defRPr sz="1900"/>
            </a:lvl1pPr>
            <a:lvl2pPr marL="347821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•"/>
              <a:defRPr sz="1700"/>
            </a:lvl2pPr>
            <a:lvl3pPr marL="626077" indent="-278256">
              <a:lnSpc>
                <a:spcPct val="100000"/>
              </a:lnSpc>
              <a:spcAft>
                <a:spcPts val="580"/>
              </a:spcAft>
              <a:buFont typeface="Arial" panose="020B0604020202020204" pitchFamily="34" charset="0"/>
              <a:buChar char="−"/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6592676"/>
            <a:ext cx="9945688" cy="5066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88347" tIns="44172" rIns="88347" bIns="4417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340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3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696612"/>
            <a:ext cx="9945688" cy="743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lIns="86947" tIns="74077" rIns="86947" bIns="43474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34018" eaLnBrk="1">
              <a:lnSpc>
                <a:spcPct val="93000"/>
              </a:lnSpc>
              <a:buSzPct val="100000"/>
              <a:defRPr/>
            </a:pPr>
            <a:r>
              <a:rPr lang="it-IT" sz="5800" dirty="0" err="1">
                <a:solidFill>
                  <a:srgbClr val="C00000"/>
                </a:solidFill>
              </a:rPr>
              <a:t>Thank</a:t>
            </a:r>
            <a:r>
              <a:rPr lang="it-IT" sz="5800" dirty="0">
                <a:solidFill>
                  <a:srgbClr val="C00000"/>
                </a:solidFill>
              </a:rPr>
              <a:t> </a:t>
            </a:r>
            <a:r>
              <a:rPr lang="it-IT" sz="5800" dirty="0" err="1">
                <a:solidFill>
                  <a:srgbClr val="C00000"/>
                </a:solidFill>
              </a:rPr>
              <a:t>you</a:t>
            </a:r>
            <a:r>
              <a:rPr lang="it-IT" sz="5800" dirty="0">
                <a:solidFill>
                  <a:srgbClr val="C00000"/>
                </a:solidFill>
              </a:rPr>
              <a:t>!</a:t>
            </a:r>
          </a:p>
          <a:p>
            <a:pPr algn="ctr" defTabSz="434018" eaLnBrk="1">
              <a:lnSpc>
                <a:spcPct val="93000"/>
              </a:lnSpc>
              <a:buSzPct val="100000"/>
              <a:defRPr/>
            </a:pPr>
            <a:endParaRPr lang="it-IT" sz="31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398" y="5906199"/>
            <a:ext cx="9945688" cy="45853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lIns="88347" tIns="44172" rIns="88347" bIns="44172" rtlCol="0" anchor="ctr" anchorCtr="1">
            <a:spAutoFit/>
          </a:bodyPr>
          <a:lstStyle/>
          <a:p>
            <a:r>
              <a:rPr lang="en-US" sz="1200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437146"/>
            <a:ext cx="9803000" cy="662159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491685" y="1543865"/>
            <a:ext cx="7033366" cy="27049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947" tIns="54602" rIns="86947" bIns="43474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32529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32529" algn="l"/>
                <a:tab pos="866594" algn="l"/>
                <a:tab pos="1300655" algn="l"/>
                <a:tab pos="1734718" algn="l"/>
                <a:tab pos="2168781" algn="l"/>
                <a:tab pos="2602845" algn="l"/>
                <a:tab pos="3036908" algn="l"/>
                <a:tab pos="3470971" algn="l"/>
                <a:tab pos="3905034" algn="l"/>
                <a:tab pos="4339097" algn="l"/>
                <a:tab pos="4773161" algn="l"/>
                <a:tab pos="5207224" algn="l"/>
                <a:tab pos="5641287" algn="l"/>
                <a:tab pos="6075350" algn="l"/>
                <a:tab pos="6509413" algn="l"/>
                <a:tab pos="6943477" algn="l"/>
                <a:tab pos="7377540" algn="l"/>
                <a:tab pos="7811603" algn="l"/>
                <a:tab pos="8245666" algn="l"/>
                <a:tab pos="8679729" algn="l"/>
              </a:tabLst>
              <a:defRPr/>
            </a:pPr>
            <a:r>
              <a:rPr kumimoji="0" lang="en-GB" altLang="it-IT" sz="1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700" b="0" i="0">
                <a:solidFill>
                  <a:schemeClr val="tx1"/>
                </a:solidFill>
              </a:rPr>
              <a:t>www.CompactLight.eu</a:t>
            </a:r>
            <a:endParaRPr lang="it-IT" altLang="it-IT" sz="1700" i="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300" b="0" dirty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67292" y="1862250"/>
            <a:ext cx="6865880" cy="40542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6696483"/>
            <a:ext cx="9945680" cy="372861"/>
          </a:xfrm>
          <a:prstGeom prst="rect">
            <a:avLst/>
          </a:prstGeom>
          <a:solidFill>
            <a:srgbClr val="FFFFCC"/>
          </a:solidFill>
        </p:spPr>
        <p:txBody>
          <a:bodyPr wrap="square" lIns="347821" tIns="44172" rIns="88347" bIns="44172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49112" y="37823"/>
            <a:ext cx="856148" cy="543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598747" y="6842987"/>
            <a:ext cx="209878" cy="21617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30996" algn="l"/>
                <a:tab pos="865059" algn="l"/>
                <a:tab pos="1299122" algn="l"/>
                <a:tab pos="1733186" algn="l"/>
                <a:tab pos="2167249" algn="l"/>
                <a:tab pos="2601312" algn="l"/>
                <a:tab pos="3035375" algn="l"/>
                <a:tab pos="3469438" algn="l"/>
                <a:tab pos="3903502" algn="l"/>
                <a:tab pos="4337563" algn="l"/>
                <a:tab pos="4771628" algn="l"/>
                <a:tab pos="5205689" algn="l"/>
                <a:tab pos="5639754" algn="l"/>
                <a:tab pos="6073816" algn="l"/>
                <a:tab pos="6507879" algn="l"/>
                <a:tab pos="6941942" algn="l"/>
                <a:tab pos="7376005" algn="l"/>
                <a:tab pos="7810068" algn="l"/>
                <a:tab pos="8244132" algn="l"/>
                <a:tab pos="8678195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‹Nr.›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020404" y="1"/>
            <a:ext cx="1788405" cy="56257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04496" y="107255"/>
            <a:ext cx="1277126" cy="396983"/>
          </a:xfrm>
          <a:prstGeom prst="rect">
            <a:avLst/>
          </a:prstGeom>
          <a:noFill/>
        </p:spPr>
        <p:txBody>
          <a:bodyPr wrap="square" lIns="88347" tIns="44172" rIns="88347" bIns="44172" rtlCol="0">
            <a:spAutoFit/>
          </a:bodyPr>
          <a:lstStyle/>
          <a:p>
            <a:r>
              <a:rPr lang="de-DE" sz="1000" dirty="0" err="1">
                <a:solidFill>
                  <a:schemeClr val="tx1"/>
                </a:solidFill>
              </a:rPr>
              <a:t>Funded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by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  <a:r>
              <a:rPr lang="de-DE" sz="1000" dirty="0" err="1">
                <a:solidFill>
                  <a:schemeClr val="tx1"/>
                </a:solidFill>
              </a:rPr>
              <a:t>the</a:t>
            </a:r>
            <a:r>
              <a:rPr lang="de-DE" sz="1000" dirty="0">
                <a:solidFill>
                  <a:schemeClr val="tx1"/>
                </a:solidFill>
              </a:rPr>
              <a:t> </a:t>
            </a:r>
          </a:p>
          <a:p>
            <a:r>
              <a:rPr lang="de-DE" sz="10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2" y="633044"/>
            <a:ext cx="9945689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6679553"/>
            <a:ext cx="9945689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1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3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3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3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32529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3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429276" indent="-220843" algn="ctr" defTabSz="43401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3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870961" indent="-220843" algn="ctr" defTabSz="43401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3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312648" indent="-220843" algn="ctr" defTabSz="43401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3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754333" indent="-220843" algn="ctr" defTabSz="43401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3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29767" indent="-329767" algn="l" defTabSz="432529" rtl="0" eaLnBrk="0" fontAlgn="base" hangingPunct="0">
        <a:lnSpc>
          <a:spcPct val="93000"/>
        </a:lnSpc>
        <a:spcBef>
          <a:spcPct val="0"/>
        </a:spcBef>
        <a:spcAft>
          <a:spcPts val="1365"/>
        </a:spcAft>
        <a:buClr>
          <a:srgbClr val="000000"/>
        </a:buClr>
        <a:buSzPct val="100000"/>
        <a:buFont typeface="Times New Roman" pitchFamily="18" charset="0"/>
        <a:defRPr sz="17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16282" indent="-274549" algn="l" defTabSz="432529" rtl="0" eaLnBrk="0" fontAlgn="base" hangingPunct="0">
        <a:lnSpc>
          <a:spcPct val="93000"/>
        </a:lnSpc>
        <a:spcBef>
          <a:spcPct val="0"/>
        </a:spcBef>
        <a:spcAft>
          <a:spcPts val="110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02797" indent="-219334" algn="l" defTabSz="432529" rtl="0" eaLnBrk="0" fontAlgn="base" hangingPunct="0">
        <a:lnSpc>
          <a:spcPct val="93000"/>
        </a:lnSpc>
        <a:spcBef>
          <a:spcPct val="0"/>
        </a:spcBef>
        <a:spcAft>
          <a:spcPts val="822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44529" indent="-219334" algn="l" defTabSz="432529" rtl="0" eaLnBrk="0" fontAlgn="base" hangingPunct="0">
        <a:lnSpc>
          <a:spcPct val="93000"/>
        </a:lnSpc>
        <a:spcBef>
          <a:spcPct val="0"/>
        </a:spcBef>
        <a:spcAft>
          <a:spcPts val="555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1986262" indent="-219334" algn="l" defTabSz="432529" rtl="0" eaLnBrk="0" fontAlgn="base" hangingPunct="0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429276" indent="-220843" algn="l" defTabSz="434018" rtl="0" eaLnBrk="1" fontAlgn="base" hangingPunct="1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6pPr>
      <a:lvl7pPr marL="2870961" indent="-220843" algn="l" defTabSz="434018" rtl="0" eaLnBrk="1" fontAlgn="base" hangingPunct="1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7pPr>
      <a:lvl8pPr marL="3312648" indent="-220843" algn="l" defTabSz="434018" rtl="0" eaLnBrk="1" fontAlgn="base" hangingPunct="1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8pPr>
      <a:lvl9pPr marL="3754333" indent="-220843" algn="l" defTabSz="434018" rtl="0" eaLnBrk="1" fontAlgn="base" hangingPunct="1">
        <a:lnSpc>
          <a:spcPct val="93000"/>
        </a:lnSpc>
        <a:spcBef>
          <a:spcPct val="0"/>
        </a:spcBef>
        <a:spcAft>
          <a:spcPts val="278"/>
        </a:spcAft>
        <a:buClr>
          <a:srgbClr val="000000"/>
        </a:buClr>
        <a:buSzPct val="100000"/>
        <a:buFont typeface="Times New Roman" charset="0"/>
        <a:defRPr sz="19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1685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83372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059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66746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08430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0117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91804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33491" algn="l" defTabSz="4416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uu.diva-portal.org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20758" y="3518883"/>
            <a:ext cx="6393433" cy="458333"/>
          </a:xfrm>
        </p:spPr>
        <p:txBody>
          <a:bodyPr/>
          <a:lstStyle/>
          <a:p>
            <a:pPr lvl="0"/>
            <a:r>
              <a:rPr lang="it-IT" altLang="it-IT" dirty="0">
                <a:solidFill>
                  <a:srgbClr val="C00000"/>
                </a:solidFill>
              </a:rPr>
              <a:t>WP7</a:t>
            </a:r>
            <a:r>
              <a:rPr lang="it-IT" altLang="it-IT" dirty="0">
                <a:solidFill>
                  <a:srgbClr val="000000"/>
                </a:solidFill>
              </a:rPr>
              <a:t> </a:t>
            </a:r>
            <a:r>
              <a:rPr lang="it-IT" dirty="0" err="1"/>
              <a:t>Cost</a:t>
            </a:r>
            <a:r>
              <a:rPr lang="it-IT" dirty="0"/>
              <a:t> Model for the Undulator System</a:t>
            </a:r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6022" y="2805804"/>
            <a:ext cx="6393969" cy="676227"/>
          </a:xfrm>
        </p:spPr>
        <p:txBody>
          <a:bodyPr/>
          <a:lstStyle/>
          <a:p>
            <a:r>
              <a:rPr lang="de-DE" dirty="0" err="1"/>
              <a:t>CompactLight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Raffaella Geometrante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sz="1400" dirty="0">
              <a:solidFill>
                <a:srgbClr val="000000"/>
              </a:solidFill>
            </a:endParaRPr>
          </a:p>
          <a:p>
            <a:pPr marL="441732" indent="-441732">
              <a:buFont typeface="Arial"/>
              <a:buChar char="•"/>
            </a:pPr>
            <a:endParaRPr lang="en-US" sz="1400" dirty="0">
              <a:solidFill>
                <a:srgbClr val="000000"/>
              </a:solidFill>
            </a:endParaRPr>
          </a:p>
          <a:p>
            <a:pPr marL="441732" indent="-441732">
              <a:buFont typeface="Arial"/>
              <a:buChar char="•"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94911" y="1192657"/>
            <a:ext cx="178420" cy="443150"/>
          </a:xfrm>
          <a:prstGeom prst="rect">
            <a:avLst/>
          </a:prstGeom>
          <a:noFill/>
        </p:spPr>
        <p:txBody>
          <a:bodyPr wrap="none" lIns="88347" tIns="44172" rIns="88347" bIns="44172" rtlCol="0">
            <a:spAutoFit/>
          </a:bodyPr>
          <a:lstStyle/>
          <a:p>
            <a:endParaRPr lang="it-IT" dirty="0"/>
          </a:p>
        </p:txBody>
      </p:sp>
      <p:pic>
        <p:nvPicPr>
          <p:cNvPr id="7" name="Picture 6" descr="Screen Shot 2018-09-25 at 22.06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338"/>
            <a:ext cx="5109861" cy="3600400"/>
          </a:xfrm>
          <a:prstGeom prst="rect">
            <a:avLst/>
          </a:prstGeom>
        </p:spPr>
      </p:pic>
      <p:pic>
        <p:nvPicPr>
          <p:cNvPr id="6" name="Content Placeholder 3" descr="Screen Shot 2018-09-25 at 22.07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59" r="-7359"/>
          <a:stretch>
            <a:fillRect/>
          </a:stretch>
        </p:blipFill>
        <p:spPr>
          <a:xfrm>
            <a:off x="3472738" y="2757562"/>
            <a:ext cx="6117972" cy="378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683675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pic>
        <p:nvPicPr>
          <p:cNvPr id="7" name="Picture 6" descr="PeakField Vs Period Krms_label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0" y="1533426"/>
            <a:ext cx="4914302" cy="4176464"/>
          </a:xfrm>
          <a:prstGeom prst="rect">
            <a:avLst/>
          </a:prstGeom>
        </p:spPr>
      </p:pic>
      <p:sp>
        <p:nvSpPr>
          <p:cNvPr id="8" name="Text Placeholder 5"/>
          <p:cNvSpPr txBox="1">
            <a:spLocks/>
          </p:cNvSpPr>
          <p:nvPr/>
        </p:nvSpPr>
        <p:spPr>
          <a:xfrm>
            <a:off x="3480918" y="6119322"/>
            <a:ext cx="6251442" cy="405221"/>
          </a:xfrm>
          <a:prstGeom prst="rect">
            <a:avLst/>
          </a:prstGeom>
        </p:spPr>
        <p:txBody>
          <a:bodyPr lIns="88347" tIns="44172" rIns="88347" bIns="44172"/>
          <a:lstStyle>
            <a:lvl1pPr marL="341313" indent="-3413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13"/>
              </a:spcAft>
              <a:buClr>
                <a:srgbClr val="000000"/>
              </a:buClr>
              <a:buSzPct val="100000"/>
              <a:buFont typeface="Times New Roman" pitchFamily="18" charset="0"/>
              <a:defRPr sz="1800" u="none">
                <a:solidFill>
                  <a:schemeClr val="tx1"/>
                </a:solidFill>
                <a:latin typeface="+mn-lt"/>
                <a:ea typeface="ＭＳ Ｐゴシック" pitchFamily="34" charset="-128"/>
                <a:cs typeface="MS PGothic" charset="0"/>
              </a:defRPr>
            </a:lvl1pPr>
            <a:lvl2pPr marL="741363" indent="-28416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2pPr>
            <a:lvl3pPr marL="11414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3pPr>
            <a:lvl4pPr marL="15986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4pPr>
            <a:lvl5pPr marL="2055813" indent="-227013" algn="l" defTabSz="447675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  <a:ea typeface="ＭＳ Ｐゴシック" pitchFamily="34" charset="-128"/>
                <a:cs typeface="MS PGothic" charset="0"/>
              </a:defRPr>
            </a:lvl5pPr>
            <a:lvl6pPr marL="2514340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885797" indent="-228576" algn="l" defTabSz="449216" rtl="0" eaLnBrk="1" fontAlgn="base" hangingPunct="1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dirty="0"/>
              <a:t>Mirko Kokole</a:t>
            </a:r>
          </a:p>
        </p:txBody>
      </p:sp>
      <p:pic>
        <p:nvPicPr>
          <p:cNvPr id="5" name="Picture 4" descr="Peak field vs Gap Period_label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693" y="1533426"/>
            <a:ext cx="4791239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7438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066" y="777123"/>
            <a:ext cx="8951119" cy="540980"/>
          </a:xfrm>
        </p:spPr>
        <p:txBody>
          <a:bodyPr/>
          <a:lstStyle/>
          <a:p>
            <a:r>
              <a:rPr lang="en-US" sz="1200" dirty="0"/>
              <a:t>A. </a:t>
            </a:r>
            <a:r>
              <a:rPr lang="en-US" sz="1200" dirty="0" err="1"/>
              <a:t>Mak</a:t>
            </a:r>
            <a:r>
              <a:rPr lang="en-US" sz="1200" dirty="0"/>
              <a:t>, P. </a:t>
            </a:r>
            <a:r>
              <a:rPr lang="en-US" sz="1200" dirty="0" err="1"/>
              <a:t>Salen</a:t>
            </a:r>
            <a:r>
              <a:rPr lang="en-US" sz="1200" dirty="0"/>
              <a:t>, V. </a:t>
            </a:r>
            <a:r>
              <a:rPr lang="en-US" sz="1200" dirty="0" err="1"/>
              <a:t>Goryashko</a:t>
            </a:r>
            <a:r>
              <a:rPr lang="en-US" sz="1200" dirty="0"/>
              <a:t>, Undulator Considerations in the Baseline Design of the MAX IV Soft X-Ray Laser, Paper in the FREIA Report Series are published on internet in PDF-formats. Download from http://</a:t>
            </a:r>
            <a:r>
              <a:rPr lang="en-US" sz="1200" dirty="0" err="1"/>
              <a:t>uu.diva-portal.org</a:t>
            </a:r>
            <a:br>
              <a:rPr lang="en-US" sz="1200" dirty="0"/>
            </a:br>
            <a:endParaRPr lang="de-DE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pic>
        <p:nvPicPr>
          <p:cNvPr id="6" name="Picture 5" descr="Screen Shot 2018-09-25 at 22.21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745" y="1250475"/>
            <a:ext cx="5822846" cy="536554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Questions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064" y="1723841"/>
            <a:ext cx="9012284" cy="2772531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driving</a:t>
            </a:r>
            <a:r>
              <a:rPr lang="de-DE" dirty="0"/>
              <a:t> </a:t>
            </a:r>
            <a:r>
              <a:rPr lang="de-DE" dirty="0" err="1"/>
              <a:t>conditions</a:t>
            </a:r>
            <a:r>
              <a:rPr lang="de-DE" dirty="0"/>
              <a:t> </a:t>
            </a:r>
            <a:r>
              <a:rPr lang="mr-IN" dirty="0"/>
              <a:t>–</a:t>
            </a:r>
            <a:r>
              <a:rPr lang="de-DE" dirty="0"/>
              <a:t> CLEAR GUIDELINES</a:t>
            </a:r>
          </a:p>
          <a:p>
            <a:r>
              <a:rPr lang="de-DE" dirty="0"/>
              <a:t>Compactness</a:t>
            </a:r>
          </a:p>
          <a:p>
            <a:r>
              <a:rPr lang="de-DE" dirty="0" err="1"/>
              <a:t>Feasibility</a:t>
            </a:r>
            <a:endParaRPr lang="de-DE" dirty="0"/>
          </a:p>
          <a:p>
            <a:r>
              <a:rPr lang="de-DE" dirty="0" err="1"/>
              <a:t>Cost</a:t>
            </a:r>
            <a:endParaRPr lang="de-DE" dirty="0"/>
          </a:p>
          <a:p>
            <a:r>
              <a:rPr lang="de-DE" dirty="0"/>
              <a:t>State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art</a:t>
            </a:r>
            <a:endParaRPr lang="de-DE" dirty="0"/>
          </a:p>
          <a:p>
            <a:r>
              <a:rPr lang="de-DE" dirty="0"/>
              <a:t>Aggressive </a:t>
            </a:r>
            <a:r>
              <a:rPr lang="de-DE" dirty="0" err="1"/>
              <a:t>solutions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5</a:t>
            </a:fld>
            <a:endParaRPr lang="it-IT" altLang="it-IT" dirty="0"/>
          </a:p>
        </p:txBody>
      </p:sp>
      <p:sp>
        <p:nvSpPr>
          <p:cNvPr id="7" name="Content Placeholder 5"/>
          <p:cNvSpPr>
            <a:spLocks noGrp="1"/>
          </p:cNvSpPr>
          <p:nvPr>
            <p:ph sz="half" idx="11"/>
          </p:nvPr>
        </p:nvSpPr>
        <p:spPr>
          <a:xfrm>
            <a:off x="508348" y="4701778"/>
            <a:ext cx="8951558" cy="1745730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en-US" dirty="0" err="1"/>
              <a:t>Mak</a:t>
            </a:r>
            <a:r>
              <a:rPr lang="en-US" dirty="0"/>
              <a:t>, P. </a:t>
            </a:r>
            <a:r>
              <a:rPr lang="en-US" dirty="0" err="1"/>
              <a:t>Salen</a:t>
            </a:r>
            <a:r>
              <a:rPr lang="en-US" dirty="0"/>
              <a:t>, V. </a:t>
            </a:r>
            <a:r>
              <a:rPr lang="en-US" dirty="0" err="1"/>
              <a:t>Goryashko</a:t>
            </a:r>
            <a:r>
              <a:rPr lang="en-US" dirty="0"/>
              <a:t>, Undulator Considerations in the Baseline Design of the MAX IV Soft X-Ray Laser, Paper in the FREIA Report Series are published on internet in PDF-formats. Download from </a:t>
            </a:r>
            <a:r>
              <a:rPr lang="en-US" dirty="0">
                <a:hlinkClick r:id="rId2"/>
              </a:rPr>
              <a:t>http://uu.diva-portal.org</a:t>
            </a:r>
            <a:endParaRPr lang="en-US" dirty="0"/>
          </a:p>
          <a:p>
            <a:r>
              <a:rPr lang="en-US" dirty="0"/>
              <a:t>What are the steps forward?</a:t>
            </a:r>
          </a:p>
          <a:p>
            <a:endParaRPr lang="de-DE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Cost</a:t>
            </a:r>
            <a:r>
              <a:rPr lang="it-IT" dirty="0"/>
              <a:t> Model for the Undulator System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6</a:t>
            </a:fld>
            <a:endParaRPr lang="it-IT" altLang="it-IT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508348" y="1533426"/>
            <a:ext cx="8928992" cy="2088232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de-DE" dirty="0" err="1"/>
              <a:t>Cost</a:t>
            </a:r>
            <a:r>
              <a:rPr lang="de-DE" dirty="0"/>
              <a:t> Evaluation </a:t>
            </a:r>
            <a:r>
              <a:rPr lang="de-DE" dirty="0" err="1"/>
              <a:t>for</a:t>
            </a:r>
            <a:r>
              <a:rPr lang="de-DE" dirty="0"/>
              <a:t> different undulator </a:t>
            </a:r>
            <a:r>
              <a:rPr lang="de-DE" dirty="0" err="1"/>
              <a:t>technologies</a:t>
            </a:r>
            <a:r>
              <a:rPr lang="de-DE" dirty="0"/>
              <a:t> (</a:t>
            </a:r>
            <a:r>
              <a:rPr lang="de-DE" dirty="0" err="1"/>
              <a:t>cost</a:t>
            </a:r>
            <a:r>
              <a:rPr lang="de-DE" dirty="0"/>
              <a:t> per m)</a:t>
            </a:r>
          </a:p>
          <a:p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depends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modules</a:t>
            </a:r>
            <a:r>
              <a:rPr lang="de-DE" dirty="0"/>
              <a:t>, total </a:t>
            </a:r>
            <a:r>
              <a:rPr lang="de-DE" dirty="0" err="1"/>
              <a:t>length</a:t>
            </a:r>
            <a:r>
              <a:rPr lang="de-DE" dirty="0"/>
              <a:t>,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modes</a:t>
            </a:r>
            <a:r>
              <a:rPr lang="de-DE" dirty="0"/>
              <a:t> etc.</a:t>
            </a:r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ancillary</a:t>
            </a:r>
            <a:r>
              <a:rPr lang="de-DE" dirty="0"/>
              <a:t> </a:t>
            </a:r>
            <a:r>
              <a:rPr lang="de-DE" dirty="0" err="1"/>
              <a:t>services</a:t>
            </a:r>
            <a:r>
              <a:rPr lang="de-DE" dirty="0"/>
              <a:t>? </a:t>
            </a:r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Maintanance</a:t>
            </a:r>
            <a:r>
              <a:rPr lang="de-DE" dirty="0"/>
              <a:t>, </a:t>
            </a:r>
            <a:r>
              <a:rPr lang="de-DE" dirty="0" err="1"/>
              <a:t>repair</a:t>
            </a:r>
            <a:r>
              <a:rPr lang="de-DE" dirty="0"/>
              <a:t>, </a:t>
            </a:r>
            <a:r>
              <a:rPr lang="de-DE" dirty="0" err="1"/>
              <a:t>reuse</a:t>
            </a:r>
            <a:r>
              <a:rPr lang="de-DE" dirty="0"/>
              <a:t>, </a:t>
            </a:r>
            <a:r>
              <a:rPr lang="de-DE" dirty="0" err="1"/>
              <a:t>remanufacturing</a:t>
            </a:r>
            <a:r>
              <a:rPr lang="de-DE" dirty="0"/>
              <a:t>, </a:t>
            </a:r>
            <a:r>
              <a:rPr lang="de-DE" dirty="0" err="1"/>
              <a:t>refurbishing</a:t>
            </a:r>
            <a:r>
              <a:rPr lang="de-DE" dirty="0"/>
              <a:t>, </a:t>
            </a:r>
            <a:r>
              <a:rPr lang="de-DE" dirty="0" err="1"/>
              <a:t>recycling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upcycling</a:t>
            </a:r>
            <a:r>
              <a:rPr lang="de-DE" dirty="0"/>
              <a:t> (</a:t>
            </a:r>
            <a:r>
              <a:rPr lang="it-IT" dirty="0" err="1"/>
              <a:t>circular</a:t>
            </a:r>
            <a:r>
              <a:rPr lang="it-IT" dirty="0"/>
              <a:t> economy)?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508348" y="3765674"/>
            <a:ext cx="8928992" cy="2808312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r>
              <a:rPr lang="it-IT" dirty="0"/>
              <a:t>REPORT FROM THE COMMISSION TO THE EUROPEAN PARLIAMENT, THE COUNCIL, THE EUROPEAN ECONOMIC AND SOCIAL COMMITTEE AND THE COMMITTEE OF THE REGIONS on the </a:t>
            </a:r>
            <a:r>
              <a:rPr lang="it-IT" dirty="0" err="1"/>
              <a:t>implementation</a:t>
            </a:r>
            <a:r>
              <a:rPr lang="it-IT" dirty="0"/>
              <a:t> of the </a:t>
            </a:r>
            <a:r>
              <a:rPr lang="it-IT" dirty="0" err="1"/>
              <a:t>Circular</a:t>
            </a:r>
            <a:r>
              <a:rPr lang="it-IT" dirty="0"/>
              <a:t> Economy Action Plan </a:t>
            </a:r>
          </a:p>
          <a:p>
            <a:r>
              <a:rPr lang="de-DE" dirty="0" err="1"/>
              <a:t>Circular</a:t>
            </a:r>
            <a:r>
              <a:rPr lang="de-DE" dirty="0"/>
              <a:t> </a:t>
            </a:r>
            <a:r>
              <a:rPr lang="de-DE" dirty="0" err="1"/>
              <a:t>economy</a:t>
            </a:r>
            <a:r>
              <a:rPr lang="de-DE" dirty="0"/>
              <a:t>: regenerative </a:t>
            </a:r>
            <a:r>
              <a:rPr lang="de-DE" dirty="0" err="1"/>
              <a:t>system</a:t>
            </a:r>
            <a:r>
              <a:rPr lang="de-DE" dirty="0"/>
              <a:t> in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resource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, </a:t>
            </a:r>
            <a:r>
              <a:rPr lang="de-DE" dirty="0" err="1"/>
              <a:t>waste</a:t>
            </a:r>
            <a:r>
              <a:rPr lang="de-DE" dirty="0"/>
              <a:t>, </a:t>
            </a:r>
            <a:r>
              <a:rPr lang="de-DE" dirty="0" err="1"/>
              <a:t>emission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leakage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minimized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closing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narrowing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material </a:t>
            </a:r>
            <a:r>
              <a:rPr lang="de-DE" dirty="0" err="1"/>
              <a:t>loops</a:t>
            </a:r>
            <a:endParaRPr lang="de-DE" dirty="0"/>
          </a:p>
          <a:p>
            <a:r>
              <a:rPr lang="de-DE" dirty="0"/>
              <a:t>Eco-design   </a:t>
            </a:r>
            <a:r>
              <a:rPr lang="de-DE" dirty="0">
                <a:sym typeface="Wingdings"/>
              </a:rPr>
              <a:t>  </a:t>
            </a:r>
            <a:r>
              <a:rPr lang="de-DE" dirty="0" err="1">
                <a:sym typeface="Wingdings"/>
              </a:rPr>
              <a:t>waste</a:t>
            </a:r>
            <a:r>
              <a:rPr lang="de-DE" dirty="0">
                <a:sym typeface="Wingdings"/>
              </a:rPr>
              <a:t> </a:t>
            </a:r>
            <a:r>
              <a:rPr lang="de-DE" dirty="0" err="1">
                <a:sym typeface="Wingdings"/>
              </a:rPr>
              <a:t>management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0344218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Cost</a:t>
            </a:r>
            <a:r>
              <a:rPr lang="it-IT" dirty="0"/>
              <a:t> Model for the Undulator System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83238F-673A-4F65-A6BD-DED2895A3C8A}" type="slidenum">
              <a:rPr lang="it-IT" altLang="it-IT" smtClean="0"/>
              <a:pPr/>
              <a:t>7</a:t>
            </a:fld>
            <a:endParaRPr lang="it-IT" altLang="it-IT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508348" y="1533426"/>
            <a:ext cx="8928992" cy="2592288"/>
          </a:xfrm>
          <a:solidFill>
            <a:schemeClr val="bg1"/>
          </a:solidFill>
          <a:ln>
            <a:solidFill>
              <a:srgbClr val="CC0000"/>
            </a:solidFill>
          </a:ln>
        </p:spPr>
        <p:txBody>
          <a:bodyPr/>
          <a:lstStyle/>
          <a:p>
            <a:endParaRPr lang="de-DE" dirty="0"/>
          </a:p>
          <a:p>
            <a:r>
              <a:rPr lang="it-IT" dirty="0"/>
              <a:t>V</a:t>
            </a:r>
            <a:r>
              <a:rPr lang="de-DE" dirty="0" err="1"/>
              <a:t>ariable</a:t>
            </a:r>
            <a:r>
              <a:rPr lang="de-DE" dirty="0"/>
              <a:t>/fix </a:t>
            </a:r>
            <a:r>
              <a:rPr lang="de-DE" dirty="0" err="1"/>
              <a:t>gap</a:t>
            </a:r>
            <a:endParaRPr lang="de-DE" dirty="0"/>
          </a:p>
          <a:p>
            <a:r>
              <a:rPr lang="de-DE" dirty="0"/>
              <a:t>Holders/</a:t>
            </a:r>
            <a:r>
              <a:rPr lang="de-DE" dirty="0" err="1"/>
              <a:t>magnets</a:t>
            </a:r>
            <a:endParaRPr lang="de-DE" dirty="0"/>
          </a:p>
          <a:p>
            <a:r>
              <a:rPr lang="de-DE" dirty="0"/>
              <a:t>CS</a:t>
            </a:r>
          </a:p>
          <a:p>
            <a:r>
              <a:rPr lang="de-DE" dirty="0"/>
              <a:t>...</a:t>
            </a:r>
          </a:p>
          <a:p>
            <a:r>
              <a:rPr lang="de-DE" dirty="0">
                <a:sym typeface="Wingdings"/>
              </a:rPr>
              <a:t> Thomas Schmidt WP5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3757620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B683E9-A1BF-4ADC-98AB-CB82CDA7683C}">
  <ds:schemaRefs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278</Words>
  <Application>Microsoft Office PowerPoint</Application>
  <PresentationFormat>Benutzerdefiniert</PresentationFormat>
  <Paragraphs>38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ＭＳ Ｐゴシック</vt:lpstr>
      <vt:lpstr>ＭＳ Ｐゴシック</vt:lpstr>
      <vt:lpstr>Arial</vt:lpstr>
      <vt:lpstr>Symbol</vt:lpstr>
      <vt:lpstr>Times New Roman</vt:lpstr>
      <vt:lpstr>Wingdings</vt:lpstr>
      <vt:lpstr>CompactLight_Template Slides ENG</vt:lpstr>
      <vt:lpstr>CompactLight</vt:lpstr>
      <vt:lpstr>PowerPoint-Präsentation</vt:lpstr>
      <vt:lpstr>PowerPoint-Präsentation</vt:lpstr>
      <vt:lpstr>A. Mak, P. Salen, V. Goryashko, Undulator Considerations in the Baseline Design of the MAX IV Soft X-Ray Laser, Paper in the FREIA Report Series are published on internet in PDF-formats. Download from http://uu.diva-portal.org </vt:lpstr>
      <vt:lpstr>Questions</vt:lpstr>
      <vt:lpstr>Cost Model for the Undulator System</vt:lpstr>
      <vt:lpstr>Cost Model for the Undulator System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Regina Alexandra Rochow</cp:lastModifiedBy>
  <cp:revision>301</cp:revision>
  <cp:lastPrinted>2018-09-26T06:29:17Z</cp:lastPrinted>
  <dcterms:created xsi:type="dcterms:W3CDTF">2015-12-09T11:23:36Z</dcterms:created>
  <dcterms:modified xsi:type="dcterms:W3CDTF">2018-10-03T21:12:54Z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