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4" r:id="rId3"/>
    <p:sldId id="285" r:id="rId4"/>
    <p:sldId id="273" r:id="rId5"/>
    <p:sldId id="270" r:id="rId6"/>
    <p:sldId id="272" r:id="rId7"/>
    <p:sldId id="277" r:id="rId8"/>
    <p:sldId id="263" r:id="rId9"/>
    <p:sldId id="279" r:id="rId10"/>
    <p:sldId id="281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33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54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712EE2-4051-45B2-8B71-396FDD0DD541}" type="datetimeFigureOut">
              <a:rPr lang="zh-CN" altLang="en-US" smtClean="0"/>
              <a:t>2018/12/9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F0A24-97D6-4D7F-93F4-215A5030E7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6368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00FF"/>
                </a:solidFill>
              </a:defRPr>
            </a:lvl1pPr>
          </a:lstStyle>
          <a:p>
            <a:fld id="{B2112DA1-19CB-4026-804D-5992D282BB6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458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2112DA1-19CB-4026-804D-5992D282BB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022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2112DA1-19CB-4026-804D-5992D282BB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1889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FF"/>
                </a:solidFill>
              </a:defRPr>
            </a:lvl1pPr>
          </a:lstStyle>
          <a:p>
            <a:fld id="{B2112DA1-19CB-4026-804D-5992D282BB6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92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2112DA1-19CB-4026-804D-5992D282BB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886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445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2112DA1-19CB-4026-804D-5992D282BB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1203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2112DA1-19CB-4026-804D-5992D282BB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50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2112DA1-19CB-4026-804D-5992D282BB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331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2112DA1-19CB-4026-804D-5992D282BB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19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2112DA1-19CB-4026-804D-5992D282BB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816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12" name="Rectangle 7"/>
          <p:cNvSpPr>
            <a:spLocks noChangeArrowheads="1"/>
          </p:cNvSpPr>
          <p:nvPr userDrawn="1"/>
        </p:nvSpPr>
        <p:spPr bwMode="auto">
          <a:xfrm>
            <a:off x="29290" y="1052513"/>
            <a:ext cx="12081194" cy="341312"/>
          </a:xfrm>
          <a:prstGeom prst="rect">
            <a:avLst/>
          </a:prstGeom>
          <a:gradFill rotWithShape="0">
            <a:gsLst>
              <a:gs pos="0">
                <a:srgbClr val="24D7E3"/>
              </a:gs>
              <a:gs pos="100000">
                <a:srgbClr val="FFEF3A"/>
              </a:gs>
            </a:gsLst>
            <a:lin ang="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en-US" altLang="zh-CN" smtClean="0"/>
          </a:p>
        </p:txBody>
      </p:sp>
      <p:sp>
        <p:nvSpPr>
          <p:cNvPr id="13" name="Rectangle 8"/>
          <p:cNvSpPr>
            <a:spLocks noChangeArrowheads="1"/>
          </p:cNvSpPr>
          <p:nvPr userDrawn="1"/>
        </p:nvSpPr>
        <p:spPr bwMode="auto">
          <a:xfrm>
            <a:off x="219790" y="76200"/>
            <a:ext cx="76200" cy="64008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2ABE7"/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en-US" altLang="zh-CN" smtClean="0"/>
          </a:p>
        </p:txBody>
      </p:sp>
      <p:sp>
        <p:nvSpPr>
          <p:cNvPr id="14" name="Text Box 9"/>
          <p:cNvSpPr txBox="1">
            <a:spLocks noChangeArrowheads="1"/>
          </p:cNvSpPr>
          <p:nvPr userDrawn="1"/>
        </p:nvSpPr>
        <p:spPr bwMode="auto">
          <a:xfrm>
            <a:off x="11636615" y="6324600"/>
            <a:ext cx="3603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fld id="{269991BF-E30C-45A0-A276-14E4E81C5DF7}" type="slidenum">
              <a:rPr lang="en-US" altLang="zh-CN" sz="1400" b="1" i="1" smtClean="0">
                <a:solidFill>
                  <a:srgbClr val="801EFF"/>
                </a:solidFill>
                <a:latin typeface="Times" panose="02020603050405020304" pitchFamily="18" charset="0"/>
              </a:rPr>
              <a:pPr>
                <a:defRPr/>
              </a:pPr>
              <a:t>‹#›</a:t>
            </a:fld>
            <a:endParaRPr lang="en-US" altLang="zh-CN" sz="1400" b="1" i="1" dirty="0" smtClean="0">
              <a:solidFill>
                <a:srgbClr val="801EFF"/>
              </a:solidFill>
              <a:latin typeface="Times" panose="02020603050405020304" pitchFamily="18" charset="0"/>
            </a:endParaRPr>
          </a:p>
        </p:txBody>
      </p:sp>
      <p:pic>
        <p:nvPicPr>
          <p:cNvPr id="15" name="Picture 1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6063" y="61912"/>
            <a:ext cx="947737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10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0243" y="1720115"/>
            <a:ext cx="10371513" cy="1729668"/>
          </a:xfrm>
        </p:spPr>
        <p:txBody>
          <a:bodyPr>
            <a:normAutofit fontScale="90000"/>
          </a:bodyPr>
          <a:lstStyle/>
          <a:p>
            <a:r>
              <a:rPr lang="en-US" altLang="zh-CN" sz="6600" dirty="0" smtClean="0">
                <a:latin typeface="+mn-lt"/>
              </a:rPr>
              <a:t>Progress of DLC Resistive </a:t>
            </a:r>
            <a:r>
              <a:rPr lang="en-US" altLang="zh-CN" sz="6600" dirty="0">
                <a:latin typeface="+mn-lt"/>
              </a:rPr>
              <a:t>E</a:t>
            </a:r>
            <a:r>
              <a:rPr lang="en-US" altLang="zh-CN" sz="6600" dirty="0" smtClean="0">
                <a:latin typeface="+mn-lt"/>
              </a:rPr>
              <a:t>lectrode</a:t>
            </a:r>
            <a:endParaRPr lang="zh-CN" altLang="en-US" sz="6600" dirty="0">
              <a:latin typeface="+mn-lt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3999" y="4096114"/>
            <a:ext cx="9144000" cy="968473"/>
          </a:xfrm>
        </p:spPr>
        <p:txBody>
          <a:bodyPr/>
          <a:lstStyle/>
          <a:p>
            <a:r>
              <a:rPr lang="en-US" altLang="zh-CN" dirty="0" smtClean="0"/>
              <a:t>You LV</a:t>
            </a:r>
          </a:p>
          <a:p>
            <a:r>
              <a:rPr lang="en-US" altLang="zh-CN" dirty="0" smtClean="0"/>
              <a:t>On behalf of resistive DLC collaboration</a:t>
            </a:r>
            <a:endParaRPr lang="zh-CN" altLang="en-US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381499" y="5731584"/>
            <a:ext cx="3429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</a:rPr>
              <a:t>RD51 mini week, </a:t>
            </a:r>
            <a:r>
              <a:rPr lang="en-US" altLang="zh-CN" sz="1600" dirty="0" smtClean="0">
                <a:solidFill>
                  <a:schemeClr val="bg1">
                    <a:lumMod val="50000"/>
                  </a:schemeClr>
                </a:solidFill>
              </a:rPr>
              <a:t>05-12-2018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47999" y="507492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dirty="0">
                <a:solidFill>
                  <a:srgbClr val="002060"/>
                </a:solidFill>
                <a:ea typeface="楷体" panose="02010609060101010101" pitchFamily="49" charset="-122"/>
              </a:rPr>
              <a:t>State Key Laboratory of Particle Detection and Electronics </a:t>
            </a:r>
          </a:p>
          <a:p>
            <a:pPr algn="ctr"/>
            <a:r>
              <a:rPr lang="en-US" altLang="zh-CN" dirty="0">
                <a:solidFill>
                  <a:srgbClr val="002060"/>
                </a:solidFill>
                <a:ea typeface="楷体" panose="02010609060101010101" pitchFamily="49" charset="-122"/>
              </a:rPr>
              <a:t>University of Science and Technology of China</a:t>
            </a:r>
          </a:p>
        </p:txBody>
      </p:sp>
    </p:spTree>
    <p:extLst>
      <p:ext uri="{BB962C8B-B14F-4D97-AF65-F5344CB8AC3E}">
        <p14:creationId xmlns:p14="http://schemas.microsoft.com/office/powerpoint/2010/main" val="311476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24788" y="2967335"/>
            <a:ext cx="25424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THANKS</a:t>
            </a:r>
            <a:endParaRPr lang="zh-CN" altLang="en-US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9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61609"/>
            <a:ext cx="10515600" cy="704550"/>
          </a:xfrm>
        </p:spPr>
        <p:txBody>
          <a:bodyPr>
            <a:noAutofit/>
          </a:bodyPr>
          <a:lstStyle/>
          <a:p>
            <a:r>
              <a:rPr lang="en-US" altLang="zh-CN" sz="4800" dirty="0" smtClean="0">
                <a:latin typeface="+mn-lt"/>
              </a:rPr>
              <a:t>Outline</a:t>
            </a:r>
            <a:endParaRPr lang="zh-CN" altLang="en-US" sz="4800" dirty="0">
              <a:latin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zh-CN" dirty="0" smtClean="0"/>
              <a:t> R&amp;D on thick-DLC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dirty="0" smtClean="0"/>
              <a:t> Application of thick-DLC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dirty="0" smtClean="0"/>
              <a:t> Copper coating on DLC</a:t>
            </a:r>
            <a:endParaRPr lang="en-US" altLang="zh-CN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0320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618226" y="269854"/>
            <a:ext cx="10600426" cy="971970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latin typeface="+mn-lt"/>
              </a:rPr>
              <a:t>Motivation</a:t>
            </a:r>
            <a:endParaRPr lang="zh-CN" altLang="en-US" dirty="0">
              <a:latin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74072" y="4216611"/>
            <a:ext cx="9365359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altLang="zh-CN" sz="2000" dirty="0"/>
              <a:t>The longer of the deposition time, the DLC is thicker and has a lower resistivity</a:t>
            </a:r>
            <a:r>
              <a:rPr lang="en-US" altLang="zh-CN" sz="2000" dirty="0" smtClean="0"/>
              <a:t>.</a:t>
            </a:r>
          </a:p>
          <a:p>
            <a:pPr marL="285750" lvl="1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Add </a:t>
            </a:r>
            <a:r>
              <a:rPr lang="en-US" altLang="zh-CN" sz="2000" dirty="0"/>
              <a:t>hydrogen into the DLC </a:t>
            </a:r>
            <a:r>
              <a:rPr lang="en-US" altLang="zh-CN" sz="2000" dirty="0" smtClean="0"/>
              <a:t>can </a:t>
            </a:r>
            <a:r>
              <a:rPr lang="en-US" altLang="zh-CN" sz="2000" dirty="0"/>
              <a:t>increase the </a:t>
            </a:r>
            <a:r>
              <a:rPr lang="en-US" altLang="zh-CN" sz="2000" dirty="0" smtClean="0"/>
              <a:t>surface resistivity significantly.</a:t>
            </a:r>
          </a:p>
          <a:p>
            <a:pPr marL="285750" lvl="1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zh-CN" sz="2000" dirty="0"/>
              <a:t>Add hydrogen into the </a:t>
            </a:r>
            <a:r>
              <a:rPr lang="en-US" altLang="zh-CN" sz="2000" dirty="0" smtClean="0"/>
              <a:t>DLC by using the </a:t>
            </a:r>
            <a:r>
              <a:rPr lang="en-US" altLang="zh-CN" sz="2000" dirty="0" err="1" smtClean="0"/>
              <a:t>Ar</a:t>
            </a:r>
            <a:r>
              <a:rPr lang="en-US" altLang="zh-CN" sz="2000" dirty="0" smtClean="0"/>
              <a:t>/iC</a:t>
            </a:r>
            <a:r>
              <a:rPr lang="en-US" altLang="zh-CN" sz="2000" baseline="-25000" dirty="0" smtClean="0"/>
              <a:t>4</a:t>
            </a:r>
            <a:r>
              <a:rPr lang="en-US" altLang="zh-CN" sz="2000" dirty="0" smtClean="0"/>
              <a:t>H</a:t>
            </a:r>
            <a:r>
              <a:rPr lang="en-US" altLang="zh-CN" sz="2000" baseline="-25000" dirty="0" smtClean="0"/>
              <a:t>10</a:t>
            </a:r>
            <a:r>
              <a:rPr lang="en-US" altLang="zh-CN" sz="2000" dirty="0" smtClean="0"/>
              <a:t> gas mixture.</a:t>
            </a:r>
            <a:endParaRPr lang="en-US" altLang="zh-CN" sz="2000" dirty="0"/>
          </a:p>
          <a:p>
            <a:pPr marL="285750" lvl="1" indent="-28575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The </a:t>
            </a:r>
            <a:r>
              <a:rPr lang="en-US" altLang="zh-CN" sz="2000" dirty="0"/>
              <a:t>higher isobutene </a:t>
            </a:r>
            <a:r>
              <a:rPr lang="en-US" altLang="zh-CN" sz="2000" dirty="0" smtClean="0"/>
              <a:t>flow, </a:t>
            </a:r>
            <a:r>
              <a:rPr lang="en-US" altLang="zh-CN" sz="2000" dirty="0"/>
              <a:t>the higher </a:t>
            </a:r>
            <a:r>
              <a:rPr lang="en-US" altLang="zh-CN" sz="2000" dirty="0" smtClean="0"/>
              <a:t>surface resistivity.</a:t>
            </a:r>
          </a:p>
        </p:txBody>
      </p:sp>
      <p:sp>
        <p:nvSpPr>
          <p:cNvPr id="2" name="矩形 1"/>
          <p:cNvSpPr/>
          <p:nvPr/>
        </p:nvSpPr>
        <p:spPr>
          <a:xfrm>
            <a:off x="684728" y="1588939"/>
            <a:ext cx="33820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/>
            <a:r>
              <a:rPr lang="en-US" altLang="zh-CN" sz="2400" dirty="0" smtClean="0"/>
              <a:t>Current thin-DLC sample  </a:t>
            </a:r>
            <a:endParaRPr lang="en-US" altLang="zh-CN" sz="2400" dirty="0"/>
          </a:p>
        </p:txBody>
      </p:sp>
      <p:sp>
        <p:nvSpPr>
          <p:cNvPr id="3" name="文本框 2"/>
          <p:cNvSpPr txBox="1"/>
          <p:nvPr/>
        </p:nvSpPr>
        <p:spPr>
          <a:xfrm>
            <a:off x="684728" y="2095480"/>
            <a:ext cx="52505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Thickness : ~ 50 nm</a:t>
            </a:r>
          </a:p>
          <a:p>
            <a:r>
              <a:rPr lang="en-US" altLang="zh-CN" dirty="0" smtClean="0"/>
              <a:t>Surface resistivity: </a:t>
            </a:r>
            <a:r>
              <a:rPr lang="en-US" altLang="zh-CN" dirty="0"/>
              <a:t>1 M</a:t>
            </a:r>
            <a:r>
              <a:rPr lang="el-GR" altLang="zh-CN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/□ to 100 </a:t>
            </a:r>
            <a:r>
              <a:rPr lang="en-US" altLang="zh-CN" dirty="0"/>
              <a:t>M</a:t>
            </a:r>
            <a:r>
              <a:rPr lang="el-GR" altLang="zh-CN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□</a:t>
            </a:r>
          </a:p>
          <a:p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Resistivity uniformity:  ~13% @15cm×15cm DLC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127687" y="1590259"/>
            <a:ext cx="24479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/>
            <a:r>
              <a:rPr lang="en-US" altLang="zh-CN" sz="2400" dirty="0" smtClean="0"/>
              <a:t>Thick-DLC sample </a:t>
            </a:r>
            <a:endParaRPr lang="en-US" altLang="zh-CN" sz="2400" dirty="0"/>
          </a:p>
        </p:txBody>
      </p:sp>
      <p:sp>
        <p:nvSpPr>
          <p:cNvPr id="7" name="矩形 6"/>
          <p:cNvSpPr/>
          <p:nvPr/>
        </p:nvSpPr>
        <p:spPr>
          <a:xfrm>
            <a:off x="684728" y="3147390"/>
            <a:ext cx="5192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The current thin-DLC sample have been successfully applied in </a:t>
            </a:r>
            <a:r>
              <a:rPr lang="en-US" altLang="zh-CN" dirty="0" err="1">
                <a:latin typeface="Calibri" panose="020F0502020204030204" pitchFamily="34" charset="0"/>
                <a:cs typeface="Times New Roman" panose="02020603050405020304" pitchFamily="18" charset="0"/>
              </a:rPr>
              <a:t>μ</a:t>
            </a:r>
            <a:r>
              <a:rPr lang="en-US" altLang="zh-CN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RWELL</a:t>
            </a:r>
            <a:r>
              <a:rPr lang="en-US" altLang="zh-CN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detector as resistive electrode.</a:t>
            </a:r>
            <a:endParaRPr lang="zh-CN" altLang="en-US" b="1" dirty="0"/>
          </a:p>
        </p:txBody>
      </p:sp>
      <p:sp>
        <p:nvSpPr>
          <p:cNvPr id="8" name="右箭头 7"/>
          <p:cNvSpPr/>
          <p:nvPr/>
        </p:nvSpPr>
        <p:spPr>
          <a:xfrm>
            <a:off x="5811841" y="2316117"/>
            <a:ext cx="1044911" cy="831273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127687" y="2050604"/>
            <a:ext cx="48984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Thickness : &gt; 100 nm</a:t>
            </a:r>
          </a:p>
          <a:p>
            <a:r>
              <a:rPr lang="en-US" altLang="zh-CN" dirty="0" smtClean="0"/>
              <a:t>Surface resistivity: ~M</a:t>
            </a:r>
            <a:r>
              <a:rPr lang="el-GR" altLang="zh-CN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/□ to 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~T</a:t>
            </a:r>
            <a:r>
              <a:rPr lang="el-GR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□</a:t>
            </a:r>
          </a:p>
          <a:p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Resistivity uniformity:  ~23% @25cm×25cm DLC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127687" y="3149244"/>
            <a:ext cx="48143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Thick-DLC can be applied in many MPGDs due to the thicker DLC coating with a wide range of adjustable surface resistivity.</a:t>
            </a:r>
            <a:endParaRPr lang="zh-CN" altLang="en-US" b="1" dirty="0"/>
          </a:p>
        </p:txBody>
      </p:sp>
      <p:sp>
        <p:nvSpPr>
          <p:cNvPr id="11" name="矩形 10"/>
          <p:cNvSpPr/>
          <p:nvPr/>
        </p:nvSpPr>
        <p:spPr>
          <a:xfrm>
            <a:off x="2401937" y="5990036"/>
            <a:ext cx="78647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dirty="0" smtClean="0"/>
              <a:t>More detail of the deposition process can be found in  </a:t>
            </a:r>
            <a:r>
              <a:rPr lang="en-US" altLang="zh-CN" sz="1400" b="1" i="1" dirty="0" err="1" smtClean="0"/>
              <a:t>Y.Zhou</a:t>
            </a:r>
            <a:r>
              <a:rPr lang="en-US" altLang="zh-CN" sz="1400" b="1" i="1" dirty="0"/>
              <a:t>, RD51 Collaboration Meeting, </a:t>
            </a:r>
            <a:r>
              <a:rPr lang="en-US" altLang="zh-CN" sz="1400" b="1" i="1" dirty="0" smtClean="0"/>
              <a:t>28-09-2017</a:t>
            </a:r>
            <a:endParaRPr lang="zh-CN" altLang="en-US" sz="1400" b="1" i="1" dirty="0"/>
          </a:p>
        </p:txBody>
      </p:sp>
    </p:spTree>
    <p:extLst>
      <p:ext uri="{BB962C8B-B14F-4D97-AF65-F5344CB8AC3E}">
        <p14:creationId xmlns:p14="http://schemas.microsoft.com/office/powerpoint/2010/main" val="1406848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618226" y="269854"/>
            <a:ext cx="10600426" cy="971970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latin typeface="+mn-lt"/>
              </a:rPr>
              <a:t>Sample of thick-DLC</a:t>
            </a:r>
            <a:endParaRPr lang="zh-CN" altLang="en-US" dirty="0">
              <a:latin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844541" y="1573248"/>
            <a:ext cx="4684637" cy="1501254"/>
            <a:chOff x="7928265" y="2615340"/>
            <a:chExt cx="3761155" cy="120531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82337" y="2615340"/>
              <a:ext cx="1607083" cy="1205312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28265" y="2618584"/>
              <a:ext cx="2154072" cy="1202068"/>
            </a:xfrm>
            <a:prstGeom prst="rect">
              <a:avLst/>
            </a:prstGeom>
          </p:spPr>
        </p:pic>
      </p:grpSp>
      <p:sp>
        <p:nvSpPr>
          <p:cNvPr id="23" name="文本框 22"/>
          <p:cNvSpPr txBox="1"/>
          <p:nvPr/>
        </p:nvSpPr>
        <p:spPr>
          <a:xfrm>
            <a:off x="5719156" y="3124594"/>
            <a:ext cx="5001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T</a:t>
            </a:r>
            <a:r>
              <a:rPr lang="en-US" altLang="zh-CN" dirty="0" smtClean="0"/>
              <a:t>ool for surface resistivity measurement</a:t>
            </a:r>
          </a:p>
        </p:txBody>
      </p:sp>
      <p:sp>
        <p:nvSpPr>
          <p:cNvPr id="25" name="矩形 24"/>
          <p:cNvSpPr/>
          <p:nvPr/>
        </p:nvSpPr>
        <p:spPr>
          <a:xfrm>
            <a:off x="618226" y="1640548"/>
            <a:ext cx="52263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The value measured by the tool have a scale factor of 10 relative to the absolute surface resistivity. 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583429" y="2404204"/>
            <a:ext cx="4868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Deposition parameters for 25cm 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× 25cm DLC sample:</a:t>
            </a:r>
            <a:endParaRPr lang="zh-CN" altLang="en-US" dirty="0"/>
          </a:p>
        </p:txBody>
      </p:sp>
      <p:sp>
        <p:nvSpPr>
          <p:cNvPr id="27" name="文本框 26"/>
          <p:cNvSpPr txBox="1"/>
          <p:nvPr/>
        </p:nvSpPr>
        <p:spPr>
          <a:xfrm>
            <a:off x="903615" y="2963454"/>
            <a:ext cx="40349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Deposition time: 30 min</a:t>
            </a:r>
          </a:p>
          <a:p>
            <a:r>
              <a:rPr lang="en-US" altLang="zh-CN" sz="1600" dirty="0" smtClean="0"/>
              <a:t>Target current: 2.8 A</a:t>
            </a:r>
          </a:p>
          <a:p>
            <a:r>
              <a:rPr lang="en-US" altLang="zh-CN" sz="1600" dirty="0" smtClean="0"/>
              <a:t>Initial vacuum degree: 1.4</a:t>
            </a:r>
            <a:r>
              <a:rPr lang="en-US" altLang="zh-CN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×10</a:t>
            </a:r>
            <a:r>
              <a:rPr lang="en-US" altLang="zh-CN" sz="16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-5</a:t>
            </a:r>
            <a:r>
              <a:rPr lang="en-US" altLang="zh-CN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16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Torr</a:t>
            </a:r>
            <a:endParaRPr lang="en-US" altLang="zh-CN" sz="1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zh-CN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Bias voltage: 30V</a:t>
            </a:r>
          </a:p>
          <a:p>
            <a:r>
              <a:rPr lang="en-US" altLang="zh-CN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Thickness: ~210 nm</a:t>
            </a:r>
          </a:p>
        </p:txBody>
      </p:sp>
      <p:sp>
        <p:nvSpPr>
          <p:cNvPr id="28" name="矩形 27"/>
          <p:cNvSpPr/>
          <p:nvPr/>
        </p:nvSpPr>
        <p:spPr>
          <a:xfrm>
            <a:off x="618226" y="4212914"/>
            <a:ext cx="44109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The typical resistivity uniformity: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903615" y="4586960"/>
            <a:ext cx="30973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/>
              <a:t>23% (sigma/mean) @25cm</a:t>
            </a:r>
            <a:r>
              <a:rPr lang="en-US" altLang="zh-CN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×25cm</a:t>
            </a:r>
          </a:p>
        </p:txBody>
      </p:sp>
      <p:sp>
        <p:nvSpPr>
          <p:cNvPr id="30" name="矩形 29"/>
          <p:cNvSpPr/>
          <p:nvPr/>
        </p:nvSpPr>
        <p:spPr>
          <a:xfrm>
            <a:off x="618226" y="4973653"/>
            <a:ext cx="42195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altLang="zh-CN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height of </a:t>
            </a:r>
            <a:r>
              <a:rPr lang="en-US" altLang="zh-CN" sz="1600" dirty="0">
                <a:latin typeface="Calibri" panose="020F0502020204030204" pitchFamily="34" charset="0"/>
                <a:cs typeface="Calibri" panose="020F0502020204030204" pitchFamily="34" charset="0"/>
              </a:rPr>
              <a:t>the carbon target is about 30cm almost the same as our </a:t>
            </a:r>
            <a:r>
              <a:rPr lang="en-US" altLang="zh-CN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sample size. It results a larger surface resistivity at the edge of the target and lower at the central area.</a:t>
            </a:r>
            <a:endParaRPr lang="en-US" altLang="zh-CN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938577" y="4169649"/>
            <a:ext cx="6599120" cy="2252102"/>
            <a:chOff x="4829218" y="4169649"/>
            <a:chExt cx="6599120" cy="2252102"/>
          </a:xfrm>
        </p:grpSpPr>
        <p:grpSp>
          <p:nvGrpSpPr>
            <p:cNvPr id="9" name="组合 8"/>
            <p:cNvGrpSpPr/>
            <p:nvPr/>
          </p:nvGrpSpPr>
          <p:grpSpPr>
            <a:xfrm>
              <a:off x="7102224" y="4169649"/>
              <a:ext cx="4326114" cy="1822190"/>
              <a:chOff x="7958332" y="4386931"/>
              <a:chExt cx="3731086" cy="1571560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9806756" y="4386931"/>
                <a:ext cx="1882662" cy="1571560"/>
                <a:chOff x="8734359" y="3782420"/>
                <a:chExt cx="2280648" cy="2280647"/>
              </a:xfrm>
            </p:grpSpPr>
            <p:sp>
              <p:nvSpPr>
                <p:cNvPr id="12" name="矩形 11"/>
                <p:cNvSpPr/>
                <p:nvPr/>
              </p:nvSpPr>
              <p:spPr>
                <a:xfrm>
                  <a:off x="8734359" y="3782420"/>
                  <a:ext cx="2280648" cy="2280647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/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10275546" y="4690311"/>
                  <a:ext cx="548640" cy="4622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b="1" dirty="0">
                      <a:solidFill>
                        <a:srgbClr val="FFFF00"/>
                      </a:solidFill>
                    </a:rPr>
                    <a:t>1</a:t>
                  </a:r>
                  <a:r>
                    <a:rPr lang="en-US" altLang="zh-CN" b="1" dirty="0" smtClean="0">
                      <a:solidFill>
                        <a:srgbClr val="FFFF00"/>
                      </a:solidFill>
                    </a:rPr>
                    <a:t>7</a:t>
                  </a:r>
                  <a:endParaRPr lang="zh-CN" altLang="en-US" b="1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4" name="文本框 13"/>
                <p:cNvSpPr txBox="1"/>
                <p:nvPr/>
              </p:nvSpPr>
              <p:spPr>
                <a:xfrm>
                  <a:off x="10277779" y="3934630"/>
                  <a:ext cx="548640" cy="4622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b="1" dirty="0" smtClean="0">
                      <a:solidFill>
                        <a:srgbClr val="FFFF00"/>
                      </a:solidFill>
                    </a:rPr>
                    <a:t>32</a:t>
                  </a:r>
                  <a:endParaRPr lang="zh-CN" altLang="en-US" b="1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8936658" y="4690311"/>
                  <a:ext cx="548640" cy="4622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b="1" dirty="0" smtClean="0">
                      <a:solidFill>
                        <a:srgbClr val="FFFF00"/>
                      </a:solidFill>
                    </a:rPr>
                    <a:t>19</a:t>
                  </a:r>
                  <a:endParaRPr lang="zh-CN" altLang="en-US" b="1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10275546" y="5387680"/>
                  <a:ext cx="548640" cy="4622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b="1" dirty="0" smtClean="0">
                      <a:solidFill>
                        <a:srgbClr val="FFFF00"/>
                      </a:solidFill>
                    </a:rPr>
                    <a:t>27</a:t>
                  </a:r>
                  <a:endParaRPr lang="zh-CN" altLang="en-US" b="1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9600363" y="3948292"/>
                  <a:ext cx="548640" cy="4622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b="1" dirty="0" smtClean="0">
                      <a:solidFill>
                        <a:srgbClr val="FFFF00"/>
                      </a:solidFill>
                    </a:rPr>
                    <a:t>32</a:t>
                  </a:r>
                  <a:endParaRPr lang="zh-CN" altLang="en-US" b="1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9607218" y="4690311"/>
                  <a:ext cx="548640" cy="4622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b="1" dirty="0" smtClean="0">
                      <a:solidFill>
                        <a:srgbClr val="FFFF00"/>
                      </a:solidFill>
                    </a:rPr>
                    <a:t>18</a:t>
                  </a:r>
                  <a:endParaRPr lang="zh-CN" altLang="en-US" b="1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8932368" y="5383743"/>
                  <a:ext cx="548640" cy="4622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b="1" dirty="0" smtClean="0">
                      <a:solidFill>
                        <a:srgbClr val="FFFF00"/>
                      </a:solidFill>
                    </a:rPr>
                    <a:t>27</a:t>
                  </a:r>
                  <a:endParaRPr lang="zh-CN" altLang="en-US" b="1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8938325" y="3948292"/>
                  <a:ext cx="548640" cy="4622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b="1" dirty="0" smtClean="0">
                      <a:solidFill>
                        <a:srgbClr val="FFFF00"/>
                      </a:solidFill>
                    </a:rPr>
                    <a:t>32</a:t>
                  </a:r>
                  <a:endParaRPr lang="zh-CN" altLang="en-US" b="1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1" name="文本框 20"/>
                <p:cNvSpPr txBox="1"/>
                <p:nvPr/>
              </p:nvSpPr>
              <p:spPr>
                <a:xfrm>
                  <a:off x="9613979" y="5383743"/>
                  <a:ext cx="548640" cy="4622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b="1" dirty="0" smtClean="0">
                      <a:solidFill>
                        <a:srgbClr val="FFFF00"/>
                      </a:solidFill>
                    </a:rPr>
                    <a:t>26</a:t>
                  </a:r>
                  <a:endParaRPr lang="zh-CN" altLang="en-US" b="1" dirty="0">
                    <a:solidFill>
                      <a:srgbClr val="FFFF00"/>
                    </a:solidFill>
                  </a:endParaRPr>
                </a:p>
              </p:txBody>
            </p:sp>
          </p:grpSp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58332" y="4386931"/>
                <a:ext cx="1870905" cy="1571560"/>
              </a:xfrm>
              <a:prstGeom prst="rect">
                <a:avLst/>
              </a:prstGeom>
            </p:spPr>
          </p:pic>
        </p:grpSp>
        <p:sp>
          <p:nvSpPr>
            <p:cNvPr id="24" name="文本框 23"/>
            <p:cNvSpPr txBox="1"/>
            <p:nvPr/>
          </p:nvSpPr>
          <p:spPr>
            <a:xfrm>
              <a:off x="4829218" y="6052419"/>
              <a:ext cx="44839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/>
                <a:t>25cm </a:t>
              </a:r>
              <a:r>
                <a:rPr lang="en-US" altLang="zh-CN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× 25cm DLC sample (</a:t>
              </a:r>
              <a:r>
                <a:rPr lang="en-US" altLang="zh-CN" dirty="0"/>
                <a:t>Sigma/mean=23%</a:t>
              </a:r>
              <a:r>
                <a:rPr lang="en-US" altLang="zh-CN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)</a:t>
              </a:r>
              <a:endParaRPr lang="zh-CN" altLang="en-US" dirty="0"/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841" y="4169649"/>
              <a:ext cx="2203695" cy="1822190"/>
            </a:xfrm>
            <a:prstGeom prst="rect">
              <a:avLst/>
            </a:prstGeom>
          </p:spPr>
        </p:pic>
      </p:grpSp>
      <p:sp>
        <p:nvSpPr>
          <p:cNvPr id="31" name="文本框 30"/>
          <p:cNvSpPr txBox="1"/>
          <p:nvPr/>
        </p:nvSpPr>
        <p:spPr>
          <a:xfrm>
            <a:off x="9224590" y="6056661"/>
            <a:ext cx="2469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Surface resistivity (M</a:t>
            </a:r>
            <a:r>
              <a:rPr lang="el-GR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/□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9448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618226" y="269854"/>
            <a:ext cx="10600426" cy="971970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latin typeface="+mn-lt"/>
              </a:rPr>
              <a:t>Resistivity &amp; thickness</a:t>
            </a:r>
            <a:endParaRPr lang="zh-CN" altLang="en-US" dirty="0">
              <a:latin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18226" y="2316171"/>
            <a:ext cx="4342781" cy="4157649"/>
            <a:chOff x="6093124" y="2654408"/>
            <a:chExt cx="4342781" cy="4157649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3124" y="2654408"/>
              <a:ext cx="4342781" cy="3695984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6398131" y="6442725"/>
              <a:ext cx="37327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/>
                <a:t>Fig. 3. Resistivity </a:t>
              </a:r>
              <a:r>
                <a:rPr lang="en-US" altLang="zh-CN" dirty="0" err="1" smtClean="0"/>
                <a:t>vs</a:t>
              </a:r>
              <a:r>
                <a:rPr lang="en-US" altLang="zh-CN" dirty="0" smtClean="0"/>
                <a:t> iC</a:t>
              </a:r>
              <a:r>
                <a:rPr lang="en-US" altLang="zh-CN" baseline="-25000" dirty="0" smtClean="0"/>
                <a:t>4</a:t>
              </a:r>
              <a:r>
                <a:rPr lang="en-US" altLang="zh-CN" dirty="0" smtClean="0"/>
                <a:t>H</a:t>
              </a:r>
              <a:r>
                <a:rPr lang="en-US" altLang="zh-CN" baseline="-25000" dirty="0" smtClean="0"/>
                <a:t>10</a:t>
              </a:r>
              <a:r>
                <a:rPr lang="en-US" altLang="zh-CN" dirty="0" smtClean="0"/>
                <a:t> gas flow</a:t>
              </a:r>
              <a:endParaRPr lang="zh-CN" altLang="en-US" dirty="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365697" y="3064625"/>
              <a:ext cx="19763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/>
                <a:t>Time: 30 min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564530" y="3341624"/>
              <a:ext cx="15786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/>
                <a:t>Current: 2.8A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7395892" y="3638755"/>
              <a:ext cx="19159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/>
                <a:t>Thickness: 210 nm</a:t>
              </a:r>
              <a:endParaRPr lang="zh-CN" altLang="en-US" dirty="0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410776" y="2316171"/>
            <a:ext cx="5354205" cy="4157649"/>
            <a:chOff x="-27034" y="2261547"/>
            <a:chExt cx="5589917" cy="4322351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7034" y="2261547"/>
              <a:ext cx="5589917" cy="4322351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1763985" y="3120442"/>
              <a:ext cx="1578634" cy="406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/>
                <a:t>C</a:t>
              </a:r>
              <a:r>
                <a:rPr lang="en-US" altLang="zh-CN" baseline="-25000" dirty="0" smtClean="0"/>
                <a:t>4</a:t>
              </a:r>
              <a:r>
                <a:rPr lang="en-US" altLang="zh-CN" dirty="0" smtClean="0"/>
                <a:t>H</a:t>
              </a:r>
              <a:r>
                <a:rPr lang="en-US" altLang="zh-CN" baseline="-25000" dirty="0" smtClean="0"/>
                <a:t>10</a:t>
              </a:r>
              <a:r>
                <a:rPr lang="en-US" altLang="zh-CN" dirty="0" smtClean="0"/>
                <a:t>: 3 </a:t>
              </a:r>
              <a:r>
                <a:rPr lang="en-US" altLang="zh-CN" dirty="0" err="1"/>
                <a:t>s</a:t>
              </a:r>
              <a:r>
                <a:rPr lang="en-US" altLang="zh-CN" dirty="0" err="1" smtClean="0"/>
                <a:t>ccm</a:t>
              </a:r>
              <a:endParaRPr lang="zh-CN" altLang="en-US" dirty="0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763985" y="3397442"/>
              <a:ext cx="1578634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/>
                <a:t>Current: 2.8A</a:t>
              </a:r>
            </a:p>
          </p:txBody>
        </p:sp>
      </p:grpSp>
      <p:sp>
        <p:nvSpPr>
          <p:cNvPr id="16" name="矩形 15"/>
          <p:cNvSpPr/>
          <p:nvPr/>
        </p:nvSpPr>
        <p:spPr>
          <a:xfrm>
            <a:off x="618226" y="1493603"/>
            <a:ext cx="11476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S</a:t>
            </a:r>
            <a:r>
              <a:rPr lang="en-US" altLang="zh-CN" dirty="0" smtClean="0"/>
              <a:t>urface resistivity is sensitive to the hydrogen, it can be adjusted in wide range by changing the gas flow of iC</a:t>
            </a:r>
            <a:r>
              <a:rPr lang="en-US" altLang="zh-CN" baseline="-25000" dirty="0" smtClean="0"/>
              <a:t>4</a:t>
            </a:r>
            <a:r>
              <a:rPr lang="en-US" altLang="zh-CN" dirty="0" smtClean="0"/>
              <a:t>H</a:t>
            </a:r>
            <a:r>
              <a:rPr lang="en-US" altLang="zh-CN" baseline="-25000" dirty="0" smtClean="0"/>
              <a:t>10</a:t>
            </a:r>
            <a:r>
              <a:rPr lang="en-US" altLang="zh-CN" dirty="0" smtClean="0"/>
              <a:t> 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It can be adjusted more precise by 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controlling deposition 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time (DLC thickness </a:t>
            </a:r>
            <a:r>
              <a:rPr lang="zh-CN" alt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∝ 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deposition time). </a:t>
            </a:r>
            <a:endParaRPr lang="en-US" altLang="zh-CN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480682" y="5791389"/>
            <a:ext cx="160811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iC</a:t>
            </a:r>
            <a:r>
              <a:rPr lang="en-US" altLang="zh-CN" baseline="-25000" dirty="0" smtClean="0"/>
              <a:t>4</a:t>
            </a:r>
            <a:r>
              <a:rPr lang="en-US" altLang="zh-CN" dirty="0" smtClean="0"/>
              <a:t>H</a:t>
            </a:r>
            <a:r>
              <a:rPr lang="en-US" altLang="zh-CN" baseline="-25000" dirty="0" smtClean="0"/>
              <a:t>10</a:t>
            </a:r>
            <a:r>
              <a:rPr lang="en-US" altLang="zh-CN" dirty="0" smtClean="0"/>
              <a:t> (</a:t>
            </a:r>
            <a:r>
              <a:rPr lang="en-US" altLang="zh-CN" dirty="0" err="1" smtClean="0"/>
              <a:t>sccm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5881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2867187" y="2853876"/>
            <a:ext cx="4365378" cy="3391647"/>
            <a:chOff x="1331685" y="2517447"/>
            <a:chExt cx="3621632" cy="2813799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1685" y="2517447"/>
              <a:ext cx="3621632" cy="281379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9821" y="2610583"/>
              <a:ext cx="2361861" cy="1754363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7439602" y="2853876"/>
            <a:ext cx="4351445" cy="3391647"/>
            <a:chOff x="5563518" y="2517447"/>
            <a:chExt cx="4351445" cy="3391647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3518" y="2517447"/>
              <a:ext cx="4351445" cy="3391647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6925555" y="2997504"/>
              <a:ext cx="183146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/>
                <a:t>Hydrogen: 3.2 </a:t>
              </a:r>
              <a:r>
                <a:rPr lang="en-US" altLang="zh-CN" sz="1600" dirty="0" err="1" smtClean="0"/>
                <a:t>Sccm</a:t>
              </a:r>
              <a:endParaRPr lang="en-US" altLang="zh-CN" sz="1600" dirty="0" smtClean="0"/>
            </a:p>
            <a:p>
              <a:r>
                <a:rPr lang="en-US" altLang="zh-CN" sz="1600" dirty="0" smtClean="0"/>
                <a:t>Thickness:</a:t>
              </a:r>
              <a:r>
                <a:rPr lang="zh-CN" altLang="en-US" sz="1600" dirty="0" smtClean="0"/>
                <a:t>～</a:t>
              </a:r>
              <a:r>
                <a:rPr lang="en-US" altLang="zh-CN" sz="1600" dirty="0" smtClean="0"/>
                <a:t>1 </a:t>
              </a:r>
              <a:r>
                <a:rPr lang="el-GR" altLang="zh-CN" sz="1600" dirty="0" smtClean="0"/>
                <a:t>μ</a:t>
              </a:r>
              <a:r>
                <a:rPr lang="en-US" altLang="zh-CN" sz="1600" dirty="0" smtClean="0"/>
                <a:t>m</a:t>
              </a:r>
              <a:endParaRPr lang="zh-CN" altLang="en-US" sz="1600" dirty="0"/>
            </a:p>
          </p:txBody>
        </p: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78" y="3052285"/>
            <a:ext cx="1898710" cy="2848064"/>
          </a:xfrm>
          <a:prstGeom prst="rect">
            <a:avLst/>
          </a:prstGeom>
        </p:spPr>
      </p:pic>
      <p:sp>
        <p:nvSpPr>
          <p:cNvPr id="16" name="标题 1"/>
          <p:cNvSpPr>
            <a:spLocks noGrp="1"/>
          </p:cNvSpPr>
          <p:nvPr>
            <p:ph type="title"/>
          </p:nvPr>
        </p:nvSpPr>
        <p:spPr>
          <a:xfrm>
            <a:off x="618226" y="269854"/>
            <a:ext cx="10600426" cy="971970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latin typeface="+mn-lt"/>
              </a:rPr>
              <a:t>Resistivity </a:t>
            </a:r>
            <a:r>
              <a:rPr lang="en-US" altLang="zh-CN" dirty="0" err="1" smtClean="0">
                <a:latin typeface="+mn-lt"/>
              </a:rPr>
              <a:t>vs</a:t>
            </a:r>
            <a:r>
              <a:rPr lang="en-US" altLang="zh-CN" dirty="0" smtClean="0">
                <a:latin typeface="+mn-lt"/>
              </a:rPr>
              <a:t> voltage</a:t>
            </a:r>
            <a:endParaRPr lang="zh-CN" altLang="en-US" dirty="0">
              <a:latin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18226" y="1519546"/>
            <a:ext cx="109497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Dependence test of resistivity with voltage applied on the DLC sample. </a:t>
            </a:r>
            <a:endParaRPr lang="en-US" altLang="zh-CN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The </a:t>
            </a:r>
            <a:r>
              <a:rPr lang="en-US" altLang="zh-CN" dirty="0"/>
              <a:t>resistivity </a:t>
            </a:r>
            <a:r>
              <a:rPr lang="en-US" altLang="zh-CN" dirty="0" smtClean="0"/>
              <a:t>became </a:t>
            </a:r>
            <a:r>
              <a:rPr lang="en-US" altLang="zh-CN" dirty="0"/>
              <a:t>stable immediately(</a:t>
            </a:r>
            <a:r>
              <a:rPr lang="zh-CN" altLang="en-US" dirty="0"/>
              <a:t>～</a:t>
            </a:r>
            <a:r>
              <a:rPr lang="en-US" altLang="zh-CN" dirty="0"/>
              <a:t>10s</a:t>
            </a:r>
            <a:r>
              <a:rPr lang="en-US" altLang="zh-CN" dirty="0" smtClean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 Resistivity is independent with the voltage, showing the </a:t>
            </a:r>
            <a:r>
              <a:rPr lang="en-US" altLang="zh-CN" dirty="0" err="1" smtClean="0"/>
              <a:t>ohmic</a:t>
            </a:r>
            <a:r>
              <a:rPr lang="en-US" altLang="zh-CN" dirty="0" smtClean="0"/>
              <a:t> behavior.</a:t>
            </a:r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405381" y="6143478"/>
            <a:ext cx="2673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Test system (</a:t>
            </a:r>
            <a:r>
              <a:rPr lang="en-US" altLang="zh-CN" dirty="0" err="1" smtClean="0"/>
              <a:t>Keithley</a:t>
            </a:r>
            <a:r>
              <a:rPr lang="en-US" altLang="zh-CN" dirty="0" smtClean="0"/>
              <a:t> 6487)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4100521" y="6060857"/>
            <a:ext cx="1898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Resistivity </a:t>
            </a:r>
            <a:r>
              <a:rPr lang="en-US" altLang="zh-CN" dirty="0" err="1" smtClean="0"/>
              <a:t>vs</a:t>
            </a:r>
            <a:r>
              <a:rPr lang="en-US" altLang="zh-CN" dirty="0" smtClean="0"/>
              <a:t> time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8472324" y="6060857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Resistivity </a:t>
            </a:r>
            <a:r>
              <a:rPr lang="en-US" altLang="zh-CN" dirty="0" err="1" smtClean="0"/>
              <a:t>vs</a:t>
            </a:r>
            <a:r>
              <a:rPr lang="en-US" altLang="zh-CN" dirty="0" smtClean="0"/>
              <a:t> voltage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5108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86" y="3693426"/>
            <a:ext cx="4172291" cy="69912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692" y="3437785"/>
            <a:ext cx="4953741" cy="1542916"/>
          </a:xfrm>
          <a:prstGeom prst="rect">
            <a:avLst/>
          </a:prstGeom>
        </p:spPr>
      </p:pic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805457" y="285407"/>
            <a:ext cx="10449976" cy="971970"/>
          </a:xfrm>
        </p:spPr>
        <p:txBody>
          <a:bodyPr>
            <a:normAutofit/>
          </a:bodyPr>
          <a:lstStyle/>
          <a:p>
            <a:r>
              <a:rPr lang="en-US" altLang="zh-CN" sz="4000" dirty="0" smtClean="0">
                <a:latin typeface="+mn-lt"/>
              </a:rPr>
              <a:t>New combined structure (Cu/DLC/APICAL/Cu)</a:t>
            </a:r>
            <a:endParaRPr lang="zh-CN" altLang="en-US" sz="4000" dirty="0">
              <a:latin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2586" y="2408389"/>
            <a:ext cx="4696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Combined structure (Cu/DLC/APICAL/Cu)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05455" y="1536459"/>
            <a:ext cx="97008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latin typeface="Calibri" panose="020F0502020204030204" pitchFamily="34" charset="0"/>
                <a:cs typeface="Times New Roman" panose="02020603050405020304" pitchFamily="18" charset="0"/>
              </a:rPr>
              <a:t>New combined structure (Cu/DLC/APICAL/Cu) is required to make high-rate </a:t>
            </a:r>
            <a:r>
              <a:rPr lang="el-GR" altLang="zh-CN" sz="2000" b="1" dirty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altLang="zh-CN" sz="2000" b="1" dirty="0">
                <a:latin typeface="Calibri" panose="020F0502020204030204" pitchFamily="34" charset="0"/>
                <a:cs typeface="Calibri" panose="020F0502020204030204" pitchFamily="34" charset="0"/>
              </a:rPr>
              <a:t>RWELL PCB</a:t>
            </a:r>
            <a:r>
              <a:rPr lang="en-US" altLang="zh-CN" sz="2000" b="1" dirty="0"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zh-CN" altLang="en-US" sz="2000" b="1" dirty="0"/>
          </a:p>
        </p:txBody>
      </p:sp>
      <p:sp>
        <p:nvSpPr>
          <p:cNvPr id="9" name="文本框 8"/>
          <p:cNvSpPr txBox="1"/>
          <p:nvPr/>
        </p:nvSpPr>
        <p:spPr>
          <a:xfrm>
            <a:off x="5809575" y="2408389"/>
            <a:ext cx="4696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High rate </a:t>
            </a:r>
            <a:r>
              <a:rPr lang="el-GR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RWELL PCB</a:t>
            </a:r>
            <a:endParaRPr lang="zh-CN" altLang="en-US" dirty="0"/>
          </a:p>
        </p:txBody>
      </p:sp>
      <p:sp>
        <p:nvSpPr>
          <p:cNvPr id="10" name="右箭头 9"/>
          <p:cNvSpPr/>
          <p:nvPr/>
        </p:nvSpPr>
        <p:spPr>
          <a:xfrm>
            <a:off x="5258857" y="2264444"/>
            <a:ext cx="1027784" cy="657222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 rot="5400000">
            <a:off x="2098697" y="2829791"/>
            <a:ext cx="638490" cy="577499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右箭头 13"/>
          <p:cNvSpPr/>
          <p:nvPr/>
        </p:nvSpPr>
        <p:spPr>
          <a:xfrm rot="5400000">
            <a:off x="7761482" y="2819004"/>
            <a:ext cx="638490" cy="577499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64786" y="5072342"/>
            <a:ext cx="1059064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The copper clad on the DLC is etched to dash strips and grounded at every a few mm.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The charges collected on the DLC can be quickly released via the grounded copper strips.</a:t>
            </a:r>
          </a:p>
        </p:txBody>
      </p:sp>
      <p:sp>
        <p:nvSpPr>
          <p:cNvPr id="16" name="矩形 15"/>
          <p:cNvSpPr/>
          <p:nvPr/>
        </p:nvSpPr>
        <p:spPr>
          <a:xfrm>
            <a:off x="666850" y="5843734"/>
            <a:ext cx="107271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Technique of depositing copper on DLC needs to be developed.</a:t>
            </a:r>
          </a:p>
          <a:p>
            <a:r>
              <a:rPr lang="en-US" altLang="zh-CN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This work was supported by a RD51 common project: </a:t>
            </a:r>
            <a:r>
              <a:rPr lang="en-US" altLang="zh-CN" b="1" dirty="0">
                <a:ea typeface="黑体" panose="02010609060101010101" pitchFamily="49" charset="-122"/>
              </a:rPr>
              <a:t>DLC based electrodes for future resistive </a:t>
            </a:r>
            <a:r>
              <a:rPr lang="en-US" altLang="zh-CN" b="1" dirty="0" smtClean="0">
                <a:ea typeface="黑体" panose="02010609060101010101" pitchFamily="49" charset="-122"/>
              </a:rPr>
              <a:t>MPGDs.</a:t>
            </a:r>
            <a:endParaRPr lang="en-US" altLang="zh-CN" b="1" dirty="0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307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58569" y="1314139"/>
            <a:ext cx="52731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400" smtClean="0"/>
              <a:t>Coating procedures:</a:t>
            </a:r>
            <a:endParaRPr lang="en-US" altLang="zh-CN" sz="2400" dirty="0" smtClean="0"/>
          </a:p>
        </p:txBody>
      </p:sp>
      <p:sp>
        <p:nvSpPr>
          <p:cNvPr id="11" name="标题 1"/>
          <p:cNvSpPr txBox="1">
            <a:spLocks/>
          </p:cNvSpPr>
          <p:nvPr/>
        </p:nvSpPr>
        <p:spPr>
          <a:xfrm>
            <a:off x="558569" y="257975"/>
            <a:ext cx="10600426" cy="9719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>
                <a:latin typeface="+mn-lt"/>
              </a:rPr>
              <a:t>Copper coating on DLC</a:t>
            </a:r>
            <a:endParaRPr lang="zh-CN" altLang="en-US" dirty="0">
              <a:latin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38784" y="1782596"/>
            <a:ext cx="5273186" cy="1105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5000"/>
              </a:lnSpc>
              <a:buFont typeface="+mj-lt"/>
              <a:buAutoNum type="arabicPeriod"/>
            </a:pPr>
            <a:r>
              <a:rPr lang="en-US" altLang="zh-CN" dirty="0" smtClean="0"/>
              <a:t>Coat Chrome (~50nm) on DLC</a:t>
            </a:r>
          </a:p>
          <a:p>
            <a:pPr marL="342900" indent="-342900">
              <a:lnSpc>
                <a:spcPct val="125000"/>
              </a:lnSpc>
              <a:buFont typeface="+mj-lt"/>
              <a:buAutoNum type="arabicPeriod"/>
            </a:pPr>
            <a:r>
              <a:rPr lang="en-US" altLang="zh-CN" dirty="0" smtClean="0"/>
              <a:t>1 min “Chrome + Cu” coating</a:t>
            </a:r>
          </a:p>
          <a:p>
            <a:pPr marL="342900" indent="-342900">
              <a:lnSpc>
                <a:spcPct val="125000"/>
              </a:lnSpc>
              <a:buFont typeface="+mj-lt"/>
              <a:buAutoNum type="arabicPeriod"/>
            </a:pPr>
            <a:r>
              <a:rPr lang="en-US" altLang="zh-CN" dirty="0" smtClean="0"/>
              <a:t>300 min Cu coating 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587113" y="1466338"/>
            <a:ext cx="4952839" cy="1285366"/>
            <a:chOff x="6619075" y="1563502"/>
            <a:chExt cx="4952839" cy="1285366"/>
          </a:xfrm>
        </p:grpSpPr>
        <p:sp>
          <p:nvSpPr>
            <p:cNvPr id="9" name="文本框 8"/>
            <p:cNvSpPr txBox="1"/>
            <p:nvPr/>
          </p:nvSpPr>
          <p:spPr>
            <a:xfrm>
              <a:off x="6619075" y="2479536"/>
              <a:ext cx="40335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/>
                <a:t>Structure of APICAL substrate</a:t>
              </a:r>
              <a:endParaRPr lang="zh-CN" altLang="en-US" dirty="0"/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2775" y="1563502"/>
              <a:ext cx="4559139" cy="793189"/>
            </a:xfrm>
            <a:prstGeom prst="rect">
              <a:avLst/>
            </a:prstGeom>
          </p:spPr>
        </p:pic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229" y="3267409"/>
            <a:ext cx="3654403" cy="1962217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558569" y="5760764"/>
            <a:ext cx="8832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The surface resistivity would change after deposition of the copper due to the high temperature.</a:t>
            </a:r>
          </a:p>
          <a:p>
            <a:r>
              <a:rPr lang="en-US" altLang="zh-CN" sz="1600" dirty="0" smtClean="0"/>
              <a:t>More detail about the change of resistivity with the temperature will be studied. 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938784" y="3267409"/>
            <a:ext cx="4772383" cy="2352295"/>
            <a:chOff x="6380779" y="3356990"/>
            <a:chExt cx="5305175" cy="2614907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30927" y="3356990"/>
              <a:ext cx="2855026" cy="2185168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0779" y="3356990"/>
              <a:ext cx="2450148" cy="2185168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6380780" y="5629760"/>
              <a:ext cx="5305174" cy="342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/>
                <a:t>Before copper deposition (left). </a:t>
              </a:r>
              <a:r>
                <a:rPr lang="en-US" altLang="zh-CN" sz="1400" dirty="0"/>
                <a:t> </a:t>
              </a:r>
              <a:r>
                <a:rPr lang="en-US" altLang="zh-CN" sz="1400" dirty="0" smtClean="0"/>
                <a:t>After copper deposition (right). </a:t>
              </a:r>
              <a:endParaRPr lang="zh-CN" altLang="en-US" sz="1400" dirty="0"/>
            </a:p>
          </p:txBody>
        </p:sp>
      </p:grpSp>
      <p:sp>
        <p:nvSpPr>
          <p:cNvPr id="4" name="矩形 3"/>
          <p:cNvSpPr/>
          <p:nvPr/>
        </p:nvSpPr>
        <p:spPr>
          <a:xfrm>
            <a:off x="6489142" y="5237544"/>
            <a:ext cx="46085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/>
              <a:t>The temperature in the chamber after 300min copper deposition is 188 centigrade. 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753487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58569" y="2271738"/>
            <a:ext cx="657375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Chrome is too thick, need a very long etching time.</a:t>
            </a:r>
          </a:p>
          <a:p>
            <a:pPr marL="342900" indent="-34290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“Chrome + Cu” co-deposition layer can not be etched.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130" y="1895075"/>
            <a:ext cx="4197150" cy="3971497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019541" y="5918423"/>
            <a:ext cx="49123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/>
              <a:t>Etching chromium of the </a:t>
            </a:r>
            <a:r>
              <a:rPr lang="en-US" altLang="zh-CN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altLang="zh-CN" sz="2000" dirty="0" err="1" smtClean="0"/>
              <a:t>RWELL</a:t>
            </a:r>
            <a:r>
              <a:rPr lang="en-US" altLang="zh-CN" sz="2000" dirty="0" smtClean="0"/>
              <a:t> PCB</a:t>
            </a:r>
            <a:endParaRPr lang="zh-CN" altLang="en-US" sz="2000" dirty="0"/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558569" y="257975"/>
            <a:ext cx="10600426" cy="9719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>
                <a:latin typeface="+mn-lt"/>
              </a:rPr>
              <a:t>Problem of </a:t>
            </a:r>
            <a:r>
              <a:rPr lang="en-US" altLang="zh-CN" dirty="0">
                <a:latin typeface="+mn-lt"/>
              </a:rPr>
              <a:t>c</a:t>
            </a:r>
            <a:r>
              <a:rPr lang="en-US" altLang="zh-CN" dirty="0" smtClean="0">
                <a:latin typeface="+mn-lt"/>
              </a:rPr>
              <a:t>opper deposition</a:t>
            </a:r>
            <a:endParaRPr lang="zh-CN" altLang="en-US" dirty="0">
              <a:latin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8569" y="1717740"/>
            <a:ext cx="703095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400" dirty="0" smtClean="0"/>
              <a:t>Problem of the current copper deposition DLC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58567" y="3480399"/>
            <a:ext cx="7030951" cy="519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400" dirty="0" smtClean="0"/>
              <a:t>Optimization of the copper deposition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58568" y="4052072"/>
            <a:ext cx="657375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Adjust the thickness of chrome</a:t>
            </a:r>
          </a:p>
          <a:p>
            <a:pPr marL="342900" indent="-34290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Adjust the thickness of </a:t>
            </a:r>
            <a:r>
              <a:rPr lang="en-US" altLang="zh-CN" sz="2000" dirty="0"/>
              <a:t>“Chrome + Cu” co-deposition layer </a:t>
            </a:r>
            <a:endParaRPr lang="en-US" altLang="zh-CN" sz="2000" dirty="0" smtClean="0"/>
          </a:p>
          <a:p>
            <a:pPr marL="342900" indent="-34290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Change the transition layer (Titanium?)</a:t>
            </a:r>
          </a:p>
        </p:txBody>
      </p:sp>
    </p:spTree>
    <p:extLst>
      <p:ext uri="{BB962C8B-B14F-4D97-AF65-F5344CB8AC3E}">
        <p14:creationId xmlns:p14="http://schemas.microsoft.com/office/powerpoint/2010/main" val="71423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17792</TotalTime>
  <Words>731</Words>
  <Application>Microsoft Office PowerPoint</Application>
  <PresentationFormat>宽屏</PresentationFormat>
  <Paragraphs>98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黑体</vt:lpstr>
      <vt:lpstr>楷体</vt:lpstr>
      <vt:lpstr>宋体</vt:lpstr>
      <vt:lpstr>Arial</vt:lpstr>
      <vt:lpstr>Calibri</vt:lpstr>
      <vt:lpstr>Calibri Light</vt:lpstr>
      <vt:lpstr>Times</vt:lpstr>
      <vt:lpstr>Times New Roman</vt:lpstr>
      <vt:lpstr>Wingdings</vt:lpstr>
      <vt:lpstr>Office 主题</vt:lpstr>
      <vt:lpstr>Progress of DLC Resistive Electrode</vt:lpstr>
      <vt:lpstr>Outline</vt:lpstr>
      <vt:lpstr>Motivation</vt:lpstr>
      <vt:lpstr>Sample of thick-DLC</vt:lpstr>
      <vt:lpstr>Resistivity &amp; thickness</vt:lpstr>
      <vt:lpstr>Resistivity vs voltage</vt:lpstr>
      <vt:lpstr>New combined structure (Cu/DLC/APICAL/Cu)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you lv</dc:creator>
  <cp:lastModifiedBy>Zhou Yi</cp:lastModifiedBy>
  <cp:revision>301</cp:revision>
  <dcterms:created xsi:type="dcterms:W3CDTF">2017-11-29T07:59:22Z</dcterms:created>
  <dcterms:modified xsi:type="dcterms:W3CDTF">2018-12-09T03:08:35Z</dcterms:modified>
</cp:coreProperties>
</file>