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382" r:id="rId2"/>
    <p:sldId id="798" r:id="rId3"/>
    <p:sldId id="793" r:id="rId4"/>
    <p:sldId id="792" r:id="rId5"/>
    <p:sldId id="786" r:id="rId6"/>
    <p:sldId id="803" r:id="rId7"/>
    <p:sldId id="802" r:id="rId8"/>
    <p:sldId id="799" r:id="rId9"/>
    <p:sldId id="809" r:id="rId10"/>
    <p:sldId id="808" r:id="rId11"/>
    <p:sldId id="789" r:id="rId12"/>
    <p:sldId id="801" r:id="rId13"/>
    <p:sldId id="787" r:id="rId14"/>
    <p:sldId id="794" r:id="rId15"/>
    <p:sldId id="807" r:id="rId16"/>
    <p:sldId id="797" r:id="rId17"/>
    <p:sldId id="810" r:id="rId18"/>
    <p:sldId id="795" r:id="rId19"/>
    <p:sldId id="796" r:id="rId20"/>
  </p:sldIdLst>
  <p:sldSz cx="9906000" cy="6858000" type="A4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33CC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33CC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33CC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33CC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33CC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33CC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33CC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33CC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33CC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3C5"/>
    <a:srgbClr val="2B2BBF"/>
    <a:srgbClr val="008000"/>
    <a:srgbClr val="9184F0"/>
    <a:srgbClr val="FFFFD9"/>
    <a:srgbClr val="CC0000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94511" autoAdjust="0"/>
  </p:normalViewPr>
  <p:slideViewPr>
    <p:cSldViewPr>
      <p:cViewPr varScale="1">
        <p:scale>
          <a:sx n="72" d="100"/>
          <a:sy n="72" d="100"/>
        </p:scale>
        <p:origin x="-276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908" y="-108"/>
      </p:cViewPr>
      <p:guideLst>
        <p:guide orient="horz" pos="3124"/>
        <p:guide pos="21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5845763-562E-4203-A75F-1C3447E74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0113"/>
            <a:ext cx="54260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323EABE-0B8B-49A0-AA62-95E929845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BFC610-BF34-4953-9E93-CC14DC17C91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04850" y="742950"/>
            <a:ext cx="5372100" cy="3719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4850" y="744538"/>
            <a:ext cx="537210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3EABE-0B8B-49A0-AA62-95E9298455D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6"/>
          <p:cNvSpPr>
            <a:spLocks noChangeShapeType="1"/>
          </p:cNvSpPr>
          <p:nvPr userDrawn="1"/>
        </p:nvSpPr>
        <p:spPr bwMode="auto">
          <a:xfrm>
            <a:off x="231775" y="552450"/>
            <a:ext cx="9410700" cy="0"/>
          </a:xfrm>
          <a:prstGeom prst="line">
            <a:avLst/>
          </a:prstGeom>
          <a:noFill/>
          <a:ln w="28575" cap="rnd">
            <a:solidFill>
              <a:srgbClr val="003399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ChangeArrowheads="1"/>
          </p:cNvSpPr>
          <p:nvPr userDrawn="1"/>
        </p:nvSpPr>
        <p:spPr bwMode="auto">
          <a:xfrm>
            <a:off x="2895600" y="64008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9184F0"/>
                </a:solidFill>
                <a:latin typeface="Times New Roman" pitchFamily="18" charset="0"/>
              </a:rPr>
              <a:t>LHCb</a:t>
            </a:r>
            <a:r>
              <a:rPr lang="en-US" sz="1200" dirty="0">
                <a:solidFill>
                  <a:srgbClr val="9184F0"/>
                </a:solidFill>
                <a:latin typeface="Times New Roman" pitchFamily="18" charset="0"/>
              </a:rPr>
              <a:t> </a:t>
            </a:r>
            <a:r>
              <a:rPr lang="en-US" sz="1200" baseline="0" dirty="0" smtClean="0">
                <a:solidFill>
                  <a:srgbClr val="9184F0"/>
                </a:solidFill>
                <a:latin typeface="Times New Roman" pitchFamily="18" charset="0"/>
              </a:rPr>
              <a:t>Data Quality Me</a:t>
            </a:r>
            <a:r>
              <a:rPr lang="en-US" sz="1200" dirty="0" smtClean="0">
                <a:solidFill>
                  <a:srgbClr val="9184F0"/>
                </a:solidFill>
                <a:latin typeface="Times New Roman" pitchFamily="18" charset="0"/>
              </a:rPr>
              <a:t>eting</a:t>
            </a:r>
            <a:r>
              <a:rPr lang="en-US" sz="1200" dirty="0">
                <a:solidFill>
                  <a:srgbClr val="9184F0"/>
                </a:solidFill>
                <a:latin typeface="Times New Roman" pitchFamily="18" charset="0"/>
              </a:rPr>
              <a:t>, CERN, </a:t>
            </a:r>
            <a:r>
              <a:rPr lang="en-US" sz="1200" dirty="0" smtClean="0">
                <a:solidFill>
                  <a:srgbClr val="9184F0"/>
                </a:solidFill>
                <a:latin typeface="Times New Roman" pitchFamily="18" charset="0"/>
              </a:rPr>
              <a:t>10 Dec. 2009</a:t>
            </a:r>
            <a:endParaRPr lang="en-US" sz="1200" dirty="0">
              <a:solidFill>
                <a:srgbClr val="9184F0"/>
              </a:solidFill>
              <a:latin typeface="Times New Roman" pitchFamily="18" charset="0"/>
            </a:endParaRPr>
          </a:p>
        </p:txBody>
      </p:sp>
      <p:sp>
        <p:nvSpPr>
          <p:cNvPr id="6" name="Rectangle 9"/>
          <p:cNvSpPr txBox="1">
            <a:spLocks noChangeArrowheads="1"/>
          </p:cNvSpPr>
          <p:nvPr userDrawn="1"/>
        </p:nvSpPr>
        <p:spPr bwMode="auto">
          <a:xfrm>
            <a:off x="7689850" y="64008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lang="en-US" smtClean="0">
                <a:solidFill>
                  <a:srgbClr val="9184F0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0FAB8A-1DBC-4671-91C7-0F31E5B3B6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9184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184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9184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228600" y="64008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>
              <a:defRPr/>
            </a:pPr>
            <a:r>
              <a:rPr lang="en-US" sz="1200" dirty="0" smtClean="0">
                <a:solidFill>
                  <a:srgbClr val="9184F0"/>
                </a:solidFill>
                <a:latin typeface="Times New Roman" pitchFamily="18" charset="0"/>
              </a:rPr>
              <a:t>Eduardo Rodrigues</a:t>
            </a:r>
            <a:endParaRPr lang="en-US" sz="1200" dirty="0">
              <a:solidFill>
                <a:srgbClr val="9184F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rgbClr val="0033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 i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600">
          <a:solidFill>
            <a:srgbClr val="FF505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1400">
          <a:solidFill>
            <a:srgbClr val="6699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1400">
          <a:solidFill>
            <a:srgbClr val="6699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1400">
          <a:solidFill>
            <a:srgbClr val="6699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1400">
          <a:solidFill>
            <a:srgbClr val="6699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1400">
          <a:solidFill>
            <a:srgbClr val="66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projects/lhcbdataquality/" TargetMode="External"/><Relationship Id="rId2" Type="http://schemas.openxmlformats.org/officeDocument/2006/relationships/hyperlink" Target="https://lbtwiki.cern.ch/bin/view/VELO/VELODQMShifter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sscvs.cern.ch/cgi-bin/cvsweb.cgi/Tell1/Vetra/?cvsroot=lhcb" TargetMode="External"/><Relationship Id="rId3" Type="http://schemas.openxmlformats.org/officeDocument/2006/relationships/hyperlink" Target="https://lbtwiki.cern.ch/bin/view/VELO/VELODQMShifters" TargetMode="External"/><Relationship Id="rId7" Type="http://schemas.openxmlformats.org/officeDocument/2006/relationships/hyperlink" Target="http://isscvs.cern.ch/cgi-bin/cvsweb.cgi/Velo/VeloDataMonitor/?cvsroot=lhcb" TargetMode="External"/><Relationship Id="rId2" Type="http://schemas.openxmlformats.org/officeDocument/2006/relationships/hyperlink" Target="https://lbtwiki.cern.ch/bin/view/VELO/VELODataQualit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hcb-release-area.web.cern.ch/LHCb-release-area/DOC/vetra/" TargetMode="External"/><Relationship Id="rId5" Type="http://schemas.openxmlformats.org/officeDocument/2006/relationships/hyperlink" Target="https://lbtwiki.cern.ch/bin/view/VELO/VETRAHowTo" TargetMode="External"/><Relationship Id="rId4" Type="http://schemas.openxmlformats.org/officeDocument/2006/relationships/hyperlink" Target="https://lbtwiki.cern.ch/bin/view/VELO/VELODQMAlgorithm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110"/>
          <p:cNvSpPr>
            <a:spLocks noChangeShapeType="1"/>
          </p:cNvSpPr>
          <p:nvPr/>
        </p:nvSpPr>
        <p:spPr bwMode="auto">
          <a:xfrm>
            <a:off x="1238250" y="3152775"/>
            <a:ext cx="7512050" cy="0"/>
          </a:xfrm>
          <a:prstGeom prst="line">
            <a:avLst/>
          </a:prstGeom>
          <a:noFill/>
          <a:ln w="28575">
            <a:solidFill>
              <a:srgbClr val="2B2B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8528" name="Rectangle 112"/>
          <p:cNvSpPr>
            <a:spLocks noChangeArrowheads="1"/>
          </p:cNvSpPr>
          <p:nvPr/>
        </p:nvSpPr>
        <p:spPr bwMode="auto">
          <a:xfrm>
            <a:off x="0" y="419100"/>
            <a:ext cx="99060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rgbClr val="2B2B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VELO Data Quality</a:t>
            </a:r>
            <a:endParaRPr lang="en-US" sz="3000" b="1" dirty="0">
              <a:solidFill>
                <a:srgbClr val="2B2BB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2" name="Picture 160" descr="Glasgow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7388" y="74613"/>
            <a:ext cx="1522412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61" descr="lhcb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00" y="25400"/>
            <a:ext cx="9906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578" name="Rectangle 162"/>
          <p:cNvSpPr>
            <a:spLocks noChangeArrowheads="1"/>
          </p:cNvSpPr>
          <p:nvPr/>
        </p:nvSpPr>
        <p:spPr bwMode="auto">
          <a:xfrm>
            <a:off x="0" y="1493838"/>
            <a:ext cx="99060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100" b="1" dirty="0">
                <a:solidFill>
                  <a:srgbClr val="9184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Eduardo Rodrigues</a:t>
            </a:r>
          </a:p>
          <a:p>
            <a:pPr algn="ctr">
              <a:defRPr/>
            </a:pPr>
            <a:r>
              <a:rPr lang="en-GB" sz="1600" b="1" dirty="0">
                <a:solidFill>
                  <a:srgbClr val="9184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University of Glasgow</a:t>
            </a:r>
            <a:endParaRPr lang="en-GB" sz="1600" dirty="0">
              <a:solidFill>
                <a:srgbClr val="9184F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n-GB" sz="1600" dirty="0">
              <a:solidFill>
                <a:srgbClr val="9184F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fr-CH" sz="8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fr-CH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LHCb </a:t>
            </a:r>
            <a:r>
              <a:rPr lang="fr-CH" b="1" dirty="0" smtClean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Quality Meeting</a:t>
            </a:r>
            <a:r>
              <a:rPr lang="fr-CH" b="1" dirty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fr-CH" b="1" dirty="0" smtClean="0">
                <a:solidFill>
                  <a:srgbClr val="9696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CERN, 10 December 2009</a:t>
            </a:r>
            <a:endParaRPr lang="fr-FR" b="1" dirty="0">
              <a:solidFill>
                <a:srgbClr val="96969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6" name="Picture 2" descr="C:\Users\Work\ONGOING\Talks\velo-dqm-2009-11-06\IVCurves_exampl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57726" y="3657600"/>
            <a:ext cx="3800474" cy="2617784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7800" y="3819940"/>
            <a:ext cx="2772596" cy="2209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err="1" smtClean="0">
                <a:solidFill>
                  <a:srgbClr val="003399"/>
                </a:solidFill>
              </a:rPr>
              <a:t>VeloMoniGUI</a:t>
            </a:r>
            <a:endParaRPr lang="fr-FR" sz="2600" b="1" dirty="0">
              <a:solidFill>
                <a:srgbClr val="003399"/>
              </a:solidFill>
            </a:endParaRPr>
          </a:p>
        </p:txBody>
      </p:sp>
      <p:pic>
        <p:nvPicPr>
          <p:cNvPr id="4" name="Picture 2" descr="C:\Users\Work\ONGOING\Talks\VeloDQMTutorial\snapshots\GUI_Cluster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43460"/>
            <a:ext cx="8834628" cy="6085332"/>
          </a:xfrm>
          <a:prstGeom prst="rect">
            <a:avLst/>
          </a:prstGeom>
          <a:noFill/>
        </p:spPr>
      </p:pic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4191000" y="4419600"/>
            <a:ext cx="2057400" cy="685800"/>
          </a:xfrm>
          <a:prstGeom prst="wedgeRoundRectCallout">
            <a:avLst>
              <a:gd name="adj1" fmla="val -100111"/>
              <a:gd name="adj2" fmla="val 154498"/>
              <a:gd name="adj3" fmla="val 16667"/>
            </a:avLst>
          </a:prstGeom>
          <a:solidFill>
            <a:srgbClr val="CCCCFF"/>
          </a:solidFill>
          <a:ln w="2540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latin typeface="Verdana" pitchFamily="34" charset="0"/>
              </a:rPr>
              <a:t>Documentation window (per tab)</a:t>
            </a:r>
            <a:endParaRPr lang="en-US" sz="1600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1066800" y="2438400"/>
            <a:ext cx="2057400" cy="685800"/>
          </a:xfrm>
          <a:prstGeom prst="wedgeRoundRectCallout">
            <a:avLst>
              <a:gd name="adj1" fmla="val -46649"/>
              <a:gd name="adj2" fmla="val -237773"/>
              <a:gd name="adj3" fmla="val 16667"/>
            </a:avLst>
          </a:prstGeom>
          <a:solidFill>
            <a:srgbClr val="CCCCFF"/>
          </a:solidFill>
          <a:ln w="2540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latin typeface="Verdana" pitchFamily="34" charset="0"/>
              </a:rPr>
              <a:t>Top-level menu for basics</a:t>
            </a:r>
            <a:endParaRPr lang="en-US" sz="1600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667540" y="2945296"/>
            <a:ext cx="2057400" cy="685800"/>
          </a:xfrm>
          <a:prstGeom prst="wedgeRoundRectCallout">
            <a:avLst>
              <a:gd name="adj1" fmla="val -46649"/>
              <a:gd name="adj2" fmla="val -237773"/>
              <a:gd name="adj3" fmla="val 16667"/>
            </a:avLst>
          </a:prstGeom>
          <a:solidFill>
            <a:srgbClr val="CCCCFF"/>
          </a:solidFill>
          <a:ln w="2540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latin typeface="Verdana" pitchFamily="34" charset="0"/>
              </a:rPr>
              <a:t>1 tab per “monitoring task”</a:t>
            </a:r>
            <a:endParaRPr lang="en-US" sz="1600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324600" y="2362200"/>
            <a:ext cx="2057400" cy="685800"/>
          </a:xfrm>
          <a:prstGeom prst="wedgeRoundRectCallout">
            <a:avLst>
              <a:gd name="adj1" fmla="val -36987"/>
              <a:gd name="adj2" fmla="val -214585"/>
              <a:gd name="adj3" fmla="val 16667"/>
            </a:avLst>
          </a:prstGeom>
          <a:solidFill>
            <a:srgbClr val="CCCCFF"/>
          </a:solidFill>
          <a:ln w="2540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latin typeface="Verdana" pitchFamily="34" charset="0"/>
              </a:rPr>
              <a:t>1 tab per monitoring “task”</a:t>
            </a:r>
            <a:endParaRPr lang="en-US" sz="1600" dirty="0">
              <a:solidFill>
                <a:srgbClr val="3333CC"/>
              </a:solidFill>
              <a:latin typeface="Verdana" pitchFamily="34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6324600" y="2362200"/>
            <a:ext cx="2286000" cy="685800"/>
          </a:xfrm>
          <a:prstGeom prst="wedgeRoundRectCallout">
            <a:avLst>
              <a:gd name="adj1" fmla="val -142623"/>
              <a:gd name="adj2" fmla="val -208788"/>
              <a:gd name="adj3" fmla="val 16667"/>
            </a:avLst>
          </a:prstGeom>
          <a:solidFill>
            <a:srgbClr val="CCCCFF"/>
          </a:solidFill>
          <a:ln w="2540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latin typeface="Verdana" pitchFamily="34" charset="0"/>
              </a:rPr>
              <a:t>Indicators of open ROOT/IV curve files</a:t>
            </a:r>
            <a:endParaRPr lang="en-US" sz="1600" dirty="0">
              <a:solidFill>
                <a:srgbClr val="3333CC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ork\ONGOING\Talks\velo-dqm-2009-11-06\IVCurves_examp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-28575"/>
            <a:ext cx="10039350" cy="691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smtClean="0">
                <a:solidFill>
                  <a:srgbClr val="003399"/>
                </a:solidFill>
              </a:rPr>
              <a:t>On </a:t>
            </a:r>
            <a:r>
              <a:rPr lang="fr-FR" sz="2600" b="1" dirty="0" err="1" smtClean="0">
                <a:solidFill>
                  <a:srgbClr val="003399"/>
                </a:solidFill>
              </a:rPr>
              <a:t>procedures</a:t>
            </a:r>
            <a:endParaRPr lang="fr-FR" sz="2600" b="1" dirty="0">
              <a:solidFill>
                <a:srgbClr val="003399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712345"/>
            <a:ext cx="9144000" cy="576465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</a:pPr>
            <a:r>
              <a:rPr lang="en-US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DQM</a:t>
            </a:r>
            <a:endParaRPr lang="en-GB" sz="2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The data quality &amp; monitoring procedures for VELO shifters are explained in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 </a:t>
            </a:r>
            <a:r>
              <a:rPr lang="en-GB" b="1" dirty="0" smtClean="0">
                <a:solidFill>
                  <a:srgbClr val="2B2BBF"/>
                </a:solidFill>
                <a:hlinkClick r:id="rId2"/>
              </a:rPr>
              <a:t>https://lbtwiki.cern.ch/bin/view/VELO/VELODQMShifters</a:t>
            </a:r>
            <a:r>
              <a:rPr lang="en-GB" b="1" dirty="0" smtClean="0">
                <a:solidFill>
                  <a:srgbClr val="2B2BBF"/>
                </a:solidFill>
              </a:rPr>
              <a:t> 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 - meant to be the most up-to-date reference on procedures and practical details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During these few days of data taking, procedures have been, in general, 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followed by the VELO shifters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- though the DQ checks have not always been done fully :S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- things will for sure improve with experience and user feedback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Tomorrow’s VELO meeting aiming at a discussion based on users 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 experience, report of problems &amp; next steps, etc,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</a:pPr>
            <a:endParaRPr lang="en-GB" sz="1200" b="1" dirty="0" smtClean="0">
              <a:solidFill>
                <a:srgbClr val="2B2BBF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</a:pPr>
            <a:r>
              <a:rPr lang="en-US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Bug reports</a:t>
            </a:r>
            <a:endParaRPr lang="en-GB" sz="2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To be done via the </a:t>
            </a:r>
            <a:r>
              <a:rPr lang="en-US" b="1" dirty="0" err="1" smtClean="0">
                <a:solidFill>
                  <a:srgbClr val="2B2BBF"/>
                </a:solidFill>
              </a:rPr>
              <a:t>LHCb</a:t>
            </a:r>
            <a:r>
              <a:rPr lang="en-US" b="1" dirty="0" smtClean="0">
                <a:solidFill>
                  <a:srgbClr val="2B2BBF"/>
                </a:solidFill>
              </a:rPr>
              <a:t> Data Quality Savannah portal</a:t>
            </a:r>
            <a:r>
              <a:rPr lang="en-GB" b="1" dirty="0" smtClean="0">
                <a:solidFill>
                  <a:srgbClr val="2B2BBF"/>
                </a:solidFill>
              </a:rPr>
              <a:t/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</a:t>
            </a:r>
            <a:r>
              <a:rPr lang="en-GB" b="1" dirty="0" smtClean="0">
                <a:solidFill>
                  <a:srgbClr val="2B2BBF"/>
                </a:solidFill>
                <a:hlinkClick r:id="rId3"/>
              </a:rPr>
              <a:t>https://savannah.cern.ch/projects/lhcbdataquality/</a:t>
            </a:r>
            <a:r>
              <a:rPr lang="en-GB" b="1" dirty="0" smtClean="0">
                <a:solidFill>
                  <a:srgbClr val="2B2BBF"/>
                </a:solidFill>
              </a:rPr>
              <a:t> 	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Shifters are starting to get into this “habit”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smtClean="0">
                <a:solidFill>
                  <a:srgbClr val="003399"/>
                </a:solidFill>
              </a:rPr>
              <a:t>DQM – </a:t>
            </a:r>
            <a:r>
              <a:rPr lang="fr-FR" sz="2600" b="1" dirty="0" err="1" smtClean="0">
                <a:solidFill>
                  <a:srgbClr val="003399"/>
                </a:solidFill>
              </a:rPr>
              <a:t>does</a:t>
            </a:r>
            <a:r>
              <a:rPr lang="fr-FR" sz="2600" b="1" dirty="0" smtClean="0">
                <a:solidFill>
                  <a:srgbClr val="003399"/>
                </a:solidFill>
              </a:rPr>
              <a:t> </a:t>
            </a:r>
            <a:r>
              <a:rPr lang="fr-FR" sz="2600" b="1" dirty="0" err="1" smtClean="0">
                <a:solidFill>
                  <a:srgbClr val="003399"/>
                </a:solidFill>
              </a:rPr>
              <a:t>it</a:t>
            </a:r>
            <a:r>
              <a:rPr lang="fr-FR" sz="2600" b="1" dirty="0" smtClean="0">
                <a:solidFill>
                  <a:srgbClr val="003399"/>
                </a:solidFill>
              </a:rPr>
              <a:t> fit </a:t>
            </a:r>
            <a:r>
              <a:rPr lang="fr-FR" sz="2600" b="1" dirty="0" err="1" smtClean="0">
                <a:solidFill>
                  <a:srgbClr val="003399"/>
                </a:solidFill>
              </a:rPr>
              <a:t>its</a:t>
            </a:r>
            <a:r>
              <a:rPr lang="fr-FR" sz="2600" b="1" dirty="0" smtClean="0">
                <a:solidFill>
                  <a:srgbClr val="003399"/>
                </a:solidFill>
              </a:rPr>
              <a:t> </a:t>
            </a:r>
            <a:r>
              <a:rPr lang="fr-FR" sz="2600" b="1" dirty="0" err="1" smtClean="0">
                <a:solidFill>
                  <a:srgbClr val="003399"/>
                </a:solidFill>
              </a:rPr>
              <a:t>purpose</a:t>
            </a:r>
            <a:r>
              <a:rPr lang="fr-FR" sz="2600" b="1" dirty="0" smtClean="0">
                <a:solidFill>
                  <a:srgbClr val="003399"/>
                </a:solidFill>
              </a:rPr>
              <a:t>?</a:t>
            </a:r>
            <a:endParaRPr lang="fr-FR" sz="2600" b="1" dirty="0">
              <a:solidFill>
                <a:srgbClr val="003399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04950"/>
            <a:ext cx="5172075" cy="2146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5" name="Rectangle 4"/>
          <p:cNvSpPr>
            <a:spLocks/>
          </p:cNvSpPr>
          <p:nvPr/>
        </p:nvSpPr>
        <p:spPr bwMode="auto">
          <a:xfrm>
            <a:off x="3503612" y="2271704"/>
            <a:ext cx="1190625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ea typeface="Chalkboard" charset="0"/>
                <a:cs typeface="Chalkboard" charset="0"/>
              </a:rPr>
              <a:t>run 63566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762" y="4184650"/>
            <a:ext cx="5168900" cy="21399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9" name="Rectangle 8"/>
          <p:cNvSpPr>
            <a:spLocks/>
          </p:cNvSpPr>
          <p:nvPr/>
        </p:nvSpPr>
        <p:spPr bwMode="auto">
          <a:xfrm>
            <a:off x="2760662" y="5638800"/>
            <a:ext cx="2690813" cy="393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ea typeface="Chalkboard" charset="0"/>
                <a:cs typeface="Chalkboard" charset="0"/>
              </a:rPr>
              <a:t>from run 63496 onwards</a:t>
            </a:r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 rot="10800000" flipH="1">
            <a:off x="1858962" y="4495800"/>
            <a:ext cx="4694238" cy="1136650"/>
          </a:xfrm>
          <a:prstGeom prst="line">
            <a:avLst/>
          </a:prstGeom>
          <a:noFill/>
          <a:ln w="25400" cap="flat">
            <a:solidFill>
              <a:srgbClr val="D90B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40"/>
              </a:solidFill>
              <a:effectLst/>
              <a:uLnTx/>
              <a:uFillTx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38900" y="3496270"/>
            <a:ext cx="3238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srgbClr val="2B2BBF"/>
                </a:solidFill>
                <a:ea typeface="Chalkboard" charset="0"/>
                <a:cs typeface="Chalkboard" charset="0"/>
              </a:rPr>
              <a:t>Mostly intermittent problems.</a:t>
            </a:r>
            <a:br>
              <a:rPr lang="en-US" kern="0" dirty="0" smtClean="0">
                <a:solidFill>
                  <a:srgbClr val="2B2BBF"/>
                </a:solidFill>
                <a:ea typeface="Chalkboard" charset="0"/>
                <a:cs typeface="Chalkboard" charset="0"/>
              </a:rPr>
            </a:br>
            <a:r>
              <a:rPr lang="en-US" kern="0" dirty="0" smtClean="0">
                <a:solidFill>
                  <a:srgbClr val="2B2BBF"/>
                </a:solidFill>
                <a:ea typeface="Chalkboard" charset="0"/>
                <a:cs typeface="Chalkboard" charset="0"/>
              </a:rPr>
              <a:t>Static problem on sensor 34, channel 273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0" y="819090"/>
            <a:ext cx="9906000" cy="40011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990033"/>
                </a:solidFill>
                <a:latin typeface="Verdana" pitchFamily="34" charset="0"/>
                <a:sym typeface="Symbol"/>
              </a:rPr>
              <a:t>Example: occupancies </a:t>
            </a:r>
            <a:r>
              <a:rPr lang="en-GB" sz="2000" b="1" i="1" dirty="0" err="1" smtClean="0">
                <a:solidFill>
                  <a:srgbClr val="990033"/>
                </a:solidFill>
                <a:latin typeface="Verdana" pitchFamily="34" charset="0"/>
                <a:sym typeface="Symbol"/>
              </a:rPr>
              <a:t>moni</a:t>
            </a:r>
            <a:r>
              <a:rPr lang="en-GB" sz="2000" b="1" i="1" dirty="0" smtClean="0">
                <a:solidFill>
                  <a:srgbClr val="990033"/>
                </a:solidFill>
                <a:latin typeface="Verdana" pitchFamily="34" charset="0"/>
                <a:sym typeface="Symbol"/>
              </a:rPr>
              <a:t>. Finding “hot channels”</a:t>
            </a:r>
            <a:endParaRPr lang="en-GB" sz="2000" b="1" i="1" dirty="0">
              <a:solidFill>
                <a:srgbClr val="990033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smtClean="0">
                <a:solidFill>
                  <a:srgbClr val="003399"/>
                </a:solidFill>
              </a:rPr>
              <a:t>Clusters on </a:t>
            </a:r>
            <a:r>
              <a:rPr lang="fr-FR" sz="2600" b="1" dirty="0" err="1" smtClean="0">
                <a:solidFill>
                  <a:srgbClr val="003399"/>
                </a:solidFill>
              </a:rPr>
              <a:t>tracks</a:t>
            </a:r>
            <a:endParaRPr lang="fr-FR" sz="2600" b="1" dirty="0">
              <a:solidFill>
                <a:srgbClr val="003399"/>
              </a:solidFill>
            </a:endParaRPr>
          </a:p>
        </p:txBody>
      </p:sp>
      <p:pic>
        <p:nvPicPr>
          <p:cNvPr id="4098" name="Picture 2" descr="C:\Users\Work\ONGOING\Talks\velo-dqm-2009-12-10\Run_ClustersOnTrack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088" y="861392"/>
            <a:ext cx="9610725" cy="3719159"/>
          </a:xfrm>
          <a:prstGeom prst="rect">
            <a:avLst/>
          </a:prstGeom>
          <a:noFill/>
        </p:spPr>
      </p:pic>
      <p:pic>
        <p:nvPicPr>
          <p:cNvPr id="4099" name="Picture 3" descr="C:\Users\Work\ONGOING\Talks\velo-dqm-2009-12-10\Run_AllCluster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50" y="4787348"/>
            <a:ext cx="5048250" cy="19526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54102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srgbClr val="2B2BBF"/>
                </a:solidFill>
                <a:ea typeface="Chalkboard" charset="0"/>
                <a:cs typeface="Chalkboard" charset="0"/>
              </a:rPr>
              <a:t>Clusters NOT on tracks</a:t>
            </a: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rot="10800000">
            <a:off x="1981200" y="5867400"/>
            <a:ext cx="1905000" cy="533400"/>
          </a:xfrm>
          <a:prstGeom prst="line">
            <a:avLst/>
          </a:prstGeom>
          <a:noFill/>
          <a:ln w="25400" cap="flat">
            <a:solidFill>
              <a:srgbClr val="D90B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40"/>
              </a:solidFill>
              <a:effectLst/>
              <a:uLnTx/>
              <a:uFillTx/>
            </a:endParaRP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8534400" y="152400"/>
            <a:ext cx="1038746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ea typeface="Chalkboard" charset="0"/>
                <a:cs typeface="Chalkboard" charset="0"/>
              </a:rPr>
              <a:t>run </a:t>
            </a:r>
            <a:r>
              <a:rPr lang="en-US" sz="1800" dirty="0" smtClean="0">
                <a:solidFill>
                  <a:schemeClr val="tx1"/>
                </a:solidFill>
                <a:ea typeface="Chalkboard" charset="0"/>
                <a:cs typeface="Chalkboard" charset="0"/>
              </a:rPr>
              <a:t>63497</a:t>
            </a:r>
            <a:endParaRPr lang="en-US" sz="1800" dirty="0">
              <a:solidFill>
                <a:schemeClr val="tx1"/>
              </a:solidFill>
              <a:ea typeface="Chalkboard" charset="0"/>
              <a:cs typeface="Chalkboar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err="1" smtClean="0">
                <a:solidFill>
                  <a:srgbClr val="003399"/>
                </a:solidFill>
              </a:rPr>
              <a:t>What</a:t>
            </a:r>
            <a:r>
              <a:rPr lang="fr-FR" sz="2600" b="1" dirty="0" smtClean="0">
                <a:solidFill>
                  <a:srgbClr val="003399"/>
                </a:solidFill>
              </a:rPr>
              <a:t> have </a:t>
            </a:r>
            <a:r>
              <a:rPr lang="fr-FR" sz="2600" b="1" dirty="0" err="1" smtClean="0">
                <a:solidFill>
                  <a:srgbClr val="003399"/>
                </a:solidFill>
              </a:rPr>
              <a:t>we</a:t>
            </a:r>
            <a:r>
              <a:rPr lang="fr-FR" sz="2600" b="1" dirty="0" smtClean="0">
                <a:solidFill>
                  <a:srgbClr val="003399"/>
                </a:solidFill>
              </a:rPr>
              <a:t> </a:t>
            </a:r>
            <a:r>
              <a:rPr lang="fr-FR" sz="2600" b="1" dirty="0" err="1" smtClean="0">
                <a:solidFill>
                  <a:srgbClr val="003399"/>
                </a:solidFill>
              </a:rPr>
              <a:t>learned</a:t>
            </a:r>
            <a:r>
              <a:rPr lang="fr-FR" sz="2600" b="1" dirty="0" smtClean="0">
                <a:solidFill>
                  <a:srgbClr val="003399"/>
                </a:solidFill>
              </a:rPr>
              <a:t> </a:t>
            </a:r>
            <a:r>
              <a:rPr lang="fr-FR" sz="2600" b="1" dirty="0" err="1" smtClean="0">
                <a:solidFill>
                  <a:srgbClr val="003399"/>
                </a:solidFill>
              </a:rPr>
              <a:t>so</a:t>
            </a:r>
            <a:r>
              <a:rPr lang="fr-FR" sz="2600" b="1" dirty="0" smtClean="0">
                <a:solidFill>
                  <a:srgbClr val="003399"/>
                </a:solidFill>
              </a:rPr>
              <a:t> far ?</a:t>
            </a:r>
            <a:endParaRPr lang="fr-FR" sz="2600" b="1" dirty="0">
              <a:solidFill>
                <a:srgbClr val="003399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09600" y="1524000"/>
            <a:ext cx="8991600" cy="388721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A lot !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endParaRPr lang="en-GB" b="1" dirty="0" smtClean="0">
              <a:solidFill>
                <a:srgbClr val="2B2BBF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Procedures have shown hick-ups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Addressing these will eventually result in improvements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endParaRPr lang="en-GB" b="1" dirty="0" smtClean="0">
              <a:solidFill>
                <a:srgbClr val="2B2BBF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Most runs have been analysed with our DQM tools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- the results are stored under /group/</a:t>
            </a:r>
            <a:r>
              <a:rPr lang="en-GB" b="1" dirty="0" err="1" smtClean="0">
                <a:solidFill>
                  <a:srgbClr val="2B2BBF"/>
                </a:solidFill>
              </a:rPr>
              <a:t>velo/dqm</a:t>
            </a:r>
            <a:endParaRPr lang="en-GB" b="1" dirty="0" smtClean="0">
              <a:solidFill>
                <a:srgbClr val="2B2BBF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Some have been summarised in the ELOG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- this is an area where we need to improve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endParaRPr lang="en-GB" b="1" dirty="0" smtClean="0">
              <a:solidFill>
                <a:srgbClr val="2B2BBF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DQM allowed to quickly spot hot or noisy channels, high occupancies, etc.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We now need to digest the data, log everything, mask hot channels, etc.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543C5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*</a:t>
            </a:r>
            <a:r>
              <a:rPr lang="en-GB" b="1" i="1" dirty="0" smtClean="0">
                <a:solidFill>
                  <a:srgbClr val="2B2BBF"/>
                </a:solidFill>
              </a:rPr>
              <a:t>then</a:t>
            </a:r>
            <a:r>
              <a:rPr lang="en-GB" b="1" dirty="0" smtClean="0">
                <a:solidFill>
                  <a:srgbClr val="2B2BBF"/>
                </a:solidFill>
              </a:rPr>
              <a:t>* we will be in a much better position for the 2010 data to come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smtClean="0">
                <a:solidFill>
                  <a:srgbClr val="003399"/>
                </a:solidFill>
              </a:rPr>
              <a:t>DQM </a:t>
            </a:r>
            <a:r>
              <a:rPr lang="fr-FR" sz="2600" b="1" dirty="0" err="1" smtClean="0">
                <a:solidFill>
                  <a:srgbClr val="003399"/>
                </a:solidFill>
              </a:rPr>
              <a:t>is</a:t>
            </a:r>
            <a:r>
              <a:rPr lang="fr-FR" sz="2600" b="1" dirty="0" smtClean="0">
                <a:solidFill>
                  <a:srgbClr val="003399"/>
                </a:solidFill>
              </a:rPr>
              <a:t> good. But </a:t>
            </a:r>
            <a:r>
              <a:rPr lang="fr-FR" sz="2600" b="1" dirty="0" err="1" smtClean="0">
                <a:solidFill>
                  <a:srgbClr val="003399"/>
                </a:solidFill>
              </a:rPr>
              <a:t>further</a:t>
            </a:r>
            <a:r>
              <a:rPr lang="fr-FR" sz="2600" b="1" dirty="0" smtClean="0">
                <a:solidFill>
                  <a:srgbClr val="003399"/>
                </a:solidFill>
              </a:rPr>
              <a:t> </a:t>
            </a:r>
            <a:r>
              <a:rPr lang="fr-FR" sz="2600" b="1" dirty="0" err="1" smtClean="0">
                <a:solidFill>
                  <a:srgbClr val="003399"/>
                </a:solidFill>
              </a:rPr>
              <a:t>analysis</a:t>
            </a:r>
            <a:r>
              <a:rPr lang="fr-FR" sz="2600" b="1" dirty="0" smtClean="0">
                <a:solidFill>
                  <a:srgbClr val="003399"/>
                </a:solidFill>
              </a:rPr>
              <a:t> </a:t>
            </a:r>
            <a:r>
              <a:rPr lang="fr-FR" sz="2600" b="1" dirty="0" err="1" smtClean="0">
                <a:solidFill>
                  <a:srgbClr val="003399"/>
                </a:solidFill>
              </a:rPr>
              <a:t>is</a:t>
            </a:r>
            <a:r>
              <a:rPr lang="fr-FR" sz="2600" b="1" dirty="0" smtClean="0">
                <a:solidFill>
                  <a:srgbClr val="003399"/>
                </a:solidFill>
              </a:rPr>
              <a:t> </a:t>
            </a:r>
            <a:r>
              <a:rPr lang="fr-FR" sz="2600" b="1" dirty="0" err="1" smtClean="0">
                <a:solidFill>
                  <a:srgbClr val="003399"/>
                </a:solidFill>
              </a:rPr>
              <a:t>better</a:t>
            </a:r>
            <a:r>
              <a:rPr lang="fr-FR" sz="2600" b="1" dirty="0" smtClean="0">
                <a:solidFill>
                  <a:srgbClr val="003399"/>
                </a:solidFill>
              </a:rPr>
              <a:t> !</a:t>
            </a:r>
            <a:endParaRPr lang="fr-FR" sz="2600" b="1" dirty="0">
              <a:solidFill>
                <a:srgbClr val="003399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413" y="1295400"/>
            <a:ext cx="6985000" cy="47371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/>
          </p:cNvSpPr>
          <p:nvPr/>
        </p:nvSpPr>
        <p:spPr bwMode="auto">
          <a:xfrm>
            <a:off x="7454900" y="1981200"/>
            <a:ext cx="2146300" cy="1676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l"/>
            <a:r>
              <a:rPr lang="en-US" dirty="0">
                <a:solidFill>
                  <a:schemeClr val="tx1"/>
                </a:solidFill>
                <a:ea typeface="Chalkboard" charset="0"/>
                <a:cs typeface="Chalkboard" charset="0"/>
              </a:rPr>
              <a:t>how this </a:t>
            </a:r>
            <a:r>
              <a:rPr lang="en-US" dirty="0" smtClean="0">
                <a:solidFill>
                  <a:schemeClr val="tx1"/>
                </a:solidFill>
                <a:ea typeface="Chalkboard" charset="0"/>
                <a:cs typeface="Chalkboard" charset="0"/>
              </a:rPr>
              <a:t>dependence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  <a:ea typeface="Chalkboard" charset="0"/>
                <a:cs typeface="Chalkboard" charset="0"/>
              </a:rPr>
              <a:t>changes </a:t>
            </a:r>
            <a:r>
              <a:rPr lang="en-US" dirty="0">
                <a:solidFill>
                  <a:schemeClr val="tx1"/>
                </a:solidFill>
                <a:ea typeface="Chalkboard" charset="0"/>
                <a:cs typeface="Chalkboard" charset="0"/>
              </a:rPr>
              <a:t>as we close</a:t>
            </a:r>
          </a:p>
        </p:txBody>
      </p:sp>
      <p:sp>
        <p:nvSpPr>
          <p:cNvPr id="6" name="Rectangle 7"/>
          <p:cNvSpPr>
            <a:spLocks/>
          </p:cNvSpPr>
          <p:nvPr/>
        </p:nvSpPr>
        <p:spPr bwMode="auto">
          <a:xfrm>
            <a:off x="2695575" y="1968500"/>
            <a:ext cx="1625600" cy="977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rgbClr val="0E002D"/>
                </a:solidFill>
                <a:ea typeface="Chalkboard" charset="0"/>
                <a:cs typeface="Chalkboard" charset="0"/>
              </a:rPr>
              <a:t>Opening 20mm</a:t>
            </a:r>
          </a:p>
          <a:p>
            <a:r>
              <a:rPr lang="en-US" sz="1800">
                <a:solidFill>
                  <a:srgbClr val="0E002D"/>
                </a:solidFill>
                <a:ea typeface="Chalkboard" charset="0"/>
                <a:cs typeface="Chalkboard" charset="0"/>
              </a:rPr>
              <a:t>Opening 25mm</a:t>
            </a:r>
          </a:p>
          <a:p>
            <a:r>
              <a:rPr lang="en-US" sz="1800">
                <a:solidFill>
                  <a:srgbClr val="0E002D"/>
                </a:solidFill>
                <a:ea typeface="Chalkboard" charset="0"/>
                <a:cs typeface="Chalkboard" charset="0"/>
              </a:rPr>
              <a:t>Opening 29mm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505075" y="2187575"/>
            <a:ext cx="203200" cy="0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2501900" y="2463800"/>
            <a:ext cx="203200" cy="0"/>
          </a:xfrm>
          <a:prstGeom prst="line">
            <a:avLst/>
          </a:prstGeom>
          <a:noFill/>
          <a:ln w="6350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2501900" y="2743200"/>
            <a:ext cx="203200" cy="0"/>
          </a:xfrm>
          <a:prstGeom prst="line">
            <a:avLst/>
          </a:prstGeom>
          <a:noFill/>
          <a:ln w="63500" cap="flat">
            <a:solidFill>
              <a:srgbClr val="FF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err="1" smtClean="0">
                <a:solidFill>
                  <a:srgbClr val="003399"/>
                </a:solidFill>
              </a:rPr>
              <a:t>Miscellaneous</a:t>
            </a:r>
            <a:endParaRPr lang="fr-FR" sz="2600" b="1" dirty="0">
              <a:solidFill>
                <a:srgbClr val="003399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" y="964096"/>
            <a:ext cx="8839200" cy="539532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</a:pPr>
            <a:r>
              <a:rPr lang="en-US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Tutorial</a:t>
            </a:r>
            <a:endParaRPr lang="en-GB" sz="2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A VELO DQ&amp;M tutorial has been set up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- comprehensive: some 85 slides in the first version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- will for sure evolve a lot based on experience and user feedback</a:t>
            </a:r>
            <a:br>
              <a:rPr lang="en-GB" b="1" dirty="0" smtClean="0">
                <a:solidFill>
                  <a:srgbClr val="2B2BBF"/>
                </a:solidFill>
              </a:rPr>
            </a:br>
            <a:endParaRPr lang="en-GB" b="1" dirty="0" smtClean="0">
              <a:solidFill>
                <a:srgbClr val="2B2BBF"/>
              </a:solidFill>
            </a:endParaRPr>
          </a:p>
          <a:p>
            <a:pPr lvl="0"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</a:pPr>
            <a:endParaRPr lang="en-GB" b="1" dirty="0" smtClean="0">
              <a:solidFill>
                <a:srgbClr val="2B2BBF"/>
              </a:solidFill>
            </a:endParaRP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</a:pPr>
            <a:r>
              <a:rPr lang="en-US" sz="2200" b="1" i="1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Tahoma" pitchFamily="34" charset="0"/>
              </a:rPr>
              <a:t>References</a:t>
            </a:r>
            <a:endParaRPr lang="en-GB" sz="2200" b="1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0"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Quite a few references are implemented in our GUI</a:t>
            </a:r>
          </a:p>
          <a:p>
            <a:pPr lvl="0"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But based on Monte Carlo ;-)</a:t>
            </a:r>
          </a:p>
          <a:p>
            <a:pPr lvl="0"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Careful analysis of the 2009 data will hopefully contribute to</a:t>
            </a:r>
            <a:br>
              <a:rPr lang="en-GB" b="1" dirty="0" smtClean="0">
                <a:solidFill>
                  <a:srgbClr val="2B2BBF"/>
                </a:solidFill>
              </a:rPr>
            </a:br>
            <a:r>
              <a:rPr lang="en-GB" b="1" dirty="0" smtClean="0">
                <a:solidFill>
                  <a:srgbClr val="2B2BBF"/>
                </a:solidFill>
              </a:rPr>
              <a:t>    a better understanding and will provide relevant references …</a:t>
            </a:r>
          </a:p>
          <a:p>
            <a:pPr lvl="0"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endParaRPr lang="en-GB" b="1" dirty="0" smtClean="0">
              <a:solidFill>
                <a:srgbClr val="2B2BBF"/>
              </a:solidFill>
            </a:endParaRPr>
          </a:p>
          <a:p>
            <a:pPr lvl="0"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</a:pPr>
            <a:endParaRPr lang="en-GB" b="1" dirty="0" smtClean="0">
              <a:solidFill>
                <a:srgbClr val="2B2BB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smtClean="0">
                <a:solidFill>
                  <a:srgbClr val="003399"/>
                </a:solidFill>
              </a:rPr>
              <a:t>DQM « </a:t>
            </a:r>
            <a:r>
              <a:rPr lang="fr-FR" sz="2600" b="1" dirty="0" err="1" smtClean="0">
                <a:solidFill>
                  <a:srgbClr val="003399"/>
                </a:solidFill>
              </a:rPr>
              <a:t>snapshots</a:t>
            </a:r>
            <a:r>
              <a:rPr lang="fr-FR" sz="2600" b="1" dirty="0" smtClean="0">
                <a:solidFill>
                  <a:srgbClr val="003399"/>
                </a:solidFill>
              </a:rPr>
              <a:t> » are </a:t>
            </a:r>
            <a:r>
              <a:rPr lang="fr-FR" sz="2600" b="1" dirty="0" err="1" smtClean="0">
                <a:solidFill>
                  <a:srgbClr val="003399"/>
                </a:solidFill>
              </a:rPr>
              <a:t>nice</a:t>
            </a:r>
            <a:r>
              <a:rPr lang="fr-FR" sz="2600" b="1" dirty="0" smtClean="0">
                <a:solidFill>
                  <a:srgbClr val="003399"/>
                </a:solidFill>
              </a:rPr>
              <a:t>. </a:t>
            </a:r>
            <a:r>
              <a:rPr lang="fr-FR" sz="2600" b="1" dirty="0" err="1" smtClean="0">
                <a:solidFill>
                  <a:srgbClr val="003399"/>
                </a:solidFill>
              </a:rPr>
              <a:t>What</a:t>
            </a:r>
            <a:r>
              <a:rPr lang="fr-FR" sz="2600" b="1" dirty="0" smtClean="0">
                <a:solidFill>
                  <a:srgbClr val="003399"/>
                </a:solidFill>
              </a:rPr>
              <a:t> about </a:t>
            </a:r>
            <a:r>
              <a:rPr lang="fr-FR" sz="2600" b="1" dirty="0" err="1" smtClean="0">
                <a:solidFill>
                  <a:srgbClr val="003399"/>
                </a:solidFill>
              </a:rPr>
              <a:t>trending</a:t>
            </a:r>
            <a:r>
              <a:rPr lang="fr-FR" sz="2600" b="1" dirty="0" smtClean="0">
                <a:solidFill>
                  <a:srgbClr val="003399"/>
                </a:solidFill>
              </a:rPr>
              <a:t>?</a:t>
            </a:r>
            <a:endParaRPr lang="fr-FR" sz="2600" b="1" dirty="0">
              <a:solidFill>
                <a:srgbClr val="003399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753152"/>
            <a:ext cx="6640513" cy="45085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0" y="990600"/>
            <a:ext cx="8839200" cy="39421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2B2BBF"/>
                </a:solidFill>
              </a:rPr>
              <a:t> Example of “trending”, monitoring hot channels versus run number …</a:t>
            </a:r>
            <a:endParaRPr lang="fr-CH" dirty="0" smtClean="0"/>
          </a:p>
        </p:txBody>
      </p:sp>
      <p:sp>
        <p:nvSpPr>
          <p:cNvPr id="6" name="Rectangle 5"/>
          <p:cNvSpPr/>
          <p:nvPr/>
        </p:nvSpPr>
        <p:spPr>
          <a:xfrm>
            <a:off x="5410200" y="2514600"/>
            <a:ext cx="4038600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2543C5"/>
            </a:solidFill>
          </a:ln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srgbClr val="2B2BBF"/>
                </a:solidFill>
                <a:ea typeface="Chalkboard" charset="0"/>
                <a:cs typeface="Chalkboard" charset="0"/>
              </a:rPr>
              <a:t>Trending of the intermittent, persistent and total # of “hot” channels</a:t>
            </a: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7341704" y="1739347"/>
            <a:ext cx="288000" cy="2880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endParaRPr lang="en-US" sz="1800" dirty="0">
              <a:solidFill>
                <a:schemeClr val="tx1"/>
              </a:solidFill>
              <a:ea typeface="Chalkboard" charset="0"/>
              <a:cs typeface="Chalkboar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95400" y="2155210"/>
            <a:ext cx="7326313" cy="2492990"/>
          </a:xfrm>
          <a:prstGeom prst="rect">
            <a:avLst/>
          </a:prstGeom>
          <a:solidFill>
            <a:srgbClr val="FFFFD9"/>
          </a:solidFill>
          <a:ln w="25400">
            <a:solidFill>
              <a:srgbClr val="CCCCFF"/>
            </a:solidFill>
            <a:miter lim="800000"/>
            <a:headEnd/>
            <a:tailEnd/>
          </a:ln>
          <a:effectLst>
            <a:outerShdw dist="107763" dir="2700000" algn="ctr" rotWithShape="0">
              <a:srgbClr val="CCCC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7A01"/>
                </a:solidFill>
                <a:latin typeface="Verdana" pitchFamily="34" charset="0"/>
              </a:rPr>
              <a:t>Conclusions</a:t>
            </a:r>
          </a:p>
          <a:p>
            <a:endParaRPr lang="en-GB" sz="2800" b="1" dirty="0">
              <a:solidFill>
                <a:srgbClr val="2B2BBF"/>
              </a:solidFill>
            </a:endParaRPr>
          </a:p>
          <a:p>
            <a:r>
              <a:rPr lang="fr-CH" sz="2000" b="1" dirty="0">
                <a:solidFill>
                  <a:srgbClr val="2B2BBF"/>
                </a:solidFill>
              </a:rPr>
              <a:t>   - </a:t>
            </a:r>
            <a:r>
              <a:rPr lang="fr-CH" sz="2000" b="1" dirty="0" smtClean="0">
                <a:solidFill>
                  <a:srgbClr val="2B2BBF"/>
                </a:solidFill>
              </a:rPr>
              <a:t> VELO DQ &amp; M is looking good !</a:t>
            </a:r>
            <a:endParaRPr lang="fr-CH" sz="2000" b="1" dirty="0">
              <a:solidFill>
                <a:srgbClr val="2B2BBF"/>
              </a:solidFill>
            </a:endParaRPr>
          </a:p>
          <a:p>
            <a:pPr>
              <a:buFontTx/>
              <a:buChar char="-"/>
            </a:pPr>
            <a:endParaRPr lang="fr-CH" sz="2000" b="1" dirty="0">
              <a:solidFill>
                <a:srgbClr val="2B2BBF"/>
              </a:solidFill>
            </a:endParaRPr>
          </a:p>
          <a:p>
            <a:r>
              <a:rPr lang="en-GB" sz="2000" b="1" dirty="0">
                <a:solidFill>
                  <a:srgbClr val="2B2BBF"/>
                </a:solidFill>
              </a:rPr>
              <a:t>   - </a:t>
            </a:r>
            <a:r>
              <a:rPr lang="en-GB" sz="2000" b="1" dirty="0" smtClean="0">
                <a:solidFill>
                  <a:srgbClr val="2B2BBF"/>
                </a:solidFill>
              </a:rPr>
              <a:t> First results are rather encouraging</a:t>
            </a:r>
            <a:r>
              <a:rPr lang="en-GB" sz="2000" b="1" dirty="0">
                <a:solidFill>
                  <a:srgbClr val="2B2BBF"/>
                </a:solidFill>
              </a:rPr>
              <a:t/>
            </a:r>
            <a:br>
              <a:rPr lang="en-GB" sz="2000" b="1" dirty="0">
                <a:solidFill>
                  <a:srgbClr val="2B2BBF"/>
                </a:solidFill>
              </a:rPr>
            </a:br>
            <a:endParaRPr lang="en-GB" sz="2000" b="1" dirty="0">
              <a:solidFill>
                <a:srgbClr val="2B2BBF"/>
              </a:solidFill>
            </a:endParaRPr>
          </a:p>
          <a:p>
            <a:r>
              <a:rPr lang="en-GB" sz="2000" b="1" dirty="0">
                <a:solidFill>
                  <a:srgbClr val="2B2BBF"/>
                </a:solidFill>
              </a:rPr>
              <a:t>   - </a:t>
            </a:r>
            <a:r>
              <a:rPr lang="en-GB" sz="2000" b="1" dirty="0" smtClean="0">
                <a:solidFill>
                  <a:srgbClr val="2B2BBF"/>
                </a:solidFill>
              </a:rPr>
              <a:t> We want more data. Just bring it on … !</a:t>
            </a:r>
            <a:endParaRPr lang="en-GB" sz="2000" b="1" dirty="0">
              <a:solidFill>
                <a:srgbClr val="2B2BBF"/>
              </a:solidFill>
            </a:endParaRPr>
          </a:p>
        </p:txBody>
      </p:sp>
      <p:pic>
        <p:nvPicPr>
          <p:cNvPr id="6" name="Picture 6" descr="sign_good-jo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400" y="327992"/>
            <a:ext cx="1028700" cy="668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CH" sz="2600" b="1" dirty="0" smtClean="0">
                <a:solidFill>
                  <a:srgbClr val="003399"/>
                </a:solidFill>
              </a:rPr>
              <a:t>VELO – the LHCb vertex detector ;-)</a:t>
            </a:r>
            <a:endParaRPr lang="fr-FR" sz="2600" b="1" dirty="0">
              <a:solidFill>
                <a:srgbClr val="003399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895290"/>
            <a:ext cx="9906000" cy="40011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990033"/>
                </a:solidFill>
                <a:latin typeface="Verdana" pitchFamily="34" charset="0"/>
                <a:sym typeface="Symbol"/>
              </a:rPr>
              <a:t>A beautiful set of primary vertices from *the* run 63567</a:t>
            </a:r>
            <a:endParaRPr lang="en-GB" sz="2000" b="1" i="1" dirty="0">
              <a:solidFill>
                <a:srgbClr val="990033"/>
              </a:solidFill>
              <a:latin typeface="Verdana" pitchFamily="34" charset="0"/>
            </a:endParaRPr>
          </a:p>
        </p:txBody>
      </p:sp>
      <p:pic>
        <p:nvPicPr>
          <p:cNvPr id="1026" name="Picture 2" descr="C:\Documents and Settings\Eduardo Rodrigues\Bureau\63567_PV_z-po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300" y="1676400"/>
            <a:ext cx="66294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Eduardo Rodrigues\Bureau\63567_PV_numTracksPerPV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300" y="1371600"/>
            <a:ext cx="6629400" cy="4495800"/>
          </a:xfrm>
          <a:prstGeom prst="rect">
            <a:avLst/>
          </a:prstGeom>
          <a:noFill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CH" sz="2600" b="1" dirty="0" smtClean="0">
                <a:solidFill>
                  <a:srgbClr val="003399"/>
                </a:solidFill>
              </a:rPr>
              <a:t>VELO – the LHCb vertex detector ;-)</a:t>
            </a:r>
            <a:endParaRPr lang="fr-FR" sz="26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Eduardo Rodrigues\Bureau\63567_PV_chi2PerNDo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300" y="1371600"/>
            <a:ext cx="6629400" cy="4495800"/>
          </a:xfrm>
          <a:prstGeom prst="rect">
            <a:avLst/>
          </a:prstGeom>
          <a:noFill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CH" sz="2600" b="1" dirty="0" smtClean="0">
                <a:solidFill>
                  <a:srgbClr val="003399"/>
                </a:solidFill>
              </a:rPr>
              <a:t>VELO – the LHCb vertex detector ;-)</a:t>
            </a:r>
            <a:endParaRPr lang="fr-FR" sz="26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LHCbVeloBeamGasEventBea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6164" y="133696"/>
            <a:ext cx="8610600" cy="6542088"/>
          </a:xfrm>
          <a:prstGeom prst="rect">
            <a:avLst/>
          </a:prstGeom>
          <a:noFill/>
          <a:ln/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33400" y="5621338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>
                <a:solidFill>
                  <a:srgbClr val="00FF00"/>
                </a:solidFill>
                <a:latin typeface="Times New Roman" pitchFamily="18" charset="0"/>
              </a:rPr>
              <a:t>Events with VELO tracks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CollisionLHC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9117" y="1205948"/>
            <a:ext cx="8713787" cy="4830762"/>
          </a:xfrm>
          <a:prstGeom prst="rect">
            <a:avLst/>
          </a:prstGeom>
          <a:noFill/>
          <a:ln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0840" y="28575"/>
            <a:ext cx="81835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smtClean="0">
                <a:solidFill>
                  <a:srgbClr val="003399"/>
                </a:solidFill>
              </a:rPr>
              <a:t>First collisions </a:t>
            </a:r>
            <a:r>
              <a:rPr lang="fr-FR" sz="2600" b="1" dirty="0" err="1" smtClean="0">
                <a:solidFill>
                  <a:srgbClr val="003399"/>
                </a:solidFill>
              </a:rPr>
              <a:t>at</a:t>
            </a:r>
            <a:r>
              <a:rPr lang="fr-FR" sz="2600" b="1" dirty="0" smtClean="0">
                <a:solidFill>
                  <a:srgbClr val="003399"/>
                </a:solidFill>
              </a:rPr>
              <a:t> 450 </a:t>
            </a:r>
            <a:r>
              <a:rPr lang="fr-FR" sz="2600" b="1" dirty="0" err="1" smtClean="0">
                <a:solidFill>
                  <a:srgbClr val="003399"/>
                </a:solidFill>
              </a:rPr>
              <a:t>GeV</a:t>
            </a:r>
            <a:r>
              <a:rPr lang="fr-FR" sz="2600" b="1" dirty="0" smtClean="0">
                <a:solidFill>
                  <a:srgbClr val="003399"/>
                </a:solidFill>
              </a:rPr>
              <a:t>      (VELO off)</a:t>
            </a:r>
            <a:endParaRPr lang="fr-FR" sz="26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50840" y="28575"/>
            <a:ext cx="81835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600" b="1" dirty="0" err="1" smtClean="0">
                <a:solidFill>
                  <a:srgbClr val="003399"/>
                </a:solidFill>
              </a:rPr>
              <a:t>Overview</a:t>
            </a:r>
            <a:r>
              <a:rPr lang="fr-FR" sz="2600" b="1" dirty="0" smtClean="0">
                <a:solidFill>
                  <a:srgbClr val="003399"/>
                </a:solidFill>
              </a:rPr>
              <a:t> of VELO DQ&amp;M </a:t>
            </a:r>
            <a:r>
              <a:rPr lang="fr-FR" sz="2600" b="1" dirty="0" err="1">
                <a:solidFill>
                  <a:srgbClr val="003399"/>
                </a:solidFill>
              </a:rPr>
              <a:t>activities</a:t>
            </a:r>
            <a:endParaRPr lang="fr-FR" sz="2600" b="1" dirty="0">
              <a:solidFill>
                <a:srgbClr val="003399"/>
              </a:solidFill>
            </a:endParaRPr>
          </a:p>
        </p:txBody>
      </p:sp>
      <p:sp>
        <p:nvSpPr>
          <p:cNvPr id="11" name="Rectangle 168"/>
          <p:cNvSpPr>
            <a:spLocks noChangeArrowheads="1"/>
          </p:cNvSpPr>
          <p:nvPr/>
        </p:nvSpPr>
        <p:spPr bwMode="auto">
          <a:xfrm>
            <a:off x="0" y="914400"/>
            <a:ext cx="6248400" cy="54384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dirty="0"/>
              <a:t>	Online </a:t>
            </a:r>
            <a:r>
              <a:rPr lang="en-US" b="1" dirty="0" smtClean="0"/>
              <a:t>presenter &amp; monitoring </a:t>
            </a:r>
            <a:r>
              <a:rPr lang="en-US" dirty="0" smtClean="0"/>
              <a:t>: Kurt</a:t>
            </a:r>
            <a:endParaRPr lang="en-US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b="1" dirty="0"/>
              <a:t>Data Quality </a:t>
            </a:r>
            <a:r>
              <a:rPr lang="en-US" b="1" dirty="0" smtClean="0"/>
              <a:t>coordination         </a:t>
            </a:r>
            <a:r>
              <a:rPr lang="en-US" dirty="0" smtClean="0"/>
              <a:t>: Eduardo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dirty="0"/>
              <a:t>	</a:t>
            </a:r>
            <a:r>
              <a:rPr lang="en-US" b="1" dirty="0" smtClean="0"/>
              <a:t>Monitoring contributions – contact person(s)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		Monitoring of occupancy </a:t>
            </a:r>
            <a:r>
              <a:rPr lang="en-US" dirty="0"/>
              <a:t>in </a:t>
            </a:r>
            <a:r>
              <a:rPr lang="en-US" dirty="0" smtClean="0"/>
              <a:t>HLT</a:t>
            </a:r>
            <a:br>
              <a:rPr lang="en-US" dirty="0" smtClean="0"/>
            </a:br>
            <a:r>
              <a:rPr lang="en-US" dirty="0" smtClean="0"/>
              <a:t>		TELL1 algorithm &amp; pedestals</a:t>
            </a:r>
            <a:br>
              <a:rPr lang="en-US" dirty="0" smtClean="0"/>
            </a:br>
            <a:r>
              <a:rPr lang="en-US" dirty="0" smtClean="0"/>
              <a:t>		Error banks</a:t>
            </a:r>
            <a:br>
              <a:rPr lang="en-US" dirty="0" smtClean="0"/>
            </a:br>
            <a:r>
              <a:rPr lang="en-US" dirty="0" smtClean="0"/>
              <a:t>		Timing monitoring</a:t>
            </a:r>
            <a:br>
              <a:rPr lang="en-US" dirty="0" smtClean="0"/>
            </a:br>
            <a:r>
              <a:rPr lang="en-US" dirty="0" smtClean="0"/>
              <a:t>		IV monitoring</a:t>
            </a:r>
            <a:br>
              <a:rPr lang="en-US" dirty="0" smtClean="0"/>
            </a:br>
            <a:r>
              <a:rPr lang="en-US" dirty="0" smtClean="0"/>
              <a:t>		Noisy </a:t>
            </a:r>
            <a:r>
              <a:rPr lang="en-US" dirty="0"/>
              <a:t>&amp; d</a:t>
            </a:r>
            <a:r>
              <a:rPr lang="en-US" dirty="0" smtClean="0"/>
              <a:t>ead strips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Noise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voltage</a:t>
            </a:r>
            <a:br>
              <a:rPr lang="en-US" dirty="0" smtClean="0"/>
            </a:br>
            <a:r>
              <a:rPr lang="en-US" dirty="0" smtClean="0"/>
              <a:t>		Gain monitoring</a:t>
            </a:r>
            <a:br>
              <a:rPr lang="en-US" dirty="0" smtClean="0"/>
            </a:br>
            <a:r>
              <a:rPr lang="en-US" dirty="0" smtClean="0"/>
              <a:t>		Occupancies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Cluster monitoring</a:t>
            </a:r>
            <a:br>
              <a:rPr lang="en-US" dirty="0" smtClean="0"/>
            </a:br>
            <a:r>
              <a:rPr lang="en-US" dirty="0" smtClean="0"/>
              <a:t>		Track and vertex monitoring</a:t>
            </a:r>
            <a:br>
              <a:rPr lang="en-US" dirty="0" smtClean="0"/>
            </a:br>
            <a:r>
              <a:rPr lang="en-US" dirty="0" smtClean="0"/>
              <a:t>		Alignment monitoring</a:t>
            </a:r>
            <a:br>
              <a:rPr lang="en-US" dirty="0" smtClean="0"/>
            </a:br>
            <a:r>
              <a:rPr lang="en-US" dirty="0" smtClean="0"/>
              <a:t>		IP resolution monitoring</a:t>
            </a:r>
            <a:br>
              <a:rPr lang="en-US" dirty="0" smtClean="0"/>
            </a:br>
            <a:r>
              <a:rPr lang="en-US" dirty="0" smtClean="0"/>
              <a:t>		Pile-up system monitoring</a:t>
            </a:r>
            <a:br>
              <a:rPr lang="en-US" dirty="0" smtClean="0"/>
            </a:br>
            <a:r>
              <a:rPr lang="en-US" dirty="0" smtClean="0"/>
              <a:t>		Monitoring GUI</a:t>
            </a:r>
            <a:br>
              <a:rPr lang="en-US" dirty="0" smtClean="0"/>
            </a:br>
            <a:r>
              <a:rPr lang="en-US" dirty="0" smtClean="0"/>
              <a:t>		Landau fitting</a:t>
            </a:r>
            <a:br>
              <a:rPr lang="en-US" dirty="0" smtClean="0"/>
            </a:br>
            <a:r>
              <a:rPr lang="en-US" dirty="0" smtClean="0"/>
              <a:t>		Other contributors</a:t>
            </a:r>
          </a:p>
        </p:txBody>
      </p:sp>
      <p:sp>
        <p:nvSpPr>
          <p:cNvPr id="12" name="Rectangle 168"/>
          <p:cNvSpPr>
            <a:spLocks noChangeArrowheads="1"/>
          </p:cNvSpPr>
          <p:nvPr/>
        </p:nvSpPr>
        <p:spPr bwMode="auto">
          <a:xfrm>
            <a:off x="5791200" y="911088"/>
            <a:ext cx="3581400" cy="54384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b="1" dirty="0" smtClean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: Malcolm</a:t>
            </a:r>
            <a:br>
              <a:rPr lang="en-US" dirty="0" smtClean="0"/>
            </a:br>
            <a:r>
              <a:rPr lang="en-US" dirty="0" smtClean="0"/>
              <a:t>: Tomasz</a:t>
            </a:r>
            <a:br>
              <a:rPr lang="en-US" dirty="0" smtClean="0"/>
            </a:br>
            <a:r>
              <a:rPr lang="en-US" dirty="0" smtClean="0"/>
              <a:t>: </a:t>
            </a:r>
            <a:r>
              <a:rPr lang="en-US" dirty="0" err="1" smtClean="0"/>
              <a:t>Chiara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: </a:t>
            </a:r>
            <a:r>
              <a:rPr lang="en-US" dirty="0" err="1" smtClean="0"/>
              <a:t>Kazu</a:t>
            </a:r>
            <a:r>
              <a:rPr lang="en-US" dirty="0" smtClean="0"/>
              <a:t>, Ivan</a:t>
            </a:r>
            <a:br>
              <a:rPr lang="en-US" dirty="0" smtClean="0"/>
            </a:br>
            <a:r>
              <a:rPr lang="en-US" dirty="0" smtClean="0"/>
              <a:t>: Lars</a:t>
            </a:r>
            <a:br>
              <a:rPr lang="en-US" dirty="0" smtClean="0"/>
            </a:br>
            <a:r>
              <a:rPr lang="en-US" dirty="0" smtClean="0"/>
              <a:t>: James K.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: </a:t>
            </a:r>
            <a:r>
              <a:rPr lang="en-US" dirty="0" err="1" smtClean="0"/>
              <a:t>Abdi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: Grant</a:t>
            </a:r>
            <a:br>
              <a:rPr lang="en-US" dirty="0" smtClean="0"/>
            </a:br>
            <a:r>
              <a:rPr lang="en-US" dirty="0" smtClean="0"/>
              <a:t>: James K.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: Eduardo, James M.-S.</a:t>
            </a:r>
            <a:br>
              <a:rPr lang="en-US" dirty="0" smtClean="0"/>
            </a:br>
            <a:r>
              <a:rPr lang="en-US" dirty="0" smtClean="0"/>
              <a:t>: Silvia</a:t>
            </a:r>
            <a:br>
              <a:rPr lang="en-US" dirty="0" smtClean="0"/>
            </a:br>
            <a:r>
              <a:rPr lang="en-US" dirty="0" smtClean="0"/>
              <a:t>: Silvia</a:t>
            </a:r>
            <a:br>
              <a:rPr lang="en-US" dirty="0" smtClean="0"/>
            </a:br>
            <a:r>
              <a:rPr lang="en-US" dirty="0" smtClean="0"/>
              <a:t>: Michael</a:t>
            </a:r>
            <a:br>
              <a:rPr lang="en-US" dirty="0" smtClean="0"/>
            </a:br>
            <a:r>
              <a:rPr lang="en-US" dirty="0" smtClean="0"/>
              <a:t>: Serena</a:t>
            </a:r>
            <a:br>
              <a:rPr lang="en-US" dirty="0" smtClean="0"/>
            </a:br>
            <a:r>
              <a:rPr lang="en-US" dirty="0" smtClean="0"/>
              <a:t>: Eduardo</a:t>
            </a:r>
            <a:br>
              <a:rPr lang="en-US" dirty="0" smtClean="0"/>
            </a:br>
            <a:r>
              <a:rPr lang="en-US" dirty="0" smtClean="0"/>
              <a:t>: James M.-S.</a:t>
            </a:r>
            <a:br>
              <a:rPr lang="en-US" dirty="0" smtClean="0"/>
            </a:br>
            <a:r>
              <a:rPr lang="en-US" dirty="0" smtClean="0"/>
              <a:t>: Chris, Karol, Kurt, Paula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50838" y="28575"/>
            <a:ext cx="81073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CH" sz="2600" b="1" dirty="0" smtClean="0">
                <a:solidFill>
                  <a:srgbClr val="003399"/>
                </a:solidFill>
              </a:rPr>
              <a:t>Web documentation</a:t>
            </a:r>
            <a:endParaRPr lang="fr-FR" sz="2600" b="1" dirty="0">
              <a:solidFill>
                <a:srgbClr val="003399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9600" y="1001554"/>
            <a:ext cx="8991600" cy="5170646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chemeClr val="tx1"/>
                </a:solidFill>
              </a:rPr>
              <a:t>Web / </a:t>
            </a:r>
            <a:r>
              <a:rPr lang="en-GB" b="1" dirty="0" err="1" smtClean="0">
                <a:solidFill>
                  <a:schemeClr val="tx1"/>
                </a:solidFill>
              </a:rPr>
              <a:t>Twiki</a:t>
            </a:r>
            <a:r>
              <a:rPr lang="en-GB" b="1" dirty="0" smtClean="0">
                <a:solidFill>
                  <a:schemeClr val="tx1"/>
                </a:solidFill>
              </a:rPr>
              <a:t> pages:</a:t>
            </a:r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2"/>
              </a:rPr>
              <a:t>https://lbtwiki.cern.ch/bin/view/VELO/VELODataQuality</a:t>
            </a:r>
            <a:endParaRPr lang="en-GB" sz="16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3"/>
              </a:rPr>
              <a:t>https://lbtwiki.cern.ch/bin/view/VELO/VELODQMShifters</a:t>
            </a:r>
            <a:r>
              <a:rPr lang="en-GB" sz="1600" b="1" dirty="0" smtClean="0"/>
              <a:t> </a:t>
            </a:r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4"/>
              </a:rPr>
              <a:t>https://lbtwiki.cern.ch/bin/view/VELO/VELODQMAlgorithms</a:t>
            </a:r>
            <a:endParaRPr lang="en-GB" sz="16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5"/>
              </a:rPr>
              <a:t>https://lbtwiki.cern.ch/bin/view/VELO/VetraScripts</a:t>
            </a:r>
            <a:endParaRPr lang="en-GB" sz="16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6"/>
              </a:rPr>
              <a:t>https://lbtwiki.cern.ch/bin/view/VELO/VeloOnlinePresenter</a:t>
            </a:r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6"/>
              </a:rPr>
              <a:t>http://lhcb-release-area.web.cern.ch/LHCb-release-area/DOC/vetra/</a:t>
            </a:r>
            <a:endParaRPr lang="en-GB" sz="16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5"/>
              </a:rPr>
              <a:t>https://lbtwiki.cern.ch/bin/view/VELO/VETRAHowTo</a:t>
            </a:r>
            <a:endParaRPr lang="en-GB" sz="16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</a:pPr>
            <a:endParaRPr lang="en-GB" sz="14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q"/>
            </a:pPr>
            <a:r>
              <a:rPr lang="en-GB" b="1" dirty="0" smtClean="0">
                <a:solidFill>
                  <a:schemeClr val="tx1"/>
                </a:solidFill>
              </a:rPr>
              <a:t>CVS </a:t>
            </a:r>
            <a:r>
              <a:rPr lang="en-GB" b="1" dirty="0">
                <a:solidFill>
                  <a:schemeClr val="tx1"/>
                </a:solidFill>
              </a:rPr>
              <a:t>repository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7"/>
              </a:rPr>
              <a:t>http://isscvs.cern.ch/cgi-bin/cvsweb.cgi/Velo/VeloDataMonitor/?cvsroot=lhcb</a:t>
            </a:r>
            <a:endParaRPr lang="en-GB" sz="16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7"/>
              </a:rPr>
              <a:t>http://isscvs.cern.ch/cgi-bin/cvsweb.cgi/Velo/VeloRecMonitors/?cvsroot=lhcb</a:t>
            </a:r>
            <a:endParaRPr lang="en-GB" sz="1600" b="1" dirty="0" smtClean="0">
              <a:solidFill>
                <a:schemeClr val="tx1"/>
              </a:solidFill>
            </a:endParaRPr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8"/>
              </a:rPr>
              <a:t>http://isscvs.cern.ch/cgi-bin/cvsweb.cgi/Velo/VetraScripts/?cvsroot=lhcb</a:t>
            </a:r>
            <a:endParaRPr lang="en-GB" sz="1600" b="1" dirty="0" smtClean="0"/>
          </a:p>
          <a:p>
            <a:pPr marL="457200" indent="-457200">
              <a:spcBef>
                <a:spcPct val="50000"/>
              </a:spcBef>
              <a:buClr>
                <a:srgbClr val="2B2BBF"/>
              </a:buClr>
              <a:buSzPct val="100000"/>
              <a:buFont typeface="Wingdings" pitchFamily="2" charset="2"/>
              <a:buChar char="§"/>
            </a:pPr>
            <a:r>
              <a:rPr lang="en-GB" sz="1600" b="1" dirty="0" smtClean="0">
                <a:hlinkClick r:id="rId8"/>
              </a:rPr>
              <a:t>http://isscvs.cern.ch/cgi-bin/cvsweb.cgi/Tell1/Vetra/?cvsroot=</a:t>
            </a:r>
            <a:r>
              <a:rPr lang="en-GB" sz="1600" b="1" dirty="0" err="1" smtClean="0">
                <a:hlinkClick r:id="rId8"/>
              </a:rPr>
              <a:t>lhcb</a:t>
            </a:r>
            <a:endParaRPr lang="en-GB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50838" y="28575"/>
            <a:ext cx="8259762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CH" sz="2600" b="1" dirty="0" smtClean="0">
                <a:solidFill>
                  <a:srgbClr val="003399"/>
                </a:solidFill>
              </a:rPr>
              <a:t>VELO DQM framework – the GUI</a:t>
            </a:r>
            <a:endParaRPr lang="fr-FR" sz="2600" b="1" dirty="0">
              <a:solidFill>
                <a:srgbClr val="003399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" y="1371600"/>
            <a:ext cx="9144000" cy="4750531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  <a:buFont typeface="Wingdings" pitchFamily="2" charset="2"/>
              <a:buNone/>
            </a:pPr>
            <a:r>
              <a:rPr lang="en-US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Why a GUI ?</a:t>
            </a:r>
            <a:endParaRPr lang="en-US" sz="2400" b="1" i="1" dirty="0">
              <a:solidFill>
                <a:schemeClr val="tx1">
                  <a:lumMod val="65000"/>
                  <a:lumOff val="35000"/>
                </a:schemeClr>
              </a:solidFill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2B2BBF"/>
              </a:buClr>
              <a:buSzPct val="80000"/>
              <a:buFont typeface="Wingdings" pitchFamily="2" charset="2"/>
              <a:buChar char="q"/>
            </a:pPr>
            <a:endParaRPr lang="en-US" sz="600" b="1" i="1" dirty="0">
              <a:solidFill>
                <a:srgbClr val="9184F0"/>
              </a:solidFill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2B2BBF"/>
              </a:buClr>
              <a:buFont typeface="Wingdings" pitchFamily="2" charset="2"/>
              <a:buChar char="q"/>
            </a:pP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Because  it provides by construction a friendly interface to the shifter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2B2BBF"/>
              </a:buClr>
              <a:buFont typeface="Wingdings" pitchFamily="2" charset="2"/>
              <a:buChar char="q"/>
            </a:pP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And it also provides a common framework on which to « plug » monitoring tasks,</a:t>
            </a:r>
            <a:b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</a:b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with basic functionality shared among the latter</a:t>
            </a:r>
            <a:endParaRPr lang="en-US" sz="1700" b="1" dirty="0" smtClean="0">
              <a:solidFill>
                <a:srgbClr val="2B2BBF"/>
              </a:solidFill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  <a:buFont typeface="Wingdings" pitchFamily="2" charset="2"/>
              <a:buNone/>
            </a:pPr>
            <a:endParaRPr lang="en-US" sz="2400" dirty="0" smtClean="0">
              <a:solidFill>
                <a:srgbClr val="9184F0"/>
              </a:solidFill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  <a:buFont typeface="Wingdings" pitchFamily="2" charset="2"/>
              <a:buNone/>
            </a:pPr>
            <a:r>
              <a:rPr lang="en-US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DQM software suite</a:t>
            </a:r>
            <a:endParaRPr lang="en-US" sz="2400" b="1" i="1" dirty="0">
              <a:solidFill>
                <a:schemeClr val="tx1">
                  <a:lumMod val="65000"/>
                  <a:lumOff val="35000"/>
                </a:schemeClr>
              </a:solidFill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80000"/>
              <a:buFont typeface="Wingdings" pitchFamily="2" charset="2"/>
              <a:buNone/>
            </a:pPr>
            <a:endParaRPr lang="en-US" sz="600" b="1" i="1" dirty="0">
              <a:solidFill>
                <a:srgbClr val="2B2BBF"/>
              </a:solidFill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2B2BBF"/>
              </a:buClr>
              <a:buFont typeface="Wingdings" pitchFamily="2" charset="2"/>
              <a:buChar char="q"/>
            </a:pP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NZS and ZS data monitoring algorithms are packaged in Velo/VeloDataMonitor</a:t>
            </a:r>
            <a:b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</a:b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and Velo/VeloRecMonitors, respectively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B2BBF"/>
              </a:buClr>
              <a:buFont typeface="Wingdings" pitchFamily="2" charset="2"/>
              <a:buChar char="q"/>
            </a:pP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The corresponding analysis scripts (ROOT macros, Python modules/scripts) are collected in Velo/VetraScripts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B2BBF"/>
              </a:buClr>
              <a:buFont typeface="Wingdings" pitchFamily="2" charset="2"/>
              <a:buChar char="q"/>
            </a:pP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The VELO monitoring GUI is the main user interface, the one shifters will be dealing with 99% of the time</a:t>
            </a:r>
          </a:p>
          <a:p>
            <a:pPr marL="457200" lvl="0" indent="-457200">
              <a:lnSpc>
                <a:spcPct val="90000"/>
              </a:lnSpc>
              <a:spcBef>
                <a:spcPct val="20000"/>
              </a:spcBef>
              <a:buClr>
                <a:srgbClr val="2B2BBF"/>
              </a:buClr>
              <a:buFont typeface="Wingdings" pitchFamily="2" charset="2"/>
              <a:buChar char="q"/>
            </a:pPr>
            <a:r>
              <a:rPr lang="fr-CH" sz="1700" b="1" dirty="0" smtClean="0">
                <a:solidFill>
                  <a:srgbClr val="2B2BBF"/>
                </a:solidFill>
                <a:cs typeface="Tahoma" pitchFamily="34" charset="0"/>
              </a:rPr>
              <a:t>But all the analysis scripts can also be run in standalone, i.e. not via the GUI. This may be useful in « expert mode »</a:t>
            </a:r>
            <a:endParaRPr lang="en-US" sz="1700" b="1" dirty="0">
              <a:solidFill>
                <a:srgbClr val="2B2BBF"/>
              </a:solidFill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400" dirty="0">
              <a:solidFill>
                <a:schemeClr val="tx1"/>
              </a:solidFill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2">
      <a:dk1>
        <a:srgbClr val="000000"/>
      </a:dk1>
      <a:lt1>
        <a:srgbClr val="FFFFFF"/>
      </a:lt1>
      <a:dk2>
        <a:srgbClr val="000000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00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Defaul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D9"/>
        </a:solidFill>
        <a:ln w="25400" cap="flat" cmpd="sng" algn="ctr">
          <a:solidFill>
            <a:srgbClr val="CCCCFF"/>
          </a:solidFill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CCCCFF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D9"/>
        </a:solidFill>
        <a:ln w="25400" cap="flat" cmpd="sng" algn="ctr">
          <a:solidFill>
            <a:srgbClr val="CCCCFF"/>
          </a:solidFill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CCCCFF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15881</TotalTime>
  <Words>350</Words>
  <Application>Microsoft Office PowerPoint</Application>
  <PresentationFormat>A4 Paper (210x297 mm)</PresentationFormat>
  <Paragraphs>106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 Eduardo Rodrigues</cp:lastModifiedBy>
  <cp:revision>885</cp:revision>
  <cp:lastPrinted>1601-01-01T00:00:00Z</cp:lastPrinted>
  <dcterms:created xsi:type="dcterms:W3CDTF">2003-10-17T16:05:17Z</dcterms:created>
  <dcterms:modified xsi:type="dcterms:W3CDTF">2009-12-10T09:25:12Z</dcterms:modified>
</cp:coreProperties>
</file>