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06" r:id="rId1"/>
  </p:sldMasterIdLst>
  <p:notesMasterIdLst>
    <p:notesMasterId r:id="rId20"/>
  </p:notesMasterIdLst>
  <p:sldIdLst>
    <p:sldId id="279" r:id="rId2"/>
    <p:sldId id="280" r:id="rId3"/>
    <p:sldId id="517" r:id="rId4"/>
    <p:sldId id="520" r:id="rId5"/>
    <p:sldId id="519" r:id="rId6"/>
    <p:sldId id="528" r:id="rId7"/>
    <p:sldId id="529" r:id="rId8"/>
    <p:sldId id="274" r:id="rId9"/>
    <p:sldId id="516" r:id="rId10"/>
    <p:sldId id="521" r:id="rId11"/>
    <p:sldId id="522" r:id="rId12"/>
    <p:sldId id="523" r:id="rId13"/>
    <p:sldId id="524" r:id="rId14"/>
    <p:sldId id="525" r:id="rId15"/>
    <p:sldId id="518" r:id="rId16"/>
    <p:sldId id="526" r:id="rId17"/>
    <p:sldId id="527" r:id="rId18"/>
    <p:sldId id="272" r:id="rId19"/>
  </p:sldIdLst>
  <p:sldSz cx="18288000" cy="13716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A4881F73-EBA1-4375-A833-DFD7B08393D8}">
          <p14:sldIdLst>
            <p14:sldId id="279"/>
            <p14:sldId id="280"/>
            <p14:sldId id="517"/>
            <p14:sldId id="520"/>
            <p14:sldId id="519"/>
            <p14:sldId id="528"/>
            <p14:sldId id="529"/>
            <p14:sldId id="274"/>
            <p14:sldId id="516"/>
            <p14:sldId id="521"/>
            <p14:sldId id="522"/>
            <p14:sldId id="523"/>
            <p14:sldId id="524"/>
            <p14:sldId id="525"/>
            <p14:sldId id="518"/>
            <p14:sldId id="526"/>
            <p14:sldId id="527"/>
            <p14:sldId id="272"/>
          </p14:sldIdLst>
        </p14:section>
        <p14:section name="Standardabschnitt" id="{DDEC697C-2F1D-4472-B587-A245DA29240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66" autoAdjust="0"/>
  </p:normalViewPr>
  <p:slideViewPr>
    <p:cSldViewPr>
      <p:cViewPr varScale="1">
        <p:scale>
          <a:sx n="57" d="100"/>
          <a:sy n="57" d="100"/>
        </p:scale>
        <p:origin x="1520" y="60"/>
      </p:cViewPr>
      <p:guideLst>
        <p:guide orient="horz" pos="4320"/>
        <p:guide pos="576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>
            <a:extLst>
              <a:ext uri="{FF2B5EF4-FFF2-40B4-BE49-F238E27FC236}">
                <a16:creationId xmlns:a16="http://schemas.microsoft.com/office/drawing/2014/main" xmlns="" id="{2DCC97CD-002F-4361-B208-07B355833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xmlns="" id="{0A28F0F4-94ED-4EF1-9DB9-4252C3093EE3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xmlns="" id="{1E5D35A2-DCAD-4359-B11F-41ADCDA29ADB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/>
          </a:p>
        </p:txBody>
      </p:sp>
    </p:spTree>
    <p:extLst>
      <p:ext uri="{BB962C8B-B14F-4D97-AF65-F5344CB8AC3E}">
        <p14:creationId xmlns:p14="http://schemas.microsoft.com/office/powerpoint/2010/main" val="6339381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036bceed2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036bceed2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02717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036bceed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036bceed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23748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7340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11.png"/><Relationship Id="rId7" Type="http://schemas.openxmlformats.org/officeDocument/2006/relationships/image" Target="../media/image8.jpe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71392" y="2249488"/>
            <a:ext cx="11650404" cy="3292604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9600" b="0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23520" y="5561857"/>
            <a:ext cx="10513168" cy="2193798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569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3721400" y="487500"/>
            <a:ext cx="13652400" cy="1049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914400" y="2103901"/>
            <a:ext cx="16459200" cy="11031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85800" lvl="0" indent="-571500">
              <a:spcBef>
                <a:spcPts val="900"/>
              </a:spcBef>
              <a:spcAft>
                <a:spcPts val="0"/>
              </a:spcAft>
              <a:buSzPts val="2400"/>
              <a:buChar char="‣"/>
              <a:defRPr sz="3600" b="0"/>
            </a:lvl1pPr>
            <a:lvl2pPr marL="1371600" lvl="1" indent="-533400">
              <a:spcBef>
                <a:spcPts val="0"/>
              </a:spcBef>
              <a:spcAft>
                <a:spcPts val="0"/>
              </a:spcAft>
              <a:buSzPts val="2000"/>
              <a:buChar char="•"/>
              <a:defRPr/>
            </a:lvl2pPr>
            <a:lvl3pPr marL="2057400" lvl="2" indent="-533400">
              <a:spcBef>
                <a:spcPts val="0"/>
              </a:spcBef>
              <a:spcAft>
                <a:spcPts val="0"/>
              </a:spcAft>
              <a:buSzPts val="2000"/>
              <a:buChar char="»"/>
              <a:defRPr/>
            </a:lvl3pPr>
            <a:lvl4pPr marL="2743200" lvl="3" indent="-514350">
              <a:spcBef>
                <a:spcPts val="0"/>
              </a:spcBef>
              <a:spcAft>
                <a:spcPts val="0"/>
              </a:spcAft>
              <a:buSzPts val="1800"/>
              <a:buChar char="⁃"/>
              <a:defRPr/>
            </a:lvl4pPr>
            <a:lvl5pPr marL="3429000" lvl="4" indent="-514350">
              <a:spcBef>
                <a:spcPts val="0"/>
              </a:spcBef>
              <a:spcAft>
                <a:spcPts val="0"/>
              </a:spcAft>
              <a:buSzPts val="1800"/>
              <a:buChar char="⚬"/>
              <a:defRPr/>
            </a:lvl5pPr>
            <a:lvl6pPr marL="4114800" lvl="5" indent="-514350">
              <a:spcBef>
                <a:spcPts val="0"/>
              </a:spcBef>
              <a:spcAft>
                <a:spcPts val="0"/>
              </a:spcAft>
              <a:buSzPts val="1800"/>
              <a:buChar char="⁍"/>
              <a:defRPr/>
            </a:lvl6pPr>
            <a:lvl7pPr marL="4800600" lvl="6" indent="-514350">
              <a:spcBef>
                <a:spcPts val="0"/>
              </a:spcBef>
              <a:spcAft>
                <a:spcPts val="0"/>
              </a:spcAft>
              <a:buSzPts val="1800"/>
              <a:buChar char="▫"/>
              <a:defRPr/>
            </a:lvl7pPr>
            <a:lvl8pPr marL="5486400" lvl="7" indent="-514350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8pPr>
            <a:lvl9pPr marL="6172200" lvl="8" indent="-514350">
              <a:spcBef>
                <a:spcPts val="0"/>
              </a:spcBef>
              <a:spcAft>
                <a:spcPts val="0"/>
              </a:spcAft>
              <a:buSzPts val="1800"/>
              <a:buChar char="∙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17113582" y="12666271"/>
            <a:ext cx="1097400" cy="104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‹Nr.›</a:t>
            </a:fld>
            <a:endParaRPr lang="en-GB"/>
          </a:p>
        </p:txBody>
      </p:sp>
      <p:pic>
        <p:nvPicPr>
          <p:cNvPr id="25" name="Google Shape;25;p3" descr="logo_blau_2133x626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14400" y="567600"/>
            <a:ext cx="3030044" cy="88924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" name="Google Shape;26;p3"/>
          <p:cNvCxnSpPr/>
          <p:nvPr/>
        </p:nvCxnSpPr>
        <p:spPr>
          <a:xfrm>
            <a:off x="-1200" y="1681400"/>
            <a:ext cx="18290400" cy="0"/>
          </a:xfrm>
          <a:prstGeom prst="straightConnector1">
            <a:avLst/>
          </a:prstGeom>
          <a:noFill/>
          <a:ln w="9525" cap="flat" cmpd="sng">
            <a:solidFill>
              <a:srgbClr val="5F636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" name="Google Shape;27;p3"/>
          <p:cNvCxnSpPr/>
          <p:nvPr/>
        </p:nvCxnSpPr>
        <p:spPr>
          <a:xfrm>
            <a:off x="-1200" y="1892640"/>
            <a:ext cx="18290400" cy="0"/>
          </a:xfrm>
          <a:prstGeom prst="straightConnector1">
            <a:avLst/>
          </a:prstGeom>
          <a:noFill/>
          <a:ln w="9525" cap="flat" cmpd="sng">
            <a:solidFill>
              <a:srgbClr val="5F6362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45496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3200" y="1326552"/>
            <a:ext cx="15053320" cy="1944000"/>
          </a:xfrm>
          <a:prstGeom prst="rect">
            <a:avLst/>
          </a:prstGeom>
        </p:spPr>
        <p:txBody>
          <a:bodyPr anchor="ctr"/>
          <a:lstStyle>
            <a:lvl1pPr>
              <a:defRPr sz="64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xmlns="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xmlns="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28.10.2018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xmlns="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Netzwerk Teilchenwelt Workshop für Jugendliche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43200" y="3545633"/>
            <a:ext cx="15093368" cy="90709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155692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244" y="1326552"/>
            <a:ext cx="15055276" cy="1944000"/>
          </a:xfrm>
          <a:prstGeom prst="rect">
            <a:avLst/>
          </a:prstGeom>
        </p:spPr>
        <p:txBody>
          <a:bodyPr anchor="ctr"/>
          <a:lstStyle>
            <a:lvl1pPr>
              <a:defRPr sz="64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xmlns="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28.10.2018</a:t>
            </a:r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Netzwerk Teilchenwelt Workshop für Jugendliche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854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xmlns="" id="{AAD47575-8026-42E6-9FC2-098EB847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xmlns="" id="{883EA1F1-69B6-44BC-A5CC-1015CB410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28.10.2018</a:t>
            </a:r>
            <a:endParaRPr lang="de-DE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xmlns="" id="{503030FA-B9F0-426A-B653-EB60A2B91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Netzwerk Teilchenwelt Workshop für Jugendliche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1254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anz_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2594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_2Bil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3200" y="1326552"/>
            <a:ext cx="15053320" cy="1944000"/>
          </a:xfrm>
          <a:prstGeom prst="rect">
            <a:avLst/>
          </a:prstGeom>
        </p:spPr>
        <p:txBody>
          <a:bodyPr anchor="ctr"/>
          <a:lstStyle>
            <a:lvl1pPr>
              <a:defRPr sz="64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xmlns="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xmlns="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28.10.2018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xmlns="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Netzwerk Teilchenwelt Workshop für Jugendliche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43200" y="3545633"/>
            <a:ext cx="8784976" cy="90709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xmlns="" id="{CF19C38A-B708-41FE-8226-9488F93E26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448256" y="3546475"/>
            <a:ext cx="5548264" cy="357805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xmlns="" id="{2B0AF6C5-57B8-401F-9145-93CD131EDF2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448256" y="8032479"/>
            <a:ext cx="5548264" cy="357805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841224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0" y="9601200"/>
            <a:ext cx="10747376" cy="1133476"/>
          </a:xfrm>
          <a:prstGeom prst="rect">
            <a:avLst/>
          </a:prstGeo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10000" y="1620000"/>
            <a:ext cx="12822832" cy="77768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10000" y="10880725"/>
            <a:ext cx="10972800" cy="14498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xmlns="" id="{355BAD82-CD39-4E37-A681-160A3CEC7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xmlns="" id="{C18320E0-2DF9-4166-B479-52C4971B86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28.10.2018</a:t>
            </a:r>
            <a:endParaRPr lang="de-DE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xmlns="" id="{25A36B48-9A65-4041-9B20-294F5382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Netzwerk Teilchenwelt Workshop für Jugendliche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052739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9360025" y="11754546"/>
            <a:ext cx="3041650" cy="168842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Instituts-logo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4679504" y="1673425"/>
            <a:ext cx="9361040" cy="734481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56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0686" y="2969568"/>
            <a:ext cx="1080000" cy="108000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xmlns="" id="{27FAE731-CC86-4C28-A2A3-0A318174A2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0686" y="2969568"/>
            <a:ext cx="1080000" cy="1080000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xmlns="" id="{DE70D378-A46D-4FDF-BFD7-F60D0E2D5FB5}"/>
              </a:ext>
            </a:extLst>
          </p:cNvPr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xmlns="" id="{CE1D9485-2BC3-4F5A-A2EE-62C7B7FDCC5D}"/>
              </a:ext>
            </a:extLst>
          </p:cNvPr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xmlns="" id="{873EBFFB-E874-4C33-A615-BE7BAC7443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xmlns="" id="{8E9C28E8-E841-4F19-8707-F031C4A38B2A}"/>
              </a:ext>
            </a:extLst>
          </p:cNvPr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xmlns="" id="{062FACAF-5B01-4448-9994-50A953BA22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xmlns="" id="{B3613F98-A9B7-4870-8155-A96CBC3269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xmlns="" id="{425615DE-EC9F-4190-8D61-848906EE738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xmlns="" id="{CC83CF8C-55BD-4842-AF4A-A0D952F2E8C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xmlns="" id="{FE7F238E-CEFE-48AB-9B0F-3B2769829409}"/>
              </a:ext>
            </a:extLst>
          </p:cNvPr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xmlns="" id="{70985EA1-F7C6-4E06-8330-5012852C79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0686" y="2969568"/>
            <a:ext cx="1080000" cy="1080000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xmlns="" id="{13496E03-50CD-41FA-98FE-BCF8A0A460F9}"/>
              </a:ext>
            </a:extLst>
          </p:cNvPr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xmlns="" id="{3AD3784C-0F3B-41A3-AE9C-BA7A700A8A43}"/>
              </a:ext>
            </a:extLst>
          </p:cNvPr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xmlns="" id="{D6E39F72-2687-43FF-8621-B63CA33E03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38" name="Textfeld 37">
            <a:extLst>
              <a:ext uri="{FF2B5EF4-FFF2-40B4-BE49-F238E27FC236}">
                <a16:creationId xmlns:a16="http://schemas.microsoft.com/office/drawing/2014/main" xmlns="" id="{0ABFCCFE-7137-4B66-A205-0BF20F2FCB50}"/>
              </a:ext>
            </a:extLst>
          </p:cNvPr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xmlns="" id="{8BDACA06-8D35-41D3-9EC2-5BEA265903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xmlns="" id="{A9FEF107-2CA8-4418-B049-48D3627EFF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xmlns="" id="{B378259D-606B-47CA-BAB4-384D5F5C924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xmlns="" id="{F7BC4E29-0F48-4C39-AB4F-7C004663244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43" name="Textfeld 42">
            <a:extLst>
              <a:ext uri="{FF2B5EF4-FFF2-40B4-BE49-F238E27FC236}">
                <a16:creationId xmlns:a16="http://schemas.microsoft.com/office/drawing/2014/main" xmlns="" id="{BD4F129E-7698-45B7-A60C-DDFF56A95883}"/>
              </a:ext>
            </a:extLst>
          </p:cNvPr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44" name="Grafik 43">
            <a:extLst>
              <a:ext uri="{FF2B5EF4-FFF2-40B4-BE49-F238E27FC236}">
                <a16:creationId xmlns:a16="http://schemas.microsoft.com/office/drawing/2014/main" xmlns="" id="{CA98D21D-E112-4EDD-BF92-83BD032A8D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0686" y="2969568"/>
            <a:ext cx="1080000" cy="1080000"/>
          </a:xfrm>
          <a:prstGeom prst="rect">
            <a:avLst/>
          </a:prstGeom>
        </p:spPr>
      </p:pic>
      <p:sp>
        <p:nvSpPr>
          <p:cNvPr id="45" name="Textfeld 44">
            <a:extLst>
              <a:ext uri="{FF2B5EF4-FFF2-40B4-BE49-F238E27FC236}">
                <a16:creationId xmlns:a16="http://schemas.microsoft.com/office/drawing/2014/main" xmlns="" id="{3353D840-AF57-4350-AE88-9DE023D78CAF}"/>
              </a:ext>
            </a:extLst>
          </p:cNvPr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xmlns="" id="{F50B51FB-F7E7-4300-9CDE-E4BE4A97B336}"/>
              </a:ext>
            </a:extLst>
          </p:cNvPr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47" name="Grafik 46">
            <a:extLst>
              <a:ext uri="{FF2B5EF4-FFF2-40B4-BE49-F238E27FC236}">
                <a16:creationId xmlns:a16="http://schemas.microsoft.com/office/drawing/2014/main" xmlns="" id="{62A20839-FC9A-471E-85F8-BAFBFD0D47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48" name="Textfeld 47">
            <a:extLst>
              <a:ext uri="{FF2B5EF4-FFF2-40B4-BE49-F238E27FC236}">
                <a16:creationId xmlns:a16="http://schemas.microsoft.com/office/drawing/2014/main" xmlns="" id="{8D851DAD-CE9F-45FA-B44D-7584CB598CE7}"/>
              </a:ext>
            </a:extLst>
          </p:cNvPr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49" name="Grafik 48">
            <a:extLst>
              <a:ext uri="{FF2B5EF4-FFF2-40B4-BE49-F238E27FC236}">
                <a16:creationId xmlns:a16="http://schemas.microsoft.com/office/drawing/2014/main" xmlns="" id="{A79272ED-86C9-45E2-9C0D-93D9E0A81DD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xmlns="" id="{9408798B-8A3D-4C86-B6F9-1E70C33FF81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xmlns="" id="{D5558467-CCBD-4202-8EEA-CA43DFA66F2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xmlns="" id="{4A3878CE-36FD-4D60-B6F9-A4BD0EFD567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53" name="Textfeld 52">
            <a:extLst>
              <a:ext uri="{FF2B5EF4-FFF2-40B4-BE49-F238E27FC236}">
                <a16:creationId xmlns:a16="http://schemas.microsoft.com/office/drawing/2014/main" xmlns="" id="{21931C5F-6EE6-49DA-9E6E-67947A152135}"/>
              </a:ext>
            </a:extLst>
          </p:cNvPr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19718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62B422B2-6E4F-498E-8BB5-EB9656B049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6850" y="2925626"/>
            <a:ext cx="1103836" cy="1103836"/>
          </a:xfrm>
          <a:prstGeom prst="rect">
            <a:avLst/>
          </a:prstGeom>
        </p:spPr>
      </p:pic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4679504" y="1673425"/>
            <a:ext cx="9361040" cy="734481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56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xmlns="" id="{AAA8EB42-C9B8-47A1-AD8E-5284CAC7A28F}"/>
              </a:ext>
            </a:extLst>
          </p:cNvPr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xmlns="" id="{1AE1F986-7A65-42F6-854B-3B5382EF9543}"/>
              </a:ext>
            </a:extLst>
          </p:cNvPr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xmlns="" id="{9F89A291-2C4A-4FAD-B182-92C1304E13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xmlns="" id="{6FC88DF8-14A6-4FEC-8534-53691C9CD10E}"/>
              </a:ext>
            </a:extLst>
          </p:cNvPr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xmlns="" id="{B15C8A82-31C0-42FF-A4B1-9FB6B6CED16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xmlns="" id="{379DA4E9-9A34-401A-A204-F6036B4A832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xmlns="" id="{BB563B2B-2C67-4DEC-BE71-A2CC1F22B07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xmlns="" id="{3C863F68-3F74-4517-8E04-2A533146864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xmlns="" id="{D877C0DB-9CE2-4273-B2A6-CE883C9AFA4D}"/>
              </a:ext>
            </a:extLst>
          </p:cNvPr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1029859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xmlns="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3200" y="1362075"/>
            <a:ext cx="15087500" cy="2019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43201" y="3651250"/>
            <a:ext cx="1508749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xmlns="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xmlns="" id="{0F603AA6-9256-4A84-89B6-90C78D846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28.10.2018</a:t>
            </a:r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xmlns="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Netzwerk Teilchenwelt Workshop für Jugendliche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7317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</p:sldLayoutIdLst>
  <p:hf hdr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6400" b="1" kern="1200">
          <a:solidFill>
            <a:srgbClr val="003477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Clr>
          <a:schemeClr val="bg1"/>
        </a:buClr>
        <a:buFont typeface="Arial Narrow" panose="020B0606020202030204" pitchFamily="34" charset="0"/>
        <a:buChar char="►"/>
        <a:defRPr lang="de-DE" sz="4800" kern="1200" baseline="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1pPr>
      <a:lvl2pPr marL="1397000" indent="-685800" algn="l" defTabSz="1828800" rtl="0" eaLnBrk="1" latinLnBrk="0" hangingPunct="1">
        <a:lnSpc>
          <a:spcPct val="90000"/>
        </a:lnSpc>
        <a:spcBef>
          <a:spcPts val="10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40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2pPr>
      <a:lvl3pPr marL="1930400" indent="-685800" algn="l" defTabSz="18288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36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3pPr>
      <a:lvl4pPr marL="3314700" indent="-571500" algn="l" defTabSz="1828800" rtl="0" eaLnBrk="1" latinLnBrk="0" hangingPunct="1">
        <a:lnSpc>
          <a:spcPct val="90000"/>
        </a:lnSpc>
        <a:spcBef>
          <a:spcPts val="1000"/>
        </a:spcBef>
        <a:buClr>
          <a:srgbClr val="003477"/>
        </a:buClr>
        <a:buFont typeface="Symbol" panose="05050102010706020507" pitchFamily="18" charset="2"/>
        <a:buChar char="-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229100" indent="-571500" algn="l" defTabSz="1828800" rtl="0" eaLnBrk="1" latinLnBrk="0" hangingPunct="1">
        <a:lnSpc>
          <a:spcPct val="90000"/>
        </a:lnSpc>
        <a:spcBef>
          <a:spcPts val="1000"/>
        </a:spcBef>
        <a:buClr>
          <a:srgbClr val="003477"/>
        </a:buClr>
        <a:buFont typeface="Symbol" panose="05050102010706020507" pitchFamily="18" charset="2"/>
        <a:buChar char="-"/>
        <a:defRPr sz="36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hyperlink" Target="https://indico.cern.ch/event/688029/timetable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19.png"/><Relationship Id="rId7" Type="http://schemas.openxmlformats.org/officeDocument/2006/relationships/image" Target="../media/image47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49.png"/><Relationship Id="rId4" Type="http://schemas.openxmlformats.org/officeDocument/2006/relationships/image" Target="../media/image45.png"/><Relationship Id="rId9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xmlns="" id="{EE3D1CD2-CECF-4582-A69B-8852C0E793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/>
              <a:t>Organisatorisches </a:t>
            </a:r>
            <a:br>
              <a:rPr lang="de-DE" b="1" dirty="0"/>
            </a:br>
            <a:r>
              <a:rPr lang="de-DE" b="1" dirty="0"/>
              <a:t>am CERN</a:t>
            </a:r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xmlns="" id="{6339385D-40D3-4F1C-A93D-6AE77C3937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altLang="en-US" dirty="0"/>
              <a:t>Wichtige Nummern, Zeitplan &amp; WiFi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B4D601EA-BDD8-46F2-87FA-288ADAF3F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16" y="12042576"/>
            <a:ext cx="1494111" cy="1491625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xmlns="" id="{4B0F5FA3-B8A1-4571-8C49-CD740777CD64}"/>
              </a:ext>
            </a:extLst>
          </p:cNvPr>
          <p:cNvSpPr/>
          <p:nvPr/>
        </p:nvSpPr>
        <p:spPr>
          <a:xfrm>
            <a:off x="4391472" y="12188223"/>
            <a:ext cx="9073008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600" dirty="0">
                <a:solidFill>
                  <a:srgbClr val="013476"/>
                </a:solidFill>
                <a:ea typeface="+mj-ea"/>
                <a:cs typeface="Arial" panose="020B0604020202020204" pitchFamily="34" charset="0"/>
              </a:rPr>
              <a:t>Netzwerk Teilchenwelt Workshop für Jugendliche</a:t>
            </a:r>
            <a:br>
              <a:rPr lang="de-DE" sz="3600" dirty="0">
                <a:solidFill>
                  <a:srgbClr val="013476"/>
                </a:solidFill>
                <a:ea typeface="+mj-ea"/>
                <a:cs typeface="Arial" panose="020B0604020202020204" pitchFamily="34" charset="0"/>
              </a:rPr>
            </a:br>
            <a:r>
              <a:rPr lang="de-DE" sz="3600" dirty="0" smtClean="0">
                <a:solidFill>
                  <a:srgbClr val="013476"/>
                </a:solidFill>
                <a:cs typeface="Arial" panose="020B0604020202020204" pitchFamily="34" charset="0"/>
              </a:rPr>
              <a:t>Sebastian Fabianski</a:t>
            </a:r>
            <a:r>
              <a:rPr lang="de-DE" sz="3600" dirty="0" smtClean="0">
                <a:solidFill>
                  <a:srgbClr val="003477"/>
                </a:solidFill>
                <a:ea typeface="+mj-ea"/>
                <a:cs typeface="Arial" panose="020B0604020202020204" pitchFamily="34" charset="0"/>
              </a:rPr>
              <a:t> </a:t>
            </a:r>
            <a:r>
              <a:rPr lang="de-DE" sz="3600" dirty="0">
                <a:solidFill>
                  <a:srgbClr val="003477"/>
                </a:solidFill>
                <a:ea typeface="+mj-ea"/>
                <a:cs typeface="Arial" panose="020B0604020202020204" pitchFamily="34" charset="0"/>
              </a:rPr>
              <a:t>| </a:t>
            </a:r>
            <a:r>
              <a:rPr lang="de-DE" sz="3600" dirty="0" smtClean="0">
                <a:solidFill>
                  <a:srgbClr val="003477"/>
                </a:solidFill>
                <a:ea typeface="+mj-ea"/>
                <a:cs typeface="Arial" panose="020B0604020202020204" pitchFamily="34" charset="0"/>
              </a:rPr>
              <a:t>12. </a:t>
            </a:r>
            <a:r>
              <a:rPr lang="de-DE" sz="3600" dirty="0">
                <a:solidFill>
                  <a:srgbClr val="003477"/>
                </a:solidFill>
                <a:ea typeface="+mj-ea"/>
                <a:cs typeface="Arial" panose="020B0604020202020204" pitchFamily="34" charset="0"/>
              </a:rPr>
              <a:t>– </a:t>
            </a:r>
            <a:r>
              <a:rPr lang="de-DE" sz="3600" dirty="0" smtClean="0">
                <a:solidFill>
                  <a:srgbClr val="003477"/>
                </a:solidFill>
                <a:ea typeface="+mj-ea"/>
                <a:cs typeface="Arial" panose="020B0604020202020204" pitchFamily="34" charset="0"/>
              </a:rPr>
              <a:t>15.06.2019</a:t>
            </a:r>
            <a:endParaRPr lang="de-DE" sz="3600" dirty="0">
              <a:solidFill>
                <a:srgbClr val="00347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897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C6F2E640-028A-42F5-A658-3246CAE17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WiFi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B9C66244-92AC-4987-A383-6BA139653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5F64F1E7-79F8-4F41-868A-48935E54E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28.10.2018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CE4710EF-0296-418A-9755-407AFCD6C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Netzwerk Teilchenwelt Workshop für Jugendliche</a:t>
            </a:r>
            <a:endParaRPr lang="de-DE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AA846CCA-5552-494E-BE3C-343A12211A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40000">
            <a:off x="2388826" y="6938893"/>
            <a:ext cx="4204407" cy="5096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5E10DBB4-FAF5-42C1-95D7-AA06591CB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6362" y="4697620"/>
            <a:ext cx="6430872" cy="49131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xmlns="" id="{D95B470E-1378-4533-B659-525226F541C9}"/>
              </a:ext>
            </a:extLst>
          </p:cNvPr>
          <p:cNvSpPr/>
          <p:nvPr/>
        </p:nvSpPr>
        <p:spPr>
          <a:xfrm>
            <a:off x="5687616" y="3270552"/>
            <a:ext cx="6068521" cy="5170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6600" dirty="0"/>
              <a:t>CERN Visitor Wi-Fi</a:t>
            </a:r>
          </a:p>
          <a:p>
            <a:pPr algn="ctr"/>
            <a:endParaRPr lang="de-DE" sz="6600" dirty="0"/>
          </a:p>
          <a:p>
            <a:pPr algn="ctr"/>
            <a:r>
              <a:rPr lang="de-DE" sz="6600" dirty="0"/>
              <a:t>oder</a:t>
            </a:r>
          </a:p>
          <a:p>
            <a:pPr algn="ctr"/>
            <a:endParaRPr lang="de-DE" sz="6600" dirty="0"/>
          </a:p>
          <a:p>
            <a:pPr algn="ctr"/>
            <a:r>
              <a:rPr lang="de-DE" sz="6600" dirty="0"/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2193300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xmlns="" id="{591F51AD-4C67-4D70-9961-39DD3DB22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Via CERN Network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3AA2D68F-204F-45BB-B835-2770F9D89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59F035F5-FEF5-426B-BDFE-5696A1D66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28.10.2018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5B7DAC3A-46C5-4D80-A187-E659A6057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Netzwerk Teilchenwelt Workshop für Jugendliche</a:t>
            </a:r>
            <a:endParaRPr lang="de-DE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xmlns="" id="{7948F36C-BC36-4C4B-8B85-C77C534F54C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921732" y="3913338"/>
            <a:ext cx="15108968" cy="813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15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2048C08-D188-4E4D-BE5B-CE21CE0A5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Via CERN Network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81D23DDC-E1CA-4C05-B372-363BD2DB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EDC3C8B8-6F28-44A3-B3AC-0BFC0F0D0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28.10.2018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A71FEEAC-D652-4544-88BB-10EEB409A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Netzwerk Teilchenwelt Workshop für Jugendliche</a:t>
            </a:r>
            <a:endParaRPr lang="de-DE" dirty="0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xmlns="" id="{5B464118-9298-47F2-A88D-5D80E3DB084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159224" y="3270552"/>
            <a:ext cx="14590234" cy="9118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664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93703DD8-ACF2-472B-8EC1-26E51B1C1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Via CERN Network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3E442C6B-3C6B-40F4-B4FC-A0DA86017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DFD99308-6F7E-4929-915E-2931EF5BF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28.10.2018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0284EB70-2820-49A9-9D5A-A6A994A42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Netzwerk Teilchenwelt Workshop für Jugendliche</a:t>
            </a:r>
            <a:endParaRPr lang="de-DE" dirty="0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xmlns="" id="{9842B7F4-FD64-47A0-BD92-9A9A41ED9D0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913370" y="3689648"/>
            <a:ext cx="15529988" cy="828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592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89CD8B9-FBC4-4D62-95B2-4BF8BC4C9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Adapter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FE58D57E-0596-4801-93C2-3CE6E8BF5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14569E12-2E4C-48B7-8370-99CDFAD66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28.10.2018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308CC3B1-456B-46CE-86B4-14DCC968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Netzwerk Teilchenwelt Workshop für Jugendliche</a:t>
            </a:r>
            <a:endParaRPr lang="de-DE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xmlns="" id="{C9C3A131-1E9F-4F50-84F6-644994D524AE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355" y="3281704"/>
            <a:ext cx="12729687" cy="7968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xmlns="" id="{38494543-63DD-4000-B9DE-0A155AF62DCF}"/>
              </a:ext>
            </a:extLst>
          </p:cNvPr>
          <p:cNvSpPr/>
          <p:nvPr/>
        </p:nvSpPr>
        <p:spPr>
          <a:xfrm>
            <a:off x="8855968" y="11620007"/>
            <a:ext cx="913904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400" dirty="0"/>
              <a:t>Ausleihbar bei der CERN </a:t>
            </a:r>
            <a:r>
              <a:rPr lang="de-DE" sz="4400" dirty="0" err="1"/>
              <a:t>Hostel</a:t>
            </a:r>
            <a:r>
              <a:rPr lang="de-DE" sz="4400" dirty="0"/>
              <a:t> Rezeption </a:t>
            </a:r>
          </a:p>
        </p:txBody>
      </p:sp>
    </p:spTree>
    <p:extLst>
      <p:ext uri="{BB962C8B-B14F-4D97-AF65-F5344CB8AC3E}">
        <p14:creationId xmlns:p14="http://schemas.microsoft.com/office/powerpoint/2010/main" val="4100657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973F939-C5F2-4BAA-AF88-9FFFADB2A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B4696275-5991-4BDC-B933-F9E9A6BF9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3F915484-C200-4D48-9093-20DC8EC34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28.10.2018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9FA5273D-E120-47D5-AB15-CB1BB0427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Netzwerk Teilchenwelt Workshop für Jugendliche</a:t>
            </a:r>
            <a:endParaRPr lang="de-DE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xmlns="" id="{7000F3F7-21BF-4F07-AB9A-49D2265628B0}"/>
              </a:ext>
            </a:extLst>
          </p:cNvPr>
          <p:cNvSpPr/>
          <p:nvPr/>
        </p:nvSpPr>
        <p:spPr>
          <a:xfrm>
            <a:off x="10294814" y="341579"/>
            <a:ext cx="779732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hlinkClick r:id="rId2"/>
              </a:rPr>
              <a:t>https://indico.cern.ch/event/688029/timetable/</a:t>
            </a:r>
            <a:endParaRPr lang="de-DE" sz="3600" dirty="0"/>
          </a:p>
          <a:p>
            <a:endParaRPr lang="de-DE" sz="36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xmlns="" id="{516CB0FD-2BDB-4641-A77A-643EEC151372}"/>
              </a:ext>
            </a:extLst>
          </p:cNvPr>
          <p:cNvSpPr txBox="1"/>
          <p:nvPr/>
        </p:nvSpPr>
        <p:spPr>
          <a:xfrm>
            <a:off x="2087216" y="4121696"/>
            <a:ext cx="7632848" cy="234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sz="3600" dirty="0">
                <a:solidFill>
                  <a:srgbClr val="002060"/>
                </a:solidFill>
                <a:latin typeface="Arial Narrow" panose="020B0606020202030204" pitchFamily="34" charset="0"/>
              </a:rPr>
              <a:t>Bitte bei Besuchen immer an die</a:t>
            </a:r>
            <a:br>
              <a:rPr lang="de-DE" sz="3600" dirty="0">
                <a:solidFill>
                  <a:srgbClr val="002060"/>
                </a:solidFill>
                <a:latin typeface="Arial Narrow" panose="020B0606020202030204" pitchFamily="34" charset="0"/>
              </a:rPr>
            </a:br>
            <a:r>
              <a:rPr lang="de-DE" sz="3600" dirty="0">
                <a:solidFill>
                  <a:srgbClr val="002060"/>
                </a:solidFill>
                <a:latin typeface="Arial Narrow" panose="020B0606020202030204" pitchFamily="34" charset="0"/>
              </a:rPr>
              <a:t>  geschlossenen flachen Schuhe denken!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sz="3600" dirty="0">
                <a:solidFill>
                  <a:srgbClr val="002060"/>
                </a:solidFill>
                <a:latin typeface="Arial Narrow" panose="020B0606020202030204" pitchFamily="34" charset="0"/>
              </a:rPr>
              <a:t>Pünktlich sein!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sz="3600" dirty="0">
                <a:solidFill>
                  <a:srgbClr val="002060"/>
                </a:solidFill>
                <a:latin typeface="Arial Narrow" panose="020B0606020202030204" pitchFamily="34" charset="0"/>
              </a:rPr>
              <a:t>Button merken!</a:t>
            </a:r>
          </a:p>
        </p:txBody>
      </p:sp>
      <p:pic>
        <p:nvPicPr>
          <p:cNvPr id="14" name="Inhaltsplatzhalter 13">
            <a:extLst>
              <a:ext uri="{FF2B5EF4-FFF2-40B4-BE49-F238E27FC236}">
                <a16:creationId xmlns:a16="http://schemas.microsoft.com/office/drawing/2014/main" xmlns="" id="{D435D152-3DD1-4327-B9DF-C207D3F1FC0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12291810" y="5802585"/>
            <a:ext cx="5744195" cy="6339411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xmlns="" id="{02633FFA-6648-47B9-B96B-A7AA811D86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94" y="7578080"/>
            <a:ext cx="2781300" cy="247650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xmlns="" id="{82D93C36-D669-47F9-AA3F-77399D8FE3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28954">
            <a:off x="3985302" y="8658200"/>
            <a:ext cx="2495550" cy="2371725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xmlns="" id="{16EEE6C5-8780-41BA-9543-0399AF5D15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028127">
            <a:off x="6443786" y="7353030"/>
            <a:ext cx="2457450" cy="25527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39582" y="1218324"/>
            <a:ext cx="4104456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42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FBF2CC6-C362-4CE8-A178-6B69326F7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Morgen, </a:t>
            </a:r>
            <a:r>
              <a:rPr lang="de-DE" dirty="0" smtClean="0"/>
              <a:t>13. Juni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B1BFAF1E-5A92-4B76-B57F-7A99B2295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0E07BEA8-9991-4D2B-A6CD-2B8379934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28.10.2018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CC477620-81CE-4F8A-9839-83C9A3E08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Netzwerk Teilchenwelt Workshop für Jugendliche</a:t>
            </a:r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xmlns="" id="{51B4616A-94CF-43C7-9DA2-5644123B7A7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43200" y="3545633"/>
            <a:ext cx="15841760" cy="907097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de-DE" sz="4000" dirty="0" smtClean="0"/>
              <a:t>09:00 </a:t>
            </a:r>
            <a:r>
              <a:rPr lang="de-DE" sz="4000" dirty="0"/>
              <a:t>→ 09:30 Besuch des ältesten Teilchenbeschleunigers am CERN - das </a:t>
            </a:r>
            <a:r>
              <a:rPr lang="de-DE" sz="4000" dirty="0" err="1"/>
              <a:t>Synchrozyklotron</a:t>
            </a:r>
            <a:r>
              <a:rPr lang="de-DE" sz="4000" dirty="0"/>
              <a:t> (SC)</a:t>
            </a:r>
          </a:p>
          <a:p>
            <a:pPr lvl="1">
              <a:lnSpc>
                <a:spcPct val="120000"/>
              </a:lnSpc>
            </a:pPr>
            <a:r>
              <a:rPr lang="de-DE" b="1" dirty="0"/>
              <a:t>Treffpunkt </a:t>
            </a:r>
            <a:r>
              <a:rPr lang="de-DE" b="1" dirty="0" smtClean="0"/>
              <a:t>08:45 </a:t>
            </a:r>
            <a:r>
              <a:rPr lang="de-DE" b="1" dirty="0"/>
              <a:t>Uhr:</a:t>
            </a:r>
            <a:r>
              <a:rPr lang="de-DE" dirty="0"/>
              <a:t> Treppe in Gebäude </a:t>
            </a:r>
            <a:r>
              <a:rPr lang="de-DE" dirty="0" smtClean="0"/>
              <a:t>500 (Restaurant 1)</a:t>
            </a:r>
            <a:endParaRPr lang="de-DE" dirty="0"/>
          </a:p>
          <a:p>
            <a:pPr>
              <a:lnSpc>
                <a:spcPct val="120000"/>
              </a:lnSpc>
            </a:pPr>
            <a:r>
              <a:rPr lang="de-DE" sz="4000" dirty="0">
                <a:solidFill>
                  <a:schemeClr val="bg1"/>
                </a:solidFill>
              </a:rPr>
              <a:t>09:30 → 9:50 Spaziergang zu </a:t>
            </a:r>
            <a:r>
              <a:rPr lang="de-DE" sz="4000" dirty="0" smtClean="0">
                <a:solidFill>
                  <a:schemeClr val="bg1"/>
                </a:solidFill>
              </a:rPr>
              <a:t>LEIR</a:t>
            </a:r>
          </a:p>
          <a:p>
            <a:pPr>
              <a:lnSpc>
                <a:spcPct val="120000"/>
              </a:lnSpc>
            </a:pPr>
            <a:r>
              <a:rPr lang="de-DE" sz="4000" dirty="0" smtClean="0">
                <a:solidFill>
                  <a:schemeClr val="tx1"/>
                </a:solidFill>
              </a:rPr>
              <a:t>10:00 → 11:00 Besuch bei LEIR</a:t>
            </a:r>
            <a:r>
              <a:rPr lang="de-DE" sz="400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endParaRPr lang="de-DE" sz="40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de-DE" sz="4000" dirty="0" smtClean="0">
                <a:solidFill>
                  <a:schemeClr val="tx1"/>
                </a:solidFill>
              </a:rPr>
              <a:t>11:15 </a:t>
            </a:r>
            <a:r>
              <a:rPr lang="de-DE" sz="4000" dirty="0" smtClean="0">
                <a:solidFill>
                  <a:schemeClr val="tx1"/>
                </a:solidFill>
              </a:rPr>
              <a:t>→ </a:t>
            </a:r>
            <a:r>
              <a:rPr lang="de-DE" sz="4000" dirty="0" smtClean="0">
                <a:solidFill>
                  <a:schemeClr val="tx1"/>
                </a:solidFill>
              </a:rPr>
              <a:t>12:15 </a:t>
            </a:r>
            <a:r>
              <a:rPr lang="de-DE" sz="4000" dirty="0" err="1" smtClean="0">
                <a:solidFill>
                  <a:schemeClr val="tx1"/>
                </a:solidFill>
              </a:rPr>
              <a:t>Question</a:t>
            </a:r>
            <a:r>
              <a:rPr lang="de-DE" sz="4000" dirty="0" smtClean="0">
                <a:solidFill>
                  <a:schemeClr val="tx1"/>
                </a:solidFill>
              </a:rPr>
              <a:t> &amp; </a:t>
            </a:r>
            <a:r>
              <a:rPr lang="de-DE" sz="4000" dirty="0" err="1" smtClean="0">
                <a:solidFill>
                  <a:schemeClr val="tx1"/>
                </a:solidFill>
              </a:rPr>
              <a:t>Answer</a:t>
            </a:r>
            <a:r>
              <a:rPr lang="de-DE" sz="4000" dirty="0" smtClean="0">
                <a:solidFill>
                  <a:schemeClr val="tx1"/>
                </a:solidFill>
              </a:rPr>
              <a:t> mit Michael </a:t>
            </a:r>
            <a:r>
              <a:rPr lang="de-DE" sz="4000" dirty="0" smtClean="0">
                <a:solidFill>
                  <a:schemeClr val="tx1"/>
                </a:solidFill>
              </a:rPr>
              <a:t>Hausschild</a:t>
            </a:r>
          </a:p>
          <a:p>
            <a:pPr>
              <a:lnSpc>
                <a:spcPct val="120000"/>
              </a:lnSpc>
            </a:pPr>
            <a:r>
              <a:rPr lang="de-DE" sz="4000" dirty="0" smtClean="0">
                <a:solidFill>
                  <a:schemeClr val="bg1"/>
                </a:solidFill>
              </a:rPr>
              <a:t>12:15 </a:t>
            </a:r>
            <a:r>
              <a:rPr lang="de-DE" sz="4000" dirty="0">
                <a:solidFill>
                  <a:schemeClr val="bg1"/>
                </a:solidFill>
              </a:rPr>
              <a:t>→ </a:t>
            </a:r>
            <a:r>
              <a:rPr lang="de-DE" sz="4000" dirty="0" smtClean="0">
                <a:solidFill>
                  <a:schemeClr val="bg1"/>
                </a:solidFill>
              </a:rPr>
              <a:t>13:20 </a:t>
            </a:r>
            <a:r>
              <a:rPr lang="de-DE" sz="4000" dirty="0">
                <a:solidFill>
                  <a:schemeClr val="bg1"/>
                </a:solidFill>
              </a:rPr>
              <a:t>Mittagspause </a:t>
            </a:r>
          </a:p>
          <a:p>
            <a:pPr>
              <a:lnSpc>
                <a:spcPct val="120000"/>
              </a:lnSpc>
            </a:pPr>
            <a:r>
              <a:rPr lang="de-DE" sz="4000" dirty="0" smtClean="0">
                <a:solidFill>
                  <a:schemeClr val="tx1"/>
                </a:solidFill>
              </a:rPr>
              <a:t>13:30 </a:t>
            </a:r>
            <a:r>
              <a:rPr lang="de-DE" sz="4000" dirty="0" smtClean="0">
                <a:solidFill>
                  <a:schemeClr val="tx1"/>
                </a:solidFill>
              </a:rPr>
              <a:t>→ 16:30 </a:t>
            </a:r>
            <a:r>
              <a:rPr lang="de-DE" sz="4000" dirty="0" err="1" smtClean="0">
                <a:solidFill>
                  <a:schemeClr val="tx1"/>
                </a:solidFill>
              </a:rPr>
              <a:t>S‘Cool</a:t>
            </a:r>
            <a:r>
              <a:rPr lang="de-DE" sz="4000" dirty="0" smtClean="0">
                <a:solidFill>
                  <a:schemeClr val="tx1"/>
                </a:solidFill>
              </a:rPr>
              <a:t> Lab und </a:t>
            </a:r>
            <a:r>
              <a:rPr lang="de-DE" sz="4000" dirty="0" err="1" smtClean="0">
                <a:solidFill>
                  <a:schemeClr val="tx1"/>
                </a:solidFill>
              </a:rPr>
              <a:t>Microcosm</a:t>
            </a:r>
            <a:endParaRPr lang="de-DE" sz="4000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endParaRPr lang="de-DE" sz="3200" dirty="0">
              <a:solidFill>
                <a:schemeClr val="bg1"/>
              </a:solidFill>
            </a:endParaRPr>
          </a:p>
        </p:txBody>
      </p:sp>
      <p:grpSp>
        <p:nvGrpSpPr>
          <p:cNvPr id="10" name="Group 2">
            <a:extLst>
              <a:ext uri="{FF2B5EF4-FFF2-40B4-BE49-F238E27FC236}">
                <a16:creationId xmlns:a16="http://schemas.microsoft.com/office/drawing/2014/main" xmlns="" id="{7C474B27-89B9-4235-9AE6-08A7346C0CF3}"/>
              </a:ext>
            </a:extLst>
          </p:cNvPr>
          <p:cNvGrpSpPr>
            <a:grpSpLocks/>
          </p:cNvGrpSpPr>
          <p:nvPr/>
        </p:nvGrpSpPr>
        <p:grpSpPr bwMode="auto">
          <a:xfrm>
            <a:off x="13824520" y="1817440"/>
            <a:ext cx="1136904" cy="1222110"/>
            <a:chOff x="3521" y="5633"/>
            <a:chExt cx="2626" cy="2620"/>
          </a:xfrm>
        </p:grpSpPr>
        <p:pic>
          <p:nvPicPr>
            <p:cNvPr id="11" name="Picture 3">
              <a:extLst>
                <a:ext uri="{FF2B5EF4-FFF2-40B4-BE49-F238E27FC236}">
                  <a16:creationId xmlns:a16="http://schemas.microsoft.com/office/drawing/2014/main" xmlns="" id="{01307A8D-B836-4BF0-BCDD-8B1CC5F8DC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20" r="19220" b="4045"/>
            <a:stretch>
              <a:fillRect/>
            </a:stretch>
          </p:blipFill>
          <p:spPr bwMode="auto">
            <a:xfrm>
              <a:off x="3601" y="5689"/>
              <a:ext cx="2466" cy="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19220" r="19220" b="4045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2" name="Picture 4">
              <a:extLst>
                <a:ext uri="{FF2B5EF4-FFF2-40B4-BE49-F238E27FC236}">
                  <a16:creationId xmlns:a16="http://schemas.microsoft.com/office/drawing/2014/main" xmlns="" id="{1E9B5178-BB4D-4208-A091-A3C73DB23B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1" y="5633"/>
              <a:ext cx="2626" cy="2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13" name="Group 5">
            <a:extLst>
              <a:ext uri="{FF2B5EF4-FFF2-40B4-BE49-F238E27FC236}">
                <a16:creationId xmlns:a16="http://schemas.microsoft.com/office/drawing/2014/main" xmlns="" id="{8E080A15-8040-4DD9-A01B-7BEF4A060040}"/>
              </a:ext>
            </a:extLst>
          </p:cNvPr>
          <p:cNvGrpSpPr>
            <a:grpSpLocks/>
          </p:cNvGrpSpPr>
          <p:nvPr/>
        </p:nvGrpSpPr>
        <p:grpSpPr bwMode="auto">
          <a:xfrm>
            <a:off x="13827045" y="382140"/>
            <a:ext cx="1113091" cy="1221644"/>
            <a:chOff x="3549" y="2944"/>
            <a:chExt cx="2571" cy="2619"/>
          </a:xfrm>
        </p:grpSpPr>
        <p:pic>
          <p:nvPicPr>
            <p:cNvPr id="14" name="Picture 6">
              <a:extLst>
                <a:ext uri="{FF2B5EF4-FFF2-40B4-BE49-F238E27FC236}">
                  <a16:creationId xmlns:a16="http://schemas.microsoft.com/office/drawing/2014/main" xmlns="" id="{A2E3482E-238F-4A04-9D27-304D8F6F41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9" y="3000"/>
              <a:ext cx="2411" cy="24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5" name="Picture 7">
              <a:extLst>
                <a:ext uri="{FF2B5EF4-FFF2-40B4-BE49-F238E27FC236}">
                  <a16:creationId xmlns:a16="http://schemas.microsoft.com/office/drawing/2014/main" xmlns="" id="{1F9974DE-92AA-4E01-B320-FB2D114382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" y="2944"/>
              <a:ext cx="2571" cy="26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16" name="Group 8">
            <a:extLst>
              <a:ext uri="{FF2B5EF4-FFF2-40B4-BE49-F238E27FC236}">
                <a16:creationId xmlns:a16="http://schemas.microsoft.com/office/drawing/2014/main" xmlns="" id="{A0CB2DA8-07A9-41A5-8CFC-B11083D1AC28}"/>
              </a:ext>
            </a:extLst>
          </p:cNvPr>
          <p:cNvGrpSpPr>
            <a:grpSpLocks/>
          </p:cNvGrpSpPr>
          <p:nvPr/>
        </p:nvGrpSpPr>
        <p:grpSpPr bwMode="auto">
          <a:xfrm>
            <a:off x="15536141" y="1038594"/>
            <a:ext cx="1871170" cy="1569152"/>
            <a:chOff x="9756" y="4768"/>
            <a:chExt cx="4322" cy="3364"/>
          </a:xfrm>
        </p:grpSpPr>
        <p:pic>
          <p:nvPicPr>
            <p:cNvPr id="17" name="Picture 9">
              <a:extLst>
                <a:ext uri="{FF2B5EF4-FFF2-40B4-BE49-F238E27FC236}">
                  <a16:creationId xmlns:a16="http://schemas.microsoft.com/office/drawing/2014/main" xmlns="" id="{4F63C01C-CCBD-4ED7-A953-B850C7F485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6" y="4768"/>
              <a:ext cx="4322" cy="3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8" name="Picture 10">
              <a:extLst>
                <a:ext uri="{FF2B5EF4-FFF2-40B4-BE49-F238E27FC236}">
                  <a16:creationId xmlns:a16="http://schemas.microsoft.com/office/drawing/2014/main" xmlns="" id="{924544A3-4764-4FEE-91C4-16E7644463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64" t="452" r="7364" b="452"/>
            <a:stretch>
              <a:fillRect/>
            </a:stretch>
          </p:blipFill>
          <p:spPr bwMode="auto">
            <a:xfrm>
              <a:off x="10311" y="6208"/>
              <a:ext cx="2159" cy="1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7364" t="452" r="7364" b="452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19" name="Group 12">
            <a:extLst>
              <a:ext uri="{FF2B5EF4-FFF2-40B4-BE49-F238E27FC236}">
                <a16:creationId xmlns:a16="http://schemas.microsoft.com/office/drawing/2014/main" xmlns="" id="{8A4E8183-816C-4816-BD4E-A80D68765F96}"/>
              </a:ext>
            </a:extLst>
          </p:cNvPr>
          <p:cNvGrpSpPr>
            <a:grpSpLocks/>
          </p:cNvGrpSpPr>
          <p:nvPr/>
        </p:nvGrpSpPr>
        <p:grpSpPr bwMode="auto">
          <a:xfrm>
            <a:off x="12633967" y="443447"/>
            <a:ext cx="1107896" cy="1216047"/>
            <a:chOff x="742" y="2950"/>
            <a:chExt cx="2559" cy="2607"/>
          </a:xfrm>
        </p:grpSpPr>
        <p:pic>
          <p:nvPicPr>
            <p:cNvPr id="20" name="Picture 13">
              <a:extLst>
                <a:ext uri="{FF2B5EF4-FFF2-40B4-BE49-F238E27FC236}">
                  <a16:creationId xmlns:a16="http://schemas.microsoft.com/office/drawing/2014/main" xmlns="" id="{6BA4AC5D-D0D3-41AC-B474-7359407DA0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" y="3006"/>
              <a:ext cx="2399" cy="23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1" name="Picture 14">
              <a:extLst>
                <a:ext uri="{FF2B5EF4-FFF2-40B4-BE49-F238E27FC236}">
                  <a16:creationId xmlns:a16="http://schemas.microsoft.com/office/drawing/2014/main" xmlns="" id="{52A0C188-BE07-4A26-8CA5-B9D53A8486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" y="2950"/>
              <a:ext cx="2559" cy="26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22" name="Group 15">
            <a:extLst>
              <a:ext uri="{FF2B5EF4-FFF2-40B4-BE49-F238E27FC236}">
                <a16:creationId xmlns:a16="http://schemas.microsoft.com/office/drawing/2014/main" xmlns="" id="{BA00132D-8A28-41F6-B3F0-687AF52BBD99}"/>
              </a:ext>
            </a:extLst>
          </p:cNvPr>
          <p:cNvGrpSpPr>
            <a:grpSpLocks/>
          </p:cNvGrpSpPr>
          <p:nvPr/>
        </p:nvGrpSpPr>
        <p:grpSpPr bwMode="auto">
          <a:xfrm>
            <a:off x="12612093" y="1845492"/>
            <a:ext cx="1115256" cy="1222110"/>
            <a:chOff x="734" y="5633"/>
            <a:chExt cx="2576" cy="2620"/>
          </a:xfrm>
        </p:grpSpPr>
        <p:pic>
          <p:nvPicPr>
            <p:cNvPr id="23" name="Picture 16">
              <a:extLst>
                <a:ext uri="{FF2B5EF4-FFF2-40B4-BE49-F238E27FC236}">
                  <a16:creationId xmlns:a16="http://schemas.microsoft.com/office/drawing/2014/main" xmlns="" id="{6F9CD4F9-A19B-4FD8-A9CD-3013B72453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4" y="5689"/>
              <a:ext cx="2416" cy="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4" name="Picture 17">
              <a:extLst>
                <a:ext uri="{FF2B5EF4-FFF2-40B4-BE49-F238E27FC236}">
                  <a16:creationId xmlns:a16="http://schemas.microsoft.com/office/drawing/2014/main" xmlns="" id="{F7E8C24C-2CDC-4208-8277-5B0C165CDD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4" y="5633"/>
              <a:ext cx="2576" cy="2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82362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FBF2CC6-C362-4CE8-A178-6B69326F7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Morgen, </a:t>
            </a:r>
            <a:r>
              <a:rPr lang="de-DE" dirty="0" smtClean="0"/>
              <a:t>13. </a:t>
            </a:r>
            <a:r>
              <a:rPr lang="de-DE" dirty="0" smtClean="0"/>
              <a:t>Juni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B1BFAF1E-5A92-4B76-B57F-7A99B2295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0E07BEA8-9991-4D2B-A6CD-2B8379934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28.10.2018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CC477620-81CE-4F8A-9839-83C9A3E08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Netzwerk Teilchenwelt Workshop für Jugendliche</a:t>
            </a:r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xmlns="" id="{51B4616A-94CF-43C7-9DA2-5644123B7A7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43200" y="3545633"/>
            <a:ext cx="15841760" cy="907097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endParaRPr lang="de-DE" sz="4000" dirty="0" smtClean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de-DE" sz="4000" dirty="0" smtClean="0">
                <a:solidFill>
                  <a:schemeClr val="bg1"/>
                </a:solidFill>
              </a:rPr>
              <a:t>16:30 </a:t>
            </a:r>
            <a:r>
              <a:rPr lang="de-DE" sz="4000" dirty="0">
                <a:solidFill>
                  <a:schemeClr val="bg1"/>
                </a:solidFill>
              </a:rPr>
              <a:t>→ </a:t>
            </a:r>
            <a:r>
              <a:rPr lang="de-DE" sz="4000" dirty="0" smtClean="0">
                <a:solidFill>
                  <a:schemeClr val="bg1"/>
                </a:solidFill>
              </a:rPr>
              <a:t>17:00 gemeinsamer Spaziergang zu AD</a:t>
            </a:r>
            <a:endParaRPr lang="de-DE" sz="40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endParaRPr lang="de-DE" sz="4000" dirty="0" smtClean="0"/>
          </a:p>
          <a:p>
            <a:pPr>
              <a:lnSpc>
                <a:spcPct val="120000"/>
              </a:lnSpc>
            </a:pPr>
            <a:r>
              <a:rPr lang="de-DE" sz="4000" dirty="0" smtClean="0"/>
              <a:t>17:00 </a:t>
            </a:r>
            <a:r>
              <a:rPr lang="de-DE" sz="4000" dirty="0"/>
              <a:t>→ </a:t>
            </a:r>
            <a:r>
              <a:rPr lang="de-DE" sz="4000" dirty="0" smtClean="0"/>
              <a:t>19:00 </a:t>
            </a:r>
            <a:r>
              <a:rPr lang="de-DE" sz="4000" dirty="0"/>
              <a:t>Besuch </a:t>
            </a:r>
            <a:r>
              <a:rPr lang="de-DE" sz="4000" dirty="0" smtClean="0"/>
              <a:t>der Antimatter Factory (AD) und des Data </a:t>
            </a:r>
            <a:r>
              <a:rPr lang="de-DE" sz="4000" dirty="0" err="1" smtClean="0"/>
              <a:t>Centre</a:t>
            </a:r>
            <a:endParaRPr lang="de-DE" sz="4000" dirty="0"/>
          </a:p>
          <a:p>
            <a:pPr>
              <a:lnSpc>
                <a:spcPct val="120000"/>
              </a:lnSpc>
            </a:pPr>
            <a:endParaRPr lang="de-DE" sz="4000" dirty="0" smtClean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de-DE" sz="4000" dirty="0" smtClean="0">
                <a:solidFill>
                  <a:schemeClr val="bg1"/>
                </a:solidFill>
              </a:rPr>
              <a:t>19:00 → 20:00 Abendessen</a:t>
            </a:r>
          </a:p>
          <a:p>
            <a:pPr>
              <a:lnSpc>
                <a:spcPct val="120000"/>
              </a:lnSpc>
            </a:pPr>
            <a:endParaRPr lang="de-DE" sz="4000" dirty="0" smtClean="0"/>
          </a:p>
          <a:p>
            <a:pPr>
              <a:lnSpc>
                <a:spcPct val="120000"/>
              </a:lnSpc>
            </a:pPr>
            <a:r>
              <a:rPr lang="de-DE" sz="4000" dirty="0" smtClean="0"/>
              <a:t>20:00 </a:t>
            </a:r>
            <a:r>
              <a:rPr lang="de-DE" sz="4000" dirty="0"/>
              <a:t>→ </a:t>
            </a:r>
            <a:r>
              <a:rPr lang="de-DE" sz="4000" dirty="0" smtClean="0"/>
              <a:t>22:30 Reisekostenabrechnung und Filmabend</a:t>
            </a:r>
            <a:endParaRPr lang="de-DE" sz="4000" dirty="0">
              <a:solidFill>
                <a:schemeClr val="bg1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endParaRPr lang="de-DE" sz="40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endParaRPr lang="de-DE" sz="32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endParaRPr lang="de-DE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826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xmlns="" id="{9799F124-BCBF-4256-A1CA-1A6683EB7C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de-DE" sz="6000" dirty="0"/>
              <a:t>Weitere Fragen?</a:t>
            </a:r>
            <a:endParaRPr lang="de-DE" dirty="0"/>
          </a:p>
        </p:txBody>
      </p:sp>
      <p:sp>
        <p:nvSpPr>
          <p:cNvPr id="138" name="Shape 138">
            <a:extLst>
              <a:ext uri="{FF2B5EF4-FFF2-40B4-BE49-F238E27FC236}">
                <a16:creationId xmlns:a16="http://schemas.microsoft.com/office/drawing/2014/main" xmlns="" id="{B32BE7A2-B302-4311-A6C8-86E1802DD4A1}"/>
              </a:ext>
            </a:extLst>
          </p:cNvPr>
          <p:cNvSpPr/>
          <p:nvPr/>
        </p:nvSpPr>
        <p:spPr>
          <a:xfrm>
            <a:off x="-145032" y="11511491"/>
            <a:ext cx="12745415" cy="1665368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wrap="square" lIns="53582" tIns="53582" rIns="53582" bIns="53582" anchor="ctr">
            <a:spAutoFit/>
          </a:bodyPr>
          <a:lstStyle/>
          <a:p>
            <a:pPr algn="ctr" defTabSz="482220">
              <a:lnSpc>
                <a:spcPct val="150000"/>
              </a:lnSpc>
              <a:buClr>
                <a:srgbClr val="000000"/>
              </a:buClr>
              <a:buSzPct val="100000"/>
              <a:defRPr sz="1800"/>
            </a:pPr>
            <a:r>
              <a:rPr lang="fr-FR" sz="3600" dirty="0">
                <a:latin typeface="+mj-lt"/>
                <a:ea typeface="Helvetica Neue Thin"/>
                <a:cs typeface="Helvetica Neue Thin"/>
                <a:sym typeface="Helvetica Neue Thin"/>
              </a:rPr>
              <a:t>Claudia Behnke  </a:t>
            </a:r>
            <a:r>
              <a:rPr lang="de-DE" sz="3600" dirty="0">
                <a:latin typeface="+mj-lt"/>
                <a:ea typeface="Helvetica Neue Thin"/>
                <a:cs typeface="Helvetica Neue Thin"/>
                <a:sym typeface="Helvetica Neue Thin"/>
              </a:rPr>
              <a:t>| </a:t>
            </a:r>
            <a:r>
              <a:rPr lang="fr-FR" sz="3600" dirty="0">
                <a:latin typeface="+mj-lt"/>
                <a:ea typeface="Helvetica Neue Thin"/>
                <a:cs typeface="Helvetica Neue Thin"/>
                <a:sym typeface="Helvetica Neue Thin"/>
              </a:rPr>
              <a:t>Office C02-02</a:t>
            </a:r>
          </a:p>
          <a:p>
            <a:pPr algn="ctr" defTabSz="482220">
              <a:lnSpc>
                <a:spcPct val="150000"/>
              </a:lnSpc>
              <a:buClr>
                <a:srgbClr val="000000"/>
              </a:buClr>
              <a:buSzPct val="100000"/>
              <a:defRPr sz="1800"/>
            </a:pPr>
            <a:r>
              <a:rPr lang="fr-FR" sz="3600" dirty="0">
                <a:latin typeface="+mj-lt"/>
                <a:ea typeface="Helvetica Neue Thin"/>
                <a:cs typeface="Helvetica Neue Thin"/>
                <a:sym typeface="Helvetica Neue Thin"/>
              </a:rPr>
              <a:t>Mobil: + 41 (0) 754 -116125  E-Mail: claudia.behnke@tu-dresden.de</a:t>
            </a:r>
          </a:p>
        </p:txBody>
      </p:sp>
      <p:pic>
        <p:nvPicPr>
          <p:cNvPr id="11" name="droppedImage.png">
            <a:extLst>
              <a:ext uri="{FF2B5EF4-FFF2-40B4-BE49-F238E27FC236}">
                <a16:creationId xmlns:a16="http://schemas.microsoft.com/office/drawing/2014/main" xmlns="" id="{D9868637-996F-44B0-A14B-CBE867D2C3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696" y="2529467"/>
            <a:ext cx="7769334" cy="5156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7BAAC745-7BA8-4BD8-A1DC-1564FCC7A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 err="1"/>
              <a:t>Wichitge</a:t>
            </a:r>
            <a:r>
              <a:rPr lang="de-DE" altLang="en-US" dirty="0"/>
              <a:t> </a:t>
            </a:r>
            <a:r>
              <a:rPr lang="de-DE" altLang="en-US" dirty="0" err="1"/>
              <a:t>Nummmern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AF96289F-90CA-4D56-883A-6C4A8D10447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de-DE" b="1" dirty="0">
                <a:solidFill>
                  <a:schemeClr val="tx1"/>
                </a:solidFill>
              </a:rPr>
              <a:t>EMERGENCY</a:t>
            </a:r>
            <a:r>
              <a:rPr lang="de-DE" dirty="0"/>
              <a:t>: </a:t>
            </a:r>
            <a:r>
              <a:rPr lang="de-DE" dirty="0" err="1"/>
              <a:t>Firefighters</a:t>
            </a:r>
            <a:endParaRPr lang="de-DE" dirty="0"/>
          </a:p>
          <a:p>
            <a:pPr lvl="1">
              <a:lnSpc>
                <a:spcPct val="120000"/>
              </a:lnSpc>
            </a:pPr>
            <a:r>
              <a:rPr lang="de-DE" dirty="0"/>
              <a:t>+41 22 76 74444 (intern: 74444)</a:t>
            </a:r>
          </a:p>
          <a:p>
            <a:pPr>
              <a:lnSpc>
                <a:spcPct val="120000"/>
              </a:lnSpc>
            </a:pPr>
            <a:r>
              <a:rPr lang="de-DE" b="1" dirty="0"/>
              <a:t>NON EMERGENCY: </a:t>
            </a:r>
            <a:r>
              <a:rPr lang="de-DE" dirty="0"/>
              <a:t>CERN </a:t>
            </a:r>
            <a:r>
              <a:rPr lang="de-DE" dirty="0" err="1"/>
              <a:t>medical</a:t>
            </a:r>
            <a:r>
              <a:rPr lang="de-DE" dirty="0"/>
              <a:t> </a:t>
            </a:r>
            <a:r>
              <a:rPr lang="de-DE" dirty="0" err="1"/>
              <a:t>service</a:t>
            </a:r>
            <a:endParaRPr lang="de-DE" dirty="0"/>
          </a:p>
          <a:p>
            <a:pPr lvl="1">
              <a:lnSpc>
                <a:spcPct val="120000"/>
              </a:lnSpc>
            </a:pPr>
            <a:r>
              <a:rPr lang="de-DE" dirty="0"/>
              <a:t>+41 22 76 73802 (intern: 73802 bzw. 16 3438)</a:t>
            </a:r>
          </a:p>
          <a:p>
            <a:pPr>
              <a:lnSpc>
                <a:spcPct val="120000"/>
              </a:lnSpc>
            </a:pPr>
            <a:r>
              <a:rPr lang="de-DE" b="1" dirty="0"/>
              <a:t>BASICS: CERN </a:t>
            </a:r>
            <a:r>
              <a:rPr lang="de-DE" b="1" dirty="0" err="1"/>
              <a:t>team</a:t>
            </a:r>
            <a:endParaRPr lang="de-DE" b="1" dirty="0"/>
          </a:p>
          <a:p>
            <a:pPr lvl="1">
              <a:lnSpc>
                <a:spcPct val="120000"/>
              </a:lnSpc>
            </a:pPr>
            <a:r>
              <a:rPr lang="de-DE" dirty="0" smtClean="0"/>
              <a:t>Sebastian: </a:t>
            </a:r>
            <a:r>
              <a:rPr lang="en-US" dirty="0"/>
              <a:t>+ 41 754 -116125 (</a:t>
            </a:r>
            <a:r>
              <a:rPr lang="de-DE" dirty="0"/>
              <a:t>intern: </a:t>
            </a:r>
            <a:r>
              <a:rPr lang="en-US" dirty="0"/>
              <a:t>116125) </a:t>
            </a:r>
            <a:r>
              <a:rPr lang="en-US" dirty="0" err="1"/>
              <a:t>oder</a:t>
            </a:r>
            <a:r>
              <a:rPr lang="en-US" dirty="0"/>
              <a:t/>
            </a:r>
            <a:br>
              <a:rPr lang="en-US" dirty="0"/>
            </a:br>
            <a:r>
              <a:rPr lang="de-DE" dirty="0"/>
              <a:t>+49 </a:t>
            </a:r>
            <a:r>
              <a:rPr lang="de-DE" dirty="0" smtClean="0"/>
              <a:t>176 4792206</a:t>
            </a:r>
          </a:p>
          <a:p>
            <a:pPr lvl="1">
              <a:lnSpc>
                <a:spcPct val="120000"/>
              </a:lnSpc>
            </a:pPr>
            <a:r>
              <a:rPr lang="de-DE" dirty="0" smtClean="0"/>
              <a:t>Franziska: +49 170 9675363</a:t>
            </a:r>
            <a:endParaRPr lang="de-DE" dirty="0"/>
          </a:p>
          <a:p>
            <a:pPr lvl="1">
              <a:lnSpc>
                <a:spcPct val="120000"/>
              </a:lnSpc>
            </a:pPr>
            <a:r>
              <a:rPr lang="de-DE" dirty="0" smtClean="0"/>
              <a:t>Julia </a:t>
            </a:r>
            <a:r>
              <a:rPr lang="de-DE" dirty="0"/>
              <a:t>Woithe: +41 75 411 6539 (intern: 16 6539) </a:t>
            </a:r>
          </a:p>
          <a:p>
            <a:endParaRPr lang="de-DE" dirty="0"/>
          </a:p>
          <a:p>
            <a:endParaRPr lang="de-DE" dirty="0"/>
          </a:p>
        </p:txBody>
      </p:sp>
      <p:pic>
        <p:nvPicPr>
          <p:cNvPr id="11" name="Bildplatzhalter 7">
            <a:extLst>
              <a:ext uri="{FF2B5EF4-FFF2-40B4-BE49-F238E27FC236}">
                <a16:creationId xmlns:a16="http://schemas.microsoft.com/office/drawing/2014/main" xmlns="" id="{53202EDD-BB9B-46A2-9792-D9EF341D7A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132" b="-385"/>
          <a:stretch/>
        </p:blipFill>
        <p:spPr>
          <a:xfrm>
            <a:off x="13536488" y="377280"/>
            <a:ext cx="4289933" cy="5400600"/>
          </a:xfrm>
          <a:prstGeom prst="rect">
            <a:avLst/>
          </a:prstGeom>
        </p:spPr>
      </p:pic>
      <p:sp>
        <p:nvSpPr>
          <p:cNvPr id="12" name="Datumsplatzhalter 11">
            <a:extLst>
              <a:ext uri="{FF2B5EF4-FFF2-40B4-BE49-F238E27FC236}">
                <a16:creationId xmlns:a16="http://schemas.microsoft.com/office/drawing/2014/main" xmlns="" id="{ADE52AEC-889D-4570-B8C1-959F97BDB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28.10.2018</a:t>
            </a:r>
            <a:endParaRPr lang="de-DE" dirty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xmlns="" id="{E3C5B7EB-CD97-4FF4-8D66-7C43254D5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Netzwerk Teilchenwelt Workshop für Jugendliche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xmlns="" id="{3B5BF43B-6870-4ADC-AA57-DC3F23907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4788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7873077-2532-4153-B29D-7F8640922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Restaurant</a:t>
            </a:r>
            <a:endParaRPr lang="de-DE" dirty="0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xmlns="" id="{4702620B-5BCE-4303-973E-F275D8A8A0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676" y="3278682"/>
            <a:ext cx="6381801" cy="7158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Datumsplatzhalter 7">
            <a:extLst>
              <a:ext uri="{FF2B5EF4-FFF2-40B4-BE49-F238E27FC236}">
                <a16:creationId xmlns:a16="http://schemas.microsoft.com/office/drawing/2014/main" xmlns="" id="{F90A4E80-23A3-43FF-AAB7-E7B701A46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28.10.2018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xmlns="" id="{726795FC-923E-4079-895F-069D80B1D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Netzwerk Teilchenwelt Workshop für Jugendliche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xmlns="" id="{E26284EB-F70B-42D6-9DC1-B3CE19E99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xmlns="" id="{1F7FFA8E-D108-4284-9D29-5831FCD35570}"/>
              </a:ext>
            </a:extLst>
          </p:cNvPr>
          <p:cNvSpPr/>
          <p:nvPr/>
        </p:nvSpPr>
        <p:spPr>
          <a:xfrm>
            <a:off x="2004140" y="11093069"/>
            <a:ext cx="8012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dirty="0"/>
              <a:t>Restaurant 1</a:t>
            </a:r>
            <a:br>
              <a:rPr lang="fr-FR" sz="3600" dirty="0"/>
            </a:br>
            <a:r>
              <a:rPr lang="fr-FR" sz="3600" dirty="0"/>
              <a:t>Bat. 501 | 7 - 24 | CHF &amp; €</a:t>
            </a:r>
          </a:p>
        </p:txBody>
      </p:sp>
      <p:graphicFrame>
        <p:nvGraphicFramePr>
          <p:cNvPr id="13" name="Tabelle 12">
            <a:extLst>
              <a:ext uri="{FF2B5EF4-FFF2-40B4-BE49-F238E27FC236}">
                <a16:creationId xmlns:a16="http://schemas.microsoft.com/office/drawing/2014/main" xmlns="" id="{416F2420-024C-450E-AD3C-A4022C1900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486458"/>
              </p:ext>
            </p:extLst>
          </p:nvPr>
        </p:nvGraphicFramePr>
        <p:xfrm>
          <a:off x="9864080" y="7854721"/>
          <a:ext cx="7488832" cy="258284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885849">
                  <a:extLst>
                    <a:ext uri="{9D8B030D-6E8A-4147-A177-3AD203B41FA5}">
                      <a16:colId xmlns:a16="http://schemas.microsoft.com/office/drawing/2014/main" xmlns="" val="843181754"/>
                    </a:ext>
                  </a:extLst>
                </a:gridCol>
                <a:gridCol w="2442743">
                  <a:extLst>
                    <a:ext uri="{9D8B030D-6E8A-4147-A177-3AD203B41FA5}">
                      <a16:colId xmlns:a16="http://schemas.microsoft.com/office/drawing/2014/main" xmlns="" val="399969704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xmlns="" val="237444109"/>
                    </a:ext>
                  </a:extLst>
                </a:gridCol>
              </a:tblGrid>
              <a:tr h="575579"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2"/>
                          </a:solidFill>
                        </a:rPr>
                        <a:t>Time Start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2"/>
                          </a:solidFill>
                        </a:rPr>
                        <a:t>Time End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74403542"/>
                  </a:ext>
                </a:extLst>
              </a:tr>
              <a:tr h="647587">
                <a:tc>
                  <a:txBody>
                    <a:bodyPr/>
                    <a:lstStyle/>
                    <a:p>
                      <a:r>
                        <a:rPr lang="de-DE" dirty="0"/>
                        <a:t>Frühstück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7:00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10:00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36793073"/>
                  </a:ext>
                </a:extLst>
              </a:tr>
              <a:tr h="647587">
                <a:tc>
                  <a:txBody>
                    <a:bodyPr/>
                    <a:lstStyle/>
                    <a:p>
                      <a:r>
                        <a:rPr lang="de-DE" dirty="0"/>
                        <a:t>Mittagessen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11:30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14:15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97266700"/>
                  </a:ext>
                </a:extLst>
              </a:tr>
              <a:tr h="647587">
                <a:tc>
                  <a:txBody>
                    <a:bodyPr/>
                    <a:lstStyle/>
                    <a:p>
                      <a:r>
                        <a:rPr lang="de-DE" dirty="0"/>
                        <a:t>Abendessen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18:30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20:30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13411453"/>
                  </a:ext>
                </a:extLst>
              </a:tr>
            </a:tbl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xmlns="" id="{E39FAB71-9AF6-4E75-BEEB-9A0AFB57D702}"/>
              </a:ext>
            </a:extLst>
          </p:cNvPr>
          <p:cNvSpPr txBox="1"/>
          <p:nvPr/>
        </p:nvSpPr>
        <p:spPr>
          <a:xfrm>
            <a:off x="10698020" y="5782263"/>
            <a:ext cx="5820952" cy="1217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3600" dirty="0">
                <a:solidFill>
                  <a:srgbClr val="FF0000"/>
                </a:solidFill>
                <a:latin typeface="Arial Narrow" panose="020B0606020202030204" pitchFamily="34" charset="0"/>
              </a:rPr>
              <a:t>3x 8 CHF (Frühstück)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3600" dirty="0">
                <a:solidFill>
                  <a:srgbClr val="FF0000"/>
                </a:solidFill>
                <a:latin typeface="Arial Narrow" panose="020B0606020202030204" pitchFamily="34" charset="0"/>
              </a:rPr>
              <a:t>5</a:t>
            </a:r>
            <a:r>
              <a:rPr lang="de-DE" sz="36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x15 </a:t>
            </a:r>
            <a:r>
              <a:rPr lang="de-DE" sz="3600" dirty="0">
                <a:solidFill>
                  <a:srgbClr val="FF0000"/>
                </a:solidFill>
                <a:latin typeface="Arial Narrow" panose="020B0606020202030204" pitchFamily="34" charset="0"/>
              </a:rPr>
              <a:t>CHF (Mittag &amp; Abendessen)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46648">
            <a:off x="12948936" y="1075880"/>
            <a:ext cx="4752975" cy="26670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806228">
            <a:off x="9462514" y="1689079"/>
            <a:ext cx="4619625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62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985F9E67-35C9-440C-8B2C-A92A58DFD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Safety </a:t>
            </a:r>
            <a:r>
              <a:rPr lang="de-DE" altLang="en-US" dirty="0" err="1"/>
              <a:t>first</a:t>
            </a:r>
            <a:r>
              <a:rPr lang="de-DE" altLang="en-US" dirty="0"/>
              <a:t>!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78E2D543-9ABD-4559-A0BE-F96B3FC2B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D1DFFBAD-A994-4FFE-A541-17A1ABB0B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28.10.2018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BAC84AA4-5CE6-4DA9-81FD-8B7A58B39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Netzwerk Teilchenwelt Workshop für Jugendliche</a:t>
            </a:r>
            <a:endParaRPr lang="de-DE" dirty="0"/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xmlns="" id="{D5890B00-6CD1-441B-AA45-B06B901CA70C}"/>
              </a:ext>
            </a:extLst>
          </p:cNvPr>
          <p:cNvGrpSpPr>
            <a:grpSpLocks/>
          </p:cNvGrpSpPr>
          <p:nvPr/>
        </p:nvGrpSpPr>
        <p:grpSpPr bwMode="auto">
          <a:xfrm>
            <a:off x="5471592" y="8514184"/>
            <a:ext cx="3126785" cy="3119641"/>
            <a:chOff x="3521" y="5633"/>
            <a:chExt cx="2626" cy="2620"/>
          </a:xfrm>
        </p:grpSpPr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xmlns="" id="{D60C1435-2DB8-4178-BEE3-EFF3FE3696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20" r="19220" b="4045"/>
            <a:stretch>
              <a:fillRect/>
            </a:stretch>
          </p:blipFill>
          <p:spPr bwMode="auto">
            <a:xfrm>
              <a:off x="3601" y="5689"/>
              <a:ext cx="2466" cy="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19220" r="19220" b="4045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xmlns="" id="{D6BF84B6-1D88-48E6-B329-10A8C465E8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1" y="5633"/>
              <a:ext cx="2626" cy="2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10" name="Group 5">
            <a:extLst>
              <a:ext uri="{FF2B5EF4-FFF2-40B4-BE49-F238E27FC236}">
                <a16:creationId xmlns:a16="http://schemas.microsoft.com/office/drawing/2014/main" xmlns="" id="{F68172CD-8C89-4A17-80F5-8397C8B581AF}"/>
              </a:ext>
            </a:extLst>
          </p:cNvPr>
          <p:cNvGrpSpPr>
            <a:grpSpLocks/>
          </p:cNvGrpSpPr>
          <p:nvPr/>
        </p:nvGrpSpPr>
        <p:grpSpPr bwMode="auto">
          <a:xfrm>
            <a:off x="5504932" y="5312385"/>
            <a:ext cx="3061296" cy="3118450"/>
            <a:chOff x="3549" y="2944"/>
            <a:chExt cx="2571" cy="2619"/>
          </a:xfrm>
        </p:grpSpPr>
        <p:pic>
          <p:nvPicPr>
            <p:cNvPr id="11" name="Picture 6">
              <a:extLst>
                <a:ext uri="{FF2B5EF4-FFF2-40B4-BE49-F238E27FC236}">
                  <a16:creationId xmlns:a16="http://schemas.microsoft.com/office/drawing/2014/main" xmlns="" id="{13CFD781-6602-4B63-AF29-85EF343511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9" y="3000"/>
              <a:ext cx="2411" cy="24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2" name="Picture 7">
              <a:extLst>
                <a:ext uri="{FF2B5EF4-FFF2-40B4-BE49-F238E27FC236}">
                  <a16:creationId xmlns:a16="http://schemas.microsoft.com/office/drawing/2014/main" xmlns="" id="{3F13A3AF-793B-4BCF-AC7F-6AB9B9C8EC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" y="2944"/>
              <a:ext cx="2571" cy="26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13" name="Group 8">
            <a:extLst>
              <a:ext uri="{FF2B5EF4-FFF2-40B4-BE49-F238E27FC236}">
                <a16:creationId xmlns:a16="http://schemas.microsoft.com/office/drawing/2014/main" xmlns="" id="{B0B18DA6-550F-460E-856D-C57B83B3BBA9}"/>
              </a:ext>
            </a:extLst>
          </p:cNvPr>
          <p:cNvGrpSpPr>
            <a:grpSpLocks/>
          </p:cNvGrpSpPr>
          <p:nvPr/>
        </p:nvGrpSpPr>
        <p:grpSpPr bwMode="auto">
          <a:xfrm>
            <a:off x="10854758" y="5708889"/>
            <a:ext cx="5146216" cy="4005523"/>
            <a:chOff x="9756" y="4768"/>
            <a:chExt cx="4322" cy="3364"/>
          </a:xfrm>
        </p:grpSpPr>
        <p:pic>
          <p:nvPicPr>
            <p:cNvPr id="14" name="Picture 9">
              <a:extLst>
                <a:ext uri="{FF2B5EF4-FFF2-40B4-BE49-F238E27FC236}">
                  <a16:creationId xmlns:a16="http://schemas.microsoft.com/office/drawing/2014/main" xmlns="" id="{4FCAC53E-C77C-4C0E-83F2-7673C6A03E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6" y="4768"/>
              <a:ext cx="4322" cy="3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5" name="Picture 10">
              <a:extLst>
                <a:ext uri="{FF2B5EF4-FFF2-40B4-BE49-F238E27FC236}">
                  <a16:creationId xmlns:a16="http://schemas.microsoft.com/office/drawing/2014/main" xmlns="" id="{558EAEA7-AEEF-4FAF-AEF0-A6AB4B6F7A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64" t="452" r="7364" b="452"/>
            <a:stretch>
              <a:fillRect/>
            </a:stretch>
          </p:blipFill>
          <p:spPr bwMode="auto">
            <a:xfrm>
              <a:off x="10311" y="6208"/>
              <a:ext cx="2159" cy="1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7364" t="452" r="7364" b="452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17" name="Group 12">
            <a:extLst>
              <a:ext uri="{FF2B5EF4-FFF2-40B4-BE49-F238E27FC236}">
                <a16:creationId xmlns:a16="http://schemas.microsoft.com/office/drawing/2014/main" xmlns="" id="{85372A3B-2A11-4399-8E91-8C9D7404D949}"/>
              </a:ext>
            </a:extLst>
          </p:cNvPr>
          <p:cNvGrpSpPr>
            <a:grpSpLocks/>
          </p:cNvGrpSpPr>
          <p:nvPr/>
        </p:nvGrpSpPr>
        <p:grpSpPr bwMode="auto">
          <a:xfrm>
            <a:off x="2162630" y="5319529"/>
            <a:ext cx="3047008" cy="3104162"/>
            <a:chOff x="742" y="2950"/>
            <a:chExt cx="2559" cy="2607"/>
          </a:xfrm>
        </p:grpSpPr>
        <p:pic>
          <p:nvPicPr>
            <p:cNvPr id="18" name="Picture 13">
              <a:extLst>
                <a:ext uri="{FF2B5EF4-FFF2-40B4-BE49-F238E27FC236}">
                  <a16:creationId xmlns:a16="http://schemas.microsoft.com/office/drawing/2014/main" xmlns="" id="{31CF3D1E-B7F1-452B-90D1-6F7BDA7130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" y="3006"/>
              <a:ext cx="2399" cy="23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9" name="Picture 14">
              <a:extLst>
                <a:ext uri="{FF2B5EF4-FFF2-40B4-BE49-F238E27FC236}">
                  <a16:creationId xmlns:a16="http://schemas.microsoft.com/office/drawing/2014/main" xmlns="" id="{30B1ABD4-A950-4FD2-9838-801643DF47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" y="2950"/>
              <a:ext cx="2559" cy="26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20" name="Group 15">
            <a:extLst>
              <a:ext uri="{FF2B5EF4-FFF2-40B4-BE49-F238E27FC236}">
                <a16:creationId xmlns:a16="http://schemas.microsoft.com/office/drawing/2014/main" xmlns="" id="{5941392E-5661-47E8-97A1-BD7D83C91CD7}"/>
              </a:ext>
            </a:extLst>
          </p:cNvPr>
          <p:cNvGrpSpPr>
            <a:grpSpLocks/>
          </p:cNvGrpSpPr>
          <p:nvPr/>
        </p:nvGrpSpPr>
        <p:grpSpPr bwMode="auto">
          <a:xfrm>
            <a:off x="2153104" y="8514184"/>
            <a:ext cx="3067250" cy="3119641"/>
            <a:chOff x="734" y="5633"/>
            <a:chExt cx="2576" cy="2620"/>
          </a:xfrm>
        </p:grpSpPr>
        <p:pic>
          <p:nvPicPr>
            <p:cNvPr id="21" name="Picture 16">
              <a:extLst>
                <a:ext uri="{FF2B5EF4-FFF2-40B4-BE49-F238E27FC236}">
                  <a16:creationId xmlns:a16="http://schemas.microsoft.com/office/drawing/2014/main" xmlns="" id="{849BE6DD-77F2-4E5D-A043-45D8E77B62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4" y="5689"/>
              <a:ext cx="2416" cy="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2" name="Picture 17">
              <a:extLst>
                <a:ext uri="{FF2B5EF4-FFF2-40B4-BE49-F238E27FC236}">
                  <a16:creationId xmlns:a16="http://schemas.microsoft.com/office/drawing/2014/main" xmlns="" id="{98DEC51F-46CE-4AEF-A845-105B1C1AD6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4" y="5633"/>
              <a:ext cx="2576" cy="2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3" name="Rechteck 22">
            <a:extLst>
              <a:ext uri="{FF2B5EF4-FFF2-40B4-BE49-F238E27FC236}">
                <a16:creationId xmlns:a16="http://schemas.microsoft.com/office/drawing/2014/main" xmlns="" id="{91C96323-C42D-426E-96BE-C4317AF471D7}"/>
              </a:ext>
            </a:extLst>
          </p:cNvPr>
          <p:cNvSpPr/>
          <p:nvPr/>
        </p:nvSpPr>
        <p:spPr>
          <a:xfrm>
            <a:off x="14732231" y="8396849"/>
            <a:ext cx="2614818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3800" dirty="0">
                <a:solidFill>
                  <a:srgbClr val="FF0000"/>
                </a:solidFill>
              </a:rPr>
              <a:t>✔</a:t>
            </a:r>
          </a:p>
        </p:txBody>
      </p:sp>
    </p:spTree>
    <p:extLst>
      <p:ext uri="{BB962C8B-B14F-4D97-AF65-F5344CB8AC3E}">
        <p14:creationId xmlns:p14="http://schemas.microsoft.com/office/powerpoint/2010/main" val="3837935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42B8A8C-E1D7-4438-BB84-473B6F25A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Navigation am CERN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E3329746-C1AF-4D0A-9803-B80365D34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BA420B3F-CDD2-4C32-8740-72D84C178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28.10.2018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2DC0D0E7-04D2-477F-BACC-AA0BE405D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Netzwerk Teilchenwelt Workshop für Jugendliche</a:t>
            </a:r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xmlns="" id="{82781B81-2D1D-478A-8B50-49213DDC37A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https://maps.cern.ch/</a:t>
            </a:r>
          </a:p>
          <a:p>
            <a:r>
              <a:rPr lang="de-DE" dirty="0"/>
              <a:t>iPhone/iPad </a:t>
            </a:r>
            <a:r>
              <a:rPr lang="de-DE" dirty="0" err="1"/>
              <a:t>Application</a:t>
            </a:r>
            <a:r>
              <a:rPr lang="de-DE" dirty="0"/>
              <a:t> – </a:t>
            </a:r>
            <a:r>
              <a:rPr lang="de-DE" dirty="0" err="1"/>
              <a:t>MapCERN</a:t>
            </a:r>
            <a:endParaRPr lang="de-DE" dirty="0"/>
          </a:p>
          <a:p>
            <a:r>
              <a:rPr lang="de-DE" dirty="0"/>
              <a:t>http://maps.cern.ch/mobile/  </a:t>
            </a:r>
          </a:p>
          <a:p>
            <a:r>
              <a:rPr lang="de-DE" dirty="0"/>
              <a:t>Oder analog … </a:t>
            </a:r>
          </a:p>
          <a:p>
            <a:endParaRPr lang="de-DE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D4C381C5-33BF-48D2-BC18-F94E29A2A8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6328" y="3689648"/>
            <a:ext cx="5365320" cy="804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4593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2"/>
          <p:cNvSpPr txBox="1">
            <a:spLocks noGrp="1"/>
          </p:cNvSpPr>
          <p:nvPr>
            <p:ph type="title"/>
          </p:nvPr>
        </p:nvSpPr>
        <p:spPr>
          <a:xfrm>
            <a:off x="3836020" y="2080126"/>
            <a:ext cx="13411200" cy="1249212"/>
          </a:xfrm>
          <a:prstGeom prst="rect">
            <a:avLst/>
          </a:prstGeom>
        </p:spPr>
        <p:txBody>
          <a:bodyPr spcFirstLastPara="1" vert="horz" wrap="square" lIns="137138" tIns="137138" rIns="137138" bIns="137138" rtlCol="0" anchor="b" anchorCtr="0">
            <a:noAutofit/>
          </a:bodyPr>
          <a:lstStyle/>
          <a:p>
            <a:pPr algn="r"/>
            <a:r>
              <a:rPr lang="en-GB" dirty="0" err="1"/>
              <a:t>Willkommen</a:t>
            </a:r>
            <a:r>
              <a:rPr lang="en-GB" dirty="0"/>
              <a:t> am CERN!</a:t>
            </a:r>
            <a:endParaRPr dirty="0"/>
          </a:p>
        </p:txBody>
      </p:sp>
      <p:sp>
        <p:nvSpPr>
          <p:cNvPr id="105" name="Google Shape;105;p12"/>
          <p:cNvSpPr txBox="1">
            <a:spLocks noGrp="1"/>
          </p:cNvSpPr>
          <p:nvPr>
            <p:ph type="sldNum" idx="12"/>
          </p:nvPr>
        </p:nvSpPr>
        <p:spPr>
          <a:xfrm>
            <a:off x="15121187" y="11214203"/>
            <a:ext cx="823050" cy="787050"/>
          </a:xfrm>
          <a:prstGeom prst="rect">
            <a:avLst/>
          </a:prstGeom>
        </p:spPr>
        <p:txBody>
          <a:bodyPr spcFirstLastPara="1" vert="horz" wrap="square" lIns="137138" tIns="137138" rIns="137138" bIns="137138" rtlCol="0" anchor="ctr" anchorCtr="0">
            <a:noAutofit/>
          </a:bodyPr>
          <a:lstStyle/>
          <a:p>
            <a:fld id="{00000000-1234-1234-1234-123412341234}" type="slidenum">
              <a:rPr lang="en-GB"/>
              <a:pPr/>
              <a:t>6</a:t>
            </a:fld>
            <a:endParaRPr/>
          </a:p>
        </p:txBody>
      </p:sp>
      <p:pic>
        <p:nvPicPr>
          <p:cNvPr id="106" name="Google Shape;106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67315" y="3546188"/>
            <a:ext cx="7953374" cy="77709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9" name="Google Shape;109;p12"/>
          <p:cNvCxnSpPr>
            <a:stCxn id="110" idx="1"/>
          </p:cNvCxnSpPr>
          <p:nvPr/>
        </p:nvCxnSpPr>
        <p:spPr>
          <a:xfrm flipH="1">
            <a:off x="11819626" y="9739157"/>
            <a:ext cx="1701900" cy="983250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0" name="Google Shape;110;p12"/>
          <p:cNvSpPr txBox="1"/>
          <p:nvPr/>
        </p:nvSpPr>
        <p:spPr>
          <a:xfrm>
            <a:off x="13521526" y="9183183"/>
            <a:ext cx="1887300" cy="11119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37138" tIns="137138" rIns="137138" bIns="137138" anchor="t" anchorCtr="0">
            <a:noAutofit/>
          </a:bodyPr>
          <a:lstStyle/>
          <a:p>
            <a:pPr algn="ctr"/>
            <a:r>
              <a:rPr lang="en-GB" sz="2700" dirty="0" err="1">
                <a:solidFill>
                  <a:schemeClr val="bg2"/>
                </a:solidFill>
              </a:rPr>
              <a:t>Innenstadt</a:t>
            </a:r>
            <a:r>
              <a:rPr lang="en-GB" sz="2700" dirty="0">
                <a:solidFill>
                  <a:schemeClr val="bg2"/>
                </a:solidFill>
              </a:rPr>
              <a:t> </a:t>
            </a:r>
            <a:r>
              <a:rPr lang="en-GB" sz="2700" dirty="0" err="1">
                <a:solidFill>
                  <a:schemeClr val="bg2"/>
                </a:solidFill>
              </a:rPr>
              <a:t>Genf</a:t>
            </a:r>
            <a:endParaRPr sz="2700" dirty="0">
              <a:solidFill>
                <a:schemeClr val="bg2"/>
              </a:solidFill>
            </a:endParaRPr>
          </a:p>
        </p:txBody>
      </p:sp>
      <p:sp>
        <p:nvSpPr>
          <p:cNvPr id="111" name="Google Shape;111;p12"/>
          <p:cNvSpPr txBox="1"/>
          <p:nvPr/>
        </p:nvSpPr>
        <p:spPr>
          <a:xfrm>
            <a:off x="13233900" y="4482682"/>
            <a:ext cx="2710336" cy="573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37138" tIns="137138" rIns="137138" bIns="137138" anchor="t" anchorCtr="0">
            <a:noAutofit/>
          </a:bodyPr>
          <a:lstStyle/>
          <a:p>
            <a:pPr algn="ctr"/>
            <a:r>
              <a:rPr lang="en-GB" sz="2700" dirty="0" err="1">
                <a:solidFill>
                  <a:schemeClr val="bg2"/>
                </a:solidFill>
              </a:rPr>
              <a:t>Grenze</a:t>
            </a:r>
            <a:r>
              <a:rPr lang="en-GB" sz="2700" dirty="0">
                <a:solidFill>
                  <a:schemeClr val="bg2"/>
                </a:solidFill>
              </a:rPr>
              <a:t> F/CH</a:t>
            </a:r>
            <a:endParaRPr sz="2700" dirty="0">
              <a:solidFill>
                <a:schemeClr val="bg2"/>
              </a:solidFill>
            </a:endParaRPr>
          </a:p>
        </p:txBody>
      </p:sp>
      <p:cxnSp>
        <p:nvCxnSpPr>
          <p:cNvPr id="112" name="Google Shape;112;p12"/>
          <p:cNvCxnSpPr>
            <a:stCxn id="111" idx="1"/>
          </p:cNvCxnSpPr>
          <p:nvPr/>
        </p:nvCxnSpPr>
        <p:spPr>
          <a:xfrm flipH="1" flipV="1">
            <a:off x="10686000" y="4452984"/>
            <a:ext cx="2547900" cy="316348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3" name="Google Shape;113;p12"/>
          <p:cNvSpPr txBox="1"/>
          <p:nvPr/>
        </p:nvSpPr>
        <p:spPr>
          <a:xfrm>
            <a:off x="2081562" y="9146495"/>
            <a:ext cx="2561212" cy="11486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37138" tIns="137138" rIns="137138" bIns="137138" anchor="t" anchorCtr="0">
            <a:noAutofit/>
          </a:bodyPr>
          <a:lstStyle/>
          <a:p>
            <a:pPr algn="ctr"/>
            <a:r>
              <a:rPr lang="en-GB" sz="2700" dirty="0">
                <a:solidFill>
                  <a:schemeClr val="bg2"/>
                </a:solidFill>
              </a:rPr>
              <a:t>CERN </a:t>
            </a:r>
            <a:r>
              <a:rPr lang="en-GB" sz="2700" dirty="0" err="1">
                <a:solidFill>
                  <a:schemeClr val="bg2"/>
                </a:solidFill>
              </a:rPr>
              <a:t>Hauptcampus</a:t>
            </a:r>
            <a:endParaRPr sz="2700" dirty="0">
              <a:solidFill>
                <a:schemeClr val="bg2"/>
              </a:solidFill>
            </a:endParaRPr>
          </a:p>
        </p:txBody>
      </p:sp>
      <p:cxnSp>
        <p:nvCxnSpPr>
          <p:cNvPr id="114" name="Google Shape;114;p12"/>
          <p:cNvCxnSpPr>
            <a:stCxn id="113" idx="3"/>
          </p:cNvCxnSpPr>
          <p:nvPr/>
        </p:nvCxnSpPr>
        <p:spPr>
          <a:xfrm flipV="1">
            <a:off x="4642774" y="8463170"/>
            <a:ext cx="2515048" cy="1257644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7" name="Google Shape;117;p12"/>
          <p:cNvSpPr txBox="1"/>
          <p:nvPr/>
        </p:nvSpPr>
        <p:spPr>
          <a:xfrm>
            <a:off x="2375248" y="4682190"/>
            <a:ext cx="2191366" cy="12874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37138" tIns="137138" rIns="137138" bIns="137138" anchor="t" anchorCtr="0">
            <a:noAutofit/>
          </a:bodyPr>
          <a:lstStyle/>
          <a:p>
            <a:pPr algn="ctr"/>
            <a:r>
              <a:rPr lang="en-GB" sz="2700" dirty="0">
                <a:solidFill>
                  <a:schemeClr val="bg2"/>
                </a:solidFill>
              </a:rPr>
              <a:t>CERN Point 5 (</a:t>
            </a:r>
            <a:r>
              <a:rPr lang="en-GB" sz="2700" dirty="0" smtClean="0">
                <a:solidFill>
                  <a:schemeClr val="bg2"/>
                </a:solidFill>
              </a:rPr>
              <a:t>CS</a:t>
            </a:r>
            <a:r>
              <a:rPr lang="en-GB" sz="2700" dirty="0">
                <a:solidFill>
                  <a:schemeClr val="bg2"/>
                </a:solidFill>
              </a:rPr>
              <a:t>)</a:t>
            </a:r>
            <a:endParaRPr sz="2700" dirty="0">
              <a:solidFill>
                <a:schemeClr val="bg2"/>
              </a:solidFill>
            </a:endParaRPr>
          </a:p>
        </p:txBody>
      </p:sp>
      <p:cxnSp>
        <p:nvCxnSpPr>
          <p:cNvPr id="118" name="Google Shape;118;p12"/>
          <p:cNvCxnSpPr>
            <a:stCxn id="117" idx="3"/>
          </p:cNvCxnSpPr>
          <p:nvPr/>
        </p:nvCxnSpPr>
        <p:spPr>
          <a:xfrm flipV="1">
            <a:off x="4566614" y="4072664"/>
            <a:ext cx="3618134" cy="1253228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65582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 txBox="1">
            <a:spLocks noGrp="1"/>
          </p:cNvSpPr>
          <p:nvPr>
            <p:ph type="title"/>
          </p:nvPr>
        </p:nvSpPr>
        <p:spPr>
          <a:xfrm>
            <a:off x="4772723" y="2197547"/>
            <a:ext cx="12625190" cy="990618"/>
          </a:xfrm>
          <a:prstGeom prst="rect">
            <a:avLst/>
          </a:prstGeom>
        </p:spPr>
        <p:txBody>
          <a:bodyPr spcFirstLastPara="1" vert="horz" wrap="square" lIns="137138" tIns="137138" rIns="137138" bIns="137138" rtlCol="0" anchor="b" anchorCtr="0">
            <a:noAutofit/>
          </a:bodyPr>
          <a:lstStyle/>
          <a:p>
            <a:pPr algn="r"/>
            <a:r>
              <a:rPr lang="en-GB" dirty="0" err="1"/>
              <a:t>Willkommen</a:t>
            </a:r>
            <a:r>
              <a:rPr lang="en-GB" dirty="0"/>
              <a:t> am CERN!</a:t>
            </a:r>
            <a:endParaRPr dirty="0"/>
          </a:p>
        </p:txBody>
      </p:sp>
      <p:sp>
        <p:nvSpPr>
          <p:cNvPr id="80" name="Google Shape;80;p11"/>
          <p:cNvSpPr txBox="1">
            <a:spLocks noGrp="1"/>
          </p:cNvSpPr>
          <p:nvPr>
            <p:ph type="sldNum" idx="12"/>
          </p:nvPr>
        </p:nvSpPr>
        <p:spPr>
          <a:xfrm>
            <a:off x="15121187" y="11214203"/>
            <a:ext cx="823050" cy="787050"/>
          </a:xfrm>
          <a:prstGeom prst="rect">
            <a:avLst/>
          </a:prstGeom>
        </p:spPr>
        <p:txBody>
          <a:bodyPr spcFirstLastPara="1" vert="horz" wrap="square" lIns="137138" tIns="137138" rIns="137138" bIns="137138" rtlCol="0" anchor="ctr" anchorCtr="0">
            <a:noAutofit/>
          </a:bodyPr>
          <a:lstStyle/>
          <a:p>
            <a:fld id="{00000000-1234-1234-1234-123412341234}" type="slidenum">
              <a:rPr lang="en-GB"/>
              <a:pPr/>
              <a:t>7</a:t>
            </a:fld>
            <a:endParaRPr/>
          </a:p>
        </p:txBody>
      </p:sp>
      <p:pic>
        <p:nvPicPr>
          <p:cNvPr id="81" name="Google Shape;81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08800" y="3840526"/>
            <a:ext cx="10670404" cy="7096164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1"/>
          <p:cNvSpPr txBox="1"/>
          <p:nvPr/>
        </p:nvSpPr>
        <p:spPr>
          <a:xfrm>
            <a:off x="7529229" y="11238260"/>
            <a:ext cx="2593072" cy="62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37138" tIns="137138" rIns="137138" bIns="137138" anchor="t" anchorCtr="0">
            <a:noAutofit/>
          </a:bodyPr>
          <a:lstStyle/>
          <a:p>
            <a:pPr algn="ctr"/>
            <a:r>
              <a:rPr lang="en-GB" sz="2700" dirty="0">
                <a:solidFill>
                  <a:schemeClr val="bg2"/>
                </a:solidFill>
              </a:rPr>
              <a:t>CLIC</a:t>
            </a:r>
            <a:endParaRPr sz="2700" dirty="0">
              <a:solidFill>
                <a:schemeClr val="bg2"/>
              </a:solidFill>
            </a:endParaRPr>
          </a:p>
        </p:txBody>
      </p:sp>
      <p:cxnSp>
        <p:nvCxnSpPr>
          <p:cNvPr id="83" name="Google Shape;83;p11"/>
          <p:cNvCxnSpPr>
            <a:stCxn id="82" idx="3"/>
          </p:cNvCxnSpPr>
          <p:nvPr/>
        </p:nvCxnSpPr>
        <p:spPr>
          <a:xfrm flipV="1">
            <a:off x="10122301" y="9666312"/>
            <a:ext cx="605875" cy="1886498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4" name="Google Shape;84;p11"/>
          <p:cNvSpPr txBox="1"/>
          <p:nvPr/>
        </p:nvSpPr>
        <p:spPr>
          <a:xfrm>
            <a:off x="4378442" y="6424848"/>
            <a:ext cx="1887300" cy="9731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37138" tIns="137138" rIns="137138" bIns="137138" anchor="t" anchorCtr="0">
            <a:noAutofit/>
          </a:bodyPr>
          <a:lstStyle/>
          <a:p>
            <a:pPr algn="ctr"/>
            <a:r>
              <a:rPr lang="en-GB" sz="2700" dirty="0" smtClean="0">
                <a:solidFill>
                  <a:schemeClr val="bg2"/>
                </a:solidFill>
              </a:rPr>
              <a:t>Antimatter Factory (AD)</a:t>
            </a:r>
            <a:endParaRPr sz="2700" dirty="0">
              <a:solidFill>
                <a:schemeClr val="bg2"/>
              </a:solidFill>
            </a:endParaRPr>
          </a:p>
        </p:txBody>
      </p:sp>
      <p:cxnSp>
        <p:nvCxnSpPr>
          <p:cNvPr id="85" name="Google Shape;85;p11"/>
          <p:cNvCxnSpPr/>
          <p:nvPr/>
        </p:nvCxnSpPr>
        <p:spPr>
          <a:xfrm>
            <a:off x="6292395" y="6769329"/>
            <a:ext cx="2563573" cy="815833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8" name="Google Shape;88;p11"/>
          <p:cNvSpPr txBox="1"/>
          <p:nvPr/>
        </p:nvSpPr>
        <p:spPr>
          <a:xfrm>
            <a:off x="13738727" y="9337427"/>
            <a:ext cx="2497450" cy="90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37138" tIns="137138" rIns="137138" bIns="137138" anchor="t" anchorCtr="0">
            <a:noAutofit/>
          </a:bodyPr>
          <a:lstStyle/>
          <a:p>
            <a:pPr algn="ctr"/>
            <a:r>
              <a:rPr lang="en-GB" sz="2700" dirty="0">
                <a:solidFill>
                  <a:schemeClr val="bg2"/>
                </a:solidFill>
              </a:rPr>
              <a:t>Restaurant 1, Geld, Post</a:t>
            </a:r>
            <a:endParaRPr sz="2700" dirty="0">
              <a:solidFill>
                <a:schemeClr val="bg2"/>
              </a:solidFill>
            </a:endParaRPr>
          </a:p>
        </p:txBody>
      </p:sp>
      <p:cxnSp>
        <p:nvCxnSpPr>
          <p:cNvPr id="89" name="Google Shape;89;p11"/>
          <p:cNvCxnSpPr>
            <a:stCxn id="88" idx="1"/>
          </p:cNvCxnSpPr>
          <p:nvPr/>
        </p:nvCxnSpPr>
        <p:spPr>
          <a:xfrm flipH="1" flipV="1">
            <a:off x="12610126" y="9356102"/>
            <a:ext cx="1128600" cy="434700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0" name="Google Shape;90;p11"/>
          <p:cNvSpPr txBox="1"/>
          <p:nvPr/>
        </p:nvSpPr>
        <p:spPr>
          <a:xfrm>
            <a:off x="10944200" y="11409020"/>
            <a:ext cx="2719114" cy="11270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37138" tIns="137138" rIns="137138" bIns="137138" anchor="t" anchorCtr="0">
            <a:noAutofit/>
          </a:bodyPr>
          <a:lstStyle/>
          <a:p>
            <a:pPr algn="ctr"/>
            <a:r>
              <a:rPr lang="en-GB" sz="2700" dirty="0" err="1" smtClean="0">
                <a:solidFill>
                  <a:schemeClr val="bg2"/>
                </a:solidFill>
              </a:rPr>
              <a:t>Gebäude</a:t>
            </a:r>
            <a:r>
              <a:rPr lang="en-GB" sz="2700" dirty="0" smtClean="0">
                <a:solidFill>
                  <a:schemeClr val="bg2"/>
                </a:solidFill>
              </a:rPr>
              <a:t> 40 (ATLAS-</a:t>
            </a:r>
            <a:r>
              <a:rPr lang="en-GB" sz="2700" dirty="0" err="1" smtClean="0">
                <a:solidFill>
                  <a:schemeClr val="bg2"/>
                </a:solidFill>
              </a:rPr>
              <a:t>Gebäude</a:t>
            </a:r>
            <a:r>
              <a:rPr lang="en-GB" sz="2700" dirty="0" smtClean="0">
                <a:solidFill>
                  <a:schemeClr val="bg2"/>
                </a:solidFill>
              </a:rPr>
              <a:t>)</a:t>
            </a:r>
            <a:endParaRPr sz="2700" dirty="0">
              <a:solidFill>
                <a:schemeClr val="bg2"/>
              </a:solidFill>
            </a:endParaRPr>
          </a:p>
        </p:txBody>
      </p:sp>
      <p:cxnSp>
        <p:nvCxnSpPr>
          <p:cNvPr id="91" name="Google Shape;91;p11"/>
          <p:cNvCxnSpPr/>
          <p:nvPr/>
        </p:nvCxnSpPr>
        <p:spPr>
          <a:xfrm flipV="1">
            <a:off x="12219226" y="10535365"/>
            <a:ext cx="84531" cy="865438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2" name="Google Shape;92;p11"/>
          <p:cNvSpPr txBox="1"/>
          <p:nvPr/>
        </p:nvSpPr>
        <p:spPr>
          <a:xfrm>
            <a:off x="12832950" y="5046262"/>
            <a:ext cx="1887300" cy="62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37138" tIns="137138" rIns="137138" bIns="137138" anchor="t" anchorCtr="0">
            <a:noAutofit/>
          </a:bodyPr>
          <a:lstStyle/>
          <a:p>
            <a:pPr algn="ctr"/>
            <a:r>
              <a:rPr lang="en-GB" sz="2700" dirty="0">
                <a:solidFill>
                  <a:schemeClr val="bg2"/>
                </a:solidFill>
              </a:rPr>
              <a:t>Globe</a:t>
            </a:r>
            <a:endParaRPr sz="2700" dirty="0">
              <a:solidFill>
                <a:schemeClr val="bg2"/>
              </a:solidFill>
            </a:endParaRPr>
          </a:p>
        </p:txBody>
      </p:sp>
      <p:cxnSp>
        <p:nvCxnSpPr>
          <p:cNvPr id="93" name="Google Shape;93;p11"/>
          <p:cNvCxnSpPr>
            <a:stCxn id="92" idx="2"/>
          </p:cNvCxnSpPr>
          <p:nvPr/>
        </p:nvCxnSpPr>
        <p:spPr>
          <a:xfrm flipH="1">
            <a:off x="12958500" y="5675362"/>
            <a:ext cx="818100" cy="1909800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4" name="Google Shape;94;p11"/>
          <p:cNvSpPr txBox="1"/>
          <p:nvPr/>
        </p:nvSpPr>
        <p:spPr>
          <a:xfrm>
            <a:off x="14921446" y="7877845"/>
            <a:ext cx="2209580" cy="1070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37138" tIns="137138" rIns="137138" bIns="137138" anchor="t" anchorCtr="0">
            <a:noAutofit/>
          </a:bodyPr>
          <a:lstStyle/>
          <a:p>
            <a:pPr algn="ctr"/>
            <a:r>
              <a:rPr lang="en-GB" sz="2700" dirty="0" err="1">
                <a:solidFill>
                  <a:schemeClr val="bg2"/>
                </a:solidFill>
              </a:rPr>
              <a:t>Rezeption</a:t>
            </a:r>
            <a:r>
              <a:rPr lang="en-GB" sz="2700" dirty="0">
                <a:solidFill>
                  <a:schemeClr val="bg2"/>
                </a:solidFill>
              </a:rPr>
              <a:t>,</a:t>
            </a:r>
            <a:endParaRPr sz="2700" dirty="0">
              <a:solidFill>
                <a:schemeClr val="bg2"/>
              </a:solidFill>
            </a:endParaRPr>
          </a:p>
          <a:p>
            <a:pPr algn="ctr"/>
            <a:r>
              <a:rPr lang="en-GB" sz="2700" dirty="0">
                <a:solidFill>
                  <a:schemeClr val="bg2"/>
                </a:solidFill>
              </a:rPr>
              <a:t>Microcosm</a:t>
            </a:r>
            <a:endParaRPr sz="2700" dirty="0">
              <a:solidFill>
                <a:schemeClr val="bg2"/>
              </a:solidFill>
            </a:endParaRPr>
          </a:p>
        </p:txBody>
      </p:sp>
      <p:cxnSp>
        <p:nvCxnSpPr>
          <p:cNvPr id="95" name="Google Shape;95;p11"/>
          <p:cNvCxnSpPr/>
          <p:nvPr/>
        </p:nvCxnSpPr>
        <p:spPr>
          <a:xfrm flipH="1">
            <a:off x="13174427" y="8112123"/>
            <a:ext cx="1843762" cy="301178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6" name="Google Shape;96;p11"/>
          <p:cNvSpPr txBox="1"/>
          <p:nvPr/>
        </p:nvSpPr>
        <p:spPr>
          <a:xfrm>
            <a:off x="7171200" y="4241476"/>
            <a:ext cx="1887300" cy="62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37138" tIns="137138" rIns="137138" bIns="137138" anchor="t" anchorCtr="0">
            <a:noAutofit/>
          </a:bodyPr>
          <a:lstStyle/>
          <a:p>
            <a:pPr algn="ctr"/>
            <a:r>
              <a:rPr lang="en-GB" sz="2700" dirty="0">
                <a:solidFill>
                  <a:schemeClr val="bg2"/>
                </a:solidFill>
              </a:rPr>
              <a:t>SM18</a:t>
            </a:r>
            <a:endParaRPr sz="2700" dirty="0">
              <a:solidFill>
                <a:schemeClr val="bg2"/>
              </a:solidFill>
            </a:endParaRPr>
          </a:p>
        </p:txBody>
      </p:sp>
      <p:cxnSp>
        <p:nvCxnSpPr>
          <p:cNvPr id="97" name="Google Shape;97;p11"/>
          <p:cNvCxnSpPr>
            <a:stCxn id="96" idx="3"/>
          </p:cNvCxnSpPr>
          <p:nvPr/>
        </p:nvCxnSpPr>
        <p:spPr>
          <a:xfrm>
            <a:off x="9058501" y="4556027"/>
            <a:ext cx="938250" cy="821250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8" name="Google Shape;98;p11"/>
          <p:cNvSpPr txBox="1"/>
          <p:nvPr/>
        </p:nvSpPr>
        <p:spPr>
          <a:xfrm>
            <a:off x="10122301" y="4241478"/>
            <a:ext cx="2487826" cy="1433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37138" tIns="137138" rIns="137138" bIns="137138" anchor="t" anchorCtr="0">
            <a:noAutofit/>
          </a:bodyPr>
          <a:lstStyle/>
          <a:p>
            <a:pPr algn="ctr"/>
            <a:r>
              <a:rPr lang="en-GB" sz="2700" dirty="0" err="1" smtClean="0">
                <a:solidFill>
                  <a:schemeClr val="bg2"/>
                </a:solidFill>
              </a:rPr>
              <a:t>Eingang</a:t>
            </a:r>
            <a:r>
              <a:rPr lang="en-GB" sz="2700" dirty="0" smtClean="0">
                <a:solidFill>
                  <a:schemeClr val="bg2"/>
                </a:solidFill>
              </a:rPr>
              <a:t> B / </a:t>
            </a:r>
            <a:r>
              <a:rPr lang="en-GB" sz="2700" dirty="0" err="1" smtClean="0">
                <a:solidFill>
                  <a:schemeClr val="bg2"/>
                </a:solidFill>
              </a:rPr>
              <a:t>Besuchereingang</a:t>
            </a:r>
            <a:endParaRPr sz="2700" dirty="0">
              <a:solidFill>
                <a:schemeClr val="bg2"/>
              </a:solidFill>
            </a:endParaRPr>
          </a:p>
        </p:txBody>
      </p:sp>
      <p:cxnSp>
        <p:nvCxnSpPr>
          <p:cNvPr id="99" name="Google Shape;99;p11"/>
          <p:cNvCxnSpPr>
            <a:stCxn id="98" idx="2"/>
          </p:cNvCxnSpPr>
          <p:nvPr/>
        </p:nvCxnSpPr>
        <p:spPr>
          <a:xfrm>
            <a:off x="11366215" y="5675363"/>
            <a:ext cx="435562" cy="2172638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2" name="Google Shape;92;p11"/>
          <p:cNvSpPr txBox="1"/>
          <p:nvPr/>
        </p:nvSpPr>
        <p:spPr>
          <a:xfrm>
            <a:off x="14479204" y="6278718"/>
            <a:ext cx="2634300" cy="6563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37138" tIns="137138" rIns="137138" bIns="137138" anchor="t" anchorCtr="0">
            <a:noAutofit/>
          </a:bodyPr>
          <a:lstStyle/>
          <a:p>
            <a:pPr algn="ctr"/>
            <a:r>
              <a:rPr lang="en-GB" sz="2700" dirty="0" err="1" smtClean="0">
                <a:solidFill>
                  <a:schemeClr val="bg2"/>
                </a:solidFill>
              </a:rPr>
              <a:t>Busparkplatz</a:t>
            </a:r>
            <a:r>
              <a:rPr lang="en-GB" sz="2700" dirty="0" err="1" smtClean="0"/>
              <a:t>A</a:t>
            </a:r>
            <a:endParaRPr sz="2700" dirty="0"/>
          </a:p>
        </p:txBody>
      </p:sp>
      <p:cxnSp>
        <p:nvCxnSpPr>
          <p:cNvPr id="33" name="Google Shape;93;p11"/>
          <p:cNvCxnSpPr/>
          <p:nvPr/>
        </p:nvCxnSpPr>
        <p:spPr>
          <a:xfrm flipH="1">
            <a:off x="13294198" y="6327724"/>
            <a:ext cx="1310556" cy="1070228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5" name="Google Shape;84;p11"/>
          <p:cNvSpPr txBox="1"/>
          <p:nvPr/>
        </p:nvSpPr>
        <p:spPr>
          <a:xfrm>
            <a:off x="4547244" y="7519296"/>
            <a:ext cx="1887300" cy="9731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37138" tIns="137138" rIns="137138" bIns="137138" anchor="t" anchorCtr="0">
            <a:noAutofit/>
          </a:bodyPr>
          <a:lstStyle/>
          <a:p>
            <a:pPr algn="ctr"/>
            <a:r>
              <a:rPr lang="en-GB" sz="2700" dirty="0" smtClean="0">
                <a:solidFill>
                  <a:schemeClr val="bg2"/>
                </a:solidFill>
              </a:rPr>
              <a:t>Data Centre</a:t>
            </a:r>
            <a:endParaRPr sz="2700" dirty="0">
              <a:solidFill>
                <a:schemeClr val="bg2"/>
              </a:solidFill>
            </a:endParaRPr>
          </a:p>
        </p:txBody>
      </p:sp>
      <p:cxnSp>
        <p:nvCxnSpPr>
          <p:cNvPr id="26" name="Google Shape;85;p11"/>
          <p:cNvCxnSpPr/>
          <p:nvPr/>
        </p:nvCxnSpPr>
        <p:spPr>
          <a:xfrm>
            <a:off x="6459722" y="7991473"/>
            <a:ext cx="2396246" cy="421828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0" name="Google Shape;84;p11"/>
          <p:cNvSpPr txBox="1"/>
          <p:nvPr/>
        </p:nvSpPr>
        <p:spPr>
          <a:xfrm>
            <a:off x="5783990" y="9690460"/>
            <a:ext cx="1620856" cy="6604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37138" tIns="137138" rIns="137138" bIns="137138" anchor="t" anchorCtr="0">
            <a:noAutofit/>
          </a:bodyPr>
          <a:lstStyle/>
          <a:p>
            <a:pPr algn="ctr"/>
            <a:r>
              <a:rPr lang="en-GB" sz="2700" dirty="0" smtClean="0">
                <a:solidFill>
                  <a:schemeClr val="bg2"/>
                </a:solidFill>
              </a:rPr>
              <a:t>LEIR</a:t>
            </a:r>
            <a:endParaRPr sz="2700" dirty="0">
              <a:solidFill>
                <a:schemeClr val="bg2"/>
              </a:solidFill>
            </a:endParaRPr>
          </a:p>
        </p:txBody>
      </p:sp>
      <p:cxnSp>
        <p:nvCxnSpPr>
          <p:cNvPr id="31" name="Google Shape;85;p11"/>
          <p:cNvCxnSpPr/>
          <p:nvPr/>
        </p:nvCxnSpPr>
        <p:spPr>
          <a:xfrm flipV="1">
            <a:off x="7404847" y="9356102"/>
            <a:ext cx="1963053" cy="654691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55121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xmlns="" id="{507E269D-6C7A-4F17-A8A0-B4F129E90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z="6600"/>
              <a:t>Zusammen ist man weniger allein</a:t>
            </a:r>
            <a:endParaRPr lang="en-GB" altLang="en-US" sz="6600"/>
          </a:p>
        </p:txBody>
      </p:sp>
      <p:pic>
        <p:nvPicPr>
          <p:cNvPr id="15363" name="Content Placeholder 4">
            <a:extLst>
              <a:ext uri="{FF2B5EF4-FFF2-40B4-BE49-F238E27FC236}">
                <a16:creationId xmlns:a16="http://schemas.microsoft.com/office/drawing/2014/main" xmlns="" id="{1C3BE7C2-49E7-4D5A-965E-FBD822BFC18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927" y="4800325"/>
            <a:ext cx="12402441" cy="6325245"/>
          </a:xfr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FFBBE92C-3667-407F-A2E9-1B90A3644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28.10.2018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xmlns="" id="{0119355D-C312-4751-A2D6-B683E04D5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Netzwerk Teilchenwelt Workshop für Jugendliche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FF74C2CF-0AA5-41FA-B9F7-4941913AB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05A39E1-952D-4FD3-9DFC-8A85F9F07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3200" y="1326552"/>
            <a:ext cx="15053320" cy="1944000"/>
          </a:xfrm>
        </p:spPr>
        <p:txBody>
          <a:bodyPr/>
          <a:lstStyle/>
          <a:p>
            <a:r>
              <a:rPr lang="de-DE" altLang="en-US"/>
              <a:t>Money, Money, Money</a:t>
            </a:r>
            <a:endParaRPr lang="de-DE" dirty="0"/>
          </a:p>
        </p:txBody>
      </p:sp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xmlns="" id="{BFD4DBC6-BDF2-4B57-B249-DDD1195F71C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814207" y="5824660"/>
            <a:ext cx="11351736" cy="4511431"/>
          </a:xfrm>
          <a:prstGeom prst="rect">
            <a:avLst/>
          </a:prstGeom>
        </p:spPr>
      </p:pic>
      <p:sp>
        <p:nvSpPr>
          <p:cNvPr id="7" name="Rectangle 5">
            <a:extLst>
              <a:ext uri="{FF2B5EF4-FFF2-40B4-BE49-F238E27FC236}">
                <a16:creationId xmlns:a16="http://schemas.microsoft.com/office/drawing/2014/main" xmlns="" id="{FD90D02A-93A0-4EFD-9A50-4F88640A21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6908" y="9187014"/>
            <a:ext cx="15755376" cy="1862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1pPr>
            <a:lvl2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2pPr>
            <a:lvl3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3pPr>
            <a:lvl4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4pPr>
            <a:lvl5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5pPr>
            <a:lvl6pPr marL="25146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6pPr>
            <a:lvl7pPr marL="29718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7pPr>
            <a:lvl8pPr marL="34290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8pPr>
            <a:lvl9pPr marL="38862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9pPr>
          </a:lstStyle>
          <a:p>
            <a:pPr algn="ctr" eaLnBrk="1">
              <a:buClrTx/>
              <a:buFontTx/>
              <a:buNone/>
            </a:pPr>
            <a:endParaRPr lang="de-DE" altLang="en-US" sz="39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xmlns="" id="{F24984DE-DB17-4662-994A-D1898E9D2135}"/>
              </a:ext>
            </a:extLst>
          </p:cNvPr>
          <p:cNvSpPr/>
          <p:nvPr/>
        </p:nvSpPr>
        <p:spPr>
          <a:xfrm>
            <a:off x="6119664" y="10587608"/>
            <a:ext cx="54726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dirty="0"/>
              <a:t>Bat 500 - CHF 24/7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xmlns="" id="{CC8F1806-1308-4A5D-B753-6CC8A02AC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28.10.2018</a:t>
            </a:r>
            <a:endParaRPr lang="de-DE" dirty="0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xmlns="" id="{5376B2FB-AA59-4929-83C5-AC0CB4C83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Netzwerk Teilchenwelt Workshop für Jugendliche</a:t>
            </a:r>
            <a:endParaRPr lang="de-DE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xmlns="" id="{F9FDC51B-D2C7-4EF0-B2A4-46AB1BC2D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2438409"/>
      </p:ext>
    </p:extLst>
  </p:cSld>
  <p:clrMapOvr>
    <a:masterClrMapping/>
  </p:clrMapOvr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D4A7F7A2-A14E-4FDF-B650-158BC175D722}" vid="{CE7A43F0-446E-4FB5-81AE-B7B4887E525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434</Words>
  <Application>Microsoft Office PowerPoint</Application>
  <PresentationFormat>Benutzerdefiniert</PresentationFormat>
  <Paragraphs>136</Paragraphs>
  <Slides>18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7" baseType="lpstr">
      <vt:lpstr>Arial</vt:lpstr>
      <vt:lpstr>Arial Narrow</vt:lpstr>
      <vt:lpstr>Calibri</vt:lpstr>
      <vt:lpstr>Helvetica Light</vt:lpstr>
      <vt:lpstr>Helvetica Neue Thin</vt:lpstr>
      <vt:lpstr>Symbol</vt:lpstr>
      <vt:lpstr>Times New Roman</vt:lpstr>
      <vt:lpstr>Wingdings</vt:lpstr>
      <vt:lpstr>NTW</vt:lpstr>
      <vt:lpstr>Organisatorisches  am CERN</vt:lpstr>
      <vt:lpstr>Wichitge Nummmern</vt:lpstr>
      <vt:lpstr>Restaurant</vt:lpstr>
      <vt:lpstr>Safety first!</vt:lpstr>
      <vt:lpstr>Navigation am CERN</vt:lpstr>
      <vt:lpstr>Willkommen am CERN!</vt:lpstr>
      <vt:lpstr>Willkommen am CERN!</vt:lpstr>
      <vt:lpstr>Zusammen ist man weniger allein</vt:lpstr>
      <vt:lpstr>Money, Money, Money</vt:lpstr>
      <vt:lpstr>WiFi</vt:lpstr>
      <vt:lpstr>Via CERN Network</vt:lpstr>
      <vt:lpstr>Via CERN Network</vt:lpstr>
      <vt:lpstr>Via CERN Network</vt:lpstr>
      <vt:lpstr>Adapter</vt:lpstr>
      <vt:lpstr>Agenda</vt:lpstr>
      <vt:lpstr>Morgen, 13. Juni</vt:lpstr>
      <vt:lpstr>Morgen, 13. Juni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Organisatorisches am CERN</dc:title>
  <dc:creator>Julia Woithe</dc:creator>
  <cp:lastModifiedBy>fabianski</cp:lastModifiedBy>
  <cp:revision>73</cp:revision>
  <cp:lastPrinted>1601-01-01T00:00:00Z</cp:lastPrinted>
  <dcterms:created xsi:type="dcterms:W3CDTF">1601-01-01T00:00:00Z</dcterms:created>
  <dcterms:modified xsi:type="dcterms:W3CDTF">2019-06-12T12:09:05Z</dcterms:modified>
</cp:coreProperties>
</file>