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6"/>
  </p:notesMasterIdLst>
  <p:sldIdLst>
    <p:sldId id="336" r:id="rId2"/>
    <p:sldId id="325" r:id="rId3"/>
    <p:sldId id="329" r:id="rId4"/>
    <p:sldId id="356" r:id="rId5"/>
    <p:sldId id="357" r:id="rId6"/>
    <p:sldId id="363" r:id="rId7"/>
    <p:sldId id="367" r:id="rId8"/>
    <p:sldId id="379" r:id="rId9"/>
    <p:sldId id="338" r:id="rId10"/>
    <p:sldId id="332" r:id="rId11"/>
    <p:sldId id="335" r:id="rId12"/>
    <p:sldId id="355" r:id="rId13"/>
    <p:sldId id="360" r:id="rId14"/>
    <p:sldId id="359" r:id="rId15"/>
    <p:sldId id="337" r:id="rId16"/>
    <p:sldId id="365" r:id="rId17"/>
    <p:sldId id="366" r:id="rId18"/>
    <p:sldId id="339" r:id="rId19"/>
    <p:sldId id="327" r:id="rId20"/>
    <p:sldId id="351" r:id="rId21"/>
    <p:sldId id="316" r:id="rId22"/>
    <p:sldId id="319" r:id="rId23"/>
    <p:sldId id="328" r:id="rId24"/>
    <p:sldId id="341" r:id="rId25"/>
    <p:sldId id="342" r:id="rId26"/>
    <p:sldId id="343" r:id="rId27"/>
    <p:sldId id="348" r:id="rId28"/>
    <p:sldId id="352" r:id="rId29"/>
    <p:sldId id="353" r:id="rId30"/>
    <p:sldId id="364" r:id="rId31"/>
    <p:sldId id="344" r:id="rId32"/>
    <p:sldId id="347" r:id="rId33"/>
    <p:sldId id="368" r:id="rId34"/>
    <p:sldId id="354" r:id="rId35"/>
    <p:sldId id="372" r:id="rId36"/>
    <p:sldId id="377" r:id="rId37"/>
    <p:sldId id="373" r:id="rId38"/>
    <p:sldId id="374" r:id="rId39"/>
    <p:sldId id="375" r:id="rId40"/>
    <p:sldId id="376" r:id="rId41"/>
    <p:sldId id="369" r:id="rId42"/>
    <p:sldId id="370" r:id="rId43"/>
    <p:sldId id="371" r:id="rId44"/>
    <p:sldId id="378" r:id="rId45"/>
  </p:sldIdLst>
  <p:sldSz cx="9144000" cy="6858000" type="screen4x3"/>
  <p:notesSz cx="6718300" cy="9867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2444" autoAdjust="0"/>
  </p:normalViewPr>
  <p:slideViewPr>
    <p:cSldViewPr>
      <p:cViewPr varScale="1">
        <p:scale>
          <a:sx n="131" d="100"/>
          <a:sy n="131" d="100"/>
        </p:scale>
        <p:origin x="906" y="126"/>
      </p:cViewPr>
      <p:guideLst>
        <p:guide orient="horz" pos="2160"/>
        <p:guide pos="2880"/>
      </p:guideLst>
    </p:cSldViewPr>
  </p:slideViewPr>
  <p:outlineViewPr>
    <p:cViewPr>
      <p:scale>
        <a:sx n="33" d="100"/>
        <a:sy n="33" d="100"/>
      </p:scale>
      <p:origin x="0" y="11580"/>
    </p:cViewPr>
  </p:outlineViewPr>
  <p:notesTextViewPr>
    <p:cViewPr>
      <p:scale>
        <a:sx n="3" d="2"/>
        <a:sy n="3" d="2"/>
      </p:scale>
      <p:origin x="0" y="0"/>
    </p:cViewPr>
  </p:notesTextViewPr>
  <p:sorterViewPr>
    <p:cViewPr>
      <p:scale>
        <a:sx n="66" d="100"/>
        <a:sy n="66" d="100"/>
      </p:scale>
      <p:origin x="0" y="119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263" cy="49339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05482" y="0"/>
            <a:ext cx="2911263" cy="493395"/>
          </a:xfrm>
          <a:prstGeom prst="rect">
            <a:avLst/>
          </a:prstGeom>
        </p:spPr>
        <p:txBody>
          <a:bodyPr vert="horz" lIns="91440" tIns="45720" rIns="91440" bIns="45720" rtlCol="0"/>
          <a:lstStyle>
            <a:lvl1pPr algn="r">
              <a:defRPr sz="1200"/>
            </a:lvl1pPr>
          </a:lstStyle>
          <a:p>
            <a:fld id="{59CED7F6-1DC5-4862-95CE-5C71AC19364D}" type="datetimeFigureOut">
              <a:rPr lang="en-US" smtClean="0"/>
              <a:pPr/>
              <a:t>10/12/2018</a:t>
            </a:fld>
            <a:endParaRPr lang="en-US"/>
          </a:p>
        </p:txBody>
      </p:sp>
      <p:sp>
        <p:nvSpPr>
          <p:cNvPr id="4" name="Slide Image Placeholder 3"/>
          <p:cNvSpPr>
            <a:spLocks noGrp="1" noRot="1" noChangeAspect="1"/>
          </p:cNvSpPr>
          <p:nvPr>
            <p:ph type="sldImg" idx="2"/>
          </p:nvPr>
        </p:nvSpPr>
        <p:spPr>
          <a:xfrm>
            <a:off x="892175" y="739775"/>
            <a:ext cx="4933950" cy="37004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1830" y="4687253"/>
            <a:ext cx="5374640" cy="444055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2792"/>
            <a:ext cx="2911263" cy="49339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05482" y="9372792"/>
            <a:ext cx="2911263" cy="493395"/>
          </a:xfrm>
          <a:prstGeom prst="rect">
            <a:avLst/>
          </a:prstGeom>
        </p:spPr>
        <p:txBody>
          <a:bodyPr vert="horz" lIns="91440" tIns="45720" rIns="91440" bIns="45720" rtlCol="0" anchor="b"/>
          <a:lstStyle>
            <a:lvl1pPr algn="r">
              <a:defRPr sz="1200"/>
            </a:lvl1pPr>
          </a:lstStyle>
          <a:p>
            <a:fld id="{5E396261-4E26-4387-8E15-A0DC1A76DF5B}" type="slidenum">
              <a:rPr lang="en-US" smtClean="0"/>
              <a:pPr/>
              <a:t>‹#›</a:t>
            </a:fld>
            <a:endParaRPr lang="en-US"/>
          </a:p>
        </p:txBody>
      </p:sp>
    </p:spTree>
    <p:extLst>
      <p:ext uri="{BB962C8B-B14F-4D97-AF65-F5344CB8AC3E}">
        <p14:creationId xmlns:p14="http://schemas.microsoft.com/office/powerpoint/2010/main" val="32892702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1</a:t>
            </a:fld>
            <a:endParaRPr lang="en-US"/>
          </a:p>
        </p:txBody>
      </p:sp>
    </p:spTree>
    <p:extLst>
      <p:ext uri="{BB962C8B-B14F-4D97-AF65-F5344CB8AC3E}">
        <p14:creationId xmlns:p14="http://schemas.microsoft.com/office/powerpoint/2010/main" val="11961894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10</a:t>
            </a:fld>
            <a:endParaRPr lang="en-US"/>
          </a:p>
        </p:txBody>
      </p:sp>
    </p:spTree>
    <p:extLst>
      <p:ext uri="{BB962C8B-B14F-4D97-AF65-F5344CB8AC3E}">
        <p14:creationId xmlns:p14="http://schemas.microsoft.com/office/powerpoint/2010/main" val="17642738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11</a:t>
            </a:fld>
            <a:endParaRPr lang="en-US"/>
          </a:p>
        </p:txBody>
      </p:sp>
    </p:spTree>
    <p:extLst>
      <p:ext uri="{BB962C8B-B14F-4D97-AF65-F5344CB8AC3E}">
        <p14:creationId xmlns:p14="http://schemas.microsoft.com/office/powerpoint/2010/main" val="2871908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12</a:t>
            </a:fld>
            <a:endParaRPr lang="en-US"/>
          </a:p>
        </p:txBody>
      </p:sp>
    </p:spTree>
    <p:extLst>
      <p:ext uri="{BB962C8B-B14F-4D97-AF65-F5344CB8AC3E}">
        <p14:creationId xmlns:p14="http://schemas.microsoft.com/office/powerpoint/2010/main" val="1795413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13</a:t>
            </a:fld>
            <a:endParaRPr lang="en-US"/>
          </a:p>
        </p:txBody>
      </p:sp>
    </p:spTree>
    <p:extLst>
      <p:ext uri="{BB962C8B-B14F-4D97-AF65-F5344CB8AC3E}">
        <p14:creationId xmlns:p14="http://schemas.microsoft.com/office/powerpoint/2010/main" val="10417194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14</a:t>
            </a:fld>
            <a:endParaRPr lang="en-US"/>
          </a:p>
        </p:txBody>
      </p:sp>
    </p:spTree>
    <p:extLst>
      <p:ext uri="{BB962C8B-B14F-4D97-AF65-F5344CB8AC3E}">
        <p14:creationId xmlns:p14="http://schemas.microsoft.com/office/powerpoint/2010/main" val="31844913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15</a:t>
            </a:fld>
            <a:endParaRPr lang="en-US"/>
          </a:p>
        </p:txBody>
      </p:sp>
    </p:spTree>
    <p:extLst>
      <p:ext uri="{BB962C8B-B14F-4D97-AF65-F5344CB8AC3E}">
        <p14:creationId xmlns:p14="http://schemas.microsoft.com/office/powerpoint/2010/main" val="36327102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16</a:t>
            </a:fld>
            <a:endParaRPr lang="en-US"/>
          </a:p>
        </p:txBody>
      </p:sp>
    </p:spTree>
    <p:extLst>
      <p:ext uri="{BB962C8B-B14F-4D97-AF65-F5344CB8AC3E}">
        <p14:creationId xmlns:p14="http://schemas.microsoft.com/office/powerpoint/2010/main" val="749092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17</a:t>
            </a:fld>
            <a:endParaRPr lang="en-US"/>
          </a:p>
        </p:txBody>
      </p:sp>
    </p:spTree>
    <p:extLst>
      <p:ext uri="{BB962C8B-B14F-4D97-AF65-F5344CB8AC3E}">
        <p14:creationId xmlns:p14="http://schemas.microsoft.com/office/powerpoint/2010/main" val="21857714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18</a:t>
            </a:fld>
            <a:endParaRPr lang="en-US"/>
          </a:p>
        </p:txBody>
      </p:sp>
    </p:spTree>
    <p:extLst>
      <p:ext uri="{BB962C8B-B14F-4D97-AF65-F5344CB8AC3E}">
        <p14:creationId xmlns:p14="http://schemas.microsoft.com/office/powerpoint/2010/main" val="32111603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19</a:t>
            </a:fld>
            <a:endParaRPr lang="en-US"/>
          </a:p>
        </p:txBody>
      </p:sp>
    </p:spTree>
    <p:extLst>
      <p:ext uri="{BB962C8B-B14F-4D97-AF65-F5344CB8AC3E}">
        <p14:creationId xmlns:p14="http://schemas.microsoft.com/office/powerpoint/2010/main" val="290010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2</a:t>
            </a:fld>
            <a:endParaRPr lang="en-US"/>
          </a:p>
        </p:txBody>
      </p:sp>
    </p:spTree>
    <p:extLst>
      <p:ext uri="{BB962C8B-B14F-4D97-AF65-F5344CB8AC3E}">
        <p14:creationId xmlns:p14="http://schemas.microsoft.com/office/powerpoint/2010/main" val="3620783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20</a:t>
            </a:fld>
            <a:endParaRPr lang="en-US"/>
          </a:p>
        </p:txBody>
      </p:sp>
    </p:spTree>
    <p:extLst>
      <p:ext uri="{BB962C8B-B14F-4D97-AF65-F5344CB8AC3E}">
        <p14:creationId xmlns:p14="http://schemas.microsoft.com/office/powerpoint/2010/main" val="2403080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21</a:t>
            </a:fld>
            <a:endParaRPr lang="en-US"/>
          </a:p>
        </p:txBody>
      </p:sp>
    </p:spTree>
    <p:extLst>
      <p:ext uri="{BB962C8B-B14F-4D97-AF65-F5344CB8AC3E}">
        <p14:creationId xmlns:p14="http://schemas.microsoft.com/office/powerpoint/2010/main" val="41208515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22</a:t>
            </a:fld>
            <a:endParaRPr lang="en-US"/>
          </a:p>
        </p:txBody>
      </p:sp>
    </p:spTree>
    <p:extLst>
      <p:ext uri="{BB962C8B-B14F-4D97-AF65-F5344CB8AC3E}">
        <p14:creationId xmlns:p14="http://schemas.microsoft.com/office/powerpoint/2010/main" val="23439885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23</a:t>
            </a:fld>
            <a:endParaRPr lang="en-US"/>
          </a:p>
        </p:txBody>
      </p:sp>
    </p:spTree>
    <p:extLst>
      <p:ext uri="{BB962C8B-B14F-4D97-AF65-F5344CB8AC3E}">
        <p14:creationId xmlns:p14="http://schemas.microsoft.com/office/powerpoint/2010/main" val="41399908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24</a:t>
            </a:fld>
            <a:endParaRPr lang="en-US"/>
          </a:p>
        </p:txBody>
      </p:sp>
    </p:spTree>
    <p:extLst>
      <p:ext uri="{BB962C8B-B14F-4D97-AF65-F5344CB8AC3E}">
        <p14:creationId xmlns:p14="http://schemas.microsoft.com/office/powerpoint/2010/main" val="22939987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25</a:t>
            </a:fld>
            <a:endParaRPr lang="en-US"/>
          </a:p>
        </p:txBody>
      </p:sp>
    </p:spTree>
    <p:extLst>
      <p:ext uri="{BB962C8B-B14F-4D97-AF65-F5344CB8AC3E}">
        <p14:creationId xmlns:p14="http://schemas.microsoft.com/office/powerpoint/2010/main" val="1413931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26</a:t>
            </a:fld>
            <a:endParaRPr lang="en-US"/>
          </a:p>
        </p:txBody>
      </p:sp>
    </p:spTree>
    <p:extLst>
      <p:ext uri="{BB962C8B-B14F-4D97-AF65-F5344CB8AC3E}">
        <p14:creationId xmlns:p14="http://schemas.microsoft.com/office/powerpoint/2010/main" val="4767651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27</a:t>
            </a:fld>
            <a:endParaRPr lang="en-US"/>
          </a:p>
        </p:txBody>
      </p:sp>
    </p:spTree>
    <p:extLst>
      <p:ext uri="{BB962C8B-B14F-4D97-AF65-F5344CB8AC3E}">
        <p14:creationId xmlns:p14="http://schemas.microsoft.com/office/powerpoint/2010/main" val="26514730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28</a:t>
            </a:fld>
            <a:endParaRPr lang="en-US"/>
          </a:p>
        </p:txBody>
      </p:sp>
    </p:spTree>
    <p:extLst>
      <p:ext uri="{BB962C8B-B14F-4D97-AF65-F5344CB8AC3E}">
        <p14:creationId xmlns:p14="http://schemas.microsoft.com/office/powerpoint/2010/main" val="18067114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29</a:t>
            </a:fld>
            <a:endParaRPr lang="en-US"/>
          </a:p>
        </p:txBody>
      </p:sp>
    </p:spTree>
    <p:extLst>
      <p:ext uri="{BB962C8B-B14F-4D97-AF65-F5344CB8AC3E}">
        <p14:creationId xmlns:p14="http://schemas.microsoft.com/office/powerpoint/2010/main" val="1972564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3</a:t>
            </a:fld>
            <a:endParaRPr lang="en-US"/>
          </a:p>
        </p:txBody>
      </p:sp>
    </p:spTree>
    <p:extLst>
      <p:ext uri="{BB962C8B-B14F-4D97-AF65-F5344CB8AC3E}">
        <p14:creationId xmlns:p14="http://schemas.microsoft.com/office/powerpoint/2010/main" val="37734373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30</a:t>
            </a:fld>
            <a:endParaRPr lang="en-US"/>
          </a:p>
        </p:txBody>
      </p:sp>
    </p:spTree>
    <p:extLst>
      <p:ext uri="{BB962C8B-B14F-4D97-AF65-F5344CB8AC3E}">
        <p14:creationId xmlns:p14="http://schemas.microsoft.com/office/powerpoint/2010/main" val="20820404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31</a:t>
            </a:fld>
            <a:endParaRPr lang="en-US"/>
          </a:p>
        </p:txBody>
      </p:sp>
    </p:spTree>
    <p:extLst>
      <p:ext uri="{BB962C8B-B14F-4D97-AF65-F5344CB8AC3E}">
        <p14:creationId xmlns:p14="http://schemas.microsoft.com/office/powerpoint/2010/main" val="8438569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32</a:t>
            </a:fld>
            <a:endParaRPr lang="en-US"/>
          </a:p>
        </p:txBody>
      </p:sp>
    </p:spTree>
    <p:extLst>
      <p:ext uri="{BB962C8B-B14F-4D97-AF65-F5344CB8AC3E}">
        <p14:creationId xmlns:p14="http://schemas.microsoft.com/office/powerpoint/2010/main" val="20324904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33</a:t>
            </a:fld>
            <a:endParaRPr lang="en-US"/>
          </a:p>
        </p:txBody>
      </p:sp>
    </p:spTree>
    <p:extLst>
      <p:ext uri="{BB962C8B-B14F-4D97-AF65-F5344CB8AC3E}">
        <p14:creationId xmlns:p14="http://schemas.microsoft.com/office/powerpoint/2010/main" val="12360044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34</a:t>
            </a:fld>
            <a:endParaRPr lang="en-US"/>
          </a:p>
        </p:txBody>
      </p:sp>
    </p:spTree>
    <p:extLst>
      <p:ext uri="{BB962C8B-B14F-4D97-AF65-F5344CB8AC3E}">
        <p14:creationId xmlns:p14="http://schemas.microsoft.com/office/powerpoint/2010/main" val="17460316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35</a:t>
            </a:fld>
            <a:endParaRPr lang="en-US"/>
          </a:p>
        </p:txBody>
      </p:sp>
    </p:spTree>
    <p:extLst>
      <p:ext uri="{BB962C8B-B14F-4D97-AF65-F5344CB8AC3E}">
        <p14:creationId xmlns:p14="http://schemas.microsoft.com/office/powerpoint/2010/main" val="10561649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36</a:t>
            </a:fld>
            <a:endParaRPr lang="en-US"/>
          </a:p>
        </p:txBody>
      </p:sp>
    </p:spTree>
    <p:extLst>
      <p:ext uri="{BB962C8B-B14F-4D97-AF65-F5344CB8AC3E}">
        <p14:creationId xmlns:p14="http://schemas.microsoft.com/office/powerpoint/2010/main" val="32789048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37</a:t>
            </a:fld>
            <a:endParaRPr lang="en-US"/>
          </a:p>
        </p:txBody>
      </p:sp>
    </p:spTree>
    <p:extLst>
      <p:ext uri="{BB962C8B-B14F-4D97-AF65-F5344CB8AC3E}">
        <p14:creationId xmlns:p14="http://schemas.microsoft.com/office/powerpoint/2010/main" val="33444591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38</a:t>
            </a:fld>
            <a:endParaRPr lang="en-US"/>
          </a:p>
        </p:txBody>
      </p:sp>
    </p:spTree>
    <p:extLst>
      <p:ext uri="{BB962C8B-B14F-4D97-AF65-F5344CB8AC3E}">
        <p14:creationId xmlns:p14="http://schemas.microsoft.com/office/powerpoint/2010/main" val="13322994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39</a:t>
            </a:fld>
            <a:endParaRPr lang="en-US"/>
          </a:p>
        </p:txBody>
      </p:sp>
    </p:spTree>
    <p:extLst>
      <p:ext uri="{BB962C8B-B14F-4D97-AF65-F5344CB8AC3E}">
        <p14:creationId xmlns:p14="http://schemas.microsoft.com/office/powerpoint/2010/main" val="944771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4</a:t>
            </a:fld>
            <a:endParaRPr lang="en-US"/>
          </a:p>
        </p:txBody>
      </p:sp>
    </p:spTree>
    <p:extLst>
      <p:ext uri="{BB962C8B-B14F-4D97-AF65-F5344CB8AC3E}">
        <p14:creationId xmlns:p14="http://schemas.microsoft.com/office/powerpoint/2010/main" val="13528651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40</a:t>
            </a:fld>
            <a:endParaRPr lang="en-US"/>
          </a:p>
        </p:txBody>
      </p:sp>
    </p:spTree>
    <p:extLst>
      <p:ext uri="{BB962C8B-B14F-4D97-AF65-F5344CB8AC3E}">
        <p14:creationId xmlns:p14="http://schemas.microsoft.com/office/powerpoint/2010/main" val="7432368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41</a:t>
            </a:fld>
            <a:endParaRPr lang="en-US"/>
          </a:p>
        </p:txBody>
      </p:sp>
    </p:spTree>
    <p:extLst>
      <p:ext uri="{BB962C8B-B14F-4D97-AF65-F5344CB8AC3E}">
        <p14:creationId xmlns:p14="http://schemas.microsoft.com/office/powerpoint/2010/main" val="10926012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42</a:t>
            </a:fld>
            <a:endParaRPr lang="en-US"/>
          </a:p>
        </p:txBody>
      </p:sp>
    </p:spTree>
    <p:extLst>
      <p:ext uri="{BB962C8B-B14F-4D97-AF65-F5344CB8AC3E}">
        <p14:creationId xmlns:p14="http://schemas.microsoft.com/office/powerpoint/2010/main" val="41662819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43</a:t>
            </a:fld>
            <a:endParaRPr lang="en-US"/>
          </a:p>
        </p:txBody>
      </p:sp>
    </p:spTree>
    <p:extLst>
      <p:ext uri="{BB962C8B-B14F-4D97-AF65-F5344CB8AC3E}">
        <p14:creationId xmlns:p14="http://schemas.microsoft.com/office/powerpoint/2010/main" val="35547699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44</a:t>
            </a:fld>
            <a:endParaRPr lang="en-US"/>
          </a:p>
        </p:txBody>
      </p:sp>
    </p:spTree>
    <p:extLst>
      <p:ext uri="{BB962C8B-B14F-4D97-AF65-F5344CB8AC3E}">
        <p14:creationId xmlns:p14="http://schemas.microsoft.com/office/powerpoint/2010/main" val="2109757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5</a:t>
            </a:fld>
            <a:endParaRPr lang="en-US"/>
          </a:p>
        </p:txBody>
      </p:sp>
    </p:spTree>
    <p:extLst>
      <p:ext uri="{BB962C8B-B14F-4D97-AF65-F5344CB8AC3E}">
        <p14:creationId xmlns:p14="http://schemas.microsoft.com/office/powerpoint/2010/main" val="2037823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6</a:t>
            </a:fld>
            <a:endParaRPr lang="en-US"/>
          </a:p>
        </p:txBody>
      </p:sp>
    </p:spTree>
    <p:extLst>
      <p:ext uri="{BB962C8B-B14F-4D97-AF65-F5344CB8AC3E}">
        <p14:creationId xmlns:p14="http://schemas.microsoft.com/office/powerpoint/2010/main" val="901248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7</a:t>
            </a:fld>
            <a:endParaRPr lang="en-US"/>
          </a:p>
        </p:txBody>
      </p:sp>
    </p:spTree>
    <p:extLst>
      <p:ext uri="{BB962C8B-B14F-4D97-AF65-F5344CB8AC3E}">
        <p14:creationId xmlns:p14="http://schemas.microsoft.com/office/powerpoint/2010/main" val="1921974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8</a:t>
            </a:fld>
            <a:endParaRPr lang="en-US"/>
          </a:p>
        </p:txBody>
      </p:sp>
    </p:spTree>
    <p:extLst>
      <p:ext uri="{BB962C8B-B14F-4D97-AF65-F5344CB8AC3E}">
        <p14:creationId xmlns:p14="http://schemas.microsoft.com/office/powerpoint/2010/main" val="3144515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E396261-4E26-4387-8E15-A0DC1A76DF5B}" type="slidenum">
              <a:rPr lang="en-US" smtClean="0"/>
              <a:pPr/>
              <a:t>9</a:t>
            </a:fld>
            <a:endParaRPr lang="en-US"/>
          </a:p>
        </p:txBody>
      </p:sp>
    </p:spTree>
    <p:extLst>
      <p:ext uri="{BB962C8B-B14F-4D97-AF65-F5344CB8AC3E}">
        <p14:creationId xmlns:p14="http://schemas.microsoft.com/office/powerpoint/2010/main" val="295725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solidFill>
            <a:schemeClr val="tx2"/>
          </a:solidFill>
          <a:effectLst>
            <a:outerShdw blurRad="190500" dist="38100" dir="5400000" algn="t" rotWithShape="0">
              <a:prstClr val="black">
                <a:alpha val="40000"/>
              </a:prstClr>
            </a:outerShdw>
          </a:effectLst>
        </p:spPr>
        <p:txBody>
          <a:bodyPr anchor="t"/>
          <a:lstStyle>
            <a:lvl1pPr algn="l">
              <a:defRPr sz="4000" b="1" cap="all">
                <a:solidFill>
                  <a:schemeClr val="bg1"/>
                </a:solidFill>
              </a:defRPr>
            </a:lvl1pPr>
          </a:lstStyle>
          <a:p>
            <a:r>
              <a:rPr lang="en-GB" noProof="0" smtClean="0"/>
              <a:t>Click to edit Master title style</a:t>
            </a:r>
            <a:endParaRPr lang="en-GB" noProof="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smtClean="0"/>
              <a:t>Click to edit Master text styles</a:t>
            </a:r>
          </a:p>
        </p:txBody>
      </p:sp>
      <p:sp>
        <p:nvSpPr>
          <p:cNvPr id="5" name="Footer Placeholder 4"/>
          <p:cNvSpPr>
            <a:spLocks noGrp="1"/>
          </p:cNvSpPr>
          <p:nvPr>
            <p:ph type="ftr" sz="quarter" idx="11"/>
          </p:nvPr>
        </p:nvSpPr>
        <p:spPr>
          <a:xfrm>
            <a:off x="5572132" y="6215082"/>
            <a:ext cx="2895600" cy="365125"/>
          </a:xfrm>
        </p:spPr>
        <p:txBody>
          <a:bodyPr/>
          <a:lstStyle>
            <a:lvl1pPr>
              <a:defRPr/>
            </a:lvl1pPr>
          </a:lstStyle>
          <a:p>
            <a:r>
              <a:rPr lang="en-GB" smtClean="0"/>
              <a:t>William Viganò (william.vigano@cern.ch)</a:t>
            </a:r>
            <a:endParaRPr lang="en-GB" dirty="0" smtClean="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p:nvSpPr>
        <p:spPr>
          <a:xfrm>
            <a:off x="-32" y="6357958"/>
            <a:ext cx="9144000" cy="500066"/>
          </a:xfrm>
          <a:prstGeom prst="rect">
            <a:avLst/>
          </a:prstGeom>
          <a:solidFill>
            <a:schemeClr val="tx2">
              <a:lumMod val="75000"/>
            </a:schemeClr>
          </a:solidFill>
          <a:ln>
            <a:solidFill>
              <a:schemeClr val="tx2"/>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7" name="Rectangle 6"/>
          <p:cNvSpPr/>
          <p:nvPr/>
        </p:nvSpPr>
        <p:spPr>
          <a:xfrm>
            <a:off x="0" y="0"/>
            <a:ext cx="9144000" cy="928670"/>
          </a:xfrm>
          <a:prstGeom prst="rect">
            <a:avLst/>
          </a:prstGeom>
          <a:solidFill>
            <a:schemeClr val="tx2"/>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 name="Title 1"/>
          <p:cNvSpPr>
            <a:spLocks noGrp="1"/>
          </p:cNvSpPr>
          <p:nvPr>
            <p:ph type="title"/>
          </p:nvPr>
        </p:nvSpPr>
        <p:spPr>
          <a:xfrm>
            <a:off x="457200" y="71414"/>
            <a:ext cx="8229600" cy="725470"/>
          </a:xfrm>
        </p:spPr>
        <p:txBody>
          <a:bodyPr/>
          <a:lstStyle>
            <a:lvl1pPr>
              <a:defRPr>
                <a:solidFill>
                  <a:schemeClr val="bg1"/>
                </a:solidFill>
              </a:defRPr>
            </a:lvl1pPr>
          </a:lstStyle>
          <a:p>
            <a:r>
              <a:rPr lang="en-GB" noProof="0" smtClean="0"/>
              <a:t>Click to edit Master title style</a:t>
            </a:r>
            <a:endParaRPr lang="en-GB" noProof="0"/>
          </a:p>
        </p:txBody>
      </p:sp>
      <p:sp>
        <p:nvSpPr>
          <p:cNvPr id="3" name="Content Placeholder 2"/>
          <p:cNvSpPr>
            <a:spLocks noGrp="1"/>
          </p:cNvSpPr>
          <p:nvPr>
            <p:ph idx="1"/>
          </p:nvPr>
        </p:nvSpPr>
        <p:spPr>
          <a:xfrm>
            <a:off x="457200" y="1142984"/>
            <a:ext cx="8229600" cy="5072098"/>
          </a:xfrm>
        </p:spPr>
        <p:txBody>
          <a:bodyPr/>
          <a:lstStyle>
            <a:lvl1pPr marL="324000" indent="-324000">
              <a:lnSpc>
                <a:spcPct val="100000"/>
              </a:lnSpc>
              <a:spcBef>
                <a:spcPts val="1200"/>
              </a:spcBef>
              <a:buClr>
                <a:schemeClr val="tx1"/>
              </a:buClr>
              <a:buSzPct val="70000"/>
              <a:buFont typeface="Wingdings 2" pitchFamily="18" charset="2"/>
              <a:buChar char=""/>
              <a:defRPr/>
            </a:lvl1pPr>
            <a:lvl2pPr>
              <a:spcBef>
                <a:spcPts val="200"/>
              </a:spcBef>
              <a:buClr>
                <a:srgbClr val="C00000"/>
              </a:buClr>
              <a:buSzPct val="100000"/>
              <a:buFont typeface="Wingdings" pitchFamily="2" charset="2"/>
              <a:buChar char="§"/>
              <a:defRPr/>
            </a:lvl2pPr>
            <a:lvl3pPr>
              <a:buFont typeface="Webdings" pitchFamily="18" charset="2"/>
              <a:buChar char=""/>
              <a:defRPr/>
            </a:lvl3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4" name="Date Placeholder 3"/>
          <p:cNvSpPr>
            <a:spLocks noGrp="1"/>
          </p:cNvSpPr>
          <p:nvPr>
            <p:ph type="dt" sz="half" idx="10"/>
          </p:nvPr>
        </p:nvSpPr>
        <p:spPr>
          <a:xfrm>
            <a:off x="457200" y="6421461"/>
            <a:ext cx="2133600" cy="365125"/>
          </a:xfrm>
        </p:spPr>
        <p:txBody>
          <a:bodyPr/>
          <a:lstStyle/>
          <a:p>
            <a:fld id="{22CF2984-A7C9-468C-84DB-90A0004873F0}" type="datetime1">
              <a:rPr lang="en-US" smtClean="0"/>
              <a:t>10/12/2018</a:t>
            </a:fld>
            <a:endParaRPr lang="en-GB" dirty="0"/>
          </a:p>
        </p:txBody>
      </p:sp>
      <p:sp>
        <p:nvSpPr>
          <p:cNvPr id="5" name="Footer Placeholder 4"/>
          <p:cNvSpPr>
            <a:spLocks noGrp="1"/>
          </p:cNvSpPr>
          <p:nvPr>
            <p:ph type="ftr" sz="quarter" idx="11"/>
          </p:nvPr>
        </p:nvSpPr>
        <p:spPr>
          <a:xfrm>
            <a:off x="3124200" y="6421461"/>
            <a:ext cx="2895600" cy="365125"/>
          </a:xfrm>
        </p:spPr>
        <p:txBody>
          <a:bodyPr/>
          <a:lstStyle/>
          <a:p>
            <a:r>
              <a:rPr lang="en-GB" smtClean="0"/>
              <a:t>William Viganò (william.vigano@cern.ch)</a:t>
            </a:r>
            <a:endParaRPr lang="en-GB" dirty="0" smtClean="0"/>
          </a:p>
        </p:txBody>
      </p:sp>
      <p:sp>
        <p:nvSpPr>
          <p:cNvPr id="6" name="Slide Number Placeholder 5"/>
          <p:cNvSpPr>
            <a:spLocks noGrp="1"/>
          </p:cNvSpPr>
          <p:nvPr>
            <p:ph type="sldNum" sz="quarter" idx="12"/>
          </p:nvPr>
        </p:nvSpPr>
        <p:spPr>
          <a:xfrm>
            <a:off x="6553200" y="6421461"/>
            <a:ext cx="2133600" cy="365125"/>
          </a:xfrm>
        </p:spPr>
        <p:txBody>
          <a:bodyPr/>
          <a:lstStyle/>
          <a:p>
            <a:fld id="{B6F15528-21DE-4FAA-801E-634DDDAF4B2B}" type="slidenum">
              <a:rPr lang="en-GB" noProof="0" smtClean="0"/>
              <a:pPr/>
              <a:t>‹#›</a:t>
            </a:fld>
            <a:endParaRPr lang="en-GB" noProof="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32" y="6357958"/>
            <a:ext cx="9144000" cy="500066"/>
          </a:xfrm>
          <a:prstGeom prst="rect">
            <a:avLst/>
          </a:prstGeom>
          <a:solidFill>
            <a:schemeClr val="tx2">
              <a:lumMod val="75000"/>
            </a:schemeClr>
          </a:solidFill>
          <a:ln>
            <a:solidFill>
              <a:schemeClr val="tx2"/>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Rectangle 8"/>
          <p:cNvSpPr/>
          <p:nvPr/>
        </p:nvSpPr>
        <p:spPr>
          <a:xfrm>
            <a:off x="0" y="0"/>
            <a:ext cx="9144000" cy="928670"/>
          </a:xfrm>
          <a:prstGeom prst="rect">
            <a:avLst/>
          </a:prstGeom>
          <a:solidFill>
            <a:schemeClr val="tx2"/>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 name="Title 1"/>
          <p:cNvSpPr>
            <a:spLocks noGrp="1"/>
          </p:cNvSpPr>
          <p:nvPr>
            <p:ph type="title"/>
          </p:nvPr>
        </p:nvSpPr>
        <p:spPr>
          <a:xfrm>
            <a:off x="457200" y="71414"/>
            <a:ext cx="8229600" cy="725470"/>
          </a:xfrm>
          <a:effectLst/>
        </p:spPr>
        <p:txBody>
          <a:bodyPr/>
          <a:lstStyle>
            <a:lvl1pPr>
              <a:defRPr>
                <a:solidFill>
                  <a:schemeClr val="bg1"/>
                </a:solidFill>
              </a:defRPr>
            </a:lvl1pPr>
          </a:lstStyle>
          <a:p>
            <a:r>
              <a:rPr lang="en-GB" noProof="0" smtClean="0"/>
              <a:t>Click to edit Master title style</a:t>
            </a:r>
            <a:endParaRPr lang="en-GB" noProof="0"/>
          </a:p>
        </p:txBody>
      </p:sp>
      <p:sp>
        <p:nvSpPr>
          <p:cNvPr id="3" name="Content Placeholder 2"/>
          <p:cNvSpPr>
            <a:spLocks noGrp="1"/>
          </p:cNvSpPr>
          <p:nvPr>
            <p:ph sz="half" idx="1"/>
          </p:nvPr>
        </p:nvSpPr>
        <p:spPr>
          <a:xfrm>
            <a:off x="457200" y="1142984"/>
            <a:ext cx="4038600" cy="50720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Content Placeholder 3"/>
          <p:cNvSpPr>
            <a:spLocks noGrp="1"/>
          </p:cNvSpPr>
          <p:nvPr>
            <p:ph sz="half" idx="2"/>
          </p:nvPr>
        </p:nvSpPr>
        <p:spPr>
          <a:xfrm>
            <a:off x="4648200" y="1142984"/>
            <a:ext cx="4038600" cy="50720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Date Placeholder 4"/>
          <p:cNvSpPr>
            <a:spLocks noGrp="1"/>
          </p:cNvSpPr>
          <p:nvPr>
            <p:ph type="dt" sz="half" idx="10"/>
          </p:nvPr>
        </p:nvSpPr>
        <p:spPr>
          <a:xfrm>
            <a:off x="457200" y="6421461"/>
            <a:ext cx="2133600" cy="365125"/>
          </a:xfrm>
        </p:spPr>
        <p:txBody>
          <a:bodyPr/>
          <a:lstStyle/>
          <a:p>
            <a:fld id="{A4DE3323-F8C7-4004-ABA3-A4421D3B37D0}" type="datetime1">
              <a:rPr lang="en-US" smtClean="0"/>
              <a:t>10/12/2018</a:t>
            </a:fld>
            <a:endParaRPr lang="en-GB" dirty="0"/>
          </a:p>
        </p:txBody>
      </p:sp>
      <p:sp>
        <p:nvSpPr>
          <p:cNvPr id="6" name="Footer Placeholder 5"/>
          <p:cNvSpPr>
            <a:spLocks noGrp="1"/>
          </p:cNvSpPr>
          <p:nvPr>
            <p:ph type="ftr" sz="quarter" idx="11"/>
          </p:nvPr>
        </p:nvSpPr>
        <p:spPr>
          <a:xfrm>
            <a:off x="3124200" y="6421461"/>
            <a:ext cx="2895600" cy="365125"/>
          </a:xfrm>
        </p:spPr>
        <p:txBody>
          <a:bodyPr/>
          <a:lstStyle/>
          <a:p>
            <a:r>
              <a:rPr lang="en-GB" smtClean="0"/>
              <a:t>William Viganò (william.vigano@cern.ch)</a:t>
            </a:r>
            <a:endParaRPr lang="en-GB" dirty="0" smtClean="0"/>
          </a:p>
        </p:txBody>
      </p:sp>
      <p:sp>
        <p:nvSpPr>
          <p:cNvPr id="7" name="Slide Number Placeholder 6"/>
          <p:cNvSpPr>
            <a:spLocks noGrp="1"/>
          </p:cNvSpPr>
          <p:nvPr>
            <p:ph type="sldNum" sz="quarter" idx="12"/>
          </p:nvPr>
        </p:nvSpPr>
        <p:spPr>
          <a:xfrm>
            <a:off x="6553200" y="6421461"/>
            <a:ext cx="2133600" cy="365125"/>
          </a:xfrm>
        </p:spPr>
        <p:txBody>
          <a:bodyPr/>
          <a:lstStyle/>
          <a:p>
            <a:fld id="{B6F15528-21DE-4FAA-801E-634DDDAF4B2B}" type="slidenum">
              <a:rPr lang="en-GB" noProof="0" smtClean="0"/>
              <a:pPr/>
              <a:t>‹#›</a:t>
            </a:fld>
            <a:endParaRPr lang="en-GB" noProof="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noProof="0" smtClean="0"/>
              <a:t>Click to edit Master title style</a:t>
            </a:r>
            <a:endParaRPr lang="en-GB" noProof="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smtClean="0"/>
              <a:t>Click to edit Master subtitle style</a:t>
            </a:r>
            <a:endParaRPr lang="en-GB" noProof="0"/>
          </a:p>
        </p:txBody>
      </p:sp>
      <p:sp>
        <p:nvSpPr>
          <p:cNvPr id="4" name="Date Placeholder 3"/>
          <p:cNvSpPr>
            <a:spLocks noGrp="1"/>
          </p:cNvSpPr>
          <p:nvPr>
            <p:ph type="dt" sz="half" idx="10"/>
          </p:nvPr>
        </p:nvSpPr>
        <p:spPr/>
        <p:txBody>
          <a:bodyPr/>
          <a:lstStyle/>
          <a:p>
            <a:fld id="{BFA41671-1034-4297-A747-E7EA210D3A1C}" type="datetime1">
              <a:rPr lang="en-US" smtClean="0"/>
              <a:t>10/12/2018</a:t>
            </a:fld>
            <a:endParaRPr lang="en-GB" dirty="0"/>
          </a:p>
        </p:txBody>
      </p:sp>
      <p:sp>
        <p:nvSpPr>
          <p:cNvPr id="5" name="Footer Placeholder 4"/>
          <p:cNvSpPr>
            <a:spLocks noGrp="1"/>
          </p:cNvSpPr>
          <p:nvPr>
            <p:ph type="ftr" sz="quarter" idx="11"/>
          </p:nvPr>
        </p:nvSpPr>
        <p:spPr/>
        <p:txBody>
          <a:bodyPr/>
          <a:lstStyle/>
          <a:p>
            <a:r>
              <a:rPr lang="en-GB" smtClean="0"/>
              <a:t>William Viganò (william.vigano@cern.ch)</a:t>
            </a:r>
            <a:endParaRPr lang="en-GB" dirty="0" smtClean="0"/>
          </a:p>
        </p:txBody>
      </p:sp>
      <p:sp>
        <p:nvSpPr>
          <p:cNvPr id="6" name="Slide Number Placeholder 5"/>
          <p:cNvSpPr>
            <a:spLocks noGrp="1"/>
          </p:cNvSpPr>
          <p:nvPr>
            <p:ph type="sldNum" sz="quarter" idx="12"/>
          </p:nvPr>
        </p:nvSpPr>
        <p:spPr/>
        <p:txBody>
          <a:bodyPr/>
          <a:lstStyle/>
          <a:p>
            <a:fld id="{B6F15528-21DE-4FAA-801E-634DDDAF4B2B}" type="slidenum">
              <a:rPr lang="en-GB" noProof="0" smtClean="0"/>
              <a:pPr/>
              <a:t>‹#›</a:t>
            </a:fld>
            <a:endParaRPr lang="en-GB"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BAB8D9CC-1749-4984-A67D-0568DA77C3F8}" type="datetime1">
              <a:rPr lang="en-US" smtClean="0"/>
              <a:t>10/12/2018</a:t>
            </a:fld>
            <a:endParaRPr lang="en-GB" dirty="0"/>
          </a:p>
        </p:txBody>
      </p:sp>
      <p:sp>
        <p:nvSpPr>
          <p:cNvPr id="4" name="Footer Placeholder 3"/>
          <p:cNvSpPr>
            <a:spLocks noGrp="1"/>
          </p:cNvSpPr>
          <p:nvPr>
            <p:ph type="ftr" sz="quarter" idx="11"/>
          </p:nvPr>
        </p:nvSpPr>
        <p:spPr/>
        <p:txBody>
          <a:bodyPr/>
          <a:lstStyle>
            <a:lvl1pPr>
              <a:defRPr/>
            </a:lvl1pPr>
          </a:lstStyle>
          <a:p>
            <a:r>
              <a:rPr lang="en-GB" smtClean="0"/>
              <a:t>William Viganò (william.vigano@cern.ch)</a:t>
            </a:r>
            <a:endParaRPr lang="en-GB" dirty="0" smtClean="0"/>
          </a:p>
        </p:txBody>
      </p:sp>
      <p:sp>
        <p:nvSpPr>
          <p:cNvPr id="5" name="Slide Number Placeholder 4"/>
          <p:cNvSpPr>
            <a:spLocks noGrp="1"/>
          </p:cNvSpPr>
          <p:nvPr>
            <p:ph type="sldNum" sz="quarter" idx="12"/>
          </p:nvPr>
        </p:nvSpPr>
        <p:spPr/>
        <p:txBody>
          <a:bodyPr/>
          <a:lstStyle>
            <a:lvl1pPr>
              <a:defRPr/>
            </a:lvl1pPr>
          </a:lstStyle>
          <a:p>
            <a:fld id="{7F2B2898-221E-49A8-82B1-D6484998CD6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noProof="0" smtClean="0"/>
              <a:t>Click to edit Master title style</a:t>
            </a:r>
            <a:endParaRPr lang="en-GB" noProof="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090C85-BFFD-4A01-8468-595D38BE088F}" type="datetime1">
              <a:rPr lang="en-US" noProof="0" smtClean="0"/>
              <a:t>10/12/2018</a:t>
            </a:fld>
            <a:endParaRPr lang="en-GB" noProof="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noProof="0" smtClean="0"/>
              <a:t>William Viganò (william.vigano@cern.ch)</a:t>
            </a:r>
            <a:endParaRPr lang="en-GB" noProof="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GB" noProof="0" smtClean="0"/>
              <a:pPr/>
              <a:t>‹#›</a:t>
            </a:fld>
            <a:endParaRPr lang="en-GB" noProof="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emf"/><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7.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BLMSPS – Design Overview</a:t>
            </a:r>
            <a:endParaRPr lang="en-GB" dirty="0"/>
          </a:p>
        </p:txBody>
      </p:sp>
      <p:sp>
        <p:nvSpPr>
          <p:cNvPr id="4" name="TextBox 3"/>
          <p:cNvSpPr txBox="1"/>
          <p:nvPr/>
        </p:nvSpPr>
        <p:spPr>
          <a:xfrm>
            <a:off x="1981200" y="5867400"/>
            <a:ext cx="5181600" cy="461665"/>
          </a:xfrm>
          <a:prstGeom prst="rect">
            <a:avLst/>
          </a:prstGeom>
          <a:noFill/>
        </p:spPr>
        <p:txBody>
          <a:bodyPr wrap="square" rtlCol="0">
            <a:spAutoFit/>
          </a:bodyPr>
          <a:lstStyle/>
          <a:p>
            <a:pPr algn="ctr"/>
            <a:r>
              <a:rPr lang="en-US" sz="2400" dirty="0" smtClean="0"/>
              <a:t>12 October 2018</a:t>
            </a:r>
            <a:endParaRPr lang="en-GB" sz="2400" dirty="0" smtClean="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1</a:t>
            </a:fld>
            <a:endParaRPr lang="en-GB" noProof="0"/>
          </a:p>
        </p:txBody>
      </p:sp>
      <p:pic>
        <p:nvPicPr>
          <p:cNvPr id="5" name="Picture 4"/>
          <p:cNvPicPr>
            <a:picLocks noChangeAspect="1"/>
          </p:cNvPicPr>
          <p:nvPr/>
        </p:nvPicPr>
        <p:blipFill>
          <a:blip r:embed="rId3"/>
          <a:stretch>
            <a:fillRect/>
          </a:stretch>
        </p:blipFill>
        <p:spPr>
          <a:xfrm>
            <a:off x="1445598" y="1204331"/>
            <a:ext cx="6183546" cy="3429000"/>
          </a:xfrm>
          <a:prstGeom prst="rect">
            <a:avLst/>
          </a:prstGeom>
          <a:ln>
            <a:solidFill>
              <a:schemeClr val="tx1"/>
            </a:solidFill>
          </a:ln>
        </p:spPr>
      </p:pic>
      <p:sp>
        <p:nvSpPr>
          <p:cNvPr id="7" name="TextBox 6"/>
          <p:cNvSpPr txBox="1"/>
          <p:nvPr/>
        </p:nvSpPr>
        <p:spPr>
          <a:xfrm>
            <a:off x="114300" y="5100935"/>
            <a:ext cx="8915400" cy="461665"/>
          </a:xfrm>
          <a:prstGeom prst="rect">
            <a:avLst/>
          </a:prstGeom>
          <a:noFill/>
        </p:spPr>
        <p:txBody>
          <a:bodyPr wrap="square" rtlCol="0">
            <a:spAutoFit/>
          </a:bodyPr>
          <a:lstStyle/>
          <a:p>
            <a:pPr algn="ctr"/>
            <a:r>
              <a:rPr lang="en-US" sz="2400" dirty="0" smtClean="0"/>
              <a:t>E. Calvo, E. Effinger, M. Saccani, V. Schramm, W. Viganò, C. </a:t>
            </a:r>
            <a:r>
              <a:rPr lang="en-US" sz="2400" dirty="0" err="1" smtClean="0"/>
              <a:t>Zamantzas</a:t>
            </a:r>
            <a:endParaRPr lang="en-GB" sz="2400" dirty="0" smtClean="0"/>
          </a:p>
        </p:txBody>
      </p:sp>
      <p:sp>
        <p:nvSpPr>
          <p:cNvPr id="8" name="Footer Placeholder 5"/>
          <p:cNvSpPr>
            <a:spLocks noGrp="1"/>
          </p:cNvSpPr>
          <p:nvPr>
            <p:ph type="ftr" sz="quarter" idx="11"/>
          </p:nvPr>
        </p:nvSpPr>
        <p:spPr>
          <a:xfrm>
            <a:off x="3124200" y="6421461"/>
            <a:ext cx="2895600" cy="365125"/>
          </a:xfrm>
        </p:spPr>
        <p:txBody>
          <a:bodyPr/>
          <a:lstStyle/>
          <a:p>
            <a:r>
              <a:rPr lang="en-GB" dirty="0" smtClean="0"/>
              <a:t>William Viganò (william.vigano@cern.ch)</a:t>
            </a:r>
          </a:p>
        </p:txBody>
      </p:sp>
    </p:spTree>
    <p:extLst>
      <p:ext uri="{BB962C8B-B14F-4D97-AF65-F5344CB8AC3E}">
        <p14:creationId xmlns:p14="http://schemas.microsoft.com/office/powerpoint/2010/main" val="160948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Acquisition Crate 3D - Update</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10</a:t>
            </a:fld>
            <a:endParaRPr lang="en-GB" noProof="0"/>
          </a:p>
        </p:txBody>
      </p:sp>
      <p:sp>
        <p:nvSpPr>
          <p:cNvPr id="6" name="TextBox 5"/>
          <p:cNvSpPr txBox="1"/>
          <p:nvPr/>
        </p:nvSpPr>
        <p:spPr>
          <a:xfrm>
            <a:off x="1143000" y="4483986"/>
            <a:ext cx="6858000" cy="1785104"/>
          </a:xfrm>
          <a:prstGeom prst="rect">
            <a:avLst/>
          </a:prstGeom>
          <a:noFill/>
        </p:spPr>
        <p:txBody>
          <a:bodyPr wrap="square" rtlCol="0">
            <a:spAutoFit/>
          </a:bodyPr>
          <a:lstStyle/>
          <a:p>
            <a:pPr marL="342900" indent="-342900">
              <a:buFont typeface="Arial" panose="020B0604020202020204" pitchFamily="34" charset="0"/>
              <a:buChar char="•"/>
            </a:pPr>
            <a:r>
              <a:rPr lang="en-US" sz="2200" dirty="0" smtClean="0"/>
              <a:t>Height = 3U</a:t>
            </a:r>
          </a:p>
          <a:p>
            <a:pPr marL="342900" indent="-342900">
              <a:buFont typeface="Arial" panose="020B0604020202020204" pitchFamily="34" charset="0"/>
              <a:buChar char="•"/>
            </a:pPr>
            <a:r>
              <a:rPr lang="en-US" sz="2200" dirty="0" smtClean="0"/>
              <a:t>Depth = 280mm</a:t>
            </a:r>
          </a:p>
          <a:p>
            <a:pPr marL="342900" indent="-342900">
              <a:buFont typeface="Arial" panose="020B0604020202020204" pitchFamily="34" charset="0"/>
              <a:buChar char="•"/>
            </a:pPr>
            <a:r>
              <a:rPr lang="en-US" sz="2200" dirty="0" smtClean="0"/>
              <a:t>Fully shielded</a:t>
            </a:r>
          </a:p>
          <a:p>
            <a:pPr marL="342900" indent="-342900">
              <a:buFont typeface="Arial" panose="020B0604020202020204" pitchFamily="34" charset="0"/>
              <a:buChar char="•"/>
            </a:pPr>
            <a:r>
              <a:rPr lang="en-US" sz="2200" dirty="0" smtClean="0"/>
              <a:t>No HV or 230V</a:t>
            </a:r>
            <a:r>
              <a:rPr lang="en-US" sz="2200" baseline="-25000" dirty="0" smtClean="0"/>
              <a:t>AC</a:t>
            </a:r>
            <a:r>
              <a:rPr lang="en-US" sz="2200" dirty="0" smtClean="0"/>
              <a:t> inside the chassis</a:t>
            </a:r>
          </a:p>
          <a:p>
            <a:pPr marL="342900" indent="-342900">
              <a:buFont typeface="Arial" panose="020B0604020202020204" pitchFamily="34" charset="0"/>
              <a:buChar char="•"/>
            </a:pPr>
            <a:r>
              <a:rPr lang="en-US" sz="2200" dirty="0" smtClean="0"/>
              <a:t>Maintenance and repairing actions from the front side</a:t>
            </a:r>
          </a:p>
        </p:txBody>
      </p:sp>
      <p:pic>
        <p:nvPicPr>
          <p:cNvPr id="4" name="Picture 3"/>
          <p:cNvPicPr>
            <a:picLocks noChangeAspect="1"/>
          </p:cNvPicPr>
          <p:nvPr/>
        </p:nvPicPr>
        <p:blipFill>
          <a:blip r:embed="rId3"/>
          <a:stretch>
            <a:fillRect/>
          </a:stretch>
        </p:blipFill>
        <p:spPr>
          <a:xfrm>
            <a:off x="304800" y="1143000"/>
            <a:ext cx="7825875" cy="3410643"/>
          </a:xfrm>
          <a:prstGeom prst="rect">
            <a:avLst/>
          </a:prstGeom>
        </p:spPr>
      </p:pic>
      <p:cxnSp>
        <p:nvCxnSpPr>
          <p:cNvPr id="8" name="Straight Connector 7"/>
          <p:cNvCxnSpPr/>
          <p:nvPr/>
        </p:nvCxnSpPr>
        <p:spPr>
          <a:xfrm>
            <a:off x="7467600" y="4483986"/>
            <a:ext cx="457200" cy="88014"/>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924800" y="3352800"/>
            <a:ext cx="457200" cy="8801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7772400" y="3440814"/>
            <a:ext cx="609600" cy="108717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016240" y="3831563"/>
            <a:ext cx="762000" cy="307777"/>
          </a:xfrm>
          <a:prstGeom prst="rect">
            <a:avLst/>
          </a:prstGeom>
          <a:noFill/>
        </p:spPr>
        <p:txBody>
          <a:bodyPr wrap="square" rtlCol="0">
            <a:spAutoFit/>
          </a:bodyPr>
          <a:lstStyle/>
          <a:p>
            <a:r>
              <a:rPr lang="en-US" sz="1400" dirty="0" smtClean="0"/>
              <a:t>280mm</a:t>
            </a:r>
          </a:p>
        </p:txBody>
      </p:sp>
      <p:cxnSp>
        <p:nvCxnSpPr>
          <p:cNvPr id="13" name="Straight Connector 12"/>
          <p:cNvCxnSpPr/>
          <p:nvPr/>
        </p:nvCxnSpPr>
        <p:spPr>
          <a:xfrm>
            <a:off x="7924800" y="3315698"/>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898892" y="15240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8283075" y="1524000"/>
            <a:ext cx="0" cy="174900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283075" y="2215076"/>
            <a:ext cx="403726" cy="307777"/>
          </a:xfrm>
          <a:prstGeom prst="rect">
            <a:avLst/>
          </a:prstGeom>
          <a:noFill/>
        </p:spPr>
        <p:txBody>
          <a:bodyPr wrap="square" rtlCol="0">
            <a:spAutoFit/>
          </a:bodyPr>
          <a:lstStyle/>
          <a:p>
            <a:r>
              <a:rPr lang="en-US" sz="1400" dirty="0" smtClean="0"/>
              <a:t>3U</a:t>
            </a:r>
          </a:p>
        </p:txBody>
      </p:sp>
    </p:spTree>
    <p:extLst>
      <p:ext uri="{BB962C8B-B14F-4D97-AF65-F5344CB8AC3E}">
        <p14:creationId xmlns:p14="http://schemas.microsoft.com/office/powerpoint/2010/main" val="26974963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091" y="86721"/>
            <a:ext cx="8305800" cy="725470"/>
          </a:xfrm>
        </p:spPr>
        <p:txBody>
          <a:bodyPr>
            <a:noAutofit/>
          </a:bodyPr>
          <a:lstStyle/>
          <a:p>
            <a:r>
              <a:rPr lang="en-GB" sz="3600" dirty="0" smtClean="0"/>
              <a:t>Acquisition Crate – distribution of functions</a:t>
            </a:r>
            <a:endParaRPr lang="en-GB" sz="3600" dirty="0"/>
          </a:p>
        </p:txBody>
      </p:sp>
      <p:sp>
        <p:nvSpPr>
          <p:cNvPr id="11" name="Rectangle 10"/>
          <p:cNvSpPr/>
          <p:nvPr/>
        </p:nvSpPr>
        <p:spPr>
          <a:xfrm>
            <a:off x="5636859" y="2117805"/>
            <a:ext cx="1828800" cy="37495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t>Acquisition Card</a:t>
            </a:r>
            <a:endParaRPr lang="en-GB" dirty="0"/>
          </a:p>
        </p:txBody>
      </p:sp>
      <p:sp>
        <p:nvSpPr>
          <p:cNvPr id="12" name="Rectangle 11"/>
          <p:cNvSpPr/>
          <p:nvPr/>
        </p:nvSpPr>
        <p:spPr>
          <a:xfrm>
            <a:off x="2601456" y="2117804"/>
            <a:ext cx="1524000" cy="374959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r>
              <a:rPr lang="en-US" dirty="0" smtClean="0"/>
              <a:t>Power Supply Unit</a:t>
            </a:r>
            <a:endParaRPr lang="en-GB" dirty="0"/>
          </a:p>
        </p:txBody>
      </p:sp>
      <p:sp>
        <p:nvSpPr>
          <p:cNvPr id="13" name="Rectangle 12"/>
          <p:cNvSpPr/>
          <p:nvPr/>
        </p:nvSpPr>
        <p:spPr>
          <a:xfrm>
            <a:off x="4123541" y="2098648"/>
            <a:ext cx="1524000" cy="376875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t"/>
          <a:lstStyle/>
          <a:p>
            <a:pPr algn="ctr"/>
            <a:r>
              <a:rPr lang="en-US" dirty="0" smtClean="0"/>
              <a:t>Crate Control</a:t>
            </a:r>
            <a:endParaRPr lang="en-GB" dirty="0"/>
          </a:p>
        </p:txBody>
      </p:sp>
      <p:sp>
        <p:nvSpPr>
          <p:cNvPr id="14" name="Rectangle 13"/>
          <p:cNvSpPr/>
          <p:nvPr/>
        </p:nvSpPr>
        <p:spPr>
          <a:xfrm>
            <a:off x="533400" y="1355805"/>
            <a:ext cx="8077200" cy="762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dirty="0" smtClean="0"/>
              <a:t>Backplane</a:t>
            </a:r>
            <a:endParaRPr lang="en-GB" dirty="0"/>
          </a:p>
        </p:txBody>
      </p:sp>
      <p:sp>
        <p:nvSpPr>
          <p:cNvPr id="20" name="Rectangle 19"/>
          <p:cNvSpPr/>
          <p:nvPr/>
        </p:nvSpPr>
        <p:spPr>
          <a:xfrm>
            <a:off x="537707" y="2125701"/>
            <a:ext cx="2074333" cy="374169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r>
              <a:rPr lang="en-US" dirty="0" smtClean="0"/>
              <a:t>Input Power Unit</a:t>
            </a:r>
            <a:endParaRPr lang="en-GB" dirty="0"/>
          </a:p>
        </p:txBody>
      </p:sp>
      <p:sp>
        <p:nvSpPr>
          <p:cNvPr id="21" name="Rectangle 20"/>
          <p:cNvSpPr/>
          <p:nvPr/>
        </p:nvSpPr>
        <p:spPr>
          <a:xfrm>
            <a:off x="7560792" y="1510352"/>
            <a:ext cx="9144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Input signal connectors</a:t>
            </a:r>
            <a:endParaRPr lang="en-GB" sz="1200" dirty="0"/>
          </a:p>
        </p:txBody>
      </p:sp>
      <p:sp>
        <p:nvSpPr>
          <p:cNvPr id="22" name="Rectangle 21"/>
          <p:cNvSpPr/>
          <p:nvPr/>
        </p:nvSpPr>
        <p:spPr>
          <a:xfrm>
            <a:off x="644415" y="4557247"/>
            <a:ext cx="1854202" cy="50629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Transformer status signal conditioning</a:t>
            </a:r>
            <a:endParaRPr lang="en-GB" sz="1200" dirty="0"/>
          </a:p>
        </p:txBody>
      </p:sp>
      <p:sp>
        <p:nvSpPr>
          <p:cNvPr id="23" name="Rectangle 22"/>
          <p:cNvSpPr/>
          <p:nvPr/>
        </p:nvSpPr>
        <p:spPr>
          <a:xfrm>
            <a:off x="5029200" y="1493890"/>
            <a:ext cx="9144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Test points</a:t>
            </a:r>
            <a:endParaRPr lang="en-GB" sz="1200" dirty="0"/>
          </a:p>
        </p:txBody>
      </p:sp>
      <p:sp>
        <p:nvSpPr>
          <p:cNvPr id="24" name="Rectangle 23"/>
          <p:cNvSpPr/>
          <p:nvPr/>
        </p:nvSpPr>
        <p:spPr>
          <a:xfrm>
            <a:off x="2713639" y="2743200"/>
            <a:ext cx="1333498" cy="73236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2 x 7V</a:t>
            </a:r>
            <a:r>
              <a:rPr lang="en-US" sz="1200" baseline="-25000" dirty="0" smtClean="0"/>
              <a:t>AC</a:t>
            </a:r>
            <a:r>
              <a:rPr lang="en-US" sz="1200" dirty="0" smtClean="0"/>
              <a:t> (winding1 and winding 2) conversion for BLECF2</a:t>
            </a:r>
            <a:endParaRPr lang="en-GB" sz="1200" dirty="0"/>
          </a:p>
        </p:txBody>
      </p:sp>
      <p:sp>
        <p:nvSpPr>
          <p:cNvPr id="25" name="Rectangle 24"/>
          <p:cNvSpPr/>
          <p:nvPr/>
        </p:nvSpPr>
        <p:spPr>
          <a:xfrm>
            <a:off x="645655" y="3200400"/>
            <a:ext cx="1858434"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230V</a:t>
            </a:r>
            <a:r>
              <a:rPr lang="en-US" sz="1200" baseline="-25000" dirty="0" smtClean="0"/>
              <a:t>AC</a:t>
            </a:r>
            <a:r>
              <a:rPr lang="en-US" sz="1200" dirty="0" smtClean="0"/>
              <a:t> output bridge connection</a:t>
            </a:r>
            <a:endParaRPr lang="en-GB" sz="1200" dirty="0"/>
          </a:p>
        </p:txBody>
      </p:sp>
      <p:sp>
        <p:nvSpPr>
          <p:cNvPr id="26" name="Rectangle 25"/>
          <p:cNvSpPr/>
          <p:nvPr/>
        </p:nvSpPr>
        <p:spPr>
          <a:xfrm>
            <a:off x="649889" y="5105400"/>
            <a:ext cx="1858434"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High Voltage feedback conditioning</a:t>
            </a:r>
            <a:endParaRPr lang="en-GB" sz="1200" dirty="0"/>
          </a:p>
        </p:txBody>
      </p:sp>
      <p:sp>
        <p:nvSpPr>
          <p:cNvPr id="28" name="Rectangle 27"/>
          <p:cNvSpPr/>
          <p:nvPr/>
        </p:nvSpPr>
        <p:spPr>
          <a:xfrm>
            <a:off x="638211" y="3886200"/>
            <a:ext cx="1858434"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Power input </a:t>
            </a:r>
            <a:r>
              <a:rPr lang="en-US" sz="1200" dirty="0"/>
              <a:t>transformer </a:t>
            </a:r>
            <a:r>
              <a:rPr lang="en-US" sz="1200" dirty="0" smtClean="0"/>
              <a:t>230V</a:t>
            </a:r>
            <a:r>
              <a:rPr lang="en-US" sz="1200" baseline="-25000" dirty="0" smtClean="0"/>
              <a:t>AC</a:t>
            </a:r>
            <a:r>
              <a:rPr lang="en-US" sz="1200" dirty="0" smtClean="0"/>
              <a:t> to 2 x 7V</a:t>
            </a:r>
            <a:r>
              <a:rPr lang="en-US" sz="1200" baseline="-25000" dirty="0" smtClean="0"/>
              <a:t>AC</a:t>
            </a:r>
            <a:r>
              <a:rPr lang="en-US" sz="1200" dirty="0" smtClean="0"/>
              <a:t> </a:t>
            </a:r>
            <a:endParaRPr lang="en-GB" sz="1200" dirty="0"/>
          </a:p>
        </p:txBody>
      </p:sp>
      <p:sp>
        <p:nvSpPr>
          <p:cNvPr id="29" name="Rectangle 28"/>
          <p:cNvSpPr/>
          <p:nvPr/>
        </p:nvSpPr>
        <p:spPr>
          <a:xfrm>
            <a:off x="645655" y="2514600"/>
            <a:ext cx="1858434"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230V</a:t>
            </a:r>
            <a:r>
              <a:rPr lang="en-US" sz="1200" baseline="-25000" dirty="0" smtClean="0"/>
              <a:t>AC</a:t>
            </a:r>
            <a:r>
              <a:rPr lang="en-US" sz="1200" dirty="0" smtClean="0"/>
              <a:t> Protection and filtering</a:t>
            </a:r>
            <a:endParaRPr lang="en-GB" sz="1200" dirty="0"/>
          </a:p>
        </p:txBody>
      </p:sp>
      <p:sp>
        <p:nvSpPr>
          <p:cNvPr id="30" name="Rectangle 29"/>
          <p:cNvSpPr/>
          <p:nvPr/>
        </p:nvSpPr>
        <p:spPr>
          <a:xfrm>
            <a:off x="2709404" y="3531046"/>
            <a:ext cx="1333498" cy="96475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Power output voltages:</a:t>
            </a:r>
          </a:p>
          <a:p>
            <a:pPr algn="ctr"/>
            <a:r>
              <a:rPr lang="en-US" sz="1200" dirty="0" smtClean="0"/>
              <a:t>±5V</a:t>
            </a:r>
            <a:r>
              <a:rPr lang="en-US" sz="1200" baseline="-25000" dirty="0" smtClean="0"/>
              <a:t>DC</a:t>
            </a:r>
            <a:r>
              <a:rPr lang="en-US" sz="1200" dirty="0" smtClean="0"/>
              <a:t> </a:t>
            </a:r>
            <a:r>
              <a:rPr lang="en-US" sz="1200" dirty="0"/>
              <a:t>,</a:t>
            </a:r>
            <a:r>
              <a:rPr lang="en-US" sz="1200" dirty="0" smtClean="0"/>
              <a:t> +3.3V</a:t>
            </a:r>
            <a:r>
              <a:rPr lang="en-US" sz="1200" baseline="-25000" dirty="0" smtClean="0"/>
              <a:t>DC</a:t>
            </a:r>
            <a:r>
              <a:rPr lang="en-US" sz="1200" dirty="0" smtClean="0"/>
              <a:t> </a:t>
            </a:r>
            <a:r>
              <a:rPr lang="en-US" sz="1200" dirty="0"/>
              <a:t>and </a:t>
            </a:r>
            <a:r>
              <a:rPr lang="en-US" sz="1200" dirty="0" smtClean="0"/>
              <a:t>+1.5V</a:t>
            </a:r>
            <a:r>
              <a:rPr lang="en-US" sz="1200" baseline="-25000" dirty="0" smtClean="0"/>
              <a:t>DC</a:t>
            </a:r>
            <a:r>
              <a:rPr lang="en-US" sz="1200" dirty="0" smtClean="0"/>
              <a:t> for BLECF2</a:t>
            </a:r>
            <a:endParaRPr lang="en-GB" sz="1200" dirty="0"/>
          </a:p>
        </p:txBody>
      </p:sp>
      <p:sp>
        <p:nvSpPr>
          <p:cNvPr id="31" name="Rectangle 30"/>
          <p:cNvSpPr/>
          <p:nvPr/>
        </p:nvSpPr>
        <p:spPr>
          <a:xfrm>
            <a:off x="2709404" y="4551280"/>
            <a:ext cx="1333498" cy="401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On/Off functions</a:t>
            </a:r>
            <a:endParaRPr lang="en-GB" sz="1200" dirty="0"/>
          </a:p>
        </p:txBody>
      </p:sp>
      <p:sp>
        <p:nvSpPr>
          <p:cNvPr id="32" name="Rectangle 31"/>
          <p:cNvSpPr/>
          <p:nvPr/>
        </p:nvSpPr>
        <p:spPr>
          <a:xfrm>
            <a:off x="4218792" y="2564504"/>
            <a:ext cx="1333498" cy="7639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7V</a:t>
            </a:r>
            <a:r>
              <a:rPr lang="en-US" sz="1200" baseline="-25000" dirty="0" smtClean="0"/>
              <a:t>AC</a:t>
            </a:r>
            <a:r>
              <a:rPr lang="en-US" sz="1200" dirty="0" smtClean="0"/>
              <a:t> (winding2) conversion to generate all required voltages.</a:t>
            </a:r>
            <a:endParaRPr lang="en-GB" sz="1200" dirty="0"/>
          </a:p>
        </p:txBody>
      </p:sp>
      <p:sp>
        <p:nvSpPr>
          <p:cNvPr id="33" name="Rectangle 32"/>
          <p:cNvSpPr/>
          <p:nvPr/>
        </p:nvSpPr>
        <p:spPr>
          <a:xfrm>
            <a:off x="4218792" y="3385486"/>
            <a:ext cx="1333498"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t>Reprogramming of BLECF2</a:t>
            </a:r>
            <a:endParaRPr lang="en-GB" sz="1200" dirty="0"/>
          </a:p>
        </p:txBody>
      </p:sp>
      <p:sp>
        <p:nvSpPr>
          <p:cNvPr id="34" name="Rectangle 33"/>
          <p:cNvSpPr/>
          <p:nvPr/>
        </p:nvSpPr>
        <p:spPr>
          <a:xfrm>
            <a:off x="4216674" y="3975913"/>
            <a:ext cx="1333498"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Direct commands for BLECF2</a:t>
            </a:r>
            <a:endParaRPr lang="en-GB" sz="1200" dirty="0"/>
          </a:p>
        </p:txBody>
      </p:sp>
      <p:sp>
        <p:nvSpPr>
          <p:cNvPr id="35" name="Rectangle 34"/>
          <p:cNvSpPr/>
          <p:nvPr/>
        </p:nvSpPr>
        <p:spPr>
          <a:xfrm>
            <a:off x="4216674" y="4589218"/>
            <a:ext cx="1333498"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On/Off function for the BLECF2 through the PSU</a:t>
            </a:r>
            <a:endParaRPr lang="en-GB" sz="1200" dirty="0"/>
          </a:p>
        </p:txBody>
      </p:sp>
      <p:sp>
        <p:nvSpPr>
          <p:cNvPr id="36" name="Rectangle 35"/>
          <p:cNvSpPr/>
          <p:nvPr/>
        </p:nvSpPr>
        <p:spPr>
          <a:xfrm>
            <a:off x="5706808" y="2523579"/>
            <a:ext cx="1714498" cy="4354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All functions of BLECF</a:t>
            </a:r>
            <a:endParaRPr lang="en-GB" sz="1200" dirty="0"/>
          </a:p>
        </p:txBody>
      </p:sp>
      <p:sp>
        <p:nvSpPr>
          <p:cNvPr id="37" name="Rectangle 36"/>
          <p:cNvSpPr/>
          <p:nvPr/>
        </p:nvSpPr>
        <p:spPr>
          <a:xfrm>
            <a:off x="5706808" y="3019061"/>
            <a:ext cx="1714498" cy="772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Inputs </a:t>
            </a:r>
            <a:r>
              <a:rPr lang="en-US" sz="1200" dirty="0" smtClean="0"/>
              <a:t>for EEPROM </a:t>
            </a:r>
            <a:r>
              <a:rPr lang="en-US" sz="1200" dirty="0"/>
              <a:t>reprogramming </a:t>
            </a:r>
            <a:r>
              <a:rPr lang="en-US" sz="1200" dirty="0" smtClean="0"/>
              <a:t>(from both front panel and backplane)</a:t>
            </a:r>
            <a:endParaRPr lang="en-GB" sz="1200" dirty="0"/>
          </a:p>
        </p:txBody>
      </p:sp>
      <p:sp>
        <p:nvSpPr>
          <p:cNvPr id="38" name="Rectangle 37"/>
          <p:cNvSpPr/>
          <p:nvPr/>
        </p:nvSpPr>
        <p:spPr>
          <a:xfrm>
            <a:off x="5706808" y="3851901"/>
            <a:ext cx="1714498" cy="39679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Input for direct commands</a:t>
            </a:r>
            <a:endParaRPr lang="en-GB" sz="1200" dirty="0"/>
          </a:p>
        </p:txBody>
      </p:sp>
      <p:sp>
        <p:nvSpPr>
          <p:cNvPr id="39" name="Rectangle 38"/>
          <p:cNvSpPr/>
          <p:nvPr/>
        </p:nvSpPr>
        <p:spPr>
          <a:xfrm>
            <a:off x="5706808" y="4300636"/>
            <a:ext cx="1714498" cy="38128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t>Power cycle function</a:t>
            </a:r>
            <a:endParaRPr lang="en-GB" sz="1200" baseline="-25000" dirty="0"/>
          </a:p>
        </p:txBody>
      </p:sp>
      <p:sp>
        <p:nvSpPr>
          <p:cNvPr id="27" name="Rectangle 26"/>
          <p:cNvSpPr/>
          <p:nvPr/>
        </p:nvSpPr>
        <p:spPr>
          <a:xfrm>
            <a:off x="5706807" y="4733865"/>
            <a:ext cx="1714498" cy="40184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Transformer status diagnostic</a:t>
            </a:r>
            <a:endParaRPr lang="en-GB" sz="1200" dirty="0"/>
          </a:p>
        </p:txBody>
      </p:sp>
      <p:sp>
        <p:nvSpPr>
          <p:cNvPr id="40" name="Rectangle 39"/>
          <p:cNvSpPr/>
          <p:nvPr/>
        </p:nvSpPr>
        <p:spPr>
          <a:xfrm>
            <a:off x="4214557" y="5181600"/>
            <a:ext cx="1333498"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Transformer status diagnostic</a:t>
            </a:r>
            <a:endParaRPr lang="en-GB" sz="1200" dirty="0"/>
          </a:p>
        </p:txBody>
      </p:sp>
      <p:sp>
        <p:nvSpPr>
          <p:cNvPr id="41" name="Rectangle 40"/>
          <p:cNvSpPr/>
          <p:nvPr/>
        </p:nvSpPr>
        <p:spPr>
          <a:xfrm>
            <a:off x="5706807" y="5180395"/>
            <a:ext cx="1714497" cy="26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Front panel LEDs</a:t>
            </a:r>
            <a:endParaRPr lang="en-GB" sz="1200" dirty="0"/>
          </a:p>
        </p:txBody>
      </p:sp>
      <p:sp>
        <p:nvSpPr>
          <p:cNvPr id="42" name="Rectangle 41"/>
          <p:cNvSpPr/>
          <p:nvPr/>
        </p:nvSpPr>
        <p:spPr>
          <a:xfrm>
            <a:off x="5706808" y="5484906"/>
            <a:ext cx="1714496" cy="26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1-Wire diagnostic</a:t>
            </a:r>
            <a:endParaRPr lang="en-GB" sz="1200" dirty="0"/>
          </a:p>
        </p:txBody>
      </p:sp>
      <p:sp>
        <p:nvSpPr>
          <p:cNvPr id="43" name="Rectangle 42"/>
          <p:cNvSpPr/>
          <p:nvPr/>
        </p:nvSpPr>
        <p:spPr>
          <a:xfrm>
            <a:off x="2034112" y="1502017"/>
            <a:ext cx="1735669"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Boards interconnection</a:t>
            </a:r>
            <a:endParaRPr lang="en-GB" sz="1200" dirty="0"/>
          </a:p>
        </p:txBody>
      </p:sp>
      <p:pic>
        <p:nvPicPr>
          <p:cNvPr id="3" name="Picture 2"/>
          <p:cNvPicPr>
            <a:picLocks noChangeAspect="1"/>
          </p:cNvPicPr>
          <p:nvPr/>
        </p:nvPicPr>
        <p:blipFill>
          <a:blip r:embed="rId3"/>
          <a:stretch>
            <a:fillRect/>
          </a:stretch>
        </p:blipFill>
        <p:spPr>
          <a:xfrm rot="10800000">
            <a:off x="7821480" y="2569265"/>
            <a:ext cx="196512" cy="350764"/>
          </a:xfrm>
          <a:prstGeom prst="rect">
            <a:avLst/>
          </a:prstGeom>
        </p:spPr>
      </p:pic>
      <p:pic>
        <p:nvPicPr>
          <p:cNvPr id="44" name="Picture 43"/>
          <p:cNvPicPr>
            <a:picLocks noChangeAspect="1"/>
          </p:cNvPicPr>
          <p:nvPr/>
        </p:nvPicPr>
        <p:blipFill>
          <a:blip r:embed="rId3"/>
          <a:stretch>
            <a:fillRect/>
          </a:stretch>
        </p:blipFill>
        <p:spPr>
          <a:xfrm rot="10800000">
            <a:off x="8078487" y="2569265"/>
            <a:ext cx="196512" cy="350764"/>
          </a:xfrm>
          <a:prstGeom prst="rect">
            <a:avLst/>
          </a:prstGeom>
        </p:spPr>
      </p:pic>
      <p:pic>
        <p:nvPicPr>
          <p:cNvPr id="45" name="Picture 44"/>
          <p:cNvPicPr>
            <a:picLocks noChangeAspect="1"/>
          </p:cNvPicPr>
          <p:nvPr/>
        </p:nvPicPr>
        <p:blipFill>
          <a:blip r:embed="rId3"/>
          <a:stretch>
            <a:fillRect/>
          </a:stretch>
        </p:blipFill>
        <p:spPr>
          <a:xfrm rot="10800000">
            <a:off x="7829178" y="2917645"/>
            <a:ext cx="196512" cy="350764"/>
          </a:xfrm>
          <a:prstGeom prst="rect">
            <a:avLst/>
          </a:prstGeom>
        </p:spPr>
      </p:pic>
      <p:pic>
        <p:nvPicPr>
          <p:cNvPr id="46" name="Picture 45"/>
          <p:cNvPicPr>
            <a:picLocks noChangeAspect="1"/>
          </p:cNvPicPr>
          <p:nvPr/>
        </p:nvPicPr>
        <p:blipFill>
          <a:blip r:embed="rId3"/>
          <a:stretch>
            <a:fillRect/>
          </a:stretch>
        </p:blipFill>
        <p:spPr>
          <a:xfrm rot="10800000">
            <a:off x="8086185" y="2917645"/>
            <a:ext cx="196512" cy="350764"/>
          </a:xfrm>
          <a:prstGeom prst="rect">
            <a:avLst/>
          </a:prstGeom>
        </p:spPr>
      </p:pic>
      <p:pic>
        <p:nvPicPr>
          <p:cNvPr id="47" name="Picture 46"/>
          <p:cNvPicPr>
            <a:picLocks noChangeAspect="1"/>
          </p:cNvPicPr>
          <p:nvPr/>
        </p:nvPicPr>
        <p:blipFill>
          <a:blip r:embed="rId3"/>
          <a:stretch>
            <a:fillRect/>
          </a:stretch>
        </p:blipFill>
        <p:spPr>
          <a:xfrm rot="10800000">
            <a:off x="7830406" y="3263575"/>
            <a:ext cx="196512" cy="350764"/>
          </a:xfrm>
          <a:prstGeom prst="rect">
            <a:avLst/>
          </a:prstGeom>
        </p:spPr>
      </p:pic>
      <p:pic>
        <p:nvPicPr>
          <p:cNvPr id="48" name="Picture 47"/>
          <p:cNvPicPr>
            <a:picLocks noChangeAspect="1"/>
          </p:cNvPicPr>
          <p:nvPr/>
        </p:nvPicPr>
        <p:blipFill>
          <a:blip r:embed="rId3"/>
          <a:stretch>
            <a:fillRect/>
          </a:stretch>
        </p:blipFill>
        <p:spPr>
          <a:xfrm rot="10800000">
            <a:off x="8087413" y="3263575"/>
            <a:ext cx="196512" cy="350764"/>
          </a:xfrm>
          <a:prstGeom prst="rect">
            <a:avLst/>
          </a:prstGeom>
        </p:spPr>
      </p:pic>
      <p:pic>
        <p:nvPicPr>
          <p:cNvPr id="49" name="Picture 48"/>
          <p:cNvPicPr>
            <a:picLocks noChangeAspect="1"/>
          </p:cNvPicPr>
          <p:nvPr/>
        </p:nvPicPr>
        <p:blipFill>
          <a:blip r:embed="rId3"/>
          <a:stretch>
            <a:fillRect/>
          </a:stretch>
        </p:blipFill>
        <p:spPr>
          <a:xfrm rot="10800000">
            <a:off x="7838104" y="3611955"/>
            <a:ext cx="196512" cy="350764"/>
          </a:xfrm>
          <a:prstGeom prst="rect">
            <a:avLst/>
          </a:prstGeom>
        </p:spPr>
      </p:pic>
      <p:pic>
        <p:nvPicPr>
          <p:cNvPr id="50" name="Picture 49"/>
          <p:cNvPicPr>
            <a:picLocks noChangeAspect="1"/>
          </p:cNvPicPr>
          <p:nvPr/>
        </p:nvPicPr>
        <p:blipFill>
          <a:blip r:embed="rId3"/>
          <a:stretch>
            <a:fillRect/>
          </a:stretch>
        </p:blipFill>
        <p:spPr>
          <a:xfrm rot="10800000">
            <a:off x="8095111" y="3611955"/>
            <a:ext cx="196512" cy="350764"/>
          </a:xfrm>
          <a:prstGeom prst="rect">
            <a:avLst/>
          </a:prstGeom>
        </p:spPr>
      </p:pic>
      <p:sp>
        <p:nvSpPr>
          <p:cNvPr id="4" name="Slide Number Placeholder 3"/>
          <p:cNvSpPr>
            <a:spLocks noGrp="1"/>
          </p:cNvSpPr>
          <p:nvPr>
            <p:ph type="sldNum" sz="quarter" idx="12"/>
          </p:nvPr>
        </p:nvSpPr>
        <p:spPr/>
        <p:txBody>
          <a:bodyPr/>
          <a:lstStyle/>
          <a:p>
            <a:fld id="{B6F15528-21DE-4FAA-801E-634DDDAF4B2B}" type="slidenum">
              <a:rPr lang="en-GB" noProof="0" smtClean="0"/>
              <a:pPr/>
              <a:t>11</a:t>
            </a:fld>
            <a:endParaRPr lang="en-GB" noProof="0"/>
          </a:p>
        </p:txBody>
      </p:sp>
    </p:spTree>
    <p:extLst>
      <p:ext uri="{BB962C8B-B14F-4D97-AF65-F5344CB8AC3E}">
        <p14:creationId xmlns:p14="http://schemas.microsoft.com/office/powerpoint/2010/main" val="27327543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28600" y="1041307"/>
            <a:ext cx="8772525" cy="4902293"/>
          </a:xfrm>
          <a:prstGeom prst="rect">
            <a:avLst/>
          </a:prstGeom>
        </p:spPr>
      </p:pic>
      <p:sp>
        <p:nvSpPr>
          <p:cNvPr id="2" name="Title 1"/>
          <p:cNvSpPr>
            <a:spLocks noGrp="1"/>
          </p:cNvSpPr>
          <p:nvPr>
            <p:ph type="title"/>
          </p:nvPr>
        </p:nvSpPr>
        <p:spPr/>
        <p:txBody>
          <a:bodyPr>
            <a:normAutofit/>
          </a:bodyPr>
          <a:lstStyle/>
          <a:p>
            <a:r>
              <a:rPr lang="en-GB" sz="3600" dirty="0" smtClean="0"/>
              <a:t>Acquisition Crate – Grounding and Bonding</a:t>
            </a:r>
            <a:endParaRPr lang="en-GB" sz="3600"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12</a:t>
            </a:fld>
            <a:endParaRPr lang="en-GB" noProof="0"/>
          </a:p>
        </p:txBody>
      </p:sp>
      <p:pic>
        <p:nvPicPr>
          <p:cNvPr id="10" name="Picture 9"/>
          <p:cNvPicPr>
            <a:picLocks noChangeAspect="1"/>
          </p:cNvPicPr>
          <p:nvPr/>
        </p:nvPicPr>
        <p:blipFill>
          <a:blip r:embed="rId4"/>
          <a:stretch>
            <a:fillRect/>
          </a:stretch>
        </p:blipFill>
        <p:spPr>
          <a:xfrm>
            <a:off x="4343400" y="5052123"/>
            <a:ext cx="3352800" cy="1043940"/>
          </a:xfrm>
          <a:prstGeom prst="rect">
            <a:avLst/>
          </a:prstGeom>
        </p:spPr>
      </p:pic>
    </p:spTree>
    <p:extLst>
      <p:ext uri="{BB962C8B-B14F-4D97-AF65-F5344CB8AC3E}">
        <p14:creationId xmlns:p14="http://schemas.microsoft.com/office/powerpoint/2010/main" val="803072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228600" y="1041307"/>
            <a:ext cx="8772525" cy="4902293"/>
          </a:xfrm>
          <a:prstGeom prst="rect">
            <a:avLst/>
          </a:prstGeom>
        </p:spPr>
      </p:pic>
      <p:sp>
        <p:nvSpPr>
          <p:cNvPr id="2" name="Title 1"/>
          <p:cNvSpPr>
            <a:spLocks noGrp="1"/>
          </p:cNvSpPr>
          <p:nvPr>
            <p:ph type="title"/>
          </p:nvPr>
        </p:nvSpPr>
        <p:spPr/>
        <p:txBody>
          <a:bodyPr>
            <a:normAutofit/>
          </a:bodyPr>
          <a:lstStyle/>
          <a:p>
            <a:r>
              <a:rPr lang="en-GB" sz="3600" dirty="0" smtClean="0"/>
              <a:t>Acquisition Crate – Grounding and Bonding</a:t>
            </a:r>
            <a:endParaRPr lang="en-GB" sz="3600"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13</a:t>
            </a:fld>
            <a:endParaRPr lang="en-GB" noProof="0"/>
          </a:p>
        </p:txBody>
      </p:sp>
      <p:sp>
        <p:nvSpPr>
          <p:cNvPr id="7" name="TextBox 6"/>
          <p:cNvSpPr txBox="1"/>
          <p:nvPr/>
        </p:nvSpPr>
        <p:spPr>
          <a:xfrm>
            <a:off x="2895600" y="2471678"/>
            <a:ext cx="5181600" cy="2862322"/>
          </a:xfrm>
          <a:prstGeom prst="rect">
            <a:avLst/>
          </a:prstGeom>
          <a:solidFill>
            <a:schemeClr val="bg1"/>
          </a:solidFill>
          <a:ln>
            <a:solidFill>
              <a:schemeClr val="tx1"/>
            </a:solidFill>
          </a:ln>
        </p:spPr>
        <p:txBody>
          <a:bodyPr wrap="square" rtlCol="0">
            <a:spAutoFit/>
          </a:bodyPr>
          <a:lstStyle>
            <a:defPPr>
              <a:defRPr lang="en-US"/>
            </a:defPPr>
            <a:lvl1pPr>
              <a:defRPr sz="1600"/>
            </a:lvl1pPr>
          </a:lstStyle>
          <a:p>
            <a:pPr marL="285750" indent="-285750">
              <a:buFont typeface="Arial" panose="020B0604020202020204" pitchFamily="34" charset="0"/>
              <a:buChar char="•"/>
            </a:pPr>
            <a:r>
              <a:rPr lang="en-US" sz="1800" dirty="0" smtClean="0"/>
              <a:t>If the BLEIPU is unplugged with the HV cable plugged in, and the HV power on, the grounding screw on the front panel prevents electrical shock from the discharge of the Ionization chamber HV capacitor.</a:t>
            </a:r>
          </a:p>
          <a:p>
            <a:pPr marL="285750" indent="-285750">
              <a:buFont typeface="Arial" panose="020B0604020202020204" pitchFamily="34" charset="0"/>
              <a:buChar char="•"/>
            </a:pPr>
            <a:r>
              <a:rPr lang="en-US" sz="1800" dirty="0" smtClean="0"/>
              <a:t>At the same time, if the BLEIPU module is not inserted, and the HV is power on, the chassis grounding screw prevents the electrical shock that could result from touching the chassis (because the signal cables are plugged).</a:t>
            </a:r>
          </a:p>
        </p:txBody>
      </p:sp>
      <p:sp>
        <p:nvSpPr>
          <p:cNvPr id="4" name="Freeform 3"/>
          <p:cNvSpPr/>
          <p:nvPr/>
        </p:nvSpPr>
        <p:spPr>
          <a:xfrm>
            <a:off x="2452759" y="3246119"/>
            <a:ext cx="701040" cy="1532206"/>
          </a:xfrm>
          <a:custGeom>
            <a:avLst/>
            <a:gdLst>
              <a:gd name="connsiteX0" fmla="*/ 794825 w 794825"/>
              <a:gd name="connsiteY0" fmla="*/ 0 h 1470074"/>
              <a:gd name="connsiteX1" fmla="*/ 386862 w 794825"/>
              <a:gd name="connsiteY1" fmla="*/ 492369 h 1470074"/>
              <a:gd name="connsiteX2" fmla="*/ 0 w 794825"/>
              <a:gd name="connsiteY2" fmla="*/ 1470074 h 1470074"/>
            </a:gdLst>
            <a:ahLst/>
            <a:cxnLst>
              <a:cxn ang="0">
                <a:pos x="connsiteX0" y="connsiteY0"/>
              </a:cxn>
              <a:cxn ang="0">
                <a:pos x="connsiteX1" y="connsiteY1"/>
              </a:cxn>
              <a:cxn ang="0">
                <a:pos x="connsiteX2" y="connsiteY2"/>
              </a:cxn>
            </a:cxnLst>
            <a:rect l="l" t="t" r="r" b="b"/>
            <a:pathLst>
              <a:path w="794825" h="1470074">
                <a:moveTo>
                  <a:pt x="794825" y="0"/>
                </a:moveTo>
                <a:cubicBezTo>
                  <a:pt x="657079" y="123678"/>
                  <a:pt x="519333" y="247357"/>
                  <a:pt x="386862" y="492369"/>
                </a:cubicBezTo>
                <a:cubicBezTo>
                  <a:pt x="254391" y="737381"/>
                  <a:pt x="127195" y="1103727"/>
                  <a:pt x="0" y="1470074"/>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rot="20239020" flipH="1" flipV="1">
            <a:off x="7306963" y="3416023"/>
            <a:ext cx="1424696" cy="1527680"/>
          </a:xfrm>
          <a:custGeom>
            <a:avLst/>
            <a:gdLst>
              <a:gd name="connsiteX0" fmla="*/ 794825 w 794825"/>
              <a:gd name="connsiteY0" fmla="*/ 0 h 1470074"/>
              <a:gd name="connsiteX1" fmla="*/ 386862 w 794825"/>
              <a:gd name="connsiteY1" fmla="*/ 492369 h 1470074"/>
              <a:gd name="connsiteX2" fmla="*/ 0 w 794825"/>
              <a:gd name="connsiteY2" fmla="*/ 1470074 h 1470074"/>
            </a:gdLst>
            <a:ahLst/>
            <a:cxnLst>
              <a:cxn ang="0">
                <a:pos x="connsiteX0" y="connsiteY0"/>
              </a:cxn>
              <a:cxn ang="0">
                <a:pos x="connsiteX1" y="connsiteY1"/>
              </a:cxn>
              <a:cxn ang="0">
                <a:pos x="connsiteX2" y="connsiteY2"/>
              </a:cxn>
            </a:cxnLst>
            <a:rect l="l" t="t" r="r" b="b"/>
            <a:pathLst>
              <a:path w="794825" h="1470074">
                <a:moveTo>
                  <a:pt x="794825" y="0"/>
                </a:moveTo>
                <a:cubicBezTo>
                  <a:pt x="657079" y="123678"/>
                  <a:pt x="519333" y="247357"/>
                  <a:pt x="386862" y="492369"/>
                </a:cubicBezTo>
                <a:cubicBezTo>
                  <a:pt x="254391" y="737381"/>
                  <a:pt x="127195" y="1103727"/>
                  <a:pt x="0" y="1470074"/>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660503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228600" y="1041307"/>
            <a:ext cx="8772525" cy="4902293"/>
          </a:xfrm>
          <a:prstGeom prst="rect">
            <a:avLst/>
          </a:prstGeom>
        </p:spPr>
      </p:pic>
      <p:sp>
        <p:nvSpPr>
          <p:cNvPr id="2" name="Title 1"/>
          <p:cNvSpPr>
            <a:spLocks noGrp="1"/>
          </p:cNvSpPr>
          <p:nvPr>
            <p:ph type="title"/>
          </p:nvPr>
        </p:nvSpPr>
        <p:spPr/>
        <p:txBody>
          <a:bodyPr>
            <a:normAutofit/>
          </a:bodyPr>
          <a:lstStyle/>
          <a:p>
            <a:r>
              <a:rPr lang="en-GB" sz="3600" dirty="0" smtClean="0"/>
              <a:t>Acquisition Crate – Grounding and Bonding</a:t>
            </a:r>
            <a:endParaRPr lang="en-GB" sz="3600"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14</a:t>
            </a:fld>
            <a:endParaRPr lang="en-GB" noProof="0"/>
          </a:p>
        </p:txBody>
      </p:sp>
      <p:sp>
        <p:nvSpPr>
          <p:cNvPr id="4" name="Freeform 3"/>
          <p:cNvSpPr/>
          <p:nvPr/>
        </p:nvSpPr>
        <p:spPr>
          <a:xfrm>
            <a:off x="457200" y="2107771"/>
            <a:ext cx="736502" cy="2102224"/>
          </a:xfrm>
          <a:custGeom>
            <a:avLst/>
            <a:gdLst>
              <a:gd name="connsiteX0" fmla="*/ 15244 w 736502"/>
              <a:gd name="connsiteY0" fmla="*/ 1374900 h 2102224"/>
              <a:gd name="connsiteX1" fmla="*/ 134514 w 736502"/>
              <a:gd name="connsiteY1" fmla="*/ 1931492 h 2102224"/>
              <a:gd name="connsiteX2" fmla="*/ 492322 w 736502"/>
              <a:gd name="connsiteY2" fmla="*/ 2074615 h 2102224"/>
              <a:gd name="connsiteX3" fmla="*/ 691105 w 736502"/>
              <a:gd name="connsiteY3" fmla="*/ 1454413 h 2102224"/>
              <a:gd name="connsiteX4" fmla="*/ 714959 w 736502"/>
              <a:gd name="connsiteY4" fmla="*/ 365085 h 2102224"/>
              <a:gd name="connsiteX5" fmla="*/ 428712 w 736502"/>
              <a:gd name="connsiteY5" fmla="*/ 15227 h 2102224"/>
              <a:gd name="connsiteX6" fmla="*/ 126562 w 736502"/>
              <a:gd name="connsiteY6" fmla="*/ 126546 h 2102224"/>
              <a:gd name="connsiteX7" fmla="*/ 7293 w 736502"/>
              <a:gd name="connsiteY7" fmla="*/ 691088 h 2102224"/>
              <a:gd name="connsiteX8" fmla="*/ 23195 w 736502"/>
              <a:gd name="connsiteY8" fmla="*/ 1184069 h 2102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502" h="2102224">
                <a:moveTo>
                  <a:pt x="15244" y="1374900"/>
                </a:moveTo>
                <a:cubicBezTo>
                  <a:pt x="35122" y="1594886"/>
                  <a:pt x="55001" y="1814873"/>
                  <a:pt x="134514" y="1931492"/>
                </a:cubicBezTo>
                <a:cubicBezTo>
                  <a:pt x="214027" y="2048111"/>
                  <a:pt x="399557" y="2154128"/>
                  <a:pt x="492322" y="2074615"/>
                </a:cubicBezTo>
                <a:cubicBezTo>
                  <a:pt x="585087" y="1995102"/>
                  <a:pt x="653999" y="1739334"/>
                  <a:pt x="691105" y="1454413"/>
                </a:cubicBezTo>
                <a:cubicBezTo>
                  <a:pt x="728211" y="1169492"/>
                  <a:pt x="758691" y="604949"/>
                  <a:pt x="714959" y="365085"/>
                </a:cubicBezTo>
                <a:cubicBezTo>
                  <a:pt x="671227" y="125221"/>
                  <a:pt x="526778" y="54983"/>
                  <a:pt x="428712" y="15227"/>
                </a:cubicBezTo>
                <a:cubicBezTo>
                  <a:pt x="330646" y="-24530"/>
                  <a:pt x="196798" y="13903"/>
                  <a:pt x="126562" y="126546"/>
                </a:cubicBezTo>
                <a:cubicBezTo>
                  <a:pt x="56326" y="239189"/>
                  <a:pt x="24521" y="514834"/>
                  <a:pt x="7293" y="691088"/>
                </a:cubicBezTo>
                <a:cubicBezTo>
                  <a:pt x="-9935" y="867342"/>
                  <a:pt x="6630" y="1025705"/>
                  <a:pt x="23195" y="1184069"/>
                </a:cubicBezTo>
              </a:path>
            </a:pathLst>
          </a:custGeom>
          <a:noFill/>
          <a:ln>
            <a:solidFill>
              <a:srgbClr val="FF0000"/>
            </a:solidFill>
            <a:prstDash val="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2971800" y="4953000"/>
            <a:ext cx="4724400" cy="1323439"/>
          </a:xfrm>
          <a:prstGeom prst="rect">
            <a:avLst/>
          </a:prstGeom>
          <a:solidFill>
            <a:schemeClr val="bg1"/>
          </a:solidFill>
          <a:ln>
            <a:solidFill>
              <a:schemeClr val="tx1"/>
            </a:solidFill>
          </a:ln>
        </p:spPr>
        <p:txBody>
          <a:bodyPr wrap="square" rtlCol="0">
            <a:spAutoFit/>
          </a:bodyPr>
          <a:lstStyle>
            <a:defPPr>
              <a:defRPr lang="en-US"/>
            </a:defPPr>
            <a:lvl1pPr>
              <a:defRPr sz="1600"/>
            </a:lvl1pPr>
          </a:lstStyle>
          <a:p>
            <a:pPr marL="285750" indent="-285750">
              <a:buFont typeface="Arial" panose="020B0604020202020204" pitchFamily="34" charset="0"/>
              <a:buChar char="•"/>
            </a:pPr>
            <a:r>
              <a:rPr lang="en-US" sz="2000" dirty="0" smtClean="0"/>
              <a:t>As a result of the safety precautions a ground loop is created.</a:t>
            </a:r>
          </a:p>
          <a:p>
            <a:pPr marL="285750" indent="-285750">
              <a:buFont typeface="Arial" panose="020B0604020202020204" pitchFamily="34" charset="0"/>
              <a:buChar char="•"/>
            </a:pPr>
            <a:r>
              <a:rPr lang="en-US" sz="2000" dirty="0" smtClean="0"/>
              <a:t>Dedicated tests will be done to check the noise immunity.</a:t>
            </a:r>
          </a:p>
        </p:txBody>
      </p:sp>
      <p:sp>
        <p:nvSpPr>
          <p:cNvPr id="11" name="Freeform 10"/>
          <p:cNvSpPr/>
          <p:nvPr/>
        </p:nvSpPr>
        <p:spPr>
          <a:xfrm rot="7285848">
            <a:off x="1924060" y="2924034"/>
            <a:ext cx="507265" cy="2378038"/>
          </a:xfrm>
          <a:custGeom>
            <a:avLst/>
            <a:gdLst>
              <a:gd name="connsiteX0" fmla="*/ 794825 w 794825"/>
              <a:gd name="connsiteY0" fmla="*/ 0 h 1470074"/>
              <a:gd name="connsiteX1" fmla="*/ 386862 w 794825"/>
              <a:gd name="connsiteY1" fmla="*/ 492369 h 1470074"/>
              <a:gd name="connsiteX2" fmla="*/ 0 w 794825"/>
              <a:gd name="connsiteY2" fmla="*/ 1470074 h 1470074"/>
            </a:gdLst>
            <a:ahLst/>
            <a:cxnLst>
              <a:cxn ang="0">
                <a:pos x="connsiteX0" y="connsiteY0"/>
              </a:cxn>
              <a:cxn ang="0">
                <a:pos x="connsiteX1" y="connsiteY1"/>
              </a:cxn>
              <a:cxn ang="0">
                <a:pos x="connsiteX2" y="connsiteY2"/>
              </a:cxn>
            </a:cxnLst>
            <a:rect l="l" t="t" r="r" b="b"/>
            <a:pathLst>
              <a:path w="794825" h="1470074">
                <a:moveTo>
                  <a:pt x="794825" y="0"/>
                </a:moveTo>
                <a:cubicBezTo>
                  <a:pt x="657079" y="123678"/>
                  <a:pt x="519333" y="247357"/>
                  <a:pt x="386862" y="492369"/>
                </a:cubicBezTo>
                <a:cubicBezTo>
                  <a:pt x="254391" y="737381"/>
                  <a:pt x="127195" y="1103727"/>
                  <a:pt x="0" y="1470074"/>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60880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Backplane - Characteristics</a:t>
            </a:r>
            <a:endParaRPr lang="en-GB" sz="3600" dirty="0"/>
          </a:p>
        </p:txBody>
      </p:sp>
      <p:sp>
        <p:nvSpPr>
          <p:cNvPr id="9" name="TextBox 8"/>
          <p:cNvSpPr txBox="1"/>
          <p:nvPr/>
        </p:nvSpPr>
        <p:spPr>
          <a:xfrm>
            <a:off x="457200" y="1421558"/>
            <a:ext cx="3615559" cy="1938992"/>
          </a:xfrm>
          <a:prstGeom prst="rect">
            <a:avLst/>
          </a:prstGeom>
          <a:noFill/>
        </p:spPr>
        <p:txBody>
          <a:bodyPr wrap="square" rtlCol="0">
            <a:spAutoFit/>
          </a:bodyPr>
          <a:lstStyle>
            <a:defPPr>
              <a:defRPr lang="en-US"/>
            </a:defPPr>
            <a:lvl1pPr>
              <a:defRPr sz="1600"/>
            </a:lvl1pPr>
          </a:lstStyle>
          <a:p>
            <a:r>
              <a:rPr lang="en-US" sz="2400" dirty="0" smtClean="0"/>
              <a:t>PCB thickness = 2.2mm</a:t>
            </a:r>
          </a:p>
          <a:p>
            <a:endParaRPr lang="en-US" sz="2400" dirty="0" smtClean="0"/>
          </a:p>
          <a:p>
            <a:r>
              <a:rPr lang="en-US" sz="2400" dirty="0" smtClean="0"/>
              <a:t>PCB materials = FR4</a:t>
            </a:r>
          </a:p>
          <a:p>
            <a:endParaRPr lang="en-US" sz="2400" dirty="0"/>
          </a:p>
          <a:p>
            <a:r>
              <a:rPr lang="en-US" sz="2400" dirty="0" smtClean="0"/>
              <a:t>Copper thickness = 35µm</a:t>
            </a:r>
            <a:endParaRPr lang="en-GB" sz="2400" dirty="0"/>
          </a:p>
        </p:txBody>
      </p:sp>
      <p:sp>
        <p:nvSpPr>
          <p:cNvPr id="20" name="Slide Number Placeholder 19"/>
          <p:cNvSpPr>
            <a:spLocks noGrp="1"/>
          </p:cNvSpPr>
          <p:nvPr>
            <p:ph type="sldNum" sz="quarter" idx="12"/>
          </p:nvPr>
        </p:nvSpPr>
        <p:spPr/>
        <p:txBody>
          <a:bodyPr/>
          <a:lstStyle/>
          <a:p>
            <a:fld id="{B6F15528-21DE-4FAA-801E-634DDDAF4B2B}" type="slidenum">
              <a:rPr lang="en-GB" noProof="0" smtClean="0"/>
              <a:pPr/>
              <a:t>15</a:t>
            </a:fld>
            <a:endParaRPr lang="en-GB" noProof="0"/>
          </a:p>
        </p:txBody>
      </p:sp>
      <p:sp>
        <p:nvSpPr>
          <p:cNvPr id="23" name="TextBox 22"/>
          <p:cNvSpPr txBox="1"/>
          <p:nvPr/>
        </p:nvSpPr>
        <p:spPr>
          <a:xfrm>
            <a:off x="476098" y="3886200"/>
            <a:ext cx="8058302" cy="2308324"/>
          </a:xfrm>
          <a:prstGeom prst="rect">
            <a:avLst/>
          </a:prstGeom>
          <a:noFill/>
        </p:spPr>
        <p:txBody>
          <a:bodyPr wrap="square" rtlCol="0">
            <a:spAutoFit/>
          </a:bodyPr>
          <a:lstStyle>
            <a:defPPr>
              <a:defRPr lang="en-US"/>
            </a:defPPr>
            <a:lvl1pPr>
              <a:defRPr sz="1600"/>
            </a:lvl1pPr>
          </a:lstStyle>
          <a:p>
            <a:pPr algn="just"/>
            <a:r>
              <a:rPr lang="en-US" sz="2400" dirty="0" smtClean="0"/>
              <a:t>The draft schematics of the backplane is ready, and with the layout designers support it will be used to optimize the interconnections.</a:t>
            </a:r>
          </a:p>
          <a:p>
            <a:pPr algn="just"/>
            <a:endParaRPr lang="en-US" sz="2400" dirty="0" smtClean="0"/>
          </a:p>
          <a:p>
            <a:pPr algn="just"/>
            <a:r>
              <a:rPr lang="en-US" sz="2400" dirty="0" smtClean="0"/>
              <a:t>The design of the BLEACT including all boards will be done with the CADENCE tool.</a:t>
            </a:r>
          </a:p>
        </p:txBody>
      </p:sp>
      <p:pic>
        <p:nvPicPr>
          <p:cNvPr id="12" name="Picture 11"/>
          <p:cNvPicPr>
            <a:picLocks noChangeAspect="1"/>
          </p:cNvPicPr>
          <p:nvPr/>
        </p:nvPicPr>
        <p:blipFill>
          <a:blip r:embed="rId3"/>
          <a:stretch>
            <a:fillRect/>
          </a:stretch>
        </p:blipFill>
        <p:spPr>
          <a:xfrm>
            <a:off x="3965028" y="1525338"/>
            <a:ext cx="5001574" cy="1953620"/>
          </a:xfrm>
          <a:prstGeom prst="rect">
            <a:avLst/>
          </a:prstGeom>
        </p:spPr>
      </p:pic>
    </p:spTree>
    <p:extLst>
      <p:ext uri="{BB962C8B-B14F-4D97-AF65-F5344CB8AC3E}">
        <p14:creationId xmlns:p14="http://schemas.microsoft.com/office/powerpoint/2010/main" val="5690911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Cards connectors</a:t>
            </a:r>
            <a:endParaRPr lang="en-GB" sz="3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199" y="3657600"/>
            <a:ext cx="3277619" cy="1835467"/>
          </a:xfrm>
          <a:prstGeom prst="rect">
            <a:avLst/>
          </a:prstGeom>
        </p:spPr>
      </p:pic>
      <p:pic>
        <p:nvPicPr>
          <p:cNvPr id="4" name="Picture 3"/>
          <p:cNvPicPr>
            <a:picLocks noChangeAspect="1"/>
          </p:cNvPicPr>
          <p:nvPr/>
        </p:nvPicPr>
        <p:blipFill>
          <a:blip r:embed="rId4">
            <a:clrChange>
              <a:clrFrom>
                <a:srgbClr val="FFFFFF"/>
              </a:clrFrom>
              <a:clrTo>
                <a:srgbClr val="FFFFFF">
                  <a:alpha val="0"/>
                </a:srgbClr>
              </a:clrTo>
            </a:clrChange>
          </a:blip>
          <a:stretch>
            <a:fillRect/>
          </a:stretch>
        </p:blipFill>
        <p:spPr>
          <a:xfrm flipV="1">
            <a:off x="431800" y="2535411"/>
            <a:ext cx="3437389" cy="1443703"/>
          </a:xfrm>
          <a:prstGeom prst="rect">
            <a:avLst/>
          </a:prstGeom>
        </p:spPr>
      </p:pic>
      <p:pic>
        <p:nvPicPr>
          <p:cNvPr id="6" name="Picture 5"/>
          <p:cNvPicPr>
            <a:picLocks noChangeAspect="1"/>
          </p:cNvPicPr>
          <p:nvPr/>
        </p:nvPicPr>
        <p:blipFill>
          <a:blip r:embed="rId5">
            <a:clrChange>
              <a:clrFrom>
                <a:srgbClr val="FFFFFF"/>
              </a:clrFrom>
              <a:clrTo>
                <a:srgbClr val="FFFFFF">
                  <a:alpha val="0"/>
                </a:srgbClr>
              </a:clrTo>
            </a:clrChange>
          </a:blip>
          <a:stretch>
            <a:fillRect/>
          </a:stretch>
        </p:blipFill>
        <p:spPr>
          <a:xfrm flipV="1">
            <a:off x="431800" y="4824823"/>
            <a:ext cx="3534454" cy="1440235"/>
          </a:xfrm>
          <a:prstGeom prst="rect">
            <a:avLst/>
          </a:prstGeom>
        </p:spPr>
      </p:pic>
      <p:sp>
        <p:nvSpPr>
          <p:cNvPr id="7" name="TextBox 6"/>
          <p:cNvSpPr txBox="1"/>
          <p:nvPr/>
        </p:nvSpPr>
        <p:spPr>
          <a:xfrm>
            <a:off x="4110186" y="3093273"/>
            <a:ext cx="2438400" cy="584775"/>
          </a:xfrm>
          <a:prstGeom prst="rect">
            <a:avLst/>
          </a:prstGeom>
          <a:noFill/>
        </p:spPr>
        <p:txBody>
          <a:bodyPr wrap="square" rtlCol="0">
            <a:spAutoFit/>
          </a:bodyPr>
          <a:lstStyle>
            <a:defPPr>
              <a:defRPr lang="en-US"/>
            </a:defPPr>
            <a:lvl1pPr>
              <a:defRPr sz="1600"/>
            </a:lvl1pPr>
          </a:lstStyle>
          <a:p>
            <a:r>
              <a:rPr lang="en-US" b="1" dirty="0"/>
              <a:t>BLEPSU</a:t>
            </a:r>
            <a:r>
              <a:rPr lang="en-US" dirty="0"/>
              <a:t> connector</a:t>
            </a:r>
          </a:p>
          <a:p>
            <a:r>
              <a:rPr lang="en-GB" dirty="0" err="1" smtClean="0"/>
              <a:t>Harting</a:t>
            </a:r>
            <a:r>
              <a:rPr lang="en-GB" dirty="0"/>
              <a:t>: 09 06 </a:t>
            </a:r>
            <a:r>
              <a:rPr lang="en-GB" dirty="0" smtClean="0"/>
              <a:t>115 2911</a:t>
            </a:r>
            <a:endParaRPr lang="en-GB" dirty="0"/>
          </a:p>
        </p:txBody>
      </p:sp>
      <p:sp>
        <p:nvSpPr>
          <p:cNvPr id="8" name="TextBox 7"/>
          <p:cNvSpPr txBox="1"/>
          <p:nvPr/>
        </p:nvSpPr>
        <p:spPr>
          <a:xfrm>
            <a:off x="4118653" y="4159834"/>
            <a:ext cx="2616200" cy="830997"/>
          </a:xfrm>
          <a:prstGeom prst="rect">
            <a:avLst/>
          </a:prstGeom>
          <a:noFill/>
        </p:spPr>
        <p:txBody>
          <a:bodyPr wrap="square" rtlCol="0">
            <a:spAutoFit/>
          </a:bodyPr>
          <a:lstStyle>
            <a:defPPr>
              <a:defRPr lang="en-US"/>
            </a:defPPr>
            <a:lvl1pPr>
              <a:defRPr sz="1600"/>
            </a:lvl1pPr>
          </a:lstStyle>
          <a:p>
            <a:r>
              <a:rPr lang="en-US" b="1" dirty="0"/>
              <a:t>BLEACC</a:t>
            </a:r>
            <a:r>
              <a:rPr lang="en-US" dirty="0"/>
              <a:t> connector</a:t>
            </a:r>
          </a:p>
          <a:p>
            <a:r>
              <a:rPr lang="en-US" dirty="0"/>
              <a:t>(SCEM: 09.61.36.015.4</a:t>
            </a:r>
          </a:p>
          <a:p>
            <a:r>
              <a:rPr lang="en-US" dirty="0" err="1"/>
              <a:t>Harting</a:t>
            </a:r>
            <a:r>
              <a:rPr lang="en-US" dirty="0"/>
              <a:t>: 09 04 </a:t>
            </a:r>
            <a:r>
              <a:rPr lang="en-GB" dirty="0"/>
              <a:t>132 2921</a:t>
            </a:r>
            <a:r>
              <a:rPr lang="en-US" dirty="0"/>
              <a:t>)</a:t>
            </a:r>
            <a:endParaRPr lang="en-GB" dirty="0"/>
          </a:p>
        </p:txBody>
      </p:sp>
      <p:sp>
        <p:nvSpPr>
          <p:cNvPr id="9" name="TextBox 8"/>
          <p:cNvSpPr txBox="1"/>
          <p:nvPr/>
        </p:nvSpPr>
        <p:spPr>
          <a:xfrm>
            <a:off x="4110186" y="5328522"/>
            <a:ext cx="2438400" cy="584775"/>
          </a:xfrm>
          <a:prstGeom prst="rect">
            <a:avLst/>
          </a:prstGeom>
          <a:noFill/>
        </p:spPr>
        <p:txBody>
          <a:bodyPr wrap="square" rtlCol="0">
            <a:spAutoFit/>
          </a:bodyPr>
          <a:lstStyle/>
          <a:p>
            <a:r>
              <a:rPr lang="en-US" sz="1600" b="1" dirty="0" smtClean="0"/>
              <a:t>BLECF2</a:t>
            </a:r>
            <a:r>
              <a:rPr lang="en-US" sz="1600" dirty="0" smtClean="0"/>
              <a:t> connector</a:t>
            </a:r>
          </a:p>
          <a:p>
            <a:r>
              <a:rPr lang="en-US" sz="1600" dirty="0" smtClean="0"/>
              <a:t>(</a:t>
            </a:r>
            <a:r>
              <a:rPr lang="en-US" sz="1600" dirty="0" err="1" smtClean="0"/>
              <a:t>Harting</a:t>
            </a:r>
            <a:r>
              <a:rPr lang="en-US" sz="1600" dirty="0" smtClean="0"/>
              <a:t>: </a:t>
            </a:r>
            <a:r>
              <a:rPr lang="en-GB" sz="1600" dirty="0"/>
              <a:t>09 03 164 2921</a:t>
            </a:r>
            <a:r>
              <a:rPr lang="en-US" sz="1600" dirty="0" smtClean="0"/>
              <a:t>)</a:t>
            </a:r>
            <a:endParaRPr lang="en-GB" sz="1600" dirty="0" smtClean="0"/>
          </a:p>
        </p:txBody>
      </p:sp>
      <p:sp>
        <p:nvSpPr>
          <p:cNvPr id="10" name="TextBox 9"/>
          <p:cNvSpPr txBox="1"/>
          <p:nvPr/>
        </p:nvSpPr>
        <p:spPr>
          <a:xfrm>
            <a:off x="4110186" y="1924585"/>
            <a:ext cx="3056467" cy="584775"/>
          </a:xfrm>
          <a:prstGeom prst="rect">
            <a:avLst/>
          </a:prstGeom>
          <a:noFill/>
        </p:spPr>
        <p:txBody>
          <a:bodyPr wrap="square" rtlCol="0">
            <a:spAutoFit/>
          </a:bodyPr>
          <a:lstStyle>
            <a:defPPr>
              <a:defRPr lang="en-US"/>
            </a:defPPr>
            <a:lvl1pPr>
              <a:defRPr sz="1600"/>
            </a:lvl1pPr>
          </a:lstStyle>
          <a:p>
            <a:r>
              <a:rPr lang="en-US" b="1" dirty="0" smtClean="0"/>
              <a:t>BLEIPU</a:t>
            </a:r>
            <a:r>
              <a:rPr lang="en-US" dirty="0" smtClean="0"/>
              <a:t> </a:t>
            </a:r>
            <a:r>
              <a:rPr lang="en-US" dirty="0"/>
              <a:t>connector</a:t>
            </a:r>
          </a:p>
          <a:p>
            <a:r>
              <a:rPr lang="en-GB" dirty="0" err="1" smtClean="0"/>
              <a:t>Harting</a:t>
            </a:r>
            <a:r>
              <a:rPr lang="en-GB" dirty="0"/>
              <a:t>: 09 06 </a:t>
            </a:r>
            <a:r>
              <a:rPr lang="en-GB" dirty="0" smtClean="0"/>
              <a:t>115 2911</a:t>
            </a:r>
            <a:endParaRPr lang="en-GB" dirty="0"/>
          </a:p>
        </p:txBody>
      </p:sp>
      <p:pic>
        <p:nvPicPr>
          <p:cNvPr id="11" name="Picture 10"/>
          <p:cNvPicPr>
            <a:picLocks noChangeAspect="1"/>
          </p:cNvPicPr>
          <p:nvPr/>
        </p:nvPicPr>
        <p:blipFill>
          <a:blip r:embed="rId4">
            <a:clrChange>
              <a:clrFrom>
                <a:srgbClr val="FFFFFF"/>
              </a:clrFrom>
              <a:clrTo>
                <a:srgbClr val="FFFFFF">
                  <a:alpha val="0"/>
                </a:srgbClr>
              </a:clrTo>
            </a:clrChange>
          </a:blip>
          <a:stretch>
            <a:fillRect/>
          </a:stretch>
        </p:blipFill>
        <p:spPr>
          <a:xfrm flipV="1">
            <a:off x="431800" y="1206632"/>
            <a:ext cx="3509054" cy="1473803"/>
          </a:xfrm>
          <a:prstGeom prst="rect">
            <a:avLst/>
          </a:prstGeom>
        </p:spPr>
      </p:pic>
      <p:sp>
        <p:nvSpPr>
          <p:cNvPr id="12" name="Right Brace 11"/>
          <p:cNvSpPr/>
          <p:nvPr/>
        </p:nvSpPr>
        <p:spPr>
          <a:xfrm>
            <a:off x="6319986" y="2114414"/>
            <a:ext cx="457200" cy="175346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TextBox 12"/>
          <p:cNvSpPr txBox="1"/>
          <p:nvPr/>
        </p:nvSpPr>
        <p:spPr>
          <a:xfrm>
            <a:off x="6803462" y="2051995"/>
            <a:ext cx="2243667" cy="1815882"/>
          </a:xfrm>
          <a:prstGeom prst="rect">
            <a:avLst/>
          </a:prstGeom>
          <a:noFill/>
        </p:spPr>
        <p:txBody>
          <a:bodyPr wrap="square" rtlCol="0">
            <a:spAutoFit/>
          </a:bodyPr>
          <a:lstStyle/>
          <a:p>
            <a:r>
              <a:rPr lang="en-US" sz="1600" dirty="0" smtClean="0"/>
              <a:t>No problem if connectors for BLEIPU and BLEPSU are the same, because due to the electronic boxes size, it is impossible to swap them.</a:t>
            </a:r>
            <a:endParaRPr lang="en-GB" sz="1600" dirty="0" smtClean="0"/>
          </a:p>
        </p:txBody>
      </p:sp>
      <p:sp>
        <p:nvSpPr>
          <p:cNvPr id="14" name="Slide Number Placeholder 13"/>
          <p:cNvSpPr>
            <a:spLocks noGrp="1"/>
          </p:cNvSpPr>
          <p:nvPr>
            <p:ph type="sldNum" sz="quarter" idx="12"/>
          </p:nvPr>
        </p:nvSpPr>
        <p:spPr/>
        <p:txBody>
          <a:bodyPr/>
          <a:lstStyle/>
          <a:p>
            <a:fld id="{B6F15528-21DE-4FAA-801E-634DDDAF4B2B}" type="slidenum">
              <a:rPr lang="en-GB" noProof="0" smtClean="0"/>
              <a:pPr/>
              <a:t>16</a:t>
            </a:fld>
            <a:endParaRPr lang="en-GB" noProof="0"/>
          </a:p>
        </p:txBody>
      </p:sp>
    </p:spTree>
    <p:extLst>
      <p:ext uri="{BB962C8B-B14F-4D97-AF65-F5344CB8AC3E}">
        <p14:creationId xmlns:p14="http://schemas.microsoft.com/office/powerpoint/2010/main" val="24508879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Backplane connectors</a:t>
            </a:r>
            <a:endParaRPr lang="en-GB" sz="3600" dirty="0"/>
          </a:p>
        </p:txBody>
      </p:sp>
      <p:sp>
        <p:nvSpPr>
          <p:cNvPr id="7" name="TextBox 6"/>
          <p:cNvSpPr txBox="1"/>
          <p:nvPr/>
        </p:nvSpPr>
        <p:spPr>
          <a:xfrm>
            <a:off x="4910666" y="3130469"/>
            <a:ext cx="2709333" cy="830997"/>
          </a:xfrm>
          <a:prstGeom prst="rect">
            <a:avLst/>
          </a:prstGeom>
          <a:noFill/>
        </p:spPr>
        <p:txBody>
          <a:bodyPr wrap="square" rtlCol="0">
            <a:spAutoFit/>
          </a:bodyPr>
          <a:lstStyle>
            <a:defPPr>
              <a:defRPr lang="en-US"/>
            </a:defPPr>
            <a:lvl1pPr>
              <a:defRPr sz="1600"/>
            </a:lvl1pPr>
          </a:lstStyle>
          <a:p>
            <a:r>
              <a:rPr lang="en-US" dirty="0"/>
              <a:t>Female for </a:t>
            </a:r>
            <a:r>
              <a:rPr lang="en-US" b="1" dirty="0" smtClean="0"/>
              <a:t>BLEPSU</a:t>
            </a:r>
            <a:r>
              <a:rPr lang="en-US" dirty="0" smtClean="0"/>
              <a:t> </a:t>
            </a:r>
            <a:r>
              <a:rPr lang="en-US" dirty="0"/>
              <a:t>connector</a:t>
            </a:r>
          </a:p>
          <a:p>
            <a:r>
              <a:rPr lang="en-US" dirty="0"/>
              <a:t>(SCEM: 09.61.41.565.4</a:t>
            </a:r>
          </a:p>
          <a:p>
            <a:r>
              <a:rPr lang="en-US" dirty="0" err="1"/>
              <a:t>Harting</a:t>
            </a:r>
            <a:r>
              <a:rPr lang="en-US" dirty="0"/>
              <a:t>: 09 06 215 2821)</a:t>
            </a:r>
            <a:endParaRPr lang="en-GB" dirty="0"/>
          </a:p>
        </p:txBody>
      </p:sp>
      <p:sp>
        <p:nvSpPr>
          <p:cNvPr id="8" name="TextBox 7"/>
          <p:cNvSpPr txBox="1"/>
          <p:nvPr/>
        </p:nvSpPr>
        <p:spPr>
          <a:xfrm>
            <a:off x="4876800" y="4495800"/>
            <a:ext cx="2819400" cy="584775"/>
          </a:xfrm>
          <a:prstGeom prst="rect">
            <a:avLst/>
          </a:prstGeom>
          <a:noFill/>
        </p:spPr>
        <p:txBody>
          <a:bodyPr wrap="square" rtlCol="0">
            <a:spAutoFit/>
          </a:bodyPr>
          <a:lstStyle>
            <a:defPPr>
              <a:defRPr lang="en-US"/>
            </a:defPPr>
            <a:lvl1pPr>
              <a:defRPr sz="1600"/>
            </a:lvl1pPr>
          </a:lstStyle>
          <a:p>
            <a:r>
              <a:rPr lang="en-US" dirty="0"/>
              <a:t>Female for </a:t>
            </a:r>
            <a:r>
              <a:rPr lang="en-US" b="1" dirty="0" smtClean="0"/>
              <a:t>BLEACC</a:t>
            </a:r>
            <a:r>
              <a:rPr lang="en-US" dirty="0" smtClean="0"/>
              <a:t> </a:t>
            </a:r>
            <a:r>
              <a:rPr lang="en-US" dirty="0"/>
              <a:t>connector</a:t>
            </a:r>
          </a:p>
          <a:p>
            <a:r>
              <a:rPr lang="en-US" dirty="0"/>
              <a:t>(</a:t>
            </a:r>
            <a:r>
              <a:rPr lang="en-US" dirty="0" err="1"/>
              <a:t>Harting</a:t>
            </a:r>
            <a:r>
              <a:rPr lang="en-US" dirty="0"/>
              <a:t>: 09 04 232 2831)</a:t>
            </a:r>
            <a:endParaRPr lang="en-GB" dirty="0"/>
          </a:p>
        </p:txBody>
      </p:sp>
      <p:sp>
        <p:nvSpPr>
          <p:cNvPr id="9" name="TextBox 8"/>
          <p:cNvSpPr txBox="1"/>
          <p:nvPr/>
        </p:nvSpPr>
        <p:spPr>
          <a:xfrm>
            <a:off x="4910667" y="5428881"/>
            <a:ext cx="2709332" cy="584775"/>
          </a:xfrm>
          <a:prstGeom prst="rect">
            <a:avLst/>
          </a:prstGeom>
          <a:noFill/>
        </p:spPr>
        <p:txBody>
          <a:bodyPr wrap="square" rtlCol="0">
            <a:spAutoFit/>
          </a:bodyPr>
          <a:lstStyle>
            <a:defPPr>
              <a:defRPr lang="en-US"/>
            </a:defPPr>
            <a:lvl1pPr>
              <a:defRPr sz="1600"/>
            </a:lvl1pPr>
          </a:lstStyle>
          <a:p>
            <a:r>
              <a:rPr lang="en-US" dirty="0"/>
              <a:t>Female for </a:t>
            </a:r>
            <a:r>
              <a:rPr lang="en-US" b="1" dirty="0" smtClean="0"/>
              <a:t>BLECF2</a:t>
            </a:r>
            <a:r>
              <a:rPr lang="en-US" dirty="0" smtClean="0"/>
              <a:t> </a:t>
            </a:r>
            <a:r>
              <a:rPr lang="en-US" dirty="0"/>
              <a:t>connector</a:t>
            </a:r>
          </a:p>
          <a:p>
            <a:r>
              <a:rPr lang="en-US" dirty="0" smtClean="0"/>
              <a:t>(</a:t>
            </a:r>
            <a:r>
              <a:rPr lang="en-US" dirty="0" err="1" smtClean="0"/>
              <a:t>Harting</a:t>
            </a:r>
            <a:r>
              <a:rPr lang="en-US" dirty="0"/>
              <a:t>: 09 03 264 2825)</a:t>
            </a:r>
            <a:endParaRPr lang="en-GB" dirty="0"/>
          </a:p>
        </p:txBody>
      </p:sp>
      <p:sp>
        <p:nvSpPr>
          <p:cNvPr id="10" name="TextBox 9"/>
          <p:cNvSpPr txBox="1"/>
          <p:nvPr/>
        </p:nvSpPr>
        <p:spPr>
          <a:xfrm>
            <a:off x="4876800" y="1905000"/>
            <a:ext cx="3056467" cy="830997"/>
          </a:xfrm>
          <a:prstGeom prst="rect">
            <a:avLst/>
          </a:prstGeom>
          <a:noFill/>
        </p:spPr>
        <p:txBody>
          <a:bodyPr wrap="square" rtlCol="0">
            <a:spAutoFit/>
          </a:bodyPr>
          <a:lstStyle/>
          <a:p>
            <a:r>
              <a:rPr lang="en-US" sz="1600" dirty="0" smtClean="0"/>
              <a:t>Female for </a:t>
            </a:r>
            <a:r>
              <a:rPr lang="en-US" sz="1600" b="1" dirty="0" smtClean="0"/>
              <a:t>BLEIPU</a:t>
            </a:r>
            <a:r>
              <a:rPr lang="en-US" sz="1600" dirty="0" smtClean="0"/>
              <a:t> connector</a:t>
            </a:r>
          </a:p>
          <a:p>
            <a:r>
              <a:rPr lang="en-US" sz="1600" dirty="0" smtClean="0"/>
              <a:t>(</a:t>
            </a:r>
            <a:r>
              <a:rPr lang="en-US" sz="1600" dirty="0"/>
              <a:t>SCEM: 09.61.41.565.4</a:t>
            </a:r>
          </a:p>
          <a:p>
            <a:r>
              <a:rPr lang="en-US" sz="1600" dirty="0" err="1" smtClean="0"/>
              <a:t>Harting</a:t>
            </a:r>
            <a:r>
              <a:rPr lang="en-US" sz="1600" dirty="0"/>
              <a:t>: </a:t>
            </a:r>
            <a:r>
              <a:rPr lang="en-US" sz="1600" dirty="0" smtClean="0"/>
              <a:t>09 06 215 2821)</a:t>
            </a:r>
            <a:endParaRPr lang="en-GB" sz="1600" dirty="0"/>
          </a:p>
        </p:txBody>
      </p:sp>
      <p:pic>
        <p:nvPicPr>
          <p:cNvPr id="14" name="Picture 13"/>
          <p:cNvPicPr>
            <a:picLocks noChangeAspect="1"/>
          </p:cNvPicPr>
          <p:nvPr/>
        </p:nvPicPr>
        <p:blipFill>
          <a:blip r:embed="rId3"/>
          <a:stretch>
            <a:fillRect/>
          </a:stretch>
        </p:blipFill>
        <p:spPr>
          <a:xfrm>
            <a:off x="1583267" y="5213348"/>
            <a:ext cx="2536487" cy="1021765"/>
          </a:xfrm>
          <a:prstGeom prst="rect">
            <a:avLst/>
          </a:prstGeom>
        </p:spPr>
      </p:pic>
      <p:pic>
        <p:nvPicPr>
          <p:cNvPr id="18" name="Picture 17"/>
          <p:cNvPicPr>
            <a:picLocks noChangeAspect="1"/>
          </p:cNvPicPr>
          <p:nvPr/>
        </p:nvPicPr>
        <p:blipFill>
          <a:blip r:embed="rId4">
            <a:clrChange>
              <a:clrFrom>
                <a:srgbClr val="FFFFFF"/>
              </a:clrFrom>
              <a:clrTo>
                <a:srgbClr val="FFFFFF">
                  <a:alpha val="0"/>
                </a:srgbClr>
              </a:clrTo>
            </a:clrChange>
          </a:blip>
          <a:stretch>
            <a:fillRect/>
          </a:stretch>
        </p:blipFill>
        <p:spPr>
          <a:xfrm>
            <a:off x="1382111" y="1326626"/>
            <a:ext cx="2712243" cy="1292477"/>
          </a:xfrm>
          <a:prstGeom prst="rect">
            <a:avLst/>
          </a:prstGeom>
        </p:spPr>
      </p:pic>
      <p:pic>
        <p:nvPicPr>
          <p:cNvPr id="19" name="Picture 18"/>
          <p:cNvPicPr>
            <a:picLocks noChangeAspect="1"/>
          </p:cNvPicPr>
          <p:nvPr/>
        </p:nvPicPr>
        <p:blipFill>
          <a:blip r:embed="rId4">
            <a:clrChange>
              <a:clrFrom>
                <a:srgbClr val="FFFFFF"/>
              </a:clrFrom>
              <a:clrTo>
                <a:srgbClr val="FFFFFF">
                  <a:alpha val="0"/>
                </a:srgbClr>
              </a:clrTo>
            </a:clrChange>
          </a:blip>
          <a:stretch>
            <a:fillRect/>
          </a:stretch>
        </p:blipFill>
        <p:spPr>
          <a:xfrm>
            <a:off x="1407511" y="2640498"/>
            <a:ext cx="2712243" cy="1292477"/>
          </a:xfrm>
          <a:prstGeom prst="rect">
            <a:avLst/>
          </a:prstGeom>
        </p:spPr>
      </p:pic>
      <p:sp>
        <p:nvSpPr>
          <p:cNvPr id="20" name="Slide Number Placeholder 19"/>
          <p:cNvSpPr>
            <a:spLocks noGrp="1"/>
          </p:cNvSpPr>
          <p:nvPr>
            <p:ph type="sldNum" sz="quarter" idx="12"/>
          </p:nvPr>
        </p:nvSpPr>
        <p:spPr/>
        <p:txBody>
          <a:bodyPr/>
          <a:lstStyle/>
          <a:p>
            <a:fld id="{B6F15528-21DE-4FAA-801E-634DDDAF4B2B}" type="slidenum">
              <a:rPr lang="en-GB" noProof="0" smtClean="0"/>
              <a:pPr/>
              <a:t>17</a:t>
            </a:fld>
            <a:endParaRPr lang="en-GB" noProof="0"/>
          </a:p>
        </p:txBody>
      </p:sp>
      <p:pic>
        <p:nvPicPr>
          <p:cNvPr id="4" name="Picture 3"/>
          <p:cNvPicPr>
            <a:picLocks noChangeAspect="1"/>
          </p:cNvPicPr>
          <p:nvPr/>
        </p:nvPicPr>
        <p:blipFill>
          <a:blip r:embed="rId5">
            <a:clrChange>
              <a:clrFrom>
                <a:srgbClr val="FFFFFF"/>
              </a:clrFrom>
              <a:clrTo>
                <a:srgbClr val="FFFFFF">
                  <a:alpha val="0"/>
                </a:srgbClr>
              </a:clrTo>
            </a:clrChange>
          </a:blip>
          <a:stretch>
            <a:fillRect/>
          </a:stretch>
        </p:blipFill>
        <p:spPr>
          <a:xfrm rot="20628515" flipH="1">
            <a:off x="1352103" y="3563461"/>
            <a:ext cx="2767651" cy="2029618"/>
          </a:xfrm>
          <a:prstGeom prst="rect">
            <a:avLst/>
          </a:prstGeom>
        </p:spPr>
      </p:pic>
      <p:pic>
        <p:nvPicPr>
          <p:cNvPr id="3" name="Picture 2"/>
          <p:cNvPicPr>
            <a:picLocks noChangeAspect="1"/>
          </p:cNvPicPr>
          <p:nvPr/>
        </p:nvPicPr>
        <p:blipFill>
          <a:blip r:embed="rId6"/>
          <a:stretch>
            <a:fillRect/>
          </a:stretch>
        </p:blipFill>
        <p:spPr>
          <a:xfrm>
            <a:off x="8315206" y="1066800"/>
            <a:ext cx="743188" cy="2728602"/>
          </a:xfrm>
          <a:prstGeom prst="rect">
            <a:avLst/>
          </a:prstGeom>
        </p:spPr>
      </p:pic>
      <p:pic>
        <p:nvPicPr>
          <p:cNvPr id="5" name="Picture 4"/>
          <p:cNvPicPr>
            <a:picLocks noChangeAspect="1"/>
          </p:cNvPicPr>
          <p:nvPr/>
        </p:nvPicPr>
        <p:blipFill>
          <a:blip r:embed="rId7"/>
          <a:stretch>
            <a:fillRect/>
          </a:stretch>
        </p:blipFill>
        <p:spPr>
          <a:xfrm>
            <a:off x="260663" y="2526126"/>
            <a:ext cx="559660" cy="3010704"/>
          </a:xfrm>
          <a:prstGeom prst="rect">
            <a:avLst/>
          </a:prstGeom>
        </p:spPr>
      </p:pic>
      <p:sp>
        <p:nvSpPr>
          <p:cNvPr id="6" name="Right Arrow 5"/>
          <p:cNvSpPr/>
          <p:nvPr/>
        </p:nvSpPr>
        <p:spPr>
          <a:xfrm>
            <a:off x="890408" y="4191000"/>
            <a:ext cx="383648" cy="1514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Arrow 14"/>
          <p:cNvSpPr/>
          <p:nvPr/>
        </p:nvSpPr>
        <p:spPr>
          <a:xfrm rot="1172324" flipH="1">
            <a:off x="7705624" y="2356986"/>
            <a:ext cx="383648" cy="1514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p:cNvSpPr/>
          <p:nvPr/>
        </p:nvSpPr>
        <p:spPr>
          <a:xfrm rot="18812746" flipH="1">
            <a:off x="7741443" y="2744138"/>
            <a:ext cx="383648" cy="1514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p:nvPicPr>
        <p:blipFill>
          <a:blip r:embed="rId8"/>
          <a:stretch>
            <a:fillRect/>
          </a:stretch>
        </p:blipFill>
        <p:spPr>
          <a:xfrm>
            <a:off x="8103555" y="5423234"/>
            <a:ext cx="823912" cy="655568"/>
          </a:xfrm>
          <a:prstGeom prst="rect">
            <a:avLst/>
          </a:prstGeom>
        </p:spPr>
      </p:pic>
      <p:sp>
        <p:nvSpPr>
          <p:cNvPr id="21" name="Right Arrow 20"/>
          <p:cNvSpPr/>
          <p:nvPr/>
        </p:nvSpPr>
        <p:spPr>
          <a:xfrm flipH="1">
            <a:off x="7620028" y="5716859"/>
            <a:ext cx="383648" cy="1514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7859149" y="5961495"/>
            <a:ext cx="1370429" cy="307777"/>
          </a:xfrm>
          <a:prstGeom prst="rect">
            <a:avLst/>
          </a:prstGeom>
          <a:noFill/>
        </p:spPr>
        <p:txBody>
          <a:bodyPr wrap="square" rtlCol="0">
            <a:spAutoFit/>
          </a:bodyPr>
          <a:lstStyle>
            <a:defPPr>
              <a:defRPr lang="en-US"/>
            </a:defPPr>
            <a:lvl1pPr>
              <a:defRPr sz="1600"/>
            </a:lvl1pPr>
          </a:lstStyle>
          <a:p>
            <a:r>
              <a:rPr lang="en-US" sz="1400" dirty="0" smtClean="0"/>
              <a:t>2 x 32 Contacts</a:t>
            </a:r>
            <a:endParaRPr lang="en-GB" sz="1400" dirty="0"/>
          </a:p>
        </p:txBody>
      </p:sp>
    </p:spTree>
    <p:extLst>
      <p:ext uri="{BB962C8B-B14F-4D97-AF65-F5344CB8AC3E}">
        <p14:creationId xmlns:p14="http://schemas.microsoft.com/office/powerpoint/2010/main" val="22482806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4304365" y="1076602"/>
            <a:ext cx="4537129" cy="2875995"/>
          </a:xfrm>
          <a:prstGeom prst="rect">
            <a:avLst/>
          </a:prstGeom>
        </p:spPr>
      </p:pic>
      <p:pic>
        <p:nvPicPr>
          <p:cNvPr id="6" name="Picture 5"/>
          <p:cNvPicPr>
            <a:picLocks noChangeAspect="1"/>
          </p:cNvPicPr>
          <p:nvPr/>
        </p:nvPicPr>
        <p:blipFill>
          <a:blip r:embed="rId4"/>
          <a:stretch>
            <a:fillRect/>
          </a:stretch>
        </p:blipFill>
        <p:spPr>
          <a:xfrm>
            <a:off x="1226674" y="3776358"/>
            <a:ext cx="2049689" cy="2454860"/>
          </a:xfrm>
          <a:prstGeom prst="rect">
            <a:avLst/>
          </a:prstGeom>
        </p:spPr>
      </p:pic>
      <p:sp>
        <p:nvSpPr>
          <p:cNvPr id="2" name="Title 1"/>
          <p:cNvSpPr>
            <a:spLocks noGrp="1"/>
          </p:cNvSpPr>
          <p:nvPr>
            <p:ph type="title"/>
          </p:nvPr>
        </p:nvSpPr>
        <p:spPr/>
        <p:txBody>
          <a:bodyPr>
            <a:normAutofit/>
          </a:bodyPr>
          <a:lstStyle/>
          <a:p>
            <a:r>
              <a:rPr lang="en-GB" sz="3600" dirty="0" smtClean="0"/>
              <a:t>Input Power Unit (BLEIPU) - 3D modelling</a:t>
            </a:r>
            <a:endParaRPr lang="en-GB" sz="3600" dirty="0"/>
          </a:p>
        </p:txBody>
      </p:sp>
      <p:sp>
        <p:nvSpPr>
          <p:cNvPr id="4" name="Slide Number Placeholder 3"/>
          <p:cNvSpPr>
            <a:spLocks noGrp="1"/>
          </p:cNvSpPr>
          <p:nvPr>
            <p:ph type="sldNum" sz="quarter" idx="12"/>
          </p:nvPr>
        </p:nvSpPr>
        <p:spPr/>
        <p:txBody>
          <a:bodyPr/>
          <a:lstStyle/>
          <a:p>
            <a:fld id="{B6F15528-21DE-4FAA-801E-634DDDAF4B2B}" type="slidenum">
              <a:rPr lang="en-GB" noProof="0" smtClean="0"/>
              <a:pPr/>
              <a:t>18</a:t>
            </a:fld>
            <a:endParaRPr lang="en-GB" noProof="0"/>
          </a:p>
        </p:txBody>
      </p:sp>
      <p:pic>
        <p:nvPicPr>
          <p:cNvPr id="7" name="Picture 6"/>
          <p:cNvPicPr>
            <a:picLocks noChangeAspect="1"/>
          </p:cNvPicPr>
          <p:nvPr/>
        </p:nvPicPr>
        <p:blipFill>
          <a:blip r:embed="rId5"/>
          <a:stretch>
            <a:fillRect/>
          </a:stretch>
        </p:blipFill>
        <p:spPr>
          <a:xfrm>
            <a:off x="4530205" y="4076231"/>
            <a:ext cx="4176712" cy="2127989"/>
          </a:xfrm>
          <a:prstGeom prst="rect">
            <a:avLst/>
          </a:prstGeom>
        </p:spPr>
      </p:pic>
      <p:sp>
        <p:nvSpPr>
          <p:cNvPr id="9" name="TextBox 8"/>
          <p:cNvSpPr txBox="1"/>
          <p:nvPr/>
        </p:nvSpPr>
        <p:spPr>
          <a:xfrm>
            <a:off x="437410" y="1923040"/>
            <a:ext cx="3615559" cy="1569660"/>
          </a:xfrm>
          <a:prstGeom prst="rect">
            <a:avLst/>
          </a:prstGeom>
          <a:noFill/>
        </p:spPr>
        <p:txBody>
          <a:bodyPr wrap="square" rtlCol="0">
            <a:spAutoFit/>
          </a:bodyPr>
          <a:lstStyle>
            <a:defPPr>
              <a:defRPr lang="en-US"/>
            </a:defPPr>
            <a:lvl1pPr>
              <a:defRPr sz="1600"/>
            </a:lvl1pPr>
          </a:lstStyle>
          <a:p>
            <a:pPr marL="342900" indent="-342900">
              <a:buFont typeface="Arial" panose="020B0604020202020204" pitchFamily="34" charset="0"/>
              <a:buChar char="•"/>
            </a:pPr>
            <a:r>
              <a:rPr lang="en-US" sz="2400" dirty="0" smtClean="0"/>
              <a:t>HV input connector</a:t>
            </a:r>
          </a:p>
          <a:p>
            <a:pPr marL="342900" indent="-342900">
              <a:buFont typeface="Arial" panose="020B0604020202020204" pitchFamily="34" charset="0"/>
              <a:buChar char="•"/>
            </a:pPr>
            <a:r>
              <a:rPr lang="en-US" sz="2400" dirty="0" smtClean="0"/>
              <a:t>230 </a:t>
            </a:r>
            <a:r>
              <a:rPr lang="en-US" sz="2400" dirty="0" smtClean="0"/>
              <a:t>V</a:t>
            </a:r>
            <a:r>
              <a:rPr lang="en-US" sz="2400" baseline="-25000" dirty="0" smtClean="0"/>
              <a:t>AC</a:t>
            </a:r>
            <a:r>
              <a:rPr lang="en-US" sz="2400" dirty="0" smtClean="0"/>
              <a:t> Inlet/Outlet</a:t>
            </a:r>
          </a:p>
          <a:p>
            <a:pPr marL="342900" indent="-342900">
              <a:buFont typeface="Arial" panose="020B0604020202020204" pitchFamily="34" charset="0"/>
              <a:buChar char="•"/>
            </a:pPr>
            <a:r>
              <a:rPr lang="en-US" sz="2400" dirty="0" smtClean="0"/>
              <a:t>Fuse</a:t>
            </a:r>
          </a:p>
          <a:p>
            <a:pPr marL="342900" indent="-342900">
              <a:buFont typeface="Arial" panose="020B0604020202020204" pitchFamily="34" charset="0"/>
              <a:buChar char="•"/>
            </a:pPr>
            <a:r>
              <a:rPr lang="en-US" sz="2400" dirty="0" smtClean="0"/>
              <a:t>Earth screw</a:t>
            </a:r>
            <a:endParaRPr lang="en-GB" sz="2400" dirty="0"/>
          </a:p>
        </p:txBody>
      </p:sp>
      <p:cxnSp>
        <p:nvCxnSpPr>
          <p:cNvPr id="10" name="Straight Arrow Connector 9"/>
          <p:cNvCxnSpPr/>
          <p:nvPr/>
        </p:nvCxnSpPr>
        <p:spPr>
          <a:xfrm flipV="1">
            <a:off x="3352800" y="2133600"/>
            <a:ext cx="1828800" cy="76200"/>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366180" y="3492700"/>
            <a:ext cx="1267994" cy="1688900"/>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480091" y="5600784"/>
            <a:ext cx="1092839" cy="338554"/>
          </a:xfrm>
          <a:prstGeom prst="rect">
            <a:avLst/>
          </a:prstGeom>
          <a:solidFill>
            <a:schemeClr val="bg1"/>
          </a:solidFill>
        </p:spPr>
        <p:txBody>
          <a:bodyPr wrap="square" rtlCol="0">
            <a:spAutoFit/>
          </a:bodyPr>
          <a:lstStyle>
            <a:defPPr>
              <a:defRPr lang="en-US"/>
            </a:defPPr>
            <a:lvl1pPr>
              <a:defRPr sz="1600"/>
            </a:lvl1pPr>
          </a:lstStyle>
          <a:p>
            <a:pPr algn="ctr"/>
            <a:r>
              <a:rPr lang="en-US" dirty="0"/>
              <a:t>Input filter</a:t>
            </a:r>
          </a:p>
        </p:txBody>
      </p:sp>
      <p:sp>
        <p:nvSpPr>
          <p:cNvPr id="23" name="TextBox 22"/>
          <p:cNvSpPr txBox="1"/>
          <p:nvPr/>
        </p:nvSpPr>
        <p:spPr>
          <a:xfrm>
            <a:off x="6921453" y="5334000"/>
            <a:ext cx="1253005" cy="584775"/>
          </a:xfrm>
          <a:prstGeom prst="rect">
            <a:avLst/>
          </a:prstGeom>
          <a:solidFill>
            <a:schemeClr val="bg1"/>
          </a:solidFill>
          <a:ln>
            <a:solidFill>
              <a:schemeClr val="tx1"/>
            </a:solidFill>
          </a:ln>
        </p:spPr>
        <p:txBody>
          <a:bodyPr wrap="square" rtlCol="0">
            <a:spAutoFit/>
          </a:bodyPr>
          <a:lstStyle>
            <a:defPPr>
              <a:defRPr lang="en-US"/>
            </a:defPPr>
            <a:lvl1pPr algn="ctr">
              <a:defRPr sz="1600"/>
            </a:lvl1pPr>
          </a:lstStyle>
          <a:p>
            <a:r>
              <a:rPr lang="en-US" dirty="0"/>
              <a:t>Power transformer</a:t>
            </a:r>
          </a:p>
        </p:txBody>
      </p:sp>
      <p:sp>
        <p:nvSpPr>
          <p:cNvPr id="24" name="TextBox 23"/>
          <p:cNvSpPr txBox="1"/>
          <p:nvPr/>
        </p:nvSpPr>
        <p:spPr>
          <a:xfrm>
            <a:off x="5562601" y="4104274"/>
            <a:ext cx="1066800" cy="338554"/>
          </a:xfrm>
          <a:prstGeom prst="rect">
            <a:avLst/>
          </a:prstGeom>
          <a:solidFill>
            <a:schemeClr val="bg1"/>
          </a:solidFill>
          <a:ln>
            <a:solidFill>
              <a:schemeClr val="tx1"/>
            </a:solidFill>
          </a:ln>
        </p:spPr>
        <p:txBody>
          <a:bodyPr wrap="square" rtlCol="0">
            <a:spAutoFit/>
          </a:bodyPr>
          <a:lstStyle>
            <a:defPPr>
              <a:defRPr lang="en-US"/>
            </a:defPPr>
            <a:lvl1pPr>
              <a:defRPr sz="1600"/>
            </a:lvl1pPr>
          </a:lstStyle>
          <a:p>
            <a:pPr algn="ctr"/>
            <a:r>
              <a:rPr lang="en-US" dirty="0" smtClean="0"/>
              <a:t>HV divider</a:t>
            </a:r>
            <a:endParaRPr lang="en-US" dirty="0"/>
          </a:p>
        </p:txBody>
      </p:sp>
      <p:cxnSp>
        <p:nvCxnSpPr>
          <p:cNvPr id="26" name="Straight Arrow Connector 25"/>
          <p:cNvCxnSpPr/>
          <p:nvPr/>
        </p:nvCxnSpPr>
        <p:spPr>
          <a:xfrm>
            <a:off x="3374618" y="2514600"/>
            <a:ext cx="1425982" cy="193270"/>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3247192" y="2925110"/>
            <a:ext cx="1702391" cy="1790381"/>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1622380" y="2925110"/>
            <a:ext cx="1624812" cy="0"/>
          </a:xfrm>
          <a:prstGeom prst="line">
            <a:avLst/>
          </a:prstGeom>
          <a:ln w="38100">
            <a:solidFill>
              <a:srgbClr val="92D050"/>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1295093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8186"/>
          </a:xfrm>
        </p:spPr>
        <p:txBody>
          <a:bodyPr>
            <a:noAutofit/>
          </a:bodyPr>
          <a:lstStyle/>
          <a:p>
            <a:r>
              <a:rPr lang="en-GB" sz="3600" dirty="0"/>
              <a:t>Input Power Unit (BLEIPU) </a:t>
            </a:r>
            <a:r>
              <a:rPr lang="en-GB" sz="3600" dirty="0" smtClean="0"/>
              <a:t>pinout</a:t>
            </a:r>
            <a:endParaRPr lang="en-GB" sz="3600" dirty="0"/>
          </a:p>
        </p:txBody>
      </p:sp>
      <p:graphicFrame>
        <p:nvGraphicFramePr>
          <p:cNvPr id="3" name="Table 2"/>
          <p:cNvGraphicFramePr>
            <a:graphicFrameLocks noGrp="1"/>
          </p:cNvGraphicFramePr>
          <p:nvPr>
            <p:extLst>
              <p:ext uri="{D42A27DB-BD31-4B8C-83A1-F6EECF244321}">
                <p14:modId xmlns:p14="http://schemas.microsoft.com/office/powerpoint/2010/main" val="2699640900"/>
              </p:ext>
            </p:extLst>
          </p:nvPr>
        </p:nvGraphicFramePr>
        <p:xfrm>
          <a:off x="76200" y="1066800"/>
          <a:ext cx="4876800" cy="3708400"/>
        </p:xfrm>
        <a:graphic>
          <a:graphicData uri="http://schemas.openxmlformats.org/drawingml/2006/table">
            <a:tbl>
              <a:tblPr firstRow="1" bandRow="1">
                <a:tableStyleId>{5C22544A-7EE6-4342-B048-85BDC9FD1C3A}</a:tableStyleId>
              </a:tblPr>
              <a:tblGrid>
                <a:gridCol w="685800">
                  <a:extLst>
                    <a:ext uri="{9D8B030D-6E8A-4147-A177-3AD203B41FA5}">
                      <a16:colId xmlns:a16="http://schemas.microsoft.com/office/drawing/2014/main" val="525480700"/>
                    </a:ext>
                  </a:extLst>
                </a:gridCol>
                <a:gridCol w="3124200">
                  <a:extLst>
                    <a:ext uri="{9D8B030D-6E8A-4147-A177-3AD203B41FA5}">
                      <a16:colId xmlns:a16="http://schemas.microsoft.com/office/drawing/2014/main" val="413286849"/>
                    </a:ext>
                  </a:extLst>
                </a:gridCol>
                <a:gridCol w="1066800">
                  <a:extLst>
                    <a:ext uri="{9D8B030D-6E8A-4147-A177-3AD203B41FA5}">
                      <a16:colId xmlns:a16="http://schemas.microsoft.com/office/drawing/2014/main" val="392151549"/>
                    </a:ext>
                  </a:extLst>
                </a:gridCol>
              </a:tblGrid>
              <a:tr h="370840">
                <a:tc>
                  <a:txBody>
                    <a:bodyPr/>
                    <a:lstStyle/>
                    <a:p>
                      <a:pPr algn="ctr"/>
                      <a:r>
                        <a:rPr lang="en-US" sz="1400" dirty="0" smtClean="0"/>
                        <a:t>Pin</a:t>
                      </a:r>
                      <a:endParaRPr lang="en-GB" sz="1400" dirty="0"/>
                    </a:p>
                  </a:txBody>
                  <a:tcPr anchor="ctr"/>
                </a:tc>
                <a:tc>
                  <a:txBody>
                    <a:bodyPr/>
                    <a:lstStyle/>
                    <a:p>
                      <a:pPr algn="ctr"/>
                      <a:r>
                        <a:rPr lang="en-US" sz="1400" dirty="0" smtClean="0"/>
                        <a:t>Connection name</a:t>
                      </a:r>
                      <a:endParaRPr lang="en-GB" sz="1400" dirty="0"/>
                    </a:p>
                  </a:txBody>
                  <a:tcPr anchor="ctr"/>
                </a:tc>
                <a:tc>
                  <a:txBody>
                    <a:bodyPr/>
                    <a:lstStyle/>
                    <a:p>
                      <a:pPr algn="ctr"/>
                      <a:r>
                        <a:rPr lang="en-US" sz="1400" dirty="0" smtClean="0"/>
                        <a:t>Type</a:t>
                      </a:r>
                      <a:endParaRPr lang="en-GB" sz="1400" dirty="0"/>
                    </a:p>
                  </a:txBody>
                  <a:tcPr anchor="ctr"/>
                </a:tc>
                <a:extLst>
                  <a:ext uri="{0D108BD9-81ED-4DB2-BD59-A6C34878D82A}">
                    <a16:rowId xmlns:a16="http://schemas.microsoft.com/office/drawing/2014/main" val="3286639608"/>
                  </a:ext>
                </a:extLst>
              </a:tr>
              <a:tr h="370840">
                <a:tc>
                  <a:txBody>
                    <a:bodyPr/>
                    <a:lstStyle/>
                    <a:p>
                      <a:pPr algn="ctr"/>
                      <a:r>
                        <a:rPr lang="en-US" sz="1400" dirty="0" smtClean="0"/>
                        <a:t>4Z</a:t>
                      </a:r>
                      <a:endParaRPr lang="en-GB" sz="1400" dirty="0"/>
                    </a:p>
                  </a:txBody>
                  <a:tcPr anchor="ctr"/>
                </a:tc>
                <a:tc>
                  <a:txBody>
                    <a:bodyPr/>
                    <a:lstStyle/>
                    <a:p>
                      <a:r>
                        <a:rPr lang="en-US" sz="1400" dirty="0" smtClean="0"/>
                        <a:t>Transformer</a:t>
                      </a:r>
                      <a:r>
                        <a:rPr lang="en-US" sz="1400" baseline="0" dirty="0" smtClean="0"/>
                        <a:t> winding 1</a:t>
                      </a:r>
                      <a:r>
                        <a:rPr lang="en-US" sz="1400" dirty="0" smtClean="0"/>
                        <a:t> – output A</a:t>
                      </a:r>
                      <a:r>
                        <a:rPr lang="en-US" sz="1400" baseline="0" dirty="0" smtClean="0"/>
                        <a:t> (7 V</a:t>
                      </a:r>
                      <a:r>
                        <a:rPr lang="en-US" sz="1400" baseline="-25000" dirty="0" smtClean="0"/>
                        <a:t>AC</a:t>
                      </a:r>
                      <a:r>
                        <a:rPr lang="en-US" sz="1400" baseline="0" dirty="0" smtClean="0"/>
                        <a:t>)</a:t>
                      </a:r>
                      <a:endParaRPr lang="en-GB" sz="1400" dirty="0"/>
                    </a:p>
                  </a:txBody>
                  <a:tcPr anchor="ctr"/>
                </a:tc>
                <a:tc>
                  <a:txBody>
                    <a:bodyPr/>
                    <a:lstStyle/>
                    <a:p>
                      <a:pPr algn="ctr"/>
                      <a:r>
                        <a:rPr lang="en-US" sz="1400" dirty="0" smtClean="0"/>
                        <a:t>PWR output</a:t>
                      </a:r>
                      <a:endParaRPr lang="en-GB" sz="1400" dirty="0"/>
                    </a:p>
                  </a:txBody>
                  <a:tcPr anchor="ctr"/>
                </a:tc>
                <a:extLst>
                  <a:ext uri="{0D108BD9-81ED-4DB2-BD59-A6C34878D82A}">
                    <a16:rowId xmlns:a16="http://schemas.microsoft.com/office/drawing/2014/main" val="3320728646"/>
                  </a:ext>
                </a:extLst>
              </a:tr>
              <a:tr h="370840">
                <a:tc>
                  <a:txBody>
                    <a:bodyPr/>
                    <a:lstStyle/>
                    <a:p>
                      <a:pPr algn="ctr"/>
                      <a:r>
                        <a:rPr lang="en-US" sz="1400" dirty="0" smtClean="0"/>
                        <a:t>8Z</a:t>
                      </a:r>
                      <a:endParaRPr lang="en-GB" sz="1400" dirty="0"/>
                    </a:p>
                  </a:txBody>
                  <a:tcPr anchor="ctr"/>
                </a:tc>
                <a:tc>
                  <a:txBody>
                    <a:bodyPr/>
                    <a:lstStyle/>
                    <a:p>
                      <a:r>
                        <a:rPr lang="en-US" sz="1400" dirty="0" smtClean="0"/>
                        <a:t>Transformer</a:t>
                      </a:r>
                      <a:r>
                        <a:rPr lang="en-US" sz="1400" baseline="0" dirty="0" smtClean="0"/>
                        <a:t> winding 2</a:t>
                      </a:r>
                      <a:r>
                        <a:rPr lang="en-US" sz="1400" dirty="0" smtClean="0"/>
                        <a:t> – output A</a:t>
                      </a:r>
                      <a:r>
                        <a:rPr lang="en-US" sz="1400" baseline="0" dirty="0" smtClean="0"/>
                        <a:t> (7 V</a:t>
                      </a:r>
                      <a:r>
                        <a:rPr lang="en-US" sz="1400" baseline="-25000" dirty="0" smtClean="0"/>
                        <a:t>AC</a:t>
                      </a:r>
                      <a:r>
                        <a:rPr lang="en-US" sz="1400" baseline="0" dirty="0" smtClean="0"/>
                        <a:t>)</a:t>
                      </a:r>
                      <a:endParaRPr lang="en-GB"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PWR output</a:t>
                      </a:r>
                      <a:endParaRPr lang="en-GB" sz="1400" dirty="0" smtClean="0"/>
                    </a:p>
                  </a:txBody>
                  <a:tcPr anchor="ctr"/>
                </a:tc>
                <a:extLst>
                  <a:ext uri="{0D108BD9-81ED-4DB2-BD59-A6C34878D82A}">
                    <a16:rowId xmlns:a16="http://schemas.microsoft.com/office/drawing/2014/main" val="266025830"/>
                  </a:ext>
                </a:extLst>
              </a:tr>
              <a:tr h="370840">
                <a:tc>
                  <a:txBody>
                    <a:bodyPr/>
                    <a:lstStyle/>
                    <a:p>
                      <a:pPr algn="ctr"/>
                      <a:r>
                        <a:rPr lang="en-US" sz="1400" dirty="0" smtClean="0"/>
                        <a:t>6D</a:t>
                      </a:r>
                      <a:endParaRPr lang="en-GB" sz="1400" dirty="0"/>
                    </a:p>
                  </a:txBody>
                  <a:tcPr anchor="ctr"/>
                </a:tc>
                <a:tc>
                  <a:txBody>
                    <a:bodyPr/>
                    <a:lstStyle/>
                    <a:p>
                      <a:r>
                        <a:rPr lang="en-US" sz="1400" dirty="0" smtClean="0"/>
                        <a:t>Transformer</a:t>
                      </a:r>
                      <a:r>
                        <a:rPr lang="en-US" sz="1400" baseline="0" dirty="0" smtClean="0"/>
                        <a:t> winding 1</a:t>
                      </a:r>
                      <a:r>
                        <a:rPr lang="en-US" sz="1400" dirty="0" smtClean="0"/>
                        <a:t> – output B</a:t>
                      </a:r>
                      <a:r>
                        <a:rPr lang="en-US" sz="1400" baseline="0" dirty="0" smtClean="0"/>
                        <a:t> (7 V</a:t>
                      </a:r>
                      <a:r>
                        <a:rPr lang="en-US" sz="1400" baseline="-25000" dirty="0" smtClean="0"/>
                        <a:t>AC</a:t>
                      </a:r>
                      <a:r>
                        <a:rPr lang="en-US" sz="1400" baseline="0" dirty="0" smtClean="0"/>
                        <a:t>)</a:t>
                      </a:r>
                      <a:endParaRPr lang="en-GB"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PWR output</a:t>
                      </a:r>
                      <a:endParaRPr lang="en-GB" sz="1400" dirty="0" smtClean="0"/>
                    </a:p>
                  </a:txBody>
                  <a:tcPr anchor="ctr"/>
                </a:tc>
                <a:extLst>
                  <a:ext uri="{0D108BD9-81ED-4DB2-BD59-A6C34878D82A}">
                    <a16:rowId xmlns:a16="http://schemas.microsoft.com/office/drawing/2014/main" val="2328770515"/>
                  </a:ext>
                </a:extLst>
              </a:tr>
              <a:tr h="370840">
                <a:tc>
                  <a:txBody>
                    <a:bodyPr/>
                    <a:lstStyle/>
                    <a:p>
                      <a:pPr algn="ctr"/>
                      <a:r>
                        <a:rPr lang="en-US" sz="1400" dirty="0" smtClean="0"/>
                        <a:t>10D</a:t>
                      </a:r>
                      <a:endParaRPr lang="en-GB" sz="1400" dirty="0"/>
                    </a:p>
                  </a:txBody>
                  <a:tcPr anchor="ctr"/>
                </a:tc>
                <a:tc>
                  <a:txBody>
                    <a:bodyPr/>
                    <a:lstStyle/>
                    <a:p>
                      <a:r>
                        <a:rPr lang="en-US" sz="1400" dirty="0" smtClean="0"/>
                        <a:t>Transformer</a:t>
                      </a:r>
                      <a:r>
                        <a:rPr lang="en-US" sz="1400" baseline="0" dirty="0" smtClean="0"/>
                        <a:t> winding 2</a:t>
                      </a:r>
                      <a:r>
                        <a:rPr lang="en-US" sz="1400" dirty="0" smtClean="0"/>
                        <a:t> – output B</a:t>
                      </a:r>
                      <a:r>
                        <a:rPr lang="en-US" sz="1400" baseline="0" dirty="0" smtClean="0"/>
                        <a:t> (7 V</a:t>
                      </a:r>
                      <a:r>
                        <a:rPr lang="en-US" sz="1400" baseline="-25000" dirty="0" smtClean="0"/>
                        <a:t>AC</a:t>
                      </a:r>
                      <a:r>
                        <a:rPr lang="en-US" sz="1400" baseline="0" dirty="0" smtClean="0"/>
                        <a:t>)</a:t>
                      </a:r>
                      <a:endParaRPr lang="en-GB"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PWR output</a:t>
                      </a:r>
                      <a:endParaRPr lang="en-GB" sz="1400" dirty="0" smtClean="0"/>
                    </a:p>
                  </a:txBody>
                  <a:tcPr anchor="ctr"/>
                </a:tc>
                <a:extLst>
                  <a:ext uri="{0D108BD9-81ED-4DB2-BD59-A6C34878D82A}">
                    <a16:rowId xmlns:a16="http://schemas.microsoft.com/office/drawing/2014/main" val="2878673285"/>
                  </a:ext>
                </a:extLst>
              </a:tr>
              <a:tr h="370840">
                <a:tc>
                  <a:txBody>
                    <a:bodyPr/>
                    <a:lstStyle/>
                    <a:p>
                      <a:pPr algn="ctr"/>
                      <a:r>
                        <a:rPr lang="en-US" sz="1400" dirty="0" smtClean="0"/>
                        <a:t>12Z</a:t>
                      </a:r>
                      <a:endParaRPr lang="en-GB"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Chassis ground</a:t>
                      </a:r>
                      <a:endParaRPr lang="en-GB"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Earth</a:t>
                      </a:r>
                      <a:endParaRPr lang="en-GB" sz="1400" dirty="0" smtClean="0"/>
                    </a:p>
                  </a:txBody>
                  <a:tcPr anchor="ctr"/>
                </a:tc>
                <a:extLst>
                  <a:ext uri="{0D108BD9-81ED-4DB2-BD59-A6C34878D82A}">
                    <a16:rowId xmlns:a16="http://schemas.microsoft.com/office/drawing/2014/main" val="147677011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26D</a:t>
                      </a:r>
                      <a:endParaRPr lang="en-GB" sz="1400"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HV divider output</a:t>
                      </a:r>
                      <a:endParaRPr lang="en-GB"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Output</a:t>
                      </a:r>
                      <a:endParaRPr lang="en-GB" sz="1400" dirty="0" smtClean="0"/>
                    </a:p>
                  </a:txBody>
                  <a:tcPr anchor="ctr"/>
                </a:tc>
                <a:extLst>
                  <a:ext uri="{0D108BD9-81ED-4DB2-BD59-A6C34878D82A}">
                    <a16:rowId xmlns:a16="http://schemas.microsoft.com/office/drawing/2014/main" val="184107893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28Z</a:t>
                      </a:r>
                      <a:endParaRPr lang="en-GB" sz="1400"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GND ref</a:t>
                      </a:r>
                      <a:endParaRPr lang="en-GB"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smtClean="0"/>
                        <a:t>Gnd</a:t>
                      </a:r>
                      <a:endParaRPr lang="en-GB" sz="1400" dirty="0" smtClean="0"/>
                    </a:p>
                  </a:txBody>
                  <a:tcPr anchor="ctr"/>
                </a:tc>
                <a:extLst>
                  <a:ext uri="{0D108BD9-81ED-4DB2-BD59-A6C34878D82A}">
                    <a16:rowId xmlns:a16="http://schemas.microsoft.com/office/drawing/2014/main" val="240031812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30D</a:t>
                      </a:r>
                      <a:endParaRPr lang="en-GB" sz="1400"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Winding</a:t>
                      </a:r>
                      <a:r>
                        <a:rPr lang="en-US" sz="1400" baseline="0" dirty="0" smtClean="0"/>
                        <a:t> 1 status signal</a:t>
                      </a:r>
                      <a:endParaRPr lang="en-GB"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Output</a:t>
                      </a:r>
                      <a:endParaRPr lang="en-GB" sz="1400" dirty="0" smtClean="0"/>
                    </a:p>
                  </a:txBody>
                  <a:tcPr anchor="ctr"/>
                </a:tc>
                <a:extLst>
                  <a:ext uri="{0D108BD9-81ED-4DB2-BD59-A6C34878D82A}">
                    <a16:rowId xmlns:a16="http://schemas.microsoft.com/office/drawing/2014/main" val="55483446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32Z</a:t>
                      </a:r>
                      <a:endParaRPr lang="en-GB" sz="1400"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Winding</a:t>
                      </a:r>
                      <a:r>
                        <a:rPr lang="en-US" sz="1400" baseline="0" dirty="0" smtClean="0"/>
                        <a:t> 2 status signal</a:t>
                      </a:r>
                      <a:endParaRPr lang="en-GB"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Output</a:t>
                      </a:r>
                      <a:endParaRPr lang="en-GB" sz="1400" dirty="0" smtClean="0"/>
                    </a:p>
                  </a:txBody>
                  <a:tcPr anchor="ctr"/>
                </a:tc>
                <a:extLst>
                  <a:ext uri="{0D108BD9-81ED-4DB2-BD59-A6C34878D82A}">
                    <a16:rowId xmlns:a16="http://schemas.microsoft.com/office/drawing/2014/main" val="816053442"/>
                  </a:ext>
                </a:extLst>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GB" noProof="0" smtClean="0"/>
              <a:pPr/>
              <a:t>19</a:t>
            </a:fld>
            <a:endParaRPr lang="en-GB" noProof="0"/>
          </a:p>
        </p:txBody>
      </p:sp>
      <p:pic>
        <p:nvPicPr>
          <p:cNvPr id="8" name="Picture 7"/>
          <p:cNvPicPr>
            <a:picLocks noChangeAspect="1"/>
          </p:cNvPicPr>
          <p:nvPr/>
        </p:nvPicPr>
        <p:blipFill>
          <a:blip r:embed="rId3"/>
          <a:stretch>
            <a:fillRect/>
          </a:stretch>
        </p:blipFill>
        <p:spPr>
          <a:xfrm>
            <a:off x="6120899" y="1196634"/>
            <a:ext cx="2500448" cy="1584984"/>
          </a:xfrm>
          <a:prstGeom prst="rect">
            <a:avLst/>
          </a:prstGeom>
        </p:spPr>
      </p:pic>
      <p:grpSp>
        <p:nvGrpSpPr>
          <p:cNvPr id="17" name="Group 16"/>
          <p:cNvGrpSpPr/>
          <p:nvPr/>
        </p:nvGrpSpPr>
        <p:grpSpPr>
          <a:xfrm>
            <a:off x="5867400" y="3092765"/>
            <a:ext cx="2991917" cy="1511228"/>
            <a:chOff x="4530205" y="4076231"/>
            <a:chExt cx="4176712" cy="2127989"/>
          </a:xfrm>
        </p:grpSpPr>
        <p:pic>
          <p:nvPicPr>
            <p:cNvPr id="13" name="Picture 12"/>
            <p:cNvPicPr>
              <a:picLocks noChangeAspect="1"/>
            </p:cNvPicPr>
            <p:nvPr/>
          </p:nvPicPr>
          <p:blipFill>
            <a:blip r:embed="rId4"/>
            <a:stretch>
              <a:fillRect/>
            </a:stretch>
          </p:blipFill>
          <p:spPr>
            <a:xfrm>
              <a:off x="4530205" y="4076231"/>
              <a:ext cx="4176712" cy="2127989"/>
            </a:xfrm>
            <a:prstGeom prst="rect">
              <a:avLst/>
            </a:prstGeom>
          </p:spPr>
        </p:pic>
        <p:sp>
          <p:nvSpPr>
            <p:cNvPr id="14" name="TextBox 13"/>
            <p:cNvSpPr txBox="1"/>
            <p:nvPr/>
          </p:nvSpPr>
          <p:spPr>
            <a:xfrm>
              <a:off x="5480091" y="5600785"/>
              <a:ext cx="1092839" cy="303371"/>
            </a:xfrm>
            <a:prstGeom prst="rect">
              <a:avLst/>
            </a:prstGeom>
            <a:solidFill>
              <a:schemeClr val="bg1"/>
            </a:solidFill>
          </p:spPr>
          <p:txBody>
            <a:bodyPr wrap="square" rtlCol="0">
              <a:spAutoFit/>
            </a:bodyPr>
            <a:lstStyle>
              <a:defPPr>
                <a:defRPr lang="en-US"/>
              </a:defPPr>
              <a:lvl1pPr>
                <a:defRPr sz="1600"/>
              </a:lvl1pPr>
            </a:lstStyle>
            <a:p>
              <a:pPr algn="ctr"/>
              <a:r>
                <a:rPr lang="en-US" sz="800" dirty="0"/>
                <a:t>Input filter</a:t>
              </a:r>
            </a:p>
          </p:txBody>
        </p:sp>
        <p:sp>
          <p:nvSpPr>
            <p:cNvPr id="15" name="TextBox 14"/>
            <p:cNvSpPr txBox="1"/>
            <p:nvPr/>
          </p:nvSpPr>
          <p:spPr>
            <a:xfrm>
              <a:off x="6921453" y="5334000"/>
              <a:ext cx="1253005" cy="476724"/>
            </a:xfrm>
            <a:prstGeom prst="rect">
              <a:avLst/>
            </a:prstGeom>
            <a:solidFill>
              <a:schemeClr val="bg1"/>
            </a:solidFill>
            <a:ln>
              <a:solidFill>
                <a:schemeClr val="tx1"/>
              </a:solidFill>
            </a:ln>
          </p:spPr>
          <p:txBody>
            <a:bodyPr wrap="square" rtlCol="0">
              <a:spAutoFit/>
            </a:bodyPr>
            <a:lstStyle>
              <a:defPPr>
                <a:defRPr lang="en-US"/>
              </a:defPPr>
              <a:lvl1pPr algn="ctr">
                <a:defRPr sz="1600"/>
              </a:lvl1pPr>
            </a:lstStyle>
            <a:p>
              <a:r>
                <a:rPr lang="en-US" sz="800" dirty="0"/>
                <a:t>Power transformer</a:t>
              </a:r>
            </a:p>
          </p:txBody>
        </p:sp>
        <p:sp>
          <p:nvSpPr>
            <p:cNvPr id="16" name="TextBox 15"/>
            <p:cNvSpPr txBox="1"/>
            <p:nvPr/>
          </p:nvSpPr>
          <p:spPr>
            <a:xfrm>
              <a:off x="5562600" y="4104274"/>
              <a:ext cx="1066800" cy="303371"/>
            </a:xfrm>
            <a:prstGeom prst="rect">
              <a:avLst/>
            </a:prstGeom>
            <a:solidFill>
              <a:schemeClr val="bg1"/>
            </a:solidFill>
            <a:ln>
              <a:solidFill>
                <a:schemeClr val="tx1"/>
              </a:solidFill>
            </a:ln>
          </p:spPr>
          <p:txBody>
            <a:bodyPr wrap="square" rtlCol="0">
              <a:spAutoFit/>
            </a:bodyPr>
            <a:lstStyle>
              <a:defPPr>
                <a:defRPr lang="en-US"/>
              </a:defPPr>
              <a:lvl1pPr>
                <a:defRPr sz="1600"/>
              </a:lvl1pPr>
            </a:lstStyle>
            <a:p>
              <a:pPr algn="ctr"/>
              <a:r>
                <a:rPr lang="en-US" sz="800" dirty="0" smtClean="0"/>
                <a:t>HV divider</a:t>
              </a:r>
              <a:endParaRPr lang="en-US" sz="800" dirty="0"/>
            </a:p>
          </p:txBody>
        </p:sp>
      </p:grpSp>
      <p:grpSp>
        <p:nvGrpSpPr>
          <p:cNvPr id="5" name="Group 4"/>
          <p:cNvGrpSpPr/>
          <p:nvPr/>
        </p:nvGrpSpPr>
        <p:grpSpPr>
          <a:xfrm>
            <a:off x="4038600" y="4953000"/>
            <a:ext cx="4786460" cy="1293133"/>
            <a:chOff x="4038600" y="4953000"/>
            <a:chExt cx="4786460" cy="1293133"/>
          </a:xfrm>
        </p:grpSpPr>
        <p:pic>
          <p:nvPicPr>
            <p:cNvPr id="7" name="Picture 6"/>
            <p:cNvPicPr>
              <a:picLocks noChangeAspect="1"/>
            </p:cNvPicPr>
            <p:nvPr/>
          </p:nvPicPr>
          <p:blipFill rotWithShape="1">
            <a:blip r:embed="rId5"/>
            <a:srcRect t="15022"/>
            <a:stretch/>
          </p:blipFill>
          <p:spPr>
            <a:xfrm>
              <a:off x="4038600" y="4953000"/>
              <a:ext cx="4786460" cy="1293133"/>
            </a:xfrm>
            <a:prstGeom prst="rect">
              <a:avLst/>
            </a:prstGeom>
            <a:ln>
              <a:solidFill>
                <a:schemeClr val="tx1"/>
              </a:solidFill>
            </a:ln>
          </p:spPr>
        </p:pic>
        <p:sp>
          <p:nvSpPr>
            <p:cNvPr id="18" name="TextBox 17"/>
            <p:cNvSpPr txBox="1"/>
            <p:nvPr/>
          </p:nvSpPr>
          <p:spPr>
            <a:xfrm>
              <a:off x="7654747" y="5819001"/>
              <a:ext cx="609600" cy="276999"/>
            </a:xfrm>
            <a:prstGeom prst="rect">
              <a:avLst/>
            </a:prstGeom>
            <a:solidFill>
              <a:schemeClr val="bg1"/>
            </a:solidFill>
          </p:spPr>
          <p:txBody>
            <a:bodyPr wrap="square" lIns="10800" rtlCol="0">
              <a:spAutoFit/>
            </a:bodyPr>
            <a:lstStyle>
              <a:defPPr>
                <a:defRPr lang="en-US"/>
              </a:defPPr>
              <a:lvl1pPr>
                <a:defRPr sz="1600"/>
              </a:lvl1pPr>
            </a:lstStyle>
            <a:p>
              <a:r>
                <a:rPr lang="en-US" sz="1200" dirty="0" smtClean="0"/>
                <a:t>5.00A</a:t>
              </a:r>
              <a:endParaRPr lang="en-GB" sz="1200" dirty="0"/>
            </a:p>
          </p:txBody>
        </p:sp>
      </p:grpSp>
    </p:spTree>
    <p:extLst>
      <p:ext uri="{BB962C8B-B14F-4D97-AF65-F5344CB8AC3E}">
        <p14:creationId xmlns:p14="http://schemas.microsoft.com/office/powerpoint/2010/main" val="39608430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Agenda</a:t>
            </a:r>
            <a:endParaRPr lang="en-GB" dirty="0"/>
          </a:p>
        </p:txBody>
      </p:sp>
      <p:sp>
        <p:nvSpPr>
          <p:cNvPr id="4" name="TextBox 3"/>
          <p:cNvSpPr txBox="1"/>
          <p:nvPr/>
        </p:nvSpPr>
        <p:spPr>
          <a:xfrm>
            <a:off x="1295400" y="1195207"/>
            <a:ext cx="6705600" cy="5262979"/>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Introduction</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smtClean="0"/>
              <a:t>Objectives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smtClean="0"/>
              <a:t>System names and acronyms</a:t>
            </a:r>
          </a:p>
          <a:p>
            <a:pPr marL="285750" indent="-285750">
              <a:buFont typeface="Arial" panose="020B0604020202020204" pitchFamily="34" charset="0"/>
              <a:buChar char="•"/>
            </a:pPr>
            <a:endParaRPr lang="en-US" sz="2800" dirty="0" smtClean="0"/>
          </a:p>
          <a:p>
            <a:pPr marL="285750" indent="-285750">
              <a:buFont typeface="Arial" panose="020B0604020202020204" pitchFamily="34" charset="0"/>
              <a:buChar char="•"/>
            </a:pPr>
            <a:r>
              <a:rPr lang="en-US" sz="2800" dirty="0" smtClean="0"/>
              <a:t>Tunnel Crate design</a:t>
            </a:r>
          </a:p>
          <a:p>
            <a:pPr marL="285750" indent="-285750">
              <a:buFont typeface="Arial" panose="020B0604020202020204" pitchFamily="34" charset="0"/>
              <a:buChar char="•"/>
            </a:pPr>
            <a:endParaRPr lang="en-US" sz="2800" dirty="0" smtClean="0"/>
          </a:p>
          <a:p>
            <a:pPr marL="285750" indent="-285750">
              <a:buFont typeface="Arial" panose="020B0604020202020204" pitchFamily="34" charset="0"/>
              <a:buChar char="•"/>
            </a:pPr>
            <a:r>
              <a:rPr lang="en-US" sz="2800" dirty="0" smtClean="0"/>
              <a:t>Distribution of functions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smtClean="0"/>
              <a:t>Parts description</a:t>
            </a:r>
          </a:p>
          <a:p>
            <a:r>
              <a:rPr lang="en-US" sz="2800" dirty="0"/>
              <a:t>	</a:t>
            </a:r>
            <a:r>
              <a:rPr lang="en-US" sz="2800" dirty="0" smtClean="0"/>
              <a:t>		</a:t>
            </a:r>
            <a:endParaRPr lang="en-GB" sz="2800" dirty="0" smtClean="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2</a:t>
            </a:fld>
            <a:endParaRPr lang="en-GB" noProof="0"/>
          </a:p>
        </p:txBody>
      </p:sp>
      <p:pic>
        <p:nvPicPr>
          <p:cNvPr id="11" name="Picture 10"/>
          <p:cNvPicPr>
            <a:picLocks noChangeAspect="1"/>
          </p:cNvPicPr>
          <p:nvPr/>
        </p:nvPicPr>
        <p:blipFill>
          <a:blip r:embed="rId3"/>
          <a:stretch>
            <a:fillRect/>
          </a:stretch>
        </p:blipFill>
        <p:spPr>
          <a:xfrm>
            <a:off x="6670116" y="1946226"/>
            <a:ext cx="592593" cy="601244"/>
          </a:xfrm>
          <a:prstGeom prst="rect">
            <a:avLst/>
          </a:prstGeom>
        </p:spPr>
      </p:pic>
      <p:pic>
        <p:nvPicPr>
          <p:cNvPr id="13" name="Picture 12"/>
          <p:cNvPicPr>
            <a:picLocks noChangeAspect="1"/>
          </p:cNvPicPr>
          <p:nvPr/>
        </p:nvPicPr>
        <p:blipFill>
          <a:blip r:embed="rId4"/>
          <a:stretch>
            <a:fillRect/>
          </a:stretch>
        </p:blipFill>
        <p:spPr>
          <a:xfrm>
            <a:off x="6642856" y="3596811"/>
            <a:ext cx="683146" cy="708447"/>
          </a:xfrm>
          <a:prstGeom prst="rect">
            <a:avLst/>
          </a:prstGeom>
        </p:spPr>
      </p:pic>
      <p:pic>
        <p:nvPicPr>
          <p:cNvPr id="14" name="Picture 13"/>
          <p:cNvPicPr>
            <a:picLocks noChangeAspect="1"/>
          </p:cNvPicPr>
          <p:nvPr/>
        </p:nvPicPr>
        <p:blipFill>
          <a:blip r:embed="rId5"/>
          <a:stretch>
            <a:fillRect/>
          </a:stretch>
        </p:blipFill>
        <p:spPr>
          <a:xfrm>
            <a:off x="6485178" y="4492058"/>
            <a:ext cx="924461" cy="617301"/>
          </a:xfrm>
          <a:prstGeom prst="rect">
            <a:avLst/>
          </a:prstGeom>
        </p:spPr>
      </p:pic>
      <p:pic>
        <p:nvPicPr>
          <p:cNvPr id="15" name="Picture 14"/>
          <p:cNvPicPr>
            <a:picLocks noChangeAspect="1"/>
          </p:cNvPicPr>
          <p:nvPr/>
        </p:nvPicPr>
        <p:blipFill>
          <a:blip r:embed="rId6"/>
          <a:stretch>
            <a:fillRect/>
          </a:stretch>
        </p:blipFill>
        <p:spPr>
          <a:xfrm>
            <a:off x="6477000" y="2809304"/>
            <a:ext cx="932639" cy="600707"/>
          </a:xfrm>
          <a:prstGeom prst="rect">
            <a:avLst/>
          </a:prstGeom>
        </p:spPr>
      </p:pic>
      <p:pic>
        <p:nvPicPr>
          <p:cNvPr id="5" name="Picture 4"/>
          <p:cNvPicPr>
            <a:picLocks noChangeAspect="1"/>
          </p:cNvPicPr>
          <p:nvPr/>
        </p:nvPicPr>
        <p:blipFill>
          <a:blip r:embed="rId7"/>
          <a:stretch>
            <a:fillRect/>
          </a:stretch>
        </p:blipFill>
        <p:spPr>
          <a:xfrm>
            <a:off x="6477000" y="5319629"/>
            <a:ext cx="1207516" cy="703509"/>
          </a:xfrm>
          <a:prstGeom prst="rect">
            <a:avLst/>
          </a:prstGeom>
        </p:spPr>
      </p:pic>
      <p:pic>
        <p:nvPicPr>
          <p:cNvPr id="6" name="Picture 5"/>
          <p:cNvPicPr>
            <a:picLocks noChangeAspect="1"/>
          </p:cNvPicPr>
          <p:nvPr/>
        </p:nvPicPr>
        <p:blipFill>
          <a:blip r:embed="rId8"/>
          <a:stretch>
            <a:fillRect/>
          </a:stretch>
        </p:blipFill>
        <p:spPr>
          <a:xfrm>
            <a:off x="6631133" y="1203330"/>
            <a:ext cx="616193" cy="633389"/>
          </a:xfrm>
          <a:prstGeom prst="rect">
            <a:avLst/>
          </a:prstGeom>
        </p:spPr>
      </p:pic>
    </p:spTree>
    <p:extLst>
      <p:ext uri="{BB962C8B-B14F-4D97-AF65-F5344CB8AC3E}">
        <p14:creationId xmlns:p14="http://schemas.microsoft.com/office/powerpoint/2010/main" val="669753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Power Supply Unit (BLEPSU) - Update</a:t>
            </a:r>
            <a:endParaRPr lang="en-GB" sz="3600" dirty="0"/>
          </a:p>
        </p:txBody>
      </p:sp>
      <p:pic>
        <p:nvPicPr>
          <p:cNvPr id="3" name="Picture 2"/>
          <p:cNvPicPr>
            <a:picLocks noChangeAspect="1"/>
          </p:cNvPicPr>
          <p:nvPr/>
        </p:nvPicPr>
        <p:blipFill>
          <a:blip r:embed="rId3"/>
          <a:stretch>
            <a:fillRect/>
          </a:stretch>
        </p:blipFill>
        <p:spPr>
          <a:xfrm>
            <a:off x="304800" y="1143000"/>
            <a:ext cx="4627706" cy="5100023"/>
          </a:xfrm>
          <a:prstGeom prst="rect">
            <a:avLst/>
          </a:prstGeom>
        </p:spPr>
      </p:pic>
      <p:sp>
        <p:nvSpPr>
          <p:cNvPr id="17" name="TextBox 16"/>
          <p:cNvSpPr txBox="1"/>
          <p:nvPr/>
        </p:nvSpPr>
        <p:spPr>
          <a:xfrm>
            <a:off x="5105400" y="4267200"/>
            <a:ext cx="3979368" cy="1815882"/>
          </a:xfrm>
          <a:prstGeom prst="rect">
            <a:avLst/>
          </a:prstGeom>
          <a:noFill/>
        </p:spPr>
        <p:txBody>
          <a:bodyPr wrap="square" rtlCol="0">
            <a:spAutoFit/>
          </a:bodyPr>
          <a:lstStyle/>
          <a:p>
            <a:r>
              <a:rPr lang="en-US" sz="1600" dirty="0" smtClean="0"/>
              <a:t>Schematic will be based on the EDA-00691 with the following additional functions:</a:t>
            </a:r>
          </a:p>
          <a:p>
            <a:endParaRPr lang="en-US" sz="1600" dirty="0" smtClean="0"/>
          </a:p>
          <a:p>
            <a:pPr marL="285750" indent="-285750">
              <a:buFont typeface="Arial" panose="020B0604020202020204" pitchFamily="34" charset="0"/>
              <a:buChar char="•"/>
            </a:pPr>
            <a:r>
              <a:rPr lang="en-US" sz="1600" dirty="0" smtClean="0"/>
              <a:t>On/Off power supplies.</a:t>
            </a:r>
          </a:p>
          <a:p>
            <a:pPr marL="285750" indent="-285750">
              <a:buFont typeface="Arial" panose="020B0604020202020204" pitchFamily="34" charset="0"/>
              <a:buChar char="•"/>
            </a:pPr>
            <a:r>
              <a:rPr lang="en-US" sz="1600" dirty="0" smtClean="0"/>
              <a:t>Replacement of the 3.3V</a:t>
            </a:r>
            <a:r>
              <a:rPr lang="en-US" sz="1600" baseline="-25000" dirty="0" smtClean="0"/>
              <a:t>DC</a:t>
            </a:r>
            <a:r>
              <a:rPr lang="en-US" sz="1600" dirty="0" smtClean="0"/>
              <a:t> linear voltage regulator with a DC/DC converter.</a:t>
            </a:r>
          </a:p>
          <a:p>
            <a:pPr marL="285750" indent="-285750">
              <a:buFont typeface="Arial" panose="020B0604020202020204" pitchFamily="34" charset="0"/>
              <a:buChar char="•"/>
            </a:pPr>
            <a:r>
              <a:rPr lang="en-US" sz="1600" dirty="0" smtClean="0"/>
              <a:t>Generation of the +1.5V</a:t>
            </a:r>
            <a:r>
              <a:rPr lang="en-US" sz="1600" baseline="-25000" dirty="0" smtClean="0"/>
              <a:t>DC.</a:t>
            </a:r>
          </a:p>
        </p:txBody>
      </p:sp>
      <p:sp>
        <p:nvSpPr>
          <p:cNvPr id="6" name="Slide Number Placeholder 5"/>
          <p:cNvSpPr>
            <a:spLocks noGrp="1"/>
          </p:cNvSpPr>
          <p:nvPr>
            <p:ph type="sldNum" sz="quarter" idx="12"/>
          </p:nvPr>
        </p:nvSpPr>
        <p:spPr/>
        <p:txBody>
          <a:bodyPr/>
          <a:lstStyle/>
          <a:p>
            <a:fld id="{B6F15528-21DE-4FAA-801E-634DDDAF4B2B}" type="slidenum">
              <a:rPr lang="en-GB" noProof="0" smtClean="0"/>
              <a:pPr/>
              <a:t>20</a:t>
            </a:fld>
            <a:endParaRPr lang="en-GB" noProof="0"/>
          </a:p>
        </p:txBody>
      </p:sp>
      <p:pic>
        <p:nvPicPr>
          <p:cNvPr id="7" name="Picture 6"/>
          <p:cNvPicPr>
            <a:picLocks noChangeAspect="1"/>
          </p:cNvPicPr>
          <p:nvPr/>
        </p:nvPicPr>
        <p:blipFill>
          <a:blip r:embed="rId4"/>
          <a:stretch>
            <a:fillRect/>
          </a:stretch>
        </p:blipFill>
        <p:spPr>
          <a:xfrm>
            <a:off x="5257800" y="1010869"/>
            <a:ext cx="3515404" cy="3257550"/>
          </a:xfrm>
          <a:prstGeom prst="rect">
            <a:avLst/>
          </a:prstGeom>
        </p:spPr>
      </p:pic>
    </p:spTree>
    <p:extLst>
      <p:ext uri="{BB962C8B-B14F-4D97-AF65-F5344CB8AC3E}">
        <p14:creationId xmlns:p14="http://schemas.microsoft.com/office/powerpoint/2010/main" val="23807433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Power Supply Unit (BLEPSU) - </a:t>
            </a:r>
            <a:r>
              <a:rPr lang="en-GB" sz="3600" dirty="0" smtClean="0"/>
              <a:t>pinout</a:t>
            </a:r>
            <a:endParaRPr lang="en-GB" sz="3600" dirty="0"/>
          </a:p>
        </p:txBody>
      </p:sp>
      <p:graphicFrame>
        <p:nvGraphicFramePr>
          <p:cNvPr id="5" name="Table 4"/>
          <p:cNvGraphicFramePr>
            <a:graphicFrameLocks noGrp="1"/>
          </p:cNvGraphicFramePr>
          <p:nvPr>
            <p:extLst>
              <p:ext uri="{D42A27DB-BD31-4B8C-83A1-F6EECF244321}">
                <p14:modId xmlns:p14="http://schemas.microsoft.com/office/powerpoint/2010/main" val="957046954"/>
              </p:ext>
            </p:extLst>
          </p:nvPr>
        </p:nvGraphicFramePr>
        <p:xfrm>
          <a:off x="39384" y="1047927"/>
          <a:ext cx="4837416" cy="4876800"/>
        </p:xfrm>
        <a:graphic>
          <a:graphicData uri="http://schemas.openxmlformats.org/drawingml/2006/table">
            <a:tbl>
              <a:tblPr firstRow="1" bandRow="1">
                <a:tableStyleId>{5C22544A-7EE6-4342-B048-85BDC9FD1C3A}</a:tableStyleId>
              </a:tblPr>
              <a:tblGrid>
                <a:gridCol w="533400">
                  <a:extLst>
                    <a:ext uri="{9D8B030D-6E8A-4147-A177-3AD203B41FA5}">
                      <a16:colId xmlns:a16="http://schemas.microsoft.com/office/drawing/2014/main" val="918041614"/>
                    </a:ext>
                  </a:extLst>
                </a:gridCol>
                <a:gridCol w="3143194">
                  <a:extLst>
                    <a:ext uri="{9D8B030D-6E8A-4147-A177-3AD203B41FA5}">
                      <a16:colId xmlns:a16="http://schemas.microsoft.com/office/drawing/2014/main" val="4221739844"/>
                    </a:ext>
                  </a:extLst>
                </a:gridCol>
                <a:gridCol w="1160822">
                  <a:extLst>
                    <a:ext uri="{9D8B030D-6E8A-4147-A177-3AD203B41FA5}">
                      <a16:colId xmlns:a16="http://schemas.microsoft.com/office/drawing/2014/main" val="1063957115"/>
                    </a:ext>
                  </a:extLst>
                </a:gridCol>
              </a:tblGrid>
              <a:tr h="287215">
                <a:tc>
                  <a:txBody>
                    <a:bodyPr/>
                    <a:lstStyle/>
                    <a:p>
                      <a:pPr algn="ctr"/>
                      <a:r>
                        <a:rPr lang="en-US" sz="1400" dirty="0" smtClean="0"/>
                        <a:t>Pin</a:t>
                      </a:r>
                      <a:endParaRPr lang="en-GB" sz="1400" dirty="0"/>
                    </a:p>
                  </a:txBody>
                  <a:tcPr anchor="ctr"/>
                </a:tc>
                <a:tc>
                  <a:txBody>
                    <a:bodyPr/>
                    <a:lstStyle/>
                    <a:p>
                      <a:pPr algn="ctr"/>
                      <a:r>
                        <a:rPr lang="en-US" sz="1400" dirty="0" smtClean="0"/>
                        <a:t>Connection name</a:t>
                      </a:r>
                      <a:endParaRPr lang="en-GB" sz="1400" dirty="0"/>
                    </a:p>
                  </a:txBody>
                  <a:tcPr anchor="ctr"/>
                </a:tc>
                <a:tc>
                  <a:txBody>
                    <a:bodyPr/>
                    <a:lstStyle/>
                    <a:p>
                      <a:pPr algn="ctr"/>
                      <a:r>
                        <a:rPr lang="en-US" sz="1400" dirty="0" smtClean="0"/>
                        <a:t>Type</a:t>
                      </a:r>
                      <a:endParaRPr lang="en-GB" sz="1400" dirty="0"/>
                    </a:p>
                  </a:txBody>
                  <a:tcPr anchor="ctr"/>
                </a:tc>
                <a:extLst>
                  <a:ext uri="{0D108BD9-81ED-4DB2-BD59-A6C34878D82A}">
                    <a16:rowId xmlns:a16="http://schemas.microsoft.com/office/drawing/2014/main" val="2786553110"/>
                  </a:ext>
                </a:extLst>
              </a:tr>
              <a:tr h="287215">
                <a:tc>
                  <a:txBody>
                    <a:bodyPr/>
                    <a:lstStyle/>
                    <a:p>
                      <a:pPr algn="ctr"/>
                      <a:r>
                        <a:rPr lang="en-US" sz="1400" dirty="0" smtClean="0"/>
                        <a:t>4Z</a:t>
                      </a:r>
                      <a:endParaRPr lang="en-GB"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V</a:t>
                      </a:r>
                      <a:r>
                        <a:rPr lang="en-US" sz="1400" baseline="-25000" dirty="0" smtClean="0"/>
                        <a:t>AC</a:t>
                      </a:r>
                      <a:r>
                        <a:rPr lang="en-US" sz="1400" dirty="0" smtClean="0"/>
                        <a:t> Input 1 – A</a:t>
                      </a:r>
                      <a:r>
                        <a:rPr lang="en-US" sz="1400" baseline="0" dirty="0" smtClean="0"/>
                        <a:t> </a:t>
                      </a:r>
                      <a:endParaRPr lang="en-GB"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PWR input</a:t>
                      </a:r>
                      <a:endParaRPr lang="en-GB" sz="1400" dirty="0" smtClean="0"/>
                    </a:p>
                  </a:txBody>
                  <a:tcPr anchor="ctr"/>
                </a:tc>
                <a:extLst>
                  <a:ext uri="{0D108BD9-81ED-4DB2-BD59-A6C34878D82A}">
                    <a16:rowId xmlns:a16="http://schemas.microsoft.com/office/drawing/2014/main" val="1759442290"/>
                  </a:ext>
                </a:extLst>
              </a:tr>
              <a:tr h="287215">
                <a:tc>
                  <a:txBody>
                    <a:bodyPr/>
                    <a:lstStyle/>
                    <a:p>
                      <a:pPr algn="ctr"/>
                      <a:r>
                        <a:rPr lang="en-US" sz="1400" dirty="0" smtClean="0"/>
                        <a:t>8Z</a:t>
                      </a:r>
                      <a:endParaRPr lang="en-GB" sz="1400" dirty="0"/>
                    </a:p>
                  </a:txBody>
                  <a:tcPr anchor="ctr"/>
                </a:tc>
                <a:tc>
                  <a:txBody>
                    <a:bodyPr/>
                    <a:lstStyle/>
                    <a:p>
                      <a:r>
                        <a:rPr lang="en-US" sz="1400" dirty="0" smtClean="0"/>
                        <a:t>V</a:t>
                      </a:r>
                      <a:r>
                        <a:rPr lang="en-US" sz="1400" baseline="-25000" dirty="0" smtClean="0"/>
                        <a:t>AC</a:t>
                      </a:r>
                      <a:r>
                        <a:rPr lang="en-US" sz="1400" dirty="0" smtClean="0"/>
                        <a:t> Input 2 – A</a:t>
                      </a:r>
                      <a:endParaRPr lang="en-GB" sz="1400" dirty="0"/>
                    </a:p>
                  </a:txBody>
                  <a:tcPr anchor="ctr"/>
                </a:tc>
                <a:tc>
                  <a:txBody>
                    <a:bodyPr/>
                    <a:lstStyle/>
                    <a:p>
                      <a:pPr algn="ctr"/>
                      <a:r>
                        <a:rPr lang="en-US" sz="1400" dirty="0" smtClean="0"/>
                        <a:t>PWR Input</a:t>
                      </a:r>
                      <a:endParaRPr lang="en-GB" sz="1400" dirty="0"/>
                    </a:p>
                  </a:txBody>
                  <a:tcPr anchor="ctr"/>
                </a:tc>
                <a:extLst>
                  <a:ext uri="{0D108BD9-81ED-4DB2-BD59-A6C34878D82A}">
                    <a16:rowId xmlns:a16="http://schemas.microsoft.com/office/drawing/2014/main" val="3518782517"/>
                  </a:ext>
                </a:extLst>
              </a:tr>
              <a:tr h="287215">
                <a:tc>
                  <a:txBody>
                    <a:bodyPr/>
                    <a:lstStyle/>
                    <a:p>
                      <a:pPr algn="ctr"/>
                      <a:r>
                        <a:rPr lang="en-US" sz="1400" dirty="0" smtClean="0"/>
                        <a:t>12Z</a:t>
                      </a:r>
                      <a:endParaRPr lang="en-GB" sz="1400" dirty="0"/>
                    </a:p>
                  </a:txBody>
                  <a:tcPr anchor="ctr"/>
                </a:tc>
                <a:tc>
                  <a:txBody>
                    <a:bodyPr/>
                    <a:lstStyle/>
                    <a:p>
                      <a:r>
                        <a:rPr lang="en-US" sz="1400" dirty="0" smtClean="0"/>
                        <a:t>Chassis ground</a:t>
                      </a:r>
                      <a:endParaRPr lang="en-GB" sz="1400" dirty="0"/>
                    </a:p>
                  </a:txBody>
                  <a:tcPr anchor="ctr"/>
                </a:tc>
                <a:tc>
                  <a:txBody>
                    <a:bodyPr/>
                    <a:lstStyle/>
                    <a:p>
                      <a:pPr algn="ctr"/>
                      <a:r>
                        <a:rPr lang="en-US" sz="1400" dirty="0" smtClean="0"/>
                        <a:t>Earth</a:t>
                      </a:r>
                      <a:endParaRPr lang="en-GB" sz="1400" dirty="0"/>
                    </a:p>
                  </a:txBody>
                  <a:tcPr anchor="ctr"/>
                </a:tc>
                <a:extLst>
                  <a:ext uri="{0D108BD9-81ED-4DB2-BD59-A6C34878D82A}">
                    <a16:rowId xmlns:a16="http://schemas.microsoft.com/office/drawing/2014/main" val="3228756342"/>
                  </a:ext>
                </a:extLst>
              </a:tr>
              <a:tr h="287215">
                <a:tc>
                  <a:txBody>
                    <a:bodyPr/>
                    <a:lstStyle/>
                    <a:p>
                      <a:pPr algn="ctr"/>
                      <a:r>
                        <a:rPr lang="en-US" sz="1400" dirty="0" smtClean="0"/>
                        <a:t>16Z</a:t>
                      </a:r>
                      <a:endParaRPr lang="en-GB"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On/Off - </a:t>
                      </a:r>
                      <a:r>
                        <a:rPr lang="en-US" sz="1400" baseline="0" dirty="0" smtClean="0"/>
                        <a:t>Digital (in)</a:t>
                      </a:r>
                      <a:endParaRPr lang="en-GB" sz="1400" baseline="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Input</a:t>
                      </a:r>
                      <a:endParaRPr lang="en-GB" sz="1400" baseline="0" dirty="0" smtClean="0"/>
                    </a:p>
                  </a:txBody>
                  <a:tcPr anchor="ctr"/>
                </a:tc>
                <a:extLst>
                  <a:ext uri="{0D108BD9-81ED-4DB2-BD59-A6C34878D82A}">
                    <a16:rowId xmlns:a16="http://schemas.microsoft.com/office/drawing/2014/main" val="507275770"/>
                  </a:ext>
                </a:extLst>
              </a:tr>
              <a:tr h="287215">
                <a:tc>
                  <a:txBody>
                    <a:bodyPr/>
                    <a:lstStyle/>
                    <a:p>
                      <a:pPr algn="ctr"/>
                      <a:r>
                        <a:rPr lang="en-US" sz="1400" dirty="0" smtClean="0"/>
                        <a:t>20Z</a:t>
                      </a:r>
                      <a:endParaRPr lang="en-GB" sz="1400" dirty="0"/>
                    </a:p>
                  </a:txBody>
                  <a:tcPr anchor="ctr"/>
                </a:tc>
                <a:tc>
                  <a:txBody>
                    <a:bodyPr/>
                    <a:lstStyle/>
                    <a:p>
                      <a:r>
                        <a:rPr lang="en-US" sz="1400" dirty="0" smtClean="0"/>
                        <a:t>+1.5V</a:t>
                      </a:r>
                      <a:r>
                        <a:rPr lang="en-US" sz="1400" baseline="-25000" dirty="0" smtClean="0"/>
                        <a:t>DC</a:t>
                      </a:r>
                      <a:r>
                        <a:rPr lang="en-US" sz="1400" dirty="0" smtClean="0"/>
                        <a:t>_ref</a:t>
                      </a:r>
                      <a:endParaRPr lang="en-GB" sz="1400" dirty="0"/>
                    </a:p>
                  </a:txBody>
                  <a:tcPr anchor="ctr"/>
                </a:tc>
                <a:tc>
                  <a:txBody>
                    <a:bodyPr/>
                    <a:lstStyle/>
                    <a:p>
                      <a:pPr algn="ctr"/>
                      <a:r>
                        <a:rPr lang="en-US" sz="1400" dirty="0" err="1" smtClean="0"/>
                        <a:t>Gnd</a:t>
                      </a:r>
                      <a:endParaRPr lang="en-GB" sz="1400" dirty="0"/>
                    </a:p>
                  </a:txBody>
                  <a:tcPr anchor="ctr"/>
                </a:tc>
                <a:extLst>
                  <a:ext uri="{0D108BD9-81ED-4DB2-BD59-A6C34878D82A}">
                    <a16:rowId xmlns:a16="http://schemas.microsoft.com/office/drawing/2014/main" val="1417232811"/>
                  </a:ext>
                </a:extLst>
              </a:tr>
              <a:tr h="287215">
                <a:tc>
                  <a:txBody>
                    <a:bodyPr/>
                    <a:lstStyle/>
                    <a:p>
                      <a:pPr algn="ctr"/>
                      <a:r>
                        <a:rPr lang="en-US" sz="1400" dirty="0" smtClean="0"/>
                        <a:t>24Z</a:t>
                      </a:r>
                      <a:endParaRPr lang="en-GB" sz="1400" dirty="0"/>
                    </a:p>
                  </a:txBody>
                  <a:tcPr anchor="ctr"/>
                </a:tc>
                <a:tc>
                  <a:txBody>
                    <a:bodyPr/>
                    <a:lstStyle/>
                    <a:p>
                      <a:r>
                        <a:rPr lang="en-US" sz="1400" dirty="0" smtClean="0"/>
                        <a:t>+3.3V</a:t>
                      </a:r>
                      <a:r>
                        <a:rPr lang="en-US" sz="1400" baseline="-25000" dirty="0" smtClean="0"/>
                        <a:t>DC</a:t>
                      </a:r>
                      <a:r>
                        <a:rPr lang="en-US" sz="1400" dirty="0" smtClean="0"/>
                        <a:t>_ref</a:t>
                      </a:r>
                      <a:endParaRPr lang="en-GB" sz="1400" dirty="0"/>
                    </a:p>
                  </a:txBody>
                  <a:tcPr anchor="ctr"/>
                </a:tc>
                <a:tc>
                  <a:txBody>
                    <a:bodyPr/>
                    <a:lstStyle/>
                    <a:p>
                      <a:pPr algn="ctr"/>
                      <a:r>
                        <a:rPr lang="en-US" sz="1400" dirty="0" err="1" smtClean="0"/>
                        <a:t>Gnd</a:t>
                      </a:r>
                      <a:endParaRPr lang="en-GB" sz="1400" dirty="0"/>
                    </a:p>
                  </a:txBody>
                  <a:tcPr anchor="ctr"/>
                </a:tc>
                <a:extLst>
                  <a:ext uri="{0D108BD9-81ED-4DB2-BD59-A6C34878D82A}">
                    <a16:rowId xmlns:a16="http://schemas.microsoft.com/office/drawing/2014/main" val="2103933974"/>
                  </a:ext>
                </a:extLst>
              </a:tr>
              <a:tr h="287215">
                <a:tc>
                  <a:txBody>
                    <a:bodyPr/>
                    <a:lstStyle/>
                    <a:p>
                      <a:pPr algn="ctr"/>
                      <a:r>
                        <a:rPr lang="en-US" sz="1400" dirty="0" smtClean="0"/>
                        <a:t>28Z</a:t>
                      </a:r>
                      <a:endParaRPr lang="en-GB"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+5V</a:t>
                      </a:r>
                      <a:r>
                        <a:rPr lang="en-US" sz="1400" baseline="-25000" dirty="0" smtClean="0"/>
                        <a:t>DC</a:t>
                      </a:r>
                      <a:r>
                        <a:rPr lang="en-US" sz="1400" dirty="0" smtClean="0"/>
                        <a:t>_ref</a:t>
                      </a:r>
                      <a:endParaRPr lang="en-GB"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smtClean="0"/>
                        <a:t>Gnd</a:t>
                      </a:r>
                      <a:endParaRPr lang="en-GB" sz="1400" dirty="0" smtClean="0"/>
                    </a:p>
                  </a:txBody>
                  <a:tcPr anchor="ctr"/>
                </a:tc>
                <a:extLst>
                  <a:ext uri="{0D108BD9-81ED-4DB2-BD59-A6C34878D82A}">
                    <a16:rowId xmlns:a16="http://schemas.microsoft.com/office/drawing/2014/main" val="2107702808"/>
                  </a:ext>
                </a:extLst>
              </a:tr>
              <a:tr h="287215">
                <a:tc>
                  <a:txBody>
                    <a:bodyPr/>
                    <a:lstStyle/>
                    <a:p>
                      <a:pPr algn="ctr"/>
                      <a:r>
                        <a:rPr lang="en-US" sz="1400" dirty="0" smtClean="0"/>
                        <a:t>32Z</a:t>
                      </a:r>
                      <a:endParaRPr lang="en-GB"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-5V</a:t>
                      </a:r>
                      <a:r>
                        <a:rPr lang="en-US" sz="1400" baseline="-25000" dirty="0" smtClean="0"/>
                        <a:t>DC</a:t>
                      </a:r>
                      <a:r>
                        <a:rPr lang="en-US" sz="1400" dirty="0" smtClean="0"/>
                        <a:t>_ref</a:t>
                      </a:r>
                      <a:endParaRPr lang="en-GB"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smtClean="0"/>
                        <a:t>Gnd</a:t>
                      </a:r>
                      <a:endParaRPr lang="en-GB" sz="1400" dirty="0" smtClean="0"/>
                    </a:p>
                  </a:txBody>
                  <a:tcPr anchor="ctr"/>
                </a:tc>
                <a:extLst>
                  <a:ext uri="{0D108BD9-81ED-4DB2-BD59-A6C34878D82A}">
                    <a16:rowId xmlns:a16="http://schemas.microsoft.com/office/drawing/2014/main" val="1004543921"/>
                  </a:ext>
                </a:extLst>
              </a:tr>
              <a:tr h="287215">
                <a:tc>
                  <a:txBody>
                    <a:bodyPr/>
                    <a:lstStyle/>
                    <a:p>
                      <a:pPr algn="ctr"/>
                      <a:r>
                        <a:rPr lang="en-US" sz="1400" dirty="0" smtClean="0"/>
                        <a:t>6D</a:t>
                      </a:r>
                      <a:endParaRPr lang="en-GB" sz="1400" dirty="0"/>
                    </a:p>
                  </a:txBody>
                  <a:tcPr anchor="ctr"/>
                </a:tc>
                <a:tc>
                  <a:txBody>
                    <a:bodyPr/>
                    <a:lstStyle/>
                    <a:p>
                      <a:r>
                        <a:rPr lang="en-US" sz="1400" dirty="0" smtClean="0"/>
                        <a:t>V</a:t>
                      </a:r>
                      <a:r>
                        <a:rPr lang="en-US" sz="1400" baseline="-25000" dirty="0" smtClean="0"/>
                        <a:t>AC</a:t>
                      </a:r>
                      <a:r>
                        <a:rPr lang="en-US" sz="1400" dirty="0" smtClean="0"/>
                        <a:t> Input 1 – B </a:t>
                      </a:r>
                      <a:endParaRPr lang="en-GB" sz="1400" dirty="0"/>
                    </a:p>
                  </a:txBody>
                  <a:tcPr anchor="ctr"/>
                </a:tc>
                <a:tc>
                  <a:txBody>
                    <a:bodyPr/>
                    <a:lstStyle/>
                    <a:p>
                      <a:pPr algn="ctr"/>
                      <a:r>
                        <a:rPr lang="en-US" sz="1400" dirty="0" smtClean="0"/>
                        <a:t>PWR input</a:t>
                      </a:r>
                      <a:endParaRPr lang="en-GB" sz="1400" dirty="0"/>
                    </a:p>
                  </a:txBody>
                  <a:tcPr anchor="ctr"/>
                </a:tc>
                <a:extLst>
                  <a:ext uri="{0D108BD9-81ED-4DB2-BD59-A6C34878D82A}">
                    <a16:rowId xmlns:a16="http://schemas.microsoft.com/office/drawing/2014/main" val="4241806844"/>
                  </a:ext>
                </a:extLst>
              </a:tr>
              <a:tr h="287215">
                <a:tc>
                  <a:txBody>
                    <a:bodyPr/>
                    <a:lstStyle/>
                    <a:p>
                      <a:pPr algn="ctr"/>
                      <a:r>
                        <a:rPr lang="en-US" sz="1400" dirty="0" smtClean="0"/>
                        <a:t>10D</a:t>
                      </a:r>
                      <a:endParaRPr lang="en-GB" sz="1400" dirty="0"/>
                    </a:p>
                  </a:txBody>
                  <a:tcPr anchor="ctr"/>
                </a:tc>
                <a:tc>
                  <a:txBody>
                    <a:bodyPr/>
                    <a:lstStyle/>
                    <a:p>
                      <a:r>
                        <a:rPr lang="en-US" sz="1400" dirty="0" smtClean="0"/>
                        <a:t>V</a:t>
                      </a:r>
                      <a:r>
                        <a:rPr lang="en-US" sz="1400" baseline="-25000" dirty="0" smtClean="0"/>
                        <a:t>AC</a:t>
                      </a:r>
                      <a:r>
                        <a:rPr lang="en-US" sz="1400" dirty="0" smtClean="0"/>
                        <a:t> Input 2 –</a:t>
                      </a:r>
                      <a:r>
                        <a:rPr lang="en-US" sz="1400" baseline="0" dirty="0" smtClean="0"/>
                        <a:t> B </a:t>
                      </a:r>
                      <a:endParaRPr lang="en-GB" sz="1400" dirty="0"/>
                    </a:p>
                  </a:txBody>
                  <a:tcPr anchor="ctr"/>
                </a:tc>
                <a:tc>
                  <a:txBody>
                    <a:bodyPr/>
                    <a:lstStyle/>
                    <a:p>
                      <a:pPr algn="ctr"/>
                      <a:r>
                        <a:rPr lang="en-US" sz="1400" dirty="0" smtClean="0"/>
                        <a:t>PWR input</a:t>
                      </a:r>
                      <a:endParaRPr lang="en-GB" sz="1400" dirty="0"/>
                    </a:p>
                  </a:txBody>
                  <a:tcPr anchor="ctr"/>
                </a:tc>
                <a:extLst>
                  <a:ext uri="{0D108BD9-81ED-4DB2-BD59-A6C34878D82A}">
                    <a16:rowId xmlns:a16="http://schemas.microsoft.com/office/drawing/2014/main" val="4012052735"/>
                  </a:ext>
                </a:extLst>
              </a:tr>
              <a:tr h="287215">
                <a:tc>
                  <a:txBody>
                    <a:bodyPr/>
                    <a:lstStyle/>
                    <a:p>
                      <a:pPr algn="ctr"/>
                      <a:r>
                        <a:rPr lang="en-US" sz="1400" dirty="0" smtClean="0"/>
                        <a:t>14D</a:t>
                      </a:r>
                      <a:endParaRPr lang="en-GB"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On/Off - </a:t>
                      </a:r>
                      <a:r>
                        <a:rPr lang="en-US" sz="1400" baseline="0" dirty="0" smtClean="0"/>
                        <a:t>Analog (in)</a:t>
                      </a:r>
                      <a:endParaRPr lang="en-GB" sz="1400" baseline="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Input</a:t>
                      </a:r>
                      <a:endParaRPr lang="en-GB" sz="1400" baseline="0" dirty="0" smtClean="0"/>
                    </a:p>
                  </a:txBody>
                  <a:tcPr anchor="ctr"/>
                </a:tc>
                <a:extLst>
                  <a:ext uri="{0D108BD9-81ED-4DB2-BD59-A6C34878D82A}">
                    <a16:rowId xmlns:a16="http://schemas.microsoft.com/office/drawing/2014/main" val="3871837544"/>
                  </a:ext>
                </a:extLst>
              </a:tr>
              <a:tr h="287215">
                <a:tc>
                  <a:txBody>
                    <a:bodyPr/>
                    <a:lstStyle/>
                    <a:p>
                      <a:pPr algn="ctr"/>
                      <a:r>
                        <a:rPr lang="en-US" sz="1400" dirty="0" smtClean="0"/>
                        <a:t>18D</a:t>
                      </a:r>
                      <a:endParaRPr lang="en-GB"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+1.5V</a:t>
                      </a:r>
                      <a:r>
                        <a:rPr lang="en-US" sz="1400" baseline="-25000" dirty="0" smtClean="0"/>
                        <a:t>DC</a:t>
                      </a:r>
                      <a:endParaRPr lang="en-GB" sz="1400" dirty="0" smtClean="0"/>
                    </a:p>
                  </a:txBody>
                  <a:tcPr anchor="ctr"/>
                </a:tc>
                <a:tc>
                  <a:txBody>
                    <a:bodyPr/>
                    <a:lstStyle/>
                    <a:p>
                      <a:pPr algn="ctr"/>
                      <a:r>
                        <a:rPr lang="en-US" sz="1400" dirty="0" smtClean="0"/>
                        <a:t>PWR output</a:t>
                      </a:r>
                      <a:endParaRPr lang="en-GB" sz="1400" dirty="0"/>
                    </a:p>
                  </a:txBody>
                  <a:tcPr anchor="ctr"/>
                </a:tc>
                <a:extLst>
                  <a:ext uri="{0D108BD9-81ED-4DB2-BD59-A6C34878D82A}">
                    <a16:rowId xmlns:a16="http://schemas.microsoft.com/office/drawing/2014/main" val="3759549467"/>
                  </a:ext>
                </a:extLst>
              </a:tr>
              <a:tr h="287215">
                <a:tc>
                  <a:txBody>
                    <a:bodyPr/>
                    <a:lstStyle/>
                    <a:p>
                      <a:pPr algn="ctr"/>
                      <a:r>
                        <a:rPr lang="en-US" sz="1400" dirty="0" smtClean="0"/>
                        <a:t>22D</a:t>
                      </a:r>
                      <a:endParaRPr lang="en-GB" sz="1400" dirty="0"/>
                    </a:p>
                  </a:txBody>
                  <a:tcPr anchor="ctr"/>
                </a:tc>
                <a:tc>
                  <a:txBody>
                    <a:bodyPr/>
                    <a:lstStyle/>
                    <a:p>
                      <a:r>
                        <a:rPr lang="en-US" sz="1400" dirty="0" smtClean="0"/>
                        <a:t>+3.3V</a:t>
                      </a:r>
                      <a:r>
                        <a:rPr lang="en-US" sz="1400" baseline="-25000" dirty="0" smtClean="0"/>
                        <a:t>DC</a:t>
                      </a:r>
                      <a:endParaRPr lang="en-GB" sz="1400" dirty="0"/>
                    </a:p>
                  </a:txBody>
                  <a:tcPr anchor="ctr"/>
                </a:tc>
                <a:tc>
                  <a:txBody>
                    <a:bodyPr/>
                    <a:lstStyle/>
                    <a:p>
                      <a:pPr algn="ctr"/>
                      <a:r>
                        <a:rPr lang="en-US" sz="1400" dirty="0" smtClean="0"/>
                        <a:t>PWR output</a:t>
                      </a:r>
                      <a:endParaRPr lang="en-GB" sz="1400" dirty="0"/>
                    </a:p>
                  </a:txBody>
                  <a:tcPr anchor="ctr"/>
                </a:tc>
                <a:extLst>
                  <a:ext uri="{0D108BD9-81ED-4DB2-BD59-A6C34878D82A}">
                    <a16:rowId xmlns:a16="http://schemas.microsoft.com/office/drawing/2014/main" val="1362808633"/>
                  </a:ext>
                </a:extLst>
              </a:tr>
              <a:tr h="287215">
                <a:tc>
                  <a:txBody>
                    <a:bodyPr/>
                    <a:lstStyle/>
                    <a:p>
                      <a:pPr algn="ctr"/>
                      <a:r>
                        <a:rPr lang="en-US" sz="1400" dirty="0" smtClean="0"/>
                        <a:t>26D</a:t>
                      </a:r>
                      <a:endParaRPr lang="en-GB"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+5V</a:t>
                      </a:r>
                      <a:r>
                        <a:rPr lang="en-US" sz="1400" baseline="-25000" dirty="0" smtClean="0"/>
                        <a:t>DC</a:t>
                      </a:r>
                      <a:endParaRPr lang="en-GB"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PWR output</a:t>
                      </a:r>
                      <a:endParaRPr lang="en-GB" sz="1400" dirty="0" smtClean="0"/>
                    </a:p>
                  </a:txBody>
                  <a:tcPr anchor="ctr"/>
                </a:tc>
                <a:extLst>
                  <a:ext uri="{0D108BD9-81ED-4DB2-BD59-A6C34878D82A}">
                    <a16:rowId xmlns:a16="http://schemas.microsoft.com/office/drawing/2014/main" val="998797133"/>
                  </a:ext>
                </a:extLst>
              </a:tr>
              <a:tr h="287215">
                <a:tc>
                  <a:txBody>
                    <a:bodyPr/>
                    <a:lstStyle/>
                    <a:p>
                      <a:pPr algn="ctr"/>
                      <a:r>
                        <a:rPr lang="en-US" sz="1400" dirty="0" smtClean="0"/>
                        <a:t>30D</a:t>
                      </a:r>
                      <a:endParaRPr lang="en-GB"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-5V</a:t>
                      </a:r>
                      <a:r>
                        <a:rPr lang="en-US" sz="1400" baseline="-25000" dirty="0" smtClean="0"/>
                        <a:t>DC</a:t>
                      </a:r>
                      <a:endParaRPr lang="en-GB"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PWR output</a:t>
                      </a:r>
                      <a:endParaRPr lang="en-GB" sz="1400" dirty="0" smtClean="0"/>
                    </a:p>
                  </a:txBody>
                  <a:tcPr anchor="ctr"/>
                </a:tc>
                <a:extLst>
                  <a:ext uri="{0D108BD9-81ED-4DB2-BD59-A6C34878D82A}">
                    <a16:rowId xmlns:a16="http://schemas.microsoft.com/office/drawing/2014/main" val="1016238110"/>
                  </a:ext>
                </a:extLst>
              </a:tr>
            </a:tbl>
          </a:graphicData>
        </a:graphic>
      </p:graphicFrame>
      <p:sp>
        <p:nvSpPr>
          <p:cNvPr id="4" name="TextBox 3"/>
          <p:cNvSpPr txBox="1"/>
          <p:nvPr/>
        </p:nvSpPr>
        <p:spPr>
          <a:xfrm>
            <a:off x="5084029" y="4218785"/>
            <a:ext cx="3755171" cy="584775"/>
          </a:xfrm>
          <a:prstGeom prst="rect">
            <a:avLst/>
          </a:prstGeom>
          <a:noFill/>
        </p:spPr>
        <p:txBody>
          <a:bodyPr wrap="square" rtlCol="0">
            <a:spAutoFit/>
          </a:bodyPr>
          <a:lstStyle/>
          <a:p>
            <a:r>
              <a:rPr lang="en-US" sz="1600" dirty="0" smtClean="0"/>
              <a:t>New! -&gt; On/Off function for </a:t>
            </a:r>
            <a:r>
              <a:rPr lang="en-US" sz="1600" dirty="0"/>
              <a:t>the </a:t>
            </a:r>
            <a:r>
              <a:rPr lang="en-US" sz="1600" dirty="0" smtClean="0"/>
              <a:t>analog part from the BLEACC or BLECF2 cards</a:t>
            </a:r>
            <a:endParaRPr lang="en-GB" sz="1600" baseline="-25000" dirty="0" smtClean="0"/>
          </a:p>
        </p:txBody>
      </p:sp>
      <p:sp>
        <p:nvSpPr>
          <p:cNvPr id="6" name="TextBox 5"/>
          <p:cNvSpPr txBox="1"/>
          <p:nvPr/>
        </p:nvSpPr>
        <p:spPr>
          <a:xfrm>
            <a:off x="4951103" y="2059895"/>
            <a:ext cx="4114800" cy="584775"/>
          </a:xfrm>
          <a:prstGeom prst="rect">
            <a:avLst/>
          </a:prstGeom>
          <a:noFill/>
        </p:spPr>
        <p:txBody>
          <a:bodyPr wrap="square" rtlCol="0">
            <a:spAutoFit/>
          </a:bodyPr>
          <a:lstStyle/>
          <a:p>
            <a:r>
              <a:rPr lang="en-US" sz="1600" dirty="0" smtClean="0"/>
              <a:t>New! -&gt; On/Off function for the Digital part from </a:t>
            </a:r>
            <a:r>
              <a:rPr lang="en-US" sz="1600" dirty="0"/>
              <a:t>the </a:t>
            </a:r>
            <a:r>
              <a:rPr lang="en-US" sz="1600" dirty="0" smtClean="0"/>
              <a:t>BLEACC </a:t>
            </a:r>
            <a:r>
              <a:rPr lang="en-US" sz="1600" dirty="0"/>
              <a:t>or </a:t>
            </a:r>
            <a:r>
              <a:rPr lang="en-US" sz="1600" dirty="0" smtClean="0"/>
              <a:t>BLECF2 cards</a:t>
            </a:r>
            <a:endParaRPr lang="en-GB" sz="1600" baseline="-25000" dirty="0" smtClean="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21</a:t>
            </a:fld>
            <a:endParaRPr lang="en-GB" noProof="0"/>
          </a:p>
        </p:txBody>
      </p:sp>
      <p:pic>
        <p:nvPicPr>
          <p:cNvPr id="7" name="Picture 6"/>
          <p:cNvPicPr>
            <a:picLocks noChangeAspect="1"/>
          </p:cNvPicPr>
          <p:nvPr/>
        </p:nvPicPr>
        <p:blipFill>
          <a:blip r:embed="rId3"/>
          <a:stretch>
            <a:fillRect/>
          </a:stretch>
        </p:blipFill>
        <p:spPr>
          <a:xfrm>
            <a:off x="5791200" y="2969195"/>
            <a:ext cx="2337903" cy="1277306"/>
          </a:xfrm>
          <a:prstGeom prst="rect">
            <a:avLst/>
          </a:prstGeom>
        </p:spPr>
      </p:pic>
      <p:sp>
        <p:nvSpPr>
          <p:cNvPr id="10" name="TextBox 9"/>
          <p:cNvSpPr txBox="1"/>
          <p:nvPr/>
        </p:nvSpPr>
        <p:spPr>
          <a:xfrm>
            <a:off x="4849994" y="1077075"/>
            <a:ext cx="4215909" cy="584775"/>
          </a:xfrm>
          <a:prstGeom prst="rect">
            <a:avLst/>
          </a:prstGeom>
          <a:noFill/>
        </p:spPr>
        <p:txBody>
          <a:bodyPr wrap="square" rtlCol="0">
            <a:spAutoFit/>
          </a:bodyPr>
          <a:lstStyle/>
          <a:p>
            <a:r>
              <a:rPr lang="en-US" sz="1600" dirty="0" smtClean="0"/>
              <a:t>The BLEPSU pinout is the same as for EDA-00691 (LHC BLM power supply, with additional signals)</a:t>
            </a:r>
            <a:endParaRPr lang="en-GB" sz="1600" baseline="-25000" dirty="0" smtClean="0"/>
          </a:p>
        </p:txBody>
      </p:sp>
      <p:cxnSp>
        <p:nvCxnSpPr>
          <p:cNvPr id="12" name="Straight Arrow Connector 11"/>
          <p:cNvCxnSpPr/>
          <p:nvPr/>
        </p:nvCxnSpPr>
        <p:spPr>
          <a:xfrm flipH="1">
            <a:off x="4572000" y="2438400"/>
            <a:ext cx="379103" cy="0"/>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4687248" y="4572000"/>
            <a:ext cx="379103" cy="0"/>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951103" y="2615546"/>
            <a:ext cx="4114800" cy="338554"/>
          </a:xfrm>
          <a:prstGeom prst="rect">
            <a:avLst/>
          </a:prstGeom>
          <a:noFill/>
        </p:spPr>
        <p:txBody>
          <a:bodyPr wrap="square" rtlCol="0">
            <a:spAutoFit/>
          </a:bodyPr>
          <a:lstStyle/>
          <a:p>
            <a:r>
              <a:rPr lang="en-US" sz="1600" dirty="0" smtClean="0"/>
              <a:t>New! -&gt; Generation of the +1.5V</a:t>
            </a:r>
            <a:r>
              <a:rPr lang="en-US" sz="1600" baseline="-25000" dirty="0" smtClean="0"/>
              <a:t>DC </a:t>
            </a:r>
            <a:endParaRPr lang="en-GB" sz="1600" baseline="-25000" dirty="0" smtClean="0"/>
          </a:p>
        </p:txBody>
      </p:sp>
      <p:cxnSp>
        <p:nvCxnSpPr>
          <p:cNvPr id="16" name="Straight Arrow Connector 15"/>
          <p:cNvCxnSpPr/>
          <p:nvPr/>
        </p:nvCxnSpPr>
        <p:spPr>
          <a:xfrm flipH="1">
            <a:off x="4572000" y="2772116"/>
            <a:ext cx="379103" cy="0"/>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084029" y="4743235"/>
            <a:ext cx="4114800" cy="338554"/>
          </a:xfrm>
          <a:prstGeom prst="rect">
            <a:avLst/>
          </a:prstGeom>
          <a:noFill/>
        </p:spPr>
        <p:txBody>
          <a:bodyPr wrap="square" rtlCol="0">
            <a:spAutoFit/>
          </a:bodyPr>
          <a:lstStyle/>
          <a:p>
            <a:r>
              <a:rPr lang="en-US" sz="1600" dirty="0" smtClean="0"/>
              <a:t>New! -&gt; Generation of the +1.5V</a:t>
            </a:r>
            <a:r>
              <a:rPr lang="en-US" sz="1600" baseline="-25000" dirty="0" smtClean="0"/>
              <a:t>DC </a:t>
            </a:r>
            <a:endParaRPr lang="en-GB" sz="1600" baseline="-25000" dirty="0" smtClean="0"/>
          </a:p>
        </p:txBody>
      </p:sp>
      <p:cxnSp>
        <p:nvCxnSpPr>
          <p:cNvPr id="18" name="Straight Arrow Connector 17"/>
          <p:cNvCxnSpPr/>
          <p:nvPr/>
        </p:nvCxnSpPr>
        <p:spPr>
          <a:xfrm flipH="1">
            <a:off x="4704926" y="4899805"/>
            <a:ext cx="379103" cy="0"/>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20465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372250" y="4347297"/>
            <a:ext cx="2743200" cy="1557756"/>
          </a:xfrm>
          <a:prstGeom prst="rect">
            <a:avLst/>
          </a:prstGeom>
        </p:spPr>
      </p:pic>
      <p:sp>
        <p:nvSpPr>
          <p:cNvPr id="2" name="Title 1"/>
          <p:cNvSpPr>
            <a:spLocks noGrp="1"/>
          </p:cNvSpPr>
          <p:nvPr>
            <p:ph type="title"/>
          </p:nvPr>
        </p:nvSpPr>
        <p:spPr/>
        <p:txBody>
          <a:bodyPr>
            <a:normAutofit/>
          </a:bodyPr>
          <a:lstStyle/>
          <a:p>
            <a:r>
              <a:rPr lang="en-GB" sz="3600" dirty="0" smtClean="0"/>
              <a:t>Acquisition Crate Control (BLEACC) - pinout</a:t>
            </a:r>
            <a:endParaRPr lang="en-GB" sz="3600" dirty="0"/>
          </a:p>
        </p:txBody>
      </p:sp>
      <p:graphicFrame>
        <p:nvGraphicFramePr>
          <p:cNvPr id="5" name="Table 4"/>
          <p:cNvGraphicFramePr>
            <a:graphicFrameLocks noGrp="1"/>
          </p:cNvGraphicFramePr>
          <p:nvPr>
            <p:extLst>
              <p:ext uri="{D42A27DB-BD31-4B8C-83A1-F6EECF244321}">
                <p14:modId xmlns:p14="http://schemas.microsoft.com/office/powerpoint/2010/main" val="2521415033"/>
              </p:ext>
            </p:extLst>
          </p:nvPr>
        </p:nvGraphicFramePr>
        <p:xfrm>
          <a:off x="76201" y="796884"/>
          <a:ext cx="4995332" cy="5426916"/>
        </p:xfrm>
        <a:graphic>
          <a:graphicData uri="http://schemas.openxmlformats.org/drawingml/2006/table">
            <a:tbl>
              <a:tblPr firstRow="1" bandRow="1">
                <a:tableStyleId>{5C22544A-7EE6-4342-B048-85BDC9FD1C3A}</a:tableStyleId>
              </a:tblPr>
              <a:tblGrid>
                <a:gridCol w="838199">
                  <a:extLst>
                    <a:ext uri="{9D8B030D-6E8A-4147-A177-3AD203B41FA5}">
                      <a16:colId xmlns:a16="http://schemas.microsoft.com/office/drawing/2014/main" val="918041614"/>
                    </a:ext>
                  </a:extLst>
                </a:gridCol>
                <a:gridCol w="3133121">
                  <a:extLst>
                    <a:ext uri="{9D8B030D-6E8A-4147-A177-3AD203B41FA5}">
                      <a16:colId xmlns:a16="http://schemas.microsoft.com/office/drawing/2014/main" val="2681258240"/>
                    </a:ext>
                  </a:extLst>
                </a:gridCol>
                <a:gridCol w="1024012">
                  <a:extLst>
                    <a:ext uri="{9D8B030D-6E8A-4147-A177-3AD203B41FA5}">
                      <a16:colId xmlns:a16="http://schemas.microsoft.com/office/drawing/2014/main" val="1424353488"/>
                    </a:ext>
                  </a:extLst>
                </a:gridCol>
              </a:tblGrid>
              <a:tr h="288000">
                <a:tc>
                  <a:txBody>
                    <a:bodyPr/>
                    <a:lstStyle/>
                    <a:p>
                      <a:pPr algn="ctr"/>
                      <a:r>
                        <a:rPr lang="en-US" sz="1400" dirty="0" smtClean="0"/>
                        <a:t>Pin</a:t>
                      </a:r>
                      <a:endParaRPr lang="en-GB" sz="1400" dirty="0"/>
                    </a:p>
                  </a:txBody>
                  <a:tcPr marT="0" marB="0" anchor="ctr"/>
                </a:tc>
                <a:tc>
                  <a:txBody>
                    <a:bodyPr/>
                    <a:lstStyle/>
                    <a:p>
                      <a:pPr algn="ctr"/>
                      <a:r>
                        <a:rPr lang="en-US" sz="1400" dirty="0" smtClean="0"/>
                        <a:t>Connection Name</a:t>
                      </a:r>
                      <a:endParaRPr lang="en-GB" sz="1400" dirty="0"/>
                    </a:p>
                  </a:txBody>
                  <a:tcPr marT="0" marB="0" anchor="ctr"/>
                </a:tc>
                <a:tc>
                  <a:txBody>
                    <a:bodyPr/>
                    <a:lstStyle/>
                    <a:p>
                      <a:pPr algn="ctr"/>
                      <a:r>
                        <a:rPr lang="en-US" sz="1400" dirty="0" smtClean="0"/>
                        <a:t>Type</a:t>
                      </a:r>
                      <a:endParaRPr lang="en-GB" sz="1400" dirty="0"/>
                    </a:p>
                  </a:txBody>
                  <a:tcPr marT="0" marB="0" anchor="ctr"/>
                </a:tc>
                <a:extLst>
                  <a:ext uri="{0D108BD9-81ED-4DB2-BD59-A6C34878D82A}">
                    <a16:rowId xmlns:a16="http://schemas.microsoft.com/office/drawing/2014/main" val="2786553110"/>
                  </a:ext>
                </a:extLst>
              </a:tr>
              <a:tr h="288000">
                <a:tc>
                  <a:txBody>
                    <a:bodyPr/>
                    <a:lstStyle/>
                    <a:p>
                      <a:pPr algn="ctr"/>
                      <a:r>
                        <a:rPr lang="en-US" sz="1400" dirty="0" smtClean="0"/>
                        <a:t>A8/A10</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V</a:t>
                      </a:r>
                      <a:r>
                        <a:rPr lang="en-US" sz="1400" baseline="-25000" dirty="0" smtClean="0"/>
                        <a:t>AC</a:t>
                      </a:r>
                      <a:r>
                        <a:rPr lang="en-US" sz="1400" dirty="0" smtClean="0"/>
                        <a:t> Input 2 – A </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PWR Input</a:t>
                      </a:r>
                      <a:endParaRPr lang="en-GB" sz="1400" dirty="0" smtClean="0"/>
                    </a:p>
                  </a:txBody>
                  <a:tcPr marT="0" marB="0" anchor="ctr"/>
                </a:tc>
                <a:extLst>
                  <a:ext uri="{0D108BD9-81ED-4DB2-BD59-A6C34878D82A}">
                    <a16:rowId xmlns:a16="http://schemas.microsoft.com/office/drawing/2014/main" val="1759442290"/>
                  </a:ext>
                </a:extLst>
              </a:tr>
              <a:tr h="288000">
                <a:tc>
                  <a:txBody>
                    <a:bodyPr/>
                    <a:lstStyle/>
                    <a:p>
                      <a:pPr algn="ctr"/>
                      <a:r>
                        <a:rPr lang="en-US" sz="1400" dirty="0" smtClean="0"/>
                        <a:t>C8/C10</a:t>
                      </a:r>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V</a:t>
                      </a:r>
                      <a:r>
                        <a:rPr lang="en-US" sz="1400" baseline="-25000" dirty="0" smtClean="0"/>
                        <a:t>AC</a:t>
                      </a:r>
                      <a:r>
                        <a:rPr lang="en-US" sz="1400" dirty="0" smtClean="0"/>
                        <a:t> Input</a:t>
                      </a:r>
                      <a:r>
                        <a:rPr lang="en-US" sz="1400" baseline="0" dirty="0" smtClean="0"/>
                        <a:t> 2 </a:t>
                      </a:r>
                      <a:r>
                        <a:rPr lang="en-US" sz="1400" dirty="0" smtClean="0"/>
                        <a:t>– B</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PWR Input</a:t>
                      </a:r>
                      <a:endParaRPr lang="en-GB" sz="1400" dirty="0" smtClean="0"/>
                    </a:p>
                  </a:txBody>
                  <a:tcPr marT="0" marB="0" anchor="ctr"/>
                </a:tc>
                <a:extLst>
                  <a:ext uri="{0D108BD9-81ED-4DB2-BD59-A6C34878D82A}">
                    <a16:rowId xmlns:a16="http://schemas.microsoft.com/office/drawing/2014/main" val="3518782517"/>
                  </a:ext>
                </a:extLst>
              </a:tr>
              <a:tr h="288000">
                <a:tc>
                  <a:txBody>
                    <a:bodyPr/>
                    <a:lstStyle/>
                    <a:p>
                      <a:pPr algn="ctr"/>
                      <a:r>
                        <a:rPr lang="en-US" sz="1400" dirty="0" smtClean="0"/>
                        <a:t>A16</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Transformer</a:t>
                      </a:r>
                      <a:r>
                        <a:rPr lang="en-US" sz="1400" baseline="0" dirty="0" smtClean="0"/>
                        <a:t> winding 1 status</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Input</a:t>
                      </a:r>
                      <a:endParaRPr lang="en-GB" sz="1400" dirty="0" smtClean="0"/>
                    </a:p>
                  </a:txBody>
                  <a:tcPr marT="0" marB="0" anchor="ctr"/>
                </a:tc>
                <a:extLst>
                  <a:ext uri="{0D108BD9-81ED-4DB2-BD59-A6C34878D82A}">
                    <a16:rowId xmlns:a16="http://schemas.microsoft.com/office/drawing/2014/main" val="3039787333"/>
                  </a:ext>
                </a:extLst>
              </a:tr>
              <a:tr h="288000">
                <a:tc>
                  <a:txBody>
                    <a:bodyPr/>
                    <a:lstStyle/>
                    <a:p>
                      <a:pPr algn="ctr"/>
                      <a:r>
                        <a:rPr lang="en-US" sz="1400" dirty="0" smtClean="0"/>
                        <a:t>C18</a:t>
                      </a:r>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Transformer</a:t>
                      </a:r>
                      <a:r>
                        <a:rPr lang="en-US" sz="1400" baseline="0" dirty="0" smtClean="0"/>
                        <a:t> winding 2 status</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Input</a:t>
                      </a:r>
                      <a:endParaRPr lang="en-GB" sz="1400" dirty="0" smtClean="0"/>
                    </a:p>
                  </a:txBody>
                  <a:tcPr marT="0" marB="0" anchor="ctr"/>
                </a:tc>
                <a:extLst>
                  <a:ext uri="{0D108BD9-81ED-4DB2-BD59-A6C34878D82A}">
                    <a16:rowId xmlns:a16="http://schemas.microsoft.com/office/drawing/2014/main" val="1573363429"/>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C2</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On/Off - </a:t>
                      </a:r>
                      <a:r>
                        <a:rPr lang="en-US" sz="1400" baseline="0" dirty="0" smtClean="0"/>
                        <a:t>Digital</a:t>
                      </a:r>
                      <a:r>
                        <a:rPr lang="en-US" sz="1400" baseline="-25000" dirty="0" smtClean="0"/>
                        <a:t> </a:t>
                      </a:r>
                      <a:r>
                        <a:rPr lang="en-US" sz="1400" baseline="0" dirty="0" smtClean="0"/>
                        <a:t>(Out)</a:t>
                      </a:r>
                      <a:endParaRPr lang="en-GB" sz="1400" baseline="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Output</a:t>
                      </a:r>
                      <a:endParaRPr lang="en-GB" sz="1400" baseline="0" dirty="0" smtClean="0"/>
                    </a:p>
                  </a:txBody>
                  <a:tcPr marT="0" marB="0" anchor="ctr"/>
                </a:tc>
                <a:extLst>
                  <a:ext uri="{0D108BD9-81ED-4DB2-BD59-A6C34878D82A}">
                    <a16:rowId xmlns:a16="http://schemas.microsoft.com/office/drawing/2014/main" val="3228756342"/>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A2</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On/Off - </a:t>
                      </a:r>
                      <a:r>
                        <a:rPr lang="en-US" sz="1400" baseline="0" dirty="0" smtClean="0"/>
                        <a:t>Analog</a:t>
                      </a:r>
                      <a:r>
                        <a:rPr lang="en-US" sz="1400" dirty="0" smtClean="0"/>
                        <a:t> </a:t>
                      </a:r>
                      <a:r>
                        <a:rPr lang="en-US" sz="1400" baseline="0" dirty="0" smtClean="0"/>
                        <a:t>(Out)</a:t>
                      </a:r>
                      <a:endParaRPr lang="en-GB" sz="1400" baseline="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Output</a:t>
                      </a:r>
                      <a:endParaRPr lang="en-GB" sz="1400" baseline="0" dirty="0" smtClean="0"/>
                    </a:p>
                  </a:txBody>
                  <a:tcPr marT="0" marB="0" anchor="ctr"/>
                </a:tc>
                <a:extLst>
                  <a:ext uri="{0D108BD9-81ED-4DB2-BD59-A6C34878D82A}">
                    <a16:rowId xmlns:a16="http://schemas.microsoft.com/office/drawing/2014/main" val="507275770"/>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A18</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BLECF2_cmd_0 (To BLECF2 – A21)</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Output</a:t>
                      </a:r>
                      <a:endParaRPr lang="en-GB" sz="1400" dirty="0" smtClean="0"/>
                    </a:p>
                  </a:txBody>
                  <a:tcPr marT="0" marB="0" anchor="ctr"/>
                </a:tc>
                <a:extLst>
                  <a:ext uri="{0D108BD9-81ED-4DB2-BD59-A6C34878D82A}">
                    <a16:rowId xmlns:a16="http://schemas.microsoft.com/office/drawing/2014/main" val="1417232811"/>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A20</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BLECF2_cmd_1 (To BLECF2 – C21)</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Output</a:t>
                      </a:r>
                      <a:endParaRPr lang="en-GB" sz="1400" dirty="0" smtClean="0"/>
                    </a:p>
                  </a:txBody>
                  <a:tcPr marT="0" marB="0" anchor="ctr"/>
                </a:tc>
                <a:extLst>
                  <a:ext uri="{0D108BD9-81ED-4DB2-BD59-A6C34878D82A}">
                    <a16:rowId xmlns:a16="http://schemas.microsoft.com/office/drawing/2014/main" val="2103933974"/>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C20</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BLECF2_cmd_2(To BLECF2 – A22)</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Output</a:t>
                      </a:r>
                      <a:endParaRPr lang="en-GB" sz="1400" dirty="0" smtClean="0"/>
                    </a:p>
                  </a:txBody>
                  <a:tcPr marT="0" marB="0" anchor="ctr"/>
                </a:tc>
                <a:extLst>
                  <a:ext uri="{0D108BD9-81ED-4DB2-BD59-A6C34878D82A}">
                    <a16:rowId xmlns:a16="http://schemas.microsoft.com/office/drawing/2014/main" val="488852995"/>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A22</a:t>
                      </a:r>
                      <a:endParaRPr lang="en-GB" sz="1400" dirty="0"/>
                    </a:p>
                  </a:txBody>
                  <a:tcPr marT="0" marB="0" anchor="ctr"/>
                </a:tc>
                <a:tc>
                  <a:txBody>
                    <a:bodyPr/>
                    <a:lstStyle/>
                    <a:p>
                      <a:pPr algn="l"/>
                      <a:r>
                        <a:rPr lang="en-US" sz="1400" dirty="0" smtClean="0"/>
                        <a:t>JTAG (TMS)</a:t>
                      </a:r>
                      <a:endParaRPr lang="en-GB" sz="1400" dirty="0"/>
                    </a:p>
                  </a:txBody>
                  <a:tcPr marT="0" marB="0" anchor="ctr"/>
                </a:tc>
                <a:tc>
                  <a:txBody>
                    <a:bodyPr/>
                    <a:lstStyle/>
                    <a:p>
                      <a:pPr algn="ctr"/>
                      <a:r>
                        <a:rPr lang="en-US" sz="1400" dirty="0" smtClean="0"/>
                        <a:t>Output</a:t>
                      </a:r>
                      <a:endParaRPr lang="en-GB" sz="1400" dirty="0"/>
                    </a:p>
                  </a:txBody>
                  <a:tcPr marT="0" marB="0" anchor="ctr"/>
                </a:tc>
                <a:extLst>
                  <a:ext uri="{0D108BD9-81ED-4DB2-BD59-A6C34878D82A}">
                    <a16:rowId xmlns:a16="http://schemas.microsoft.com/office/drawing/2014/main" val="2107702808"/>
                  </a:ext>
                </a:extLst>
              </a:tr>
              <a:tr h="242916">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C22</a:t>
                      </a:r>
                      <a:endParaRPr lang="en-GB" sz="1400" dirty="0"/>
                    </a:p>
                  </a:txBody>
                  <a:tcPr marT="0" marB="0" anchor="ctr"/>
                </a:tc>
                <a:tc>
                  <a:txBody>
                    <a:bodyPr/>
                    <a:lstStyle/>
                    <a:p>
                      <a:pPr algn="l"/>
                      <a:r>
                        <a:rPr lang="en-US" sz="1400" dirty="0" smtClean="0"/>
                        <a:t>JTAG (TCK)</a:t>
                      </a:r>
                      <a:endParaRPr lang="en-GB" sz="1400" dirty="0"/>
                    </a:p>
                  </a:txBody>
                  <a:tcPr marT="0" marB="0" anchor="ctr"/>
                </a:tc>
                <a:tc>
                  <a:txBody>
                    <a:bodyPr/>
                    <a:lstStyle/>
                    <a:p>
                      <a:pPr algn="ctr"/>
                      <a:r>
                        <a:rPr lang="en-US" sz="1400" dirty="0" smtClean="0"/>
                        <a:t>Output</a:t>
                      </a:r>
                      <a:endParaRPr lang="en-GB" sz="1400" dirty="0"/>
                    </a:p>
                  </a:txBody>
                  <a:tcPr marT="0" marB="0" anchor="ctr"/>
                </a:tc>
                <a:extLst>
                  <a:ext uri="{0D108BD9-81ED-4DB2-BD59-A6C34878D82A}">
                    <a16:rowId xmlns:a16="http://schemas.microsoft.com/office/drawing/2014/main" val="1004543921"/>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A24</a:t>
                      </a:r>
                      <a:endParaRPr lang="en-GB" sz="1400" dirty="0"/>
                    </a:p>
                  </a:txBody>
                  <a:tcPr marT="0" marB="0" anchor="ctr"/>
                </a:tc>
                <a:tc>
                  <a:txBody>
                    <a:bodyPr/>
                    <a:lstStyle/>
                    <a:p>
                      <a:pPr algn="l"/>
                      <a:r>
                        <a:rPr lang="en-US" sz="1400" dirty="0" smtClean="0"/>
                        <a:t>JTAG (TDI)</a:t>
                      </a:r>
                      <a:endParaRPr lang="en-GB" sz="1400" dirty="0"/>
                    </a:p>
                  </a:txBody>
                  <a:tcPr marT="0" marB="0" anchor="ctr"/>
                </a:tc>
                <a:tc>
                  <a:txBody>
                    <a:bodyPr/>
                    <a:lstStyle/>
                    <a:p>
                      <a:pPr algn="ctr"/>
                      <a:r>
                        <a:rPr lang="en-US" sz="1400" dirty="0" smtClean="0"/>
                        <a:t>Output</a:t>
                      </a:r>
                      <a:endParaRPr lang="en-GB" sz="1400" dirty="0"/>
                    </a:p>
                  </a:txBody>
                  <a:tcPr marT="0" marB="0" anchor="ctr"/>
                </a:tc>
                <a:extLst>
                  <a:ext uri="{0D108BD9-81ED-4DB2-BD59-A6C34878D82A}">
                    <a16:rowId xmlns:a16="http://schemas.microsoft.com/office/drawing/2014/main" val="4241806844"/>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C24</a:t>
                      </a:r>
                      <a:endParaRPr lang="en-GB" sz="1400" dirty="0"/>
                    </a:p>
                  </a:txBody>
                  <a:tcPr marT="0" marB="0" anchor="ctr"/>
                </a:tc>
                <a:tc>
                  <a:txBody>
                    <a:bodyPr/>
                    <a:lstStyle/>
                    <a:p>
                      <a:pPr algn="l"/>
                      <a:r>
                        <a:rPr lang="en-US" sz="1400" dirty="0" smtClean="0"/>
                        <a:t>JTAG (TDO)</a:t>
                      </a:r>
                      <a:endParaRPr lang="en-GB" sz="1400" dirty="0"/>
                    </a:p>
                  </a:txBody>
                  <a:tcPr marT="0" marB="0" anchor="ctr"/>
                </a:tc>
                <a:tc>
                  <a:txBody>
                    <a:bodyPr/>
                    <a:lstStyle/>
                    <a:p>
                      <a:pPr algn="ctr"/>
                      <a:r>
                        <a:rPr lang="en-US" sz="1400" dirty="0" smtClean="0"/>
                        <a:t>Input</a:t>
                      </a:r>
                      <a:endParaRPr lang="en-GB" sz="1400" dirty="0"/>
                    </a:p>
                  </a:txBody>
                  <a:tcPr marT="0" marB="0" anchor="ctr"/>
                </a:tc>
                <a:extLst>
                  <a:ext uri="{0D108BD9-81ED-4DB2-BD59-A6C34878D82A}">
                    <a16:rowId xmlns:a16="http://schemas.microsoft.com/office/drawing/2014/main" val="4012052735"/>
                  </a:ext>
                </a:extLst>
              </a:tr>
              <a:tr h="288000">
                <a:tc>
                  <a:txBody>
                    <a:bodyPr/>
                    <a:lstStyle/>
                    <a:p>
                      <a:pPr algn="ctr"/>
                      <a:r>
                        <a:rPr lang="en-US" sz="1400" dirty="0" smtClean="0"/>
                        <a:t>A26</a:t>
                      </a:r>
                      <a:endParaRPr lang="en-GB" sz="1400" dirty="0"/>
                    </a:p>
                  </a:txBody>
                  <a:tcPr marT="0" marB="0" anchor="ctr"/>
                </a:tc>
                <a:tc>
                  <a:txBody>
                    <a:bodyPr/>
                    <a:lstStyle/>
                    <a:p>
                      <a:pPr algn="l"/>
                      <a:r>
                        <a:rPr lang="en-US" sz="1400" dirty="0" smtClean="0"/>
                        <a:t>JTAG (TRST)</a:t>
                      </a:r>
                      <a:endParaRPr lang="en-GB" sz="1400" dirty="0"/>
                    </a:p>
                  </a:txBody>
                  <a:tcPr marT="0" marB="0" anchor="ctr"/>
                </a:tc>
                <a:tc>
                  <a:txBody>
                    <a:bodyPr/>
                    <a:lstStyle/>
                    <a:p>
                      <a:pPr algn="ctr"/>
                      <a:r>
                        <a:rPr lang="en-US" sz="1400" dirty="0" smtClean="0"/>
                        <a:t>Output</a:t>
                      </a:r>
                      <a:endParaRPr lang="en-GB" sz="1400" dirty="0"/>
                    </a:p>
                  </a:txBody>
                  <a:tcPr marT="0" marB="0" anchor="ctr"/>
                </a:tc>
                <a:extLst>
                  <a:ext uri="{0D108BD9-81ED-4DB2-BD59-A6C34878D82A}">
                    <a16:rowId xmlns:a16="http://schemas.microsoft.com/office/drawing/2014/main" val="2107777052"/>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C12</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Chassis ground</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Earth</a:t>
                      </a:r>
                      <a:endParaRPr lang="en-GB" sz="1400" dirty="0" smtClean="0"/>
                    </a:p>
                  </a:txBody>
                  <a:tcPr marT="0" marB="0" anchor="ctr"/>
                </a:tc>
                <a:extLst>
                  <a:ext uri="{0D108BD9-81ED-4DB2-BD59-A6C34878D82A}">
                    <a16:rowId xmlns:a16="http://schemas.microsoft.com/office/drawing/2014/main" val="3871837544"/>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A4, A6,..</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GND ref</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smtClean="0"/>
                        <a:t>Gnd</a:t>
                      </a:r>
                      <a:endParaRPr lang="en-GB" sz="1400" dirty="0" smtClean="0"/>
                    </a:p>
                  </a:txBody>
                  <a:tcPr marT="0" marB="0" anchor="ctr"/>
                </a:tc>
                <a:extLst>
                  <a:ext uri="{0D108BD9-81ED-4DB2-BD59-A6C34878D82A}">
                    <a16:rowId xmlns:a16="http://schemas.microsoft.com/office/drawing/2014/main" val="3759549467"/>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A28</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Spare A (Only</a:t>
                      </a:r>
                      <a:r>
                        <a:rPr lang="en-US" sz="1400" baseline="0" dirty="0" smtClean="0"/>
                        <a:t> on the backplane BLEBPT)</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smtClean="0"/>
                        <a:t>t.b.a</a:t>
                      </a:r>
                      <a:r>
                        <a:rPr lang="en-US" sz="1400" dirty="0" smtClean="0"/>
                        <a:t>.</a:t>
                      </a:r>
                      <a:endParaRPr lang="en-GB" sz="1400" dirty="0" smtClean="0"/>
                    </a:p>
                  </a:txBody>
                  <a:tcPr marT="0" marB="0" anchor="ctr"/>
                </a:tc>
                <a:extLst>
                  <a:ext uri="{0D108BD9-81ED-4DB2-BD59-A6C34878D82A}">
                    <a16:rowId xmlns:a16="http://schemas.microsoft.com/office/drawing/2014/main" val="3781573895"/>
                  </a:ext>
                </a:extLst>
              </a:tr>
              <a:tr h="288000">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C26</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Spare B (Only</a:t>
                      </a:r>
                      <a:r>
                        <a:rPr lang="en-US" sz="1400" baseline="0" dirty="0" smtClean="0"/>
                        <a:t> on the backplane BLEBPT)</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smtClean="0"/>
                        <a:t>t.b.a</a:t>
                      </a:r>
                      <a:r>
                        <a:rPr lang="en-US" sz="1400" dirty="0" smtClean="0"/>
                        <a:t>.</a:t>
                      </a:r>
                      <a:endParaRPr lang="en-GB" sz="1400" dirty="0" smtClean="0"/>
                    </a:p>
                  </a:txBody>
                  <a:tcPr marT="0" marB="0" anchor="ctr"/>
                </a:tc>
                <a:extLst>
                  <a:ext uri="{0D108BD9-81ED-4DB2-BD59-A6C34878D82A}">
                    <a16:rowId xmlns:a16="http://schemas.microsoft.com/office/drawing/2014/main" val="3547388368"/>
                  </a:ext>
                </a:extLst>
              </a:tr>
            </a:tbl>
          </a:graphicData>
        </a:graphic>
      </p:graphicFrame>
      <p:sp>
        <p:nvSpPr>
          <p:cNvPr id="7" name="Right Brace 6"/>
          <p:cNvSpPr/>
          <p:nvPr/>
        </p:nvSpPr>
        <p:spPr>
          <a:xfrm>
            <a:off x="5233688" y="3733800"/>
            <a:ext cx="533400" cy="128621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Right Brace 7"/>
          <p:cNvSpPr/>
          <p:nvPr/>
        </p:nvSpPr>
        <p:spPr>
          <a:xfrm>
            <a:off x="5237039" y="1733168"/>
            <a:ext cx="533400" cy="431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Right Brace 8"/>
          <p:cNvSpPr/>
          <p:nvPr/>
        </p:nvSpPr>
        <p:spPr>
          <a:xfrm>
            <a:off x="5237039" y="2855631"/>
            <a:ext cx="533400" cy="79616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Right Brace 9"/>
          <p:cNvSpPr/>
          <p:nvPr/>
        </p:nvSpPr>
        <p:spPr>
          <a:xfrm>
            <a:off x="5237039" y="2318713"/>
            <a:ext cx="533400" cy="431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rot="20685530">
            <a:off x="5671225" y="3821401"/>
            <a:ext cx="2908142" cy="338554"/>
          </a:xfrm>
          <a:prstGeom prst="rect">
            <a:avLst/>
          </a:prstGeom>
          <a:solidFill>
            <a:schemeClr val="bg1"/>
          </a:solidFill>
        </p:spPr>
        <p:txBody>
          <a:bodyPr wrap="square" rtlCol="0">
            <a:spAutoFit/>
          </a:bodyPr>
          <a:lstStyle/>
          <a:p>
            <a:r>
              <a:rPr lang="en-US" sz="1600" dirty="0" smtClean="0"/>
              <a:t>BLECF2 </a:t>
            </a:r>
            <a:r>
              <a:rPr lang="en-US" sz="1600" dirty="0" smtClean="0"/>
              <a:t>EEPROM </a:t>
            </a:r>
            <a:r>
              <a:rPr lang="en-US" sz="1600" dirty="0" smtClean="0"/>
              <a:t>reprogramming</a:t>
            </a:r>
            <a:endParaRPr lang="en-GB" sz="1600" baseline="-25000" dirty="0" smtClean="0"/>
          </a:p>
        </p:txBody>
      </p:sp>
      <p:sp>
        <p:nvSpPr>
          <p:cNvPr id="12" name="TextBox 11"/>
          <p:cNvSpPr txBox="1"/>
          <p:nvPr/>
        </p:nvSpPr>
        <p:spPr>
          <a:xfrm>
            <a:off x="5799871" y="2968189"/>
            <a:ext cx="2819400" cy="584775"/>
          </a:xfrm>
          <a:prstGeom prst="rect">
            <a:avLst/>
          </a:prstGeom>
          <a:noFill/>
        </p:spPr>
        <p:txBody>
          <a:bodyPr wrap="square" rtlCol="0">
            <a:spAutoFit/>
          </a:bodyPr>
          <a:lstStyle/>
          <a:p>
            <a:r>
              <a:rPr lang="en-US" sz="1600" dirty="0" smtClean="0"/>
              <a:t>Outputs for direct commands to BLECF2</a:t>
            </a:r>
            <a:endParaRPr lang="en-GB" sz="1600" baseline="-25000" dirty="0" smtClean="0"/>
          </a:p>
        </p:txBody>
      </p:sp>
      <p:sp>
        <p:nvSpPr>
          <p:cNvPr id="13" name="TextBox 12"/>
          <p:cNvSpPr txBox="1"/>
          <p:nvPr/>
        </p:nvSpPr>
        <p:spPr>
          <a:xfrm>
            <a:off x="5807947" y="2399088"/>
            <a:ext cx="2710632" cy="338554"/>
          </a:xfrm>
          <a:prstGeom prst="rect">
            <a:avLst/>
          </a:prstGeom>
          <a:noFill/>
        </p:spPr>
        <p:txBody>
          <a:bodyPr wrap="square" rtlCol="0">
            <a:spAutoFit/>
          </a:bodyPr>
          <a:lstStyle/>
          <a:p>
            <a:r>
              <a:rPr lang="en-US" sz="1600" dirty="0" smtClean="0"/>
              <a:t>BLECF2 On/Off function</a:t>
            </a:r>
            <a:endParaRPr lang="en-GB" sz="1600" baseline="-25000" dirty="0" smtClean="0"/>
          </a:p>
        </p:txBody>
      </p:sp>
      <p:sp>
        <p:nvSpPr>
          <p:cNvPr id="14" name="TextBox 13"/>
          <p:cNvSpPr txBox="1"/>
          <p:nvPr/>
        </p:nvSpPr>
        <p:spPr>
          <a:xfrm>
            <a:off x="5787192" y="1767686"/>
            <a:ext cx="2785533" cy="338554"/>
          </a:xfrm>
          <a:prstGeom prst="rect">
            <a:avLst/>
          </a:prstGeom>
          <a:noFill/>
        </p:spPr>
        <p:txBody>
          <a:bodyPr wrap="square" rtlCol="0">
            <a:spAutoFit/>
          </a:bodyPr>
          <a:lstStyle/>
          <a:p>
            <a:r>
              <a:rPr lang="en-US" sz="1600" dirty="0" smtClean="0"/>
              <a:t>Transformer power monitoring</a:t>
            </a:r>
            <a:endParaRPr lang="en-GB" sz="1600" baseline="-25000" dirty="0" smtClean="0"/>
          </a:p>
        </p:txBody>
      </p:sp>
      <p:sp>
        <p:nvSpPr>
          <p:cNvPr id="15" name="Right Brace 14"/>
          <p:cNvSpPr/>
          <p:nvPr/>
        </p:nvSpPr>
        <p:spPr>
          <a:xfrm>
            <a:off x="5240680" y="1183844"/>
            <a:ext cx="533400" cy="431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Right Brace 16"/>
          <p:cNvSpPr/>
          <p:nvPr/>
        </p:nvSpPr>
        <p:spPr>
          <a:xfrm>
            <a:off x="5253792" y="5715000"/>
            <a:ext cx="533400" cy="431800"/>
          </a:xfrm>
          <a:prstGeom prst="rightBrace">
            <a:avLst>
              <a:gd name="adj1" fmla="val 8333"/>
              <a:gd name="adj2" fmla="val 82579"/>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 name="TextBox 19"/>
          <p:cNvSpPr txBox="1"/>
          <p:nvPr/>
        </p:nvSpPr>
        <p:spPr>
          <a:xfrm>
            <a:off x="5859847" y="5798403"/>
            <a:ext cx="3284153" cy="830997"/>
          </a:xfrm>
          <a:prstGeom prst="rect">
            <a:avLst/>
          </a:prstGeom>
          <a:solidFill>
            <a:schemeClr val="bg1"/>
          </a:solidFill>
        </p:spPr>
        <p:txBody>
          <a:bodyPr wrap="square" rtlCol="0">
            <a:spAutoFit/>
          </a:bodyPr>
          <a:lstStyle/>
          <a:p>
            <a:r>
              <a:rPr lang="en-US" sz="1600" dirty="0" smtClean="0"/>
              <a:t>Spare interconnection between BLECF2 and BLEACC (only present on the backplane BLEBPT)</a:t>
            </a:r>
            <a:endParaRPr lang="en-GB" sz="1600" baseline="-25000" dirty="0" smtClean="0"/>
          </a:p>
        </p:txBody>
      </p:sp>
      <p:sp>
        <p:nvSpPr>
          <p:cNvPr id="18" name="TextBox 17"/>
          <p:cNvSpPr txBox="1"/>
          <p:nvPr/>
        </p:nvSpPr>
        <p:spPr>
          <a:xfrm>
            <a:off x="5807947" y="1249746"/>
            <a:ext cx="2785533" cy="338554"/>
          </a:xfrm>
          <a:prstGeom prst="rect">
            <a:avLst/>
          </a:prstGeom>
          <a:noFill/>
        </p:spPr>
        <p:txBody>
          <a:bodyPr wrap="square" rtlCol="0">
            <a:spAutoFit/>
          </a:bodyPr>
          <a:lstStyle/>
          <a:p>
            <a:r>
              <a:rPr lang="en-US" sz="1600" dirty="0" smtClean="0"/>
              <a:t>Power input</a:t>
            </a:r>
            <a:endParaRPr lang="en-GB" sz="1600" baseline="-25000" dirty="0" smtClean="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22</a:t>
            </a:fld>
            <a:endParaRPr lang="en-GB" noProof="0" dirty="0"/>
          </a:p>
        </p:txBody>
      </p:sp>
    </p:spTree>
    <p:extLst>
      <p:ext uri="{BB962C8B-B14F-4D97-AF65-F5344CB8AC3E}">
        <p14:creationId xmlns:p14="http://schemas.microsoft.com/office/powerpoint/2010/main" val="2415135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Acquisition Card (BLECF2) - pinout</a:t>
            </a:r>
            <a:endParaRPr lang="en-GB" sz="3600" dirty="0"/>
          </a:p>
        </p:txBody>
      </p:sp>
      <p:graphicFrame>
        <p:nvGraphicFramePr>
          <p:cNvPr id="5" name="Table 4"/>
          <p:cNvGraphicFramePr>
            <a:graphicFrameLocks noGrp="1"/>
          </p:cNvGraphicFramePr>
          <p:nvPr>
            <p:extLst>
              <p:ext uri="{D42A27DB-BD31-4B8C-83A1-F6EECF244321}">
                <p14:modId xmlns:p14="http://schemas.microsoft.com/office/powerpoint/2010/main" val="1885875218"/>
              </p:ext>
            </p:extLst>
          </p:nvPr>
        </p:nvGraphicFramePr>
        <p:xfrm>
          <a:off x="123982" y="890893"/>
          <a:ext cx="5454406" cy="5262096"/>
        </p:xfrm>
        <a:graphic>
          <a:graphicData uri="http://schemas.openxmlformats.org/drawingml/2006/table">
            <a:tbl>
              <a:tblPr firstRow="1" bandRow="1">
                <a:tableStyleId>{5C22544A-7EE6-4342-B048-85BDC9FD1C3A}</a:tableStyleId>
              </a:tblPr>
              <a:tblGrid>
                <a:gridCol w="785039">
                  <a:extLst>
                    <a:ext uri="{9D8B030D-6E8A-4147-A177-3AD203B41FA5}">
                      <a16:colId xmlns:a16="http://schemas.microsoft.com/office/drawing/2014/main" val="918041614"/>
                    </a:ext>
                  </a:extLst>
                </a:gridCol>
                <a:gridCol w="3405961">
                  <a:extLst>
                    <a:ext uri="{9D8B030D-6E8A-4147-A177-3AD203B41FA5}">
                      <a16:colId xmlns:a16="http://schemas.microsoft.com/office/drawing/2014/main" val="2681258240"/>
                    </a:ext>
                  </a:extLst>
                </a:gridCol>
                <a:gridCol w="1263406">
                  <a:extLst>
                    <a:ext uri="{9D8B030D-6E8A-4147-A177-3AD203B41FA5}">
                      <a16:colId xmlns:a16="http://schemas.microsoft.com/office/drawing/2014/main" val="1945407261"/>
                    </a:ext>
                  </a:extLst>
                </a:gridCol>
              </a:tblGrid>
              <a:tr h="288000">
                <a:tc>
                  <a:txBody>
                    <a:bodyPr/>
                    <a:lstStyle/>
                    <a:p>
                      <a:pPr algn="ctr"/>
                      <a:r>
                        <a:rPr lang="en-US" sz="1400" dirty="0" smtClean="0"/>
                        <a:t>Pin</a:t>
                      </a:r>
                      <a:endParaRPr lang="en-GB" sz="1400" dirty="0"/>
                    </a:p>
                  </a:txBody>
                  <a:tcPr marT="0" marB="0" anchor="ctr"/>
                </a:tc>
                <a:tc>
                  <a:txBody>
                    <a:bodyPr/>
                    <a:lstStyle/>
                    <a:p>
                      <a:pPr algn="ctr"/>
                      <a:r>
                        <a:rPr lang="en-US" sz="1400" dirty="0" smtClean="0"/>
                        <a:t>Connection name</a:t>
                      </a:r>
                      <a:endParaRPr lang="en-GB" sz="1400" dirty="0"/>
                    </a:p>
                  </a:txBody>
                  <a:tcPr marT="0" marB="0" anchor="ctr"/>
                </a:tc>
                <a:tc>
                  <a:txBody>
                    <a:bodyPr/>
                    <a:lstStyle/>
                    <a:p>
                      <a:pPr algn="ctr"/>
                      <a:r>
                        <a:rPr lang="en-US" sz="1400" dirty="0" smtClean="0"/>
                        <a:t>Type</a:t>
                      </a:r>
                      <a:endParaRPr lang="en-GB" sz="1400" dirty="0"/>
                    </a:p>
                  </a:txBody>
                  <a:tcPr marT="0" marB="0" anchor="ctr"/>
                </a:tc>
                <a:extLst>
                  <a:ext uri="{0D108BD9-81ED-4DB2-BD59-A6C34878D82A}">
                    <a16:rowId xmlns:a16="http://schemas.microsoft.com/office/drawing/2014/main" val="2786553110"/>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A19</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Transformer winding 1 status</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Input</a:t>
                      </a:r>
                    </a:p>
                  </a:txBody>
                  <a:tcPr marT="0" marB="0" anchor="ctr"/>
                </a:tc>
                <a:extLst>
                  <a:ext uri="{0D108BD9-81ED-4DB2-BD59-A6C34878D82A}">
                    <a16:rowId xmlns:a16="http://schemas.microsoft.com/office/drawing/2014/main" val="3518782517"/>
                  </a:ext>
                </a:extLst>
              </a:tr>
              <a:tr h="284211">
                <a:tc>
                  <a:txBody>
                    <a:bodyPr/>
                    <a:lstStyle/>
                    <a:p>
                      <a:pPr algn="ctr"/>
                      <a:r>
                        <a:rPr lang="en-US" sz="1400" dirty="0" smtClean="0"/>
                        <a:t>C19</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Transformer winding 2 status</a:t>
                      </a:r>
                      <a:endParaRPr lang="en-GB" sz="1400" baseline="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Input</a:t>
                      </a:r>
                      <a:endParaRPr lang="en-GB" sz="1400" baseline="0" dirty="0" smtClean="0"/>
                    </a:p>
                  </a:txBody>
                  <a:tcPr marT="0" marB="0" anchor="ctr"/>
                </a:tc>
                <a:extLst>
                  <a:ext uri="{0D108BD9-81ED-4DB2-BD59-A6C34878D82A}">
                    <a16:rowId xmlns:a16="http://schemas.microsoft.com/office/drawing/2014/main" val="1580858428"/>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C1</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On/Off - </a:t>
                      </a:r>
                      <a:r>
                        <a:rPr lang="en-US" sz="1400" baseline="0" dirty="0" smtClean="0"/>
                        <a:t>Digital part (Out)</a:t>
                      </a:r>
                      <a:endParaRPr lang="en-GB" sz="1400" baseline="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Output</a:t>
                      </a:r>
                      <a:endParaRPr lang="en-GB" sz="1400" baseline="0" dirty="0" smtClean="0"/>
                    </a:p>
                  </a:txBody>
                  <a:tcPr marT="0" marB="0" anchor="ctr"/>
                </a:tc>
                <a:extLst>
                  <a:ext uri="{0D108BD9-81ED-4DB2-BD59-A6C34878D82A}">
                    <a16:rowId xmlns:a16="http://schemas.microsoft.com/office/drawing/2014/main" val="3228756342"/>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A1</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On/Off - </a:t>
                      </a:r>
                      <a:r>
                        <a:rPr lang="en-US" sz="1400" baseline="0" dirty="0" smtClean="0"/>
                        <a:t>Analog part (Out)</a:t>
                      </a:r>
                      <a:endParaRPr lang="en-GB" sz="1400" baseline="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Output</a:t>
                      </a:r>
                      <a:endParaRPr lang="en-GB" sz="1400" baseline="0" dirty="0" smtClean="0"/>
                    </a:p>
                  </a:txBody>
                  <a:tcPr marT="0" marB="0" anchor="ctr"/>
                </a:tc>
                <a:extLst>
                  <a:ext uri="{0D108BD9-81ED-4DB2-BD59-A6C34878D82A}">
                    <a16:rowId xmlns:a16="http://schemas.microsoft.com/office/drawing/2014/main" val="507275770"/>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A20</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BLECF2_cmd_0 (To BLECF2 – A21)</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Input</a:t>
                      </a:r>
                      <a:endParaRPr lang="en-GB" sz="1400" dirty="0" smtClean="0"/>
                    </a:p>
                  </a:txBody>
                  <a:tcPr marT="0" marB="0" anchor="ctr"/>
                </a:tc>
                <a:extLst>
                  <a:ext uri="{0D108BD9-81ED-4DB2-BD59-A6C34878D82A}">
                    <a16:rowId xmlns:a16="http://schemas.microsoft.com/office/drawing/2014/main" val="1417232811"/>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A21</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BLECF2_cmd_1 (To BLECF2 – C21)</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Input</a:t>
                      </a:r>
                      <a:endParaRPr lang="en-GB" sz="1400" dirty="0" smtClean="0"/>
                    </a:p>
                  </a:txBody>
                  <a:tcPr marT="0" marB="0" anchor="ctr"/>
                </a:tc>
                <a:extLst>
                  <a:ext uri="{0D108BD9-81ED-4DB2-BD59-A6C34878D82A}">
                    <a16:rowId xmlns:a16="http://schemas.microsoft.com/office/drawing/2014/main" val="2103933974"/>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C21</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BLECF2_cmd_2 (To BLECF2 – A22)</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Input</a:t>
                      </a:r>
                      <a:endParaRPr lang="en-GB" sz="1400" dirty="0" smtClean="0"/>
                    </a:p>
                  </a:txBody>
                  <a:tcPr marT="0" marB="0" anchor="ctr"/>
                </a:tc>
                <a:extLst>
                  <a:ext uri="{0D108BD9-81ED-4DB2-BD59-A6C34878D82A}">
                    <a16:rowId xmlns:a16="http://schemas.microsoft.com/office/drawing/2014/main" val="488852995"/>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A22</a:t>
                      </a:r>
                      <a:endParaRPr lang="en-GB" sz="1400" dirty="0"/>
                    </a:p>
                  </a:txBody>
                  <a:tcPr marT="0" marB="0" anchor="ctr"/>
                </a:tc>
                <a:tc>
                  <a:txBody>
                    <a:bodyPr/>
                    <a:lstStyle/>
                    <a:p>
                      <a:r>
                        <a:rPr lang="en-US" sz="1400" dirty="0" smtClean="0"/>
                        <a:t>JTAG (TMS)</a:t>
                      </a:r>
                      <a:endParaRPr lang="en-GB" sz="1400" dirty="0"/>
                    </a:p>
                  </a:txBody>
                  <a:tcPr marT="0" marB="0" anchor="ctr"/>
                </a:tc>
                <a:tc>
                  <a:txBody>
                    <a:bodyPr/>
                    <a:lstStyle/>
                    <a:p>
                      <a:pPr algn="ctr"/>
                      <a:r>
                        <a:rPr lang="en-US" sz="1400" dirty="0" smtClean="0"/>
                        <a:t>Input</a:t>
                      </a:r>
                      <a:endParaRPr lang="en-GB" sz="1400" dirty="0"/>
                    </a:p>
                  </a:txBody>
                  <a:tcPr marT="0" marB="0" anchor="ctr"/>
                </a:tc>
                <a:extLst>
                  <a:ext uri="{0D108BD9-81ED-4DB2-BD59-A6C34878D82A}">
                    <a16:rowId xmlns:a16="http://schemas.microsoft.com/office/drawing/2014/main" val="2107702808"/>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C22</a:t>
                      </a:r>
                      <a:endParaRPr lang="en-GB" sz="1400" dirty="0"/>
                    </a:p>
                  </a:txBody>
                  <a:tcPr marT="0" marB="0" anchor="ctr"/>
                </a:tc>
                <a:tc>
                  <a:txBody>
                    <a:bodyPr/>
                    <a:lstStyle/>
                    <a:p>
                      <a:r>
                        <a:rPr lang="en-US" sz="1400" dirty="0" smtClean="0"/>
                        <a:t>JTAG (TCK)</a:t>
                      </a:r>
                      <a:endParaRPr lang="en-GB" sz="1400" dirty="0"/>
                    </a:p>
                  </a:txBody>
                  <a:tcPr marT="0" marB="0" anchor="ctr"/>
                </a:tc>
                <a:tc>
                  <a:txBody>
                    <a:bodyPr/>
                    <a:lstStyle/>
                    <a:p>
                      <a:pPr algn="ctr"/>
                      <a:r>
                        <a:rPr lang="en-US" sz="1400" dirty="0" smtClean="0"/>
                        <a:t>Input</a:t>
                      </a:r>
                      <a:endParaRPr lang="en-GB" sz="1400" dirty="0"/>
                    </a:p>
                  </a:txBody>
                  <a:tcPr marT="0" marB="0" anchor="ctr"/>
                </a:tc>
                <a:extLst>
                  <a:ext uri="{0D108BD9-81ED-4DB2-BD59-A6C34878D82A}">
                    <a16:rowId xmlns:a16="http://schemas.microsoft.com/office/drawing/2014/main" val="1004543921"/>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A23</a:t>
                      </a:r>
                      <a:endParaRPr lang="en-GB" sz="1400" dirty="0"/>
                    </a:p>
                  </a:txBody>
                  <a:tcPr marT="0" marB="0" anchor="ctr"/>
                </a:tc>
                <a:tc>
                  <a:txBody>
                    <a:bodyPr/>
                    <a:lstStyle/>
                    <a:p>
                      <a:r>
                        <a:rPr lang="en-US" sz="1400" dirty="0" smtClean="0"/>
                        <a:t>JTAG (TDI)</a:t>
                      </a:r>
                      <a:endParaRPr lang="en-GB" sz="1400" dirty="0"/>
                    </a:p>
                  </a:txBody>
                  <a:tcPr marT="0" marB="0" anchor="ctr"/>
                </a:tc>
                <a:tc>
                  <a:txBody>
                    <a:bodyPr/>
                    <a:lstStyle/>
                    <a:p>
                      <a:pPr algn="ctr"/>
                      <a:r>
                        <a:rPr lang="en-US" sz="1400" dirty="0" smtClean="0"/>
                        <a:t>Input</a:t>
                      </a:r>
                      <a:endParaRPr lang="en-GB" sz="1400" dirty="0"/>
                    </a:p>
                  </a:txBody>
                  <a:tcPr marT="0" marB="0" anchor="ctr"/>
                </a:tc>
                <a:extLst>
                  <a:ext uri="{0D108BD9-81ED-4DB2-BD59-A6C34878D82A}">
                    <a16:rowId xmlns:a16="http://schemas.microsoft.com/office/drawing/2014/main" val="4241806844"/>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C23</a:t>
                      </a:r>
                      <a:endParaRPr lang="en-GB" sz="1400" dirty="0"/>
                    </a:p>
                  </a:txBody>
                  <a:tcPr marT="0" marB="0" anchor="ctr"/>
                </a:tc>
                <a:tc>
                  <a:txBody>
                    <a:bodyPr/>
                    <a:lstStyle/>
                    <a:p>
                      <a:r>
                        <a:rPr lang="en-US" sz="1400" dirty="0" smtClean="0"/>
                        <a:t>JTAG (TDO)</a:t>
                      </a:r>
                      <a:endParaRPr lang="en-GB" sz="1400" dirty="0"/>
                    </a:p>
                  </a:txBody>
                  <a:tcPr marT="0" marB="0" anchor="ctr"/>
                </a:tc>
                <a:tc>
                  <a:txBody>
                    <a:bodyPr/>
                    <a:lstStyle/>
                    <a:p>
                      <a:pPr algn="ctr"/>
                      <a:r>
                        <a:rPr lang="en-US" sz="1400" dirty="0" smtClean="0"/>
                        <a:t>Output</a:t>
                      </a:r>
                      <a:endParaRPr lang="en-GB" sz="1400" dirty="0"/>
                    </a:p>
                  </a:txBody>
                  <a:tcPr marT="0" marB="0" anchor="ctr"/>
                </a:tc>
                <a:extLst>
                  <a:ext uri="{0D108BD9-81ED-4DB2-BD59-A6C34878D82A}">
                    <a16:rowId xmlns:a16="http://schemas.microsoft.com/office/drawing/2014/main" val="4012052735"/>
                  </a:ext>
                </a:extLst>
              </a:tr>
              <a:tr h="284211">
                <a:tc>
                  <a:txBody>
                    <a:bodyPr/>
                    <a:lstStyle/>
                    <a:p>
                      <a:pPr algn="ctr"/>
                      <a:r>
                        <a:rPr lang="en-US" sz="1400" dirty="0" smtClean="0"/>
                        <a:t>A24</a:t>
                      </a:r>
                      <a:endParaRPr lang="en-GB" sz="1400" dirty="0"/>
                    </a:p>
                  </a:txBody>
                  <a:tcPr marT="0" marB="0" anchor="ctr"/>
                </a:tc>
                <a:tc>
                  <a:txBody>
                    <a:bodyPr/>
                    <a:lstStyle/>
                    <a:p>
                      <a:r>
                        <a:rPr lang="en-US" sz="1400" dirty="0" smtClean="0"/>
                        <a:t>JTAG (TRST)</a:t>
                      </a:r>
                      <a:endParaRPr lang="en-GB" sz="1400" dirty="0"/>
                    </a:p>
                  </a:txBody>
                  <a:tcPr marT="0" marB="0" anchor="ctr"/>
                </a:tc>
                <a:tc>
                  <a:txBody>
                    <a:bodyPr/>
                    <a:lstStyle/>
                    <a:p>
                      <a:pPr algn="ctr"/>
                      <a:r>
                        <a:rPr lang="en-US" sz="1400" dirty="0" smtClean="0"/>
                        <a:t>Input</a:t>
                      </a:r>
                      <a:endParaRPr lang="en-GB" sz="1400" dirty="0"/>
                    </a:p>
                  </a:txBody>
                  <a:tcPr marT="0" marB="0" anchor="ctr"/>
                </a:tc>
                <a:extLst>
                  <a:ext uri="{0D108BD9-81ED-4DB2-BD59-A6C34878D82A}">
                    <a16:rowId xmlns:a16="http://schemas.microsoft.com/office/drawing/2014/main" val="1197139370"/>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A27</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Chassis ground</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Earth</a:t>
                      </a:r>
                      <a:endParaRPr lang="en-GB" sz="1400" dirty="0" smtClean="0"/>
                    </a:p>
                  </a:txBody>
                  <a:tcPr marT="0" marB="0" anchor="ctr"/>
                </a:tc>
                <a:extLst>
                  <a:ext uri="{0D108BD9-81ED-4DB2-BD59-A6C34878D82A}">
                    <a16:rowId xmlns:a16="http://schemas.microsoft.com/office/drawing/2014/main" val="3871837544"/>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A32, C32, …</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GND ref</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smtClean="0"/>
                        <a:t>Gnd</a:t>
                      </a:r>
                      <a:endParaRPr lang="en-GB" sz="1400" dirty="0" smtClean="0"/>
                    </a:p>
                  </a:txBody>
                  <a:tcPr marT="0" marB="0" anchor="ctr"/>
                </a:tc>
                <a:extLst>
                  <a:ext uri="{0D108BD9-81ED-4DB2-BD59-A6C34878D82A}">
                    <a16:rowId xmlns:a16="http://schemas.microsoft.com/office/drawing/2014/main" val="3759549467"/>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2 x </a:t>
                      </a:r>
                      <a:r>
                        <a:rPr kumimoji="0" lang="en-US" sz="1400" b="0" i="0" u="none" strike="noStrike" kern="1200" cap="none" spc="0" normalizeH="0" baseline="0" noProof="0" dirty="0" err="1" smtClean="0">
                          <a:ln>
                            <a:noFill/>
                          </a:ln>
                          <a:solidFill>
                            <a:prstClr val="black"/>
                          </a:solidFill>
                          <a:effectLst/>
                          <a:uLnTx/>
                          <a:uFillTx/>
                          <a:latin typeface="Calibri"/>
                          <a:ea typeface="+mn-ea"/>
                          <a:cs typeface="+mn-cs"/>
                        </a:rPr>
                        <a:t>tbd</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+1.5V</a:t>
                      </a:r>
                      <a:r>
                        <a:rPr lang="en-US" sz="1400" baseline="-25000" dirty="0" smtClean="0"/>
                        <a:t>DC</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PWR Input</a:t>
                      </a:r>
                      <a:endParaRPr lang="en-GB" sz="1400" dirty="0" smtClean="0"/>
                    </a:p>
                  </a:txBody>
                  <a:tcPr marT="0" marB="0" anchor="ctr"/>
                </a:tc>
                <a:extLst>
                  <a:ext uri="{0D108BD9-81ED-4DB2-BD59-A6C34878D82A}">
                    <a16:rowId xmlns:a16="http://schemas.microsoft.com/office/drawing/2014/main" val="1215580730"/>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C24</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Spare A (from to BLEACC)</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smtClean="0"/>
                        <a:t>t.b.a</a:t>
                      </a:r>
                      <a:r>
                        <a:rPr lang="en-US" sz="1400" dirty="0" smtClean="0"/>
                        <a:t>.</a:t>
                      </a:r>
                      <a:endParaRPr lang="en-GB" sz="1400" dirty="0" smtClean="0"/>
                    </a:p>
                  </a:txBody>
                  <a:tcPr marT="0" marB="0" anchor="ctr"/>
                </a:tc>
                <a:extLst>
                  <a:ext uri="{0D108BD9-81ED-4DB2-BD59-A6C34878D82A}">
                    <a16:rowId xmlns:a16="http://schemas.microsoft.com/office/drawing/2014/main" val="4135897076"/>
                  </a:ext>
                </a:extLst>
              </a:tr>
              <a:tr h="284211">
                <a:tc>
                  <a:txBody>
                    <a:bodyPr/>
                    <a:lstStyle/>
                    <a:p>
                      <a:pPr algn="ct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A25</a:t>
                      </a:r>
                      <a:endParaRPr lang="en-GB" sz="1400" dirty="0"/>
                    </a:p>
                  </a:txBody>
                  <a:tcPr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Spare B (from to BLEACC)</a:t>
                      </a:r>
                      <a:endParaRPr lang="en-GB" sz="1400" dirty="0" smtClean="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smtClean="0"/>
                        <a:t>t.b.a</a:t>
                      </a:r>
                      <a:r>
                        <a:rPr lang="en-US" sz="1400" dirty="0" smtClean="0"/>
                        <a:t>.</a:t>
                      </a:r>
                      <a:endParaRPr lang="en-GB" sz="1400" dirty="0" smtClean="0"/>
                    </a:p>
                  </a:txBody>
                  <a:tcPr marT="0" marB="0" anchor="ctr"/>
                </a:tc>
                <a:extLst>
                  <a:ext uri="{0D108BD9-81ED-4DB2-BD59-A6C34878D82A}">
                    <a16:rowId xmlns:a16="http://schemas.microsoft.com/office/drawing/2014/main" val="1069034382"/>
                  </a:ext>
                </a:extLst>
              </a:tr>
            </a:tbl>
          </a:graphicData>
        </a:graphic>
      </p:graphicFrame>
      <p:sp>
        <p:nvSpPr>
          <p:cNvPr id="6" name="Right Brace 5"/>
          <p:cNvSpPr/>
          <p:nvPr/>
        </p:nvSpPr>
        <p:spPr>
          <a:xfrm>
            <a:off x="5643034" y="3124200"/>
            <a:ext cx="533400" cy="125114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Right Brace 6"/>
          <p:cNvSpPr/>
          <p:nvPr/>
        </p:nvSpPr>
        <p:spPr>
          <a:xfrm>
            <a:off x="5643034" y="1205363"/>
            <a:ext cx="533400" cy="431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Right Brace 7"/>
          <p:cNvSpPr/>
          <p:nvPr/>
        </p:nvSpPr>
        <p:spPr>
          <a:xfrm>
            <a:off x="5643034" y="2324322"/>
            <a:ext cx="533400" cy="67486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Right Brace 8"/>
          <p:cNvSpPr/>
          <p:nvPr/>
        </p:nvSpPr>
        <p:spPr>
          <a:xfrm>
            <a:off x="5643034" y="1789563"/>
            <a:ext cx="533400" cy="431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6210300" y="2589663"/>
            <a:ext cx="2552700" cy="338554"/>
          </a:xfrm>
          <a:prstGeom prst="rect">
            <a:avLst/>
          </a:prstGeom>
          <a:noFill/>
        </p:spPr>
        <p:txBody>
          <a:bodyPr wrap="square" rtlCol="0">
            <a:spAutoFit/>
          </a:bodyPr>
          <a:lstStyle/>
          <a:p>
            <a:r>
              <a:rPr lang="en-US" sz="1600" dirty="0" smtClean="0"/>
              <a:t>Input for direct commands</a:t>
            </a:r>
            <a:endParaRPr lang="en-GB" sz="1600" baseline="-25000" dirty="0" smtClean="0"/>
          </a:p>
        </p:txBody>
      </p:sp>
      <p:sp>
        <p:nvSpPr>
          <p:cNvPr id="12" name="TextBox 11"/>
          <p:cNvSpPr txBox="1"/>
          <p:nvPr/>
        </p:nvSpPr>
        <p:spPr>
          <a:xfrm>
            <a:off x="6210301" y="1836186"/>
            <a:ext cx="2256367" cy="338554"/>
          </a:xfrm>
          <a:prstGeom prst="rect">
            <a:avLst/>
          </a:prstGeom>
          <a:noFill/>
        </p:spPr>
        <p:txBody>
          <a:bodyPr wrap="square" rtlCol="0">
            <a:spAutoFit/>
          </a:bodyPr>
          <a:lstStyle/>
          <a:p>
            <a:r>
              <a:rPr lang="en-US" sz="1600" dirty="0" smtClean="0"/>
              <a:t>Power cycle function</a:t>
            </a:r>
            <a:endParaRPr lang="en-GB" sz="1600" baseline="-25000" dirty="0" smtClean="0"/>
          </a:p>
        </p:txBody>
      </p:sp>
      <p:sp>
        <p:nvSpPr>
          <p:cNvPr id="13" name="TextBox 12"/>
          <p:cNvSpPr txBox="1"/>
          <p:nvPr/>
        </p:nvSpPr>
        <p:spPr>
          <a:xfrm>
            <a:off x="6210301" y="1251986"/>
            <a:ext cx="2785533" cy="338554"/>
          </a:xfrm>
          <a:prstGeom prst="rect">
            <a:avLst/>
          </a:prstGeom>
          <a:noFill/>
        </p:spPr>
        <p:txBody>
          <a:bodyPr wrap="square" rtlCol="0">
            <a:spAutoFit/>
          </a:bodyPr>
          <a:lstStyle/>
          <a:p>
            <a:r>
              <a:rPr lang="en-US" sz="1600" dirty="0" smtClean="0"/>
              <a:t>Transformer power monitoring</a:t>
            </a:r>
            <a:endParaRPr lang="en-GB" sz="1600" baseline="-25000" dirty="0" smtClean="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23</a:t>
            </a:fld>
            <a:endParaRPr lang="en-GB" noProof="0"/>
          </a:p>
        </p:txBody>
      </p:sp>
      <p:sp>
        <p:nvSpPr>
          <p:cNvPr id="14" name="TextBox 13"/>
          <p:cNvSpPr txBox="1"/>
          <p:nvPr/>
        </p:nvSpPr>
        <p:spPr>
          <a:xfrm>
            <a:off x="6210301" y="5638800"/>
            <a:ext cx="2791849" cy="584775"/>
          </a:xfrm>
          <a:prstGeom prst="rect">
            <a:avLst/>
          </a:prstGeom>
          <a:solidFill>
            <a:schemeClr val="bg1"/>
          </a:solidFill>
        </p:spPr>
        <p:txBody>
          <a:bodyPr wrap="square" rtlCol="0">
            <a:spAutoFit/>
          </a:bodyPr>
          <a:lstStyle/>
          <a:p>
            <a:r>
              <a:rPr lang="en-US" sz="1600" dirty="0" smtClean="0"/>
              <a:t>Spare interconnection between BLECF2 and BLEACC</a:t>
            </a:r>
            <a:endParaRPr lang="en-GB" sz="1600" baseline="-25000" dirty="0" smtClean="0"/>
          </a:p>
        </p:txBody>
      </p:sp>
      <p:sp>
        <p:nvSpPr>
          <p:cNvPr id="15" name="Right Brace 14"/>
          <p:cNvSpPr/>
          <p:nvPr/>
        </p:nvSpPr>
        <p:spPr>
          <a:xfrm>
            <a:off x="5676900" y="5664200"/>
            <a:ext cx="533400" cy="431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4" name="Picture 3"/>
          <p:cNvPicPr>
            <a:picLocks noChangeAspect="1"/>
          </p:cNvPicPr>
          <p:nvPr/>
        </p:nvPicPr>
        <p:blipFill>
          <a:blip r:embed="rId3"/>
          <a:stretch>
            <a:fillRect/>
          </a:stretch>
        </p:blipFill>
        <p:spPr>
          <a:xfrm>
            <a:off x="6459008" y="3434587"/>
            <a:ext cx="2684992" cy="2261682"/>
          </a:xfrm>
          <a:prstGeom prst="rect">
            <a:avLst/>
          </a:prstGeom>
        </p:spPr>
      </p:pic>
      <p:sp>
        <p:nvSpPr>
          <p:cNvPr id="18" name="TextBox 17"/>
          <p:cNvSpPr txBox="1"/>
          <p:nvPr/>
        </p:nvSpPr>
        <p:spPr>
          <a:xfrm rot="16903632">
            <a:off x="880276" y="3605883"/>
            <a:ext cx="5377506" cy="338554"/>
          </a:xfrm>
          <a:prstGeom prst="rect">
            <a:avLst/>
          </a:prstGeom>
          <a:solidFill>
            <a:srgbClr val="92D050"/>
          </a:solidFill>
          <a:ln>
            <a:solidFill>
              <a:schemeClr val="tx1"/>
            </a:solidFill>
          </a:ln>
        </p:spPr>
        <p:txBody>
          <a:bodyPr wrap="square" rtlCol="0">
            <a:spAutoFit/>
          </a:bodyPr>
          <a:lstStyle/>
          <a:p>
            <a:pPr algn="ctr"/>
            <a:r>
              <a:rPr lang="en-US" sz="1600" dirty="0" smtClean="0"/>
              <a:t>19 free pin in the BLECF1 (EDA-00593) connector</a:t>
            </a:r>
            <a:endParaRPr lang="en-GB" sz="1600" baseline="-25000" dirty="0" smtClean="0"/>
          </a:p>
        </p:txBody>
      </p:sp>
      <p:sp>
        <p:nvSpPr>
          <p:cNvPr id="10" name="TextBox 9"/>
          <p:cNvSpPr txBox="1"/>
          <p:nvPr/>
        </p:nvSpPr>
        <p:spPr>
          <a:xfrm rot="20620396">
            <a:off x="6128515" y="3281410"/>
            <a:ext cx="2251291" cy="338554"/>
          </a:xfrm>
          <a:prstGeom prst="rect">
            <a:avLst/>
          </a:prstGeom>
          <a:noFill/>
        </p:spPr>
        <p:txBody>
          <a:bodyPr wrap="square" rtlCol="0">
            <a:spAutoFit/>
          </a:bodyPr>
          <a:lstStyle/>
          <a:p>
            <a:r>
              <a:rPr lang="en-US" sz="1600" dirty="0" smtClean="0"/>
              <a:t>EEPROM reprogramming</a:t>
            </a:r>
            <a:endParaRPr lang="en-GB" sz="1600" baseline="-25000" dirty="0" smtClean="0"/>
          </a:p>
        </p:txBody>
      </p:sp>
    </p:spTree>
    <p:extLst>
      <p:ext uri="{BB962C8B-B14F-4D97-AF65-F5344CB8AC3E}">
        <p14:creationId xmlns:p14="http://schemas.microsoft.com/office/powerpoint/2010/main" val="22883470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0985" y="1371600"/>
            <a:ext cx="9083015" cy="4789967"/>
          </a:xfrm>
          <a:prstGeom prst="rect">
            <a:avLst/>
          </a:prstGeom>
        </p:spPr>
      </p:pic>
      <p:sp>
        <p:nvSpPr>
          <p:cNvPr id="2" name="Title 1"/>
          <p:cNvSpPr>
            <a:spLocks noGrp="1"/>
          </p:cNvSpPr>
          <p:nvPr>
            <p:ph type="title"/>
          </p:nvPr>
        </p:nvSpPr>
        <p:spPr/>
        <p:txBody>
          <a:bodyPr>
            <a:normAutofit/>
          </a:bodyPr>
          <a:lstStyle/>
          <a:p>
            <a:r>
              <a:rPr lang="en-GB" sz="3600" dirty="0"/>
              <a:t>Acquisition Card (BLECF2) -</a:t>
            </a:r>
            <a:r>
              <a:rPr lang="en-GB" sz="3600" dirty="0" smtClean="0"/>
              <a:t> 3D preview</a:t>
            </a:r>
            <a:endParaRPr lang="en-GB" sz="3600" dirty="0"/>
          </a:p>
        </p:txBody>
      </p:sp>
      <p:sp>
        <p:nvSpPr>
          <p:cNvPr id="12" name="TextBox 11"/>
          <p:cNvSpPr txBox="1"/>
          <p:nvPr/>
        </p:nvSpPr>
        <p:spPr>
          <a:xfrm>
            <a:off x="2286000" y="4088053"/>
            <a:ext cx="914400" cy="430887"/>
          </a:xfrm>
          <a:prstGeom prst="rect">
            <a:avLst/>
          </a:prstGeom>
          <a:solidFill>
            <a:schemeClr val="bg1"/>
          </a:solidFill>
        </p:spPr>
        <p:txBody>
          <a:bodyPr wrap="square" rtlCol="0">
            <a:spAutoFit/>
          </a:bodyPr>
          <a:lstStyle/>
          <a:p>
            <a:pPr algn="ctr"/>
            <a:r>
              <a:rPr lang="en-GB" sz="1100" dirty="0" err="1" smtClean="0"/>
              <a:t>NanoXplore</a:t>
            </a:r>
            <a:r>
              <a:rPr lang="en-GB" sz="1100" dirty="0" smtClean="0"/>
              <a:t> NG-Medium</a:t>
            </a:r>
            <a:endParaRPr lang="en-GB" sz="1100" dirty="0"/>
          </a:p>
        </p:txBody>
      </p:sp>
      <p:sp>
        <p:nvSpPr>
          <p:cNvPr id="13" name="TextBox 12"/>
          <p:cNvSpPr txBox="1"/>
          <p:nvPr/>
        </p:nvSpPr>
        <p:spPr>
          <a:xfrm>
            <a:off x="1057275" y="3052738"/>
            <a:ext cx="685800" cy="307777"/>
          </a:xfrm>
          <a:prstGeom prst="rect">
            <a:avLst/>
          </a:prstGeom>
          <a:solidFill>
            <a:schemeClr val="bg1"/>
          </a:solidFill>
        </p:spPr>
        <p:txBody>
          <a:bodyPr wrap="square" rtlCol="0">
            <a:spAutoFit/>
          </a:bodyPr>
          <a:lstStyle/>
          <a:p>
            <a:pPr algn="ctr"/>
            <a:r>
              <a:rPr lang="en-GB" sz="1400" dirty="0" err="1" smtClean="0"/>
              <a:t>VTRx</a:t>
            </a:r>
            <a:endParaRPr lang="en-GB" sz="1400" dirty="0"/>
          </a:p>
        </p:txBody>
      </p:sp>
      <p:sp>
        <p:nvSpPr>
          <p:cNvPr id="14" name="TextBox 13"/>
          <p:cNvSpPr txBox="1"/>
          <p:nvPr/>
        </p:nvSpPr>
        <p:spPr>
          <a:xfrm>
            <a:off x="1429203" y="2403677"/>
            <a:ext cx="542925" cy="307777"/>
          </a:xfrm>
          <a:prstGeom prst="rect">
            <a:avLst/>
          </a:prstGeom>
          <a:solidFill>
            <a:schemeClr val="bg1"/>
          </a:solidFill>
        </p:spPr>
        <p:txBody>
          <a:bodyPr wrap="square" rtlCol="0">
            <a:spAutoFit/>
          </a:bodyPr>
          <a:lstStyle/>
          <a:p>
            <a:pPr algn="ctr"/>
            <a:r>
              <a:rPr lang="en-GB" sz="1400" dirty="0" smtClean="0"/>
              <a:t>SFP</a:t>
            </a:r>
            <a:endParaRPr lang="en-GB" sz="1400" dirty="0"/>
          </a:p>
        </p:txBody>
      </p:sp>
      <p:sp>
        <p:nvSpPr>
          <p:cNvPr id="15" name="TextBox 14"/>
          <p:cNvSpPr txBox="1"/>
          <p:nvPr/>
        </p:nvSpPr>
        <p:spPr>
          <a:xfrm>
            <a:off x="1347788" y="4535139"/>
            <a:ext cx="595312" cy="307777"/>
          </a:xfrm>
          <a:prstGeom prst="rect">
            <a:avLst/>
          </a:prstGeom>
          <a:solidFill>
            <a:schemeClr val="bg1"/>
          </a:solidFill>
        </p:spPr>
        <p:txBody>
          <a:bodyPr wrap="square" rtlCol="0">
            <a:spAutoFit/>
          </a:bodyPr>
          <a:lstStyle/>
          <a:p>
            <a:pPr algn="ctr"/>
            <a:r>
              <a:rPr lang="en-GB" sz="1400" dirty="0" err="1" smtClean="0"/>
              <a:t>Lemo</a:t>
            </a:r>
            <a:endParaRPr lang="en-GB" sz="1400" dirty="0"/>
          </a:p>
        </p:txBody>
      </p:sp>
      <p:sp>
        <p:nvSpPr>
          <p:cNvPr id="16" name="TextBox 15"/>
          <p:cNvSpPr txBox="1"/>
          <p:nvPr/>
        </p:nvSpPr>
        <p:spPr>
          <a:xfrm>
            <a:off x="1155247" y="3560183"/>
            <a:ext cx="809624" cy="600164"/>
          </a:xfrm>
          <a:prstGeom prst="rect">
            <a:avLst/>
          </a:prstGeom>
          <a:solidFill>
            <a:schemeClr val="bg1"/>
          </a:solidFill>
        </p:spPr>
        <p:txBody>
          <a:bodyPr wrap="square" rtlCol="0">
            <a:spAutoFit/>
          </a:bodyPr>
          <a:lstStyle/>
          <a:p>
            <a:pPr algn="ctr"/>
            <a:r>
              <a:rPr lang="en-GB" sz="1100" dirty="0" smtClean="0"/>
              <a:t>JTAG + LEDs connector</a:t>
            </a:r>
            <a:endParaRPr lang="en-GB" sz="1100" dirty="0"/>
          </a:p>
        </p:txBody>
      </p:sp>
      <p:sp>
        <p:nvSpPr>
          <p:cNvPr id="17" name="TextBox 16"/>
          <p:cNvSpPr txBox="1"/>
          <p:nvPr/>
        </p:nvSpPr>
        <p:spPr>
          <a:xfrm>
            <a:off x="1319212" y="5118164"/>
            <a:ext cx="814388" cy="307777"/>
          </a:xfrm>
          <a:prstGeom prst="rect">
            <a:avLst/>
          </a:prstGeom>
          <a:solidFill>
            <a:schemeClr val="bg1"/>
          </a:solidFill>
        </p:spPr>
        <p:txBody>
          <a:bodyPr wrap="square" rtlCol="0">
            <a:spAutoFit/>
          </a:bodyPr>
          <a:lstStyle/>
          <a:p>
            <a:pPr algn="ctr"/>
            <a:r>
              <a:rPr lang="en-GB" sz="1400" dirty="0" smtClean="0"/>
              <a:t>Reset PB</a:t>
            </a:r>
            <a:endParaRPr lang="en-GB" sz="1400" dirty="0"/>
          </a:p>
        </p:txBody>
      </p:sp>
      <p:sp>
        <p:nvSpPr>
          <p:cNvPr id="18" name="TextBox 17"/>
          <p:cNvSpPr txBox="1"/>
          <p:nvPr/>
        </p:nvSpPr>
        <p:spPr>
          <a:xfrm>
            <a:off x="2743200" y="3252406"/>
            <a:ext cx="609600" cy="307777"/>
          </a:xfrm>
          <a:prstGeom prst="rect">
            <a:avLst/>
          </a:prstGeom>
          <a:solidFill>
            <a:schemeClr val="bg1"/>
          </a:solidFill>
        </p:spPr>
        <p:txBody>
          <a:bodyPr wrap="square" rtlCol="0">
            <a:spAutoFit/>
          </a:bodyPr>
          <a:lstStyle/>
          <a:p>
            <a:pPr algn="ctr"/>
            <a:r>
              <a:rPr lang="en-GB" sz="1400" dirty="0" err="1" smtClean="0"/>
              <a:t>GBTx</a:t>
            </a:r>
            <a:endParaRPr lang="en-GB" sz="1400" dirty="0"/>
          </a:p>
        </p:txBody>
      </p:sp>
      <p:sp>
        <p:nvSpPr>
          <p:cNvPr id="19" name="TextBox 18"/>
          <p:cNvSpPr txBox="1"/>
          <p:nvPr/>
        </p:nvSpPr>
        <p:spPr>
          <a:xfrm>
            <a:off x="2743200" y="2352956"/>
            <a:ext cx="609600" cy="307777"/>
          </a:xfrm>
          <a:prstGeom prst="rect">
            <a:avLst/>
          </a:prstGeom>
          <a:solidFill>
            <a:schemeClr val="bg1"/>
          </a:solidFill>
        </p:spPr>
        <p:txBody>
          <a:bodyPr wrap="square" rtlCol="0">
            <a:spAutoFit/>
          </a:bodyPr>
          <a:lstStyle/>
          <a:p>
            <a:pPr algn="ctr"/>
            <a:r>
              <a:rPr lang="en-GB" sz="1400" dirty="0" err="1" smtClean="0"/>
              <a:t>GBTx</a:t>
            </a:r>
            <a:endParaRPr lang="en-GB" sz="1400" dirty="0"/>
          </a:p>
        </p:txBody>
      </p:sp>
      <p:sp>
        <p:nvSpPr>
          <p:cNvPr id="20" name="TextBox 19"/>
          <p:cNvSpPr txBox="1"/>
          <p:nvPr/>
        </p:nvSpPr>
        <p:spPr>
          <a:xfrm>
            <a:off x="2743200" y="4982100"/>
            <a:ext cx="685800" cy="261610"/>
          </a:xfrm>
          <a:prstGeom prst="rect">
            <a:avLst/>
          </a:prstGeom>
          <a:solidFill>
            <a:schemeClr val="bg1"/>
          </a:solidFill>
        </p:spPr>
        <p:txBody>
          <a:bodyPr wrap="square" rtlCol="0">
            <a:spAutoFit/>
          </a:bodyPr>
          <a:lstStyle/>
          <a:p>
            <a:pPr algn="ctr"/>
            <a:r>
              <a:rPr lang="en-GB" sz="1100" dirty="0" smtClean="0"/>
              <a:t>EEPROM</a:t>
            </a:r>
            <a:endParaRPr lang="en-GB" sz="1100"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24</a:t>
            </a:fld>
            <a:endParaRPr lang="en-GB" noProof="0"/>
          </a:p>
        </p:txBody>
      </p:sp>
    </p:spTree>
    <p:extLst>
      <p:ext uri="{BB962C8B-B14F-4D97-AF65-F5344CB8AC3E}">
        <p14:creationId xmlns:p14="http://schemas.microsoft.com/office/powerpoint/2010/main" val="7538512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Acquisition Card (BLECF2</a:t>
            </a:r>
            <a:r>
              <a:rPr lang="en-GB" sz="3600" dirty="0" smtClean="0"/>
              <a:t>) – EEPROM</a:t>
            </a:r>
            <a:endParaRPr lang="en-GB" sz="3600" dirty="0"/>
          </a:p>
        </p:txBody>
      </p:sp>
      <p:pic>
        <p:nvPicPr>
          <p:cNvPr id="3" name="Picture 2"/>
          <p:cNvPicPr>
            <a:picLocks noChangeAspect="1"/>
          </p:cNvPicPr>
          <p:nvPr/>
        </p:nvPicPr>
        <p:blipFill>
          <a:blip r:embed="rId3"/>
          <a:stretch>
            <a:fillRect/>
          </a:stretch>
        </p:blipFill>
        <p:spPr>
          <a:xfrm>
            <a:off x="357187" y="2009538"/>
            <a:ext cx="2767013" cy="2551617"/>
          </a:xfrm>
          <a:prstGeom prst="rect">
            <a:avLst/>
          </a:prstGeom>
        </p:spPr>
      </p:pic>
      <p:sp>
        <p:nvSpPr>
          <p:cNvPr id="7" name="TextBox 6"/>
          <p:cNvSpPr txBox="1"/>
          <p:nvPr/>
        </p:nvSpPr>
        <p:spPr>
          <a:xfrm>
            <a:off x="3429000" y="1828800"/>
            <a:ext cx="5334000" cy="3416320"/>
          </a:xfrm>
          <a:prstGeom prst="rect">
            <a:avLst/>
          </a:prstGeom>
          <a:solidFill>
            <a:schemeClr val="bg1"/>
          </a:solidFill>
        </p:spPr>
        <p:txBody>
          <a:bodyPr wrap="square" rtlCol="0">
            <a:spAutoFit/>
          </a:bodyPr>
          <a:lstStyle/>
          <a:p>
            <a:pPr algn="just"/>
            <a:r>
              <a:rPr lang="en-US" sz="2400" dirty="0" smtClean="0"/>
              <a:t>The new FPGA RAM based requires an external EEPROM from which to boot.</a:t>
            </a:r>
            <a:endParaRPr lang="en-GB" sz="2400" dirty="0" smtClean="0"/>
          </a:p>
          <a:p>
            <a:pPr algn="just"/>
            <a:endParaRPr lang="en-US" sz="2400" dirty="0" smtClean="0"/>
          </a:p>
          <a:p>
            <a:pPr algn="just"/>
            <a:r>
              <a:rPr lang="en-US" sz="2400" dirty="0" smtClean="0"/>
              <a:t>External EEPROMs are not very radiation tolerant (only up to 300Gy).</a:t>
            </a:r>
            <a:endParaRPr lang="en-US" sz="2400" dirty="0"/>
          </a:p>
          <a:p>
            <a:pPr algn="just"/>
            <a:endParaRPr lang="en-GB" sz="2400" dirty="0"/>
          </a:p>
          <a:p>
            <a:pPr algn="just"/>
            <a:r>
              <a:rPr lang="en-GB" sz="2400" dirty="0" smtClean="0"/>
              <a:t>By locating the EEPROM on a socket allows the EEPROM to be programmed on a separate bench.</a:t>
            </a:r>
            <a:endParaRPr lang="en-GB" sz="2400" dirty="0"/>
          </a:p>
        </p:txBody>
      </p:sp>
      <p:sp>
        <p:nvSpPr>
          <p:cNvPr id="4" name="Slide Number Placeholder 3"/>
          <p:cNvSpPr>
            <a:spLocks noGrp="1"/>
          </p:cNvSpPr>
          <p:nvPr>
            <p:ph type="sldNum" sz="quarter" idx="12"/>
          </p:nvPr>
        </p:nvSpPr>
        <p:spPr/>
        <p:txBody>
          <a:bodyPr/>
          <a:lstStyle/>
          <a:p>
            <a:fld id="{B6F15528-21DE-4FAA-801E-634DDDAF4B2B}" type="slidenum">
              <a:rPr lang="en-GB" noProof="0" smtClean="0"/>
              <a:pPr/>
              <a:t>25</a:t>
            </a:fld>
            <a:endParaRPr lang="en-GB" noProof="0"/>
          </a:p>
        </p:txBody>
      </p:sp>
    </p:spTree>
    <p:extLst>
      <p:ext uri="{BB962C8B-B14F-4D97-AF65-F5344CB8AC3E}">
        <p14:creationId xmlns:p14="http://schemas.microsoft.com/office/powerpoint/2010/main" val="34256181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1414"/>
            <a:ext cx="8763000" cy="725470"/>
          </a:xfrm>
        </p:spPr>
        <p:txBody>
          <a:bodyPr>
            <a:normAutofit/>
          </a:bodyPr>
          <a:lstStyle/>
          <a:p>
            <a:r>
              <a:rPr lang="en-GB" sz="3600" dirty="0"/>
              <a:t>Acquisition Card (BLECF2)</a:t>
            </a:r>
            <a:r>
              <a:rPr lang="en-GB" sz="3600" dirty="0" smtClean="0"/>
              <a:t> – Front connector</a:t>
            </a:r>
            <a:endParaRPr lang="en-GB" sz="3600" dirty="0"/>
          </a:p>
        </p:txBody>
      </p:sp>
      <p:sp>
        <p:nvSpPr>
          <p:cNvPr id="22" name="TextBox 21"/>
          <p:cNvSpPr txBox="1"/>
          <p:nvPr/>
        </p:nvSpPr>
        <p:spPr>
          <a:xfrm>
            <a:off x="381000" y="1219200"/>
            <a:ext cx="8839200" cy="4832092"/>
          </a:xfrm>
          <a:prstGeom prst="rect">
            <a:avLst/>
          </a:prstGeom>
          <a:noFill/>
        </p:spPr>
        <p:txBody>
          <a:bodyPr wrap="square" rtlCol="0">
            <a:spAutoFit/>
          </a:bodyPr>
          <a:lstStyle/>
          <a:p>
            <a:r>
              <a:rPr lang="en-US" sz="2200" dirty="0" smtClean="0"/>
              <a:t>The front panel connector has 10 pins which could be used as follows:</a:t>
            </a:r>
          </a:p>
          <a:p>
            <a:endParaRPr lang="en-US" sz="2200" dirty="0" smtClean="0"/>
          </a:p>
          <a:p>
            <a:pPr marL="457200" indent="-457200">
              <a:buFont typeface="+mj-lt"/>
              <a:buAutoNum type="arabicPeriod"/>
            </a:pPr>
            <a:r>
              <a:rPr lang="en-US" sz="2200" dirty="0" smtClean="0"/>
              <a:t>TRST- </a:t>
            </a:r>
          </a:p>
          <a:p>
            <a:pPr marL="457200" indent="-457200">
              <a:buFont typeface="+mj-lt"/>
              <a:buAutoNum type="arabicPeriod"/>
            </a:pPr>
            <a:r>
              <a:rPr lang="en-US" sz="2200" dirty="0" smtClean="0"/>
              <a:t>TMS </a:t>
            </a:r>
          </a:p>
          <a:p>
            <a:pPr marL="457200" indent="-457200">
              <a:buFont typeface="+mj-lt"/>
              <a:buAutoNum type="arabicPeriod"/>
            </a:pPr>
            <a:r>
              <a:rPr lang="en-US" sz="2200" dirty="0" smtClean="0"/>
              <a:t>TCK </a:t>
            </a:r>
          </a:p>
          <a:p>
            <a:pPr marL="457200" indent="-457200">
              <a:buFont typeface="+mj-lt"/>
              <a:buAutoNum type="arabicPeriod"/>
            </a:pPr>
            <a:r>
              <a:rPr lang="en-US" sz="2200" dirty="0" smtClean="0"/>
              <a:t>TDI </a:t>
            </a:r>
          </a:p>
          <a:p>
            <a:pPr marL="457200" indent="-457200">
              <a:buFont typeface="+mj-lt"/>
              <a:buAutoNum type="arabicPeriod"/>
            </a:pPr>
            <a:r>
              <a:rPr lang="en-US" sz="2200" dirty="0" smtClean="0"/>
              <a:t>TDO</a:t>
            </a:r>
          </a:p>
          <a:p>
            <a:pPr marL="457200" indent="-457200">
              <a:buFont typeface="+mj-lt"/>
              <a:buAutoNum type="arabicPeriod"/>
            </a:pPr>
            <a:r>
              <a:rPr lang="en-US" sz="2200" dirty="0" smtClean="0"/>
              <a:t>2V5</a:t>
            </a:r>
          </a:p>
          <a:p>
            <a:pPr marL="457200" indent="-457200">
              <a:buFont typeface="+mj-lt"/>
              <a:buAutoNum type="arabicPeriod"/>
            </a:pPr>
            <a:r>
              <a:rPr lang="en-US" sz="2200" dirty="0" smtClean="0"/>
              <a:t>GND</a:t>
            </a:r>
          </a:p>
          <a:p>
            <a:pPr marL="457200" indent="-457200">
              <a:buFont typeface="+mj-lt"/>
              <a:buAutoNum type="arabicPeriod"/>
            </a:pPr>
            <a:endParaRPr lang="en-US" sz="2200" dirty="0" smtClean="0"/>
          </a:p>
          <a:p>
            <a:pPr marL="457200" indent="-457200">
              <a:buFont typeface="+mj-lt"/>
              <a:buAutoNum type="arabicPeriod"/>
            </a:pPr>
            <a:r>
              <a:rPr lang="en-US" sz="2200" dirty="0" smtClean="0"/>
              <a:t>+5V</a:t>
            </a:r>
          </a:p>
          <a:p>
            <a:pPr marL="457200" indent="-457200">
              <a:buFont typeface="+mj-lt"/>
              <a:buAutoNum type="arabicPeriod"/>
            </a:pPr>
            <a:r>
              <a:rPr lang="en-US" sz="2200" dirty="0" smtClean="0"/>
              <a:t>-5V</a:t>
            </a:r>
          </a:p>
          <a:p>
            <a:pPr marL="457200" indent="-457200">
              <a:buFont typeface="+mj-lt"/>
              <a:buAutoNum type="arabicPeriod"/>
            </a:pPr>
            <a:endParaRPr lang="en-US" sz="2200" dirty="0" smtClean="0"/>
          </a:p>
          <a:p>
            <a:pPr marL="457200" indent="-457200">
              <a:buFont typeface="+mj-lt"/>
              <a:buAutoNum type="arabicPeriod"/>
            </a:pPr>
            <a:r>
              <a:rPr lang="en-US" sz="2200" dirty="0" smtClean="0"/>
              <a:t>1-Wire interface for diagnostic</a:t>
            </a:r>
          </a:p>
        </p:txBody>
      </p:sp>
      <p:pic>
        <p:nvPicPr>
          <p:cNvPr id="3" name="Picture 2"/>
          <p:cNvPicPr>
            <a:picLocks noChangeAspect="1"/>
          </p:cNvPicPr>
          <p:nvPr/>
        </p:nvPicPr>
        <p:blipFill>
          <a:blip r:embed="rId3"/>
          <a:stretch>
            <a:fillRect/>
          </a:stretch>
        </p:blipFill>
        <p:spPr>
          <a:xfrm>
            <a:off x="4628662" y="2540573"/>
            <a:ext cx="2509837" cy="2137197"/>
          </a:xfrm>
          <a:prstGeom prst="rect">
            <a:avLst/>
          </a:prstGeom>
        </p:spPr>
      </p:pic>
      <p:sp>
        <p:nvSpPr>
          <p:cNvPr id="4" name="Right Brace 3"/>
          <p:cNvSpPr/>
          <p:nvPr/>
        </p:nvSpPr>
        <p:spPr>
          <a:xfrm>
            <a:off x="1600200" y="2133600"/>
            <a:ext cx="533400" cy="205740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TextBox 6"/>
          <p:cNvSpPr txBox="1"/>
          <p:nvPr/>
        </p:nvSpPr>
        <p:spPr>
          <a:xfrm>
            <a:off x="2133600" y="2779067"/>
            <a:ext cx="1676400" cy="461665"/>
          </a:xfrm>
          <a:prstGeom prst="rect">
            <a:avLst/>
          </a:prstGeom>
          <a:noFill/>
        </p:spPr>
        <p:txBody>
          <a:bodyPr wrap="square" rtlCol="0">
            <a:spAutoFit/>
          </a:bodyPr>
          <a:lstStyle/>
          <a:p>
            <a:pPr algn="ctr"/>
            <a:r>
              <a:rPr lang="en-US" sz="2400" dirty="0" smtClean="0"/>
              <a:t>FPGA JTAG</a:t>
            </a:r>
          </a:p>
        </p:txBody>
      </p:sp>
      <p:sp>
        <p:nvSpPr>
          <p:cNvPr id="8" name="Right Brace 7"/>
          <p:cNvSpPr/>
          <p:nvPr/>
        </p:nvSpPr>
        <p:spPr>
          <a:xfrm>
            <a:off x="1453973" y="3825148"/>
            <a:ext cx="533400" cy="144780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p:cNvSpPr txBox="1"/>
          <p:nvPr/>
        </p:nvSpPr>
        <p:spPr>
          <a:xfrm>
            <a:off x="2048608" y="4296871"/>
            <a:ext cx="2170723" cy="461665"/>
          </a:xfrm>
          <a:prstGeom prst="rect">
            <a:avLst/>
          </a:prstGeom>
          <a:noFill/>
        </p:spPr>
        <p:txBody>
          <a:bodyPr wrap="square" rtlCol="0">
            <a:spAutoFit/>
          </a:bodyPr>
          <a:lstStyle/>
          <a:p>
            <a:pPr algn="ctr"/>
            <a:r>
              <a:rPr lang="en-US" sz="2400" dirty="0" smtClean="0"/>
              <a:t>Diagnostic LEDs</a:t>
            </a:r>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26</a:t>
            </a:fld>
            <a:endParaRPr lang="en-GB" noProof="0"/>
          </a:p>
        </p:txBody>
      </p:sp>
    </p:spTree>
    <p:extLst>
      <p:ext uri="{BB962C8B-B14F-4D97-AF65-F5344CB8AC3E}">
        <p14:creationId xmlns:p14="http://schemas.microsoft.com/office/powerpoint/2010/main" val="15374883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clrChange>
              <a:clrFrom>
                <a:srgbClr val="FFFFFF"/>
              </a:clrFrom>
              <a:clrTo>
                <a:srgbClr val="FFFFFF">
                  <a:alpha val="0"/>
                </a:srgbClr>
              </a:clrTo>
            </a:clrChange>
          </a:blip>
          <a:stretch>
            <a:fillRect/>
          </a:stretch>
        </p:blipFill>
        <p:spPr>
          <a:xfrm>
            <a:off x="3234157" y="4214534"/>
            <a:ext cx="2080210" cy="2029266"/>
          </a:xfrm>
          <a:prstGeom prst="rect">
            <a:avLst/>
          </a:prstGeom>
        </p:spPr>
      </p:pic>
      <p:sp>
        <p:nvSpPr>
          <p:cNvPr id="2" name="Title 1"/>
          <p:cNvSpPr>
            <a:spLocks noGrp="1"/>
          </p:cNvSpPr>
          <p:nvPr>
            <p:ph type="title"/>
          </p:nvPr>
        </p:nvSpPr>
        <p:spPr/>
        <p:txBody>
          <a:bodyPr>
            <a:normAutofit/>
          </a:bodyPr>
          <a:lstStyle/>
          <a:p>
            <a:r>
              <a:rPr lang="en-GB" sz="3600" dirty="0" smtClean="0"/>
              <a:t>Acquisition Card (BLECF2) – LED CAP</a:t>
            </a:r>
            <a:endParaRPr lang="en-GB" sz="3600"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27</a:t>
            </a:fld>
            <a:endParaRPr lang="en-GB" noProof="0"/>
          </a:p>
        </p:txBody>
      </p:sp>
      <p:pic>
        <p:nvPicPr>
          <p:cNvPr id="4" name="Picture 3"/>
          <p:cNvPicPr>
            <a:picLocks noChangeAspect="1"/>
          </p:cNvPicPr>
          <p:nvPr/>
        </p:nvPicPr>
        <p:blipFill>
          <a:blip r:embed="rId4">
            <a:clrChange>
              <a:clrFrom>
                <a:srgbClr val="FFFFFF"/>
              </a:clrFrom>
              <a:clrTo>
                <a:srgbClr val="FFFFFF">
                  <a:alpha val="0"/>
                </a:srgbClr>
              </a:clrTo>
            </a:clrChange>
          </a:blip>
          <a:stretch>
            <a:fillRect/>
          </a:stretch>
        </p:blipFill>
        <p:spPr>
          <a:xfrm>
            <a:off x="3392048" y="2358502"/>
            <a:ext cx="1922319" cy="1856032"/>
          </a:xfrm>
          <a:prstGeom prst="rect">
            <a:avLst/>
          </a:prstGeom>
        </p:spPr>
      </p:pic>
      <p:pic>
        <p:nvPicPr>
          <p:cNvPr id="7" name="Picture 6"/>
          <p:cNvPicPr>
            <a:picLocks noChangeAspect="1"/>
          </p:cNvPicPr>
          <p:nvPr/>
        </p:nvPicPr>
        <p:blipFill>
          <a:blip r:embed="rId5"/>
          <a:stretch>
            <a:fillRect/>
          </a:stretch>
        </p:blipFill>
        <p:spPr>
          <a:xfrm>
            <a:off x="1013307" y="2508964"/>
            <a:ext cx="1869480" cy="1781341"/>
          </a:xfrm>
          <a:prstGeom prst="rect">
            <a:avLst/>
          </a:prstGeom>
        </p:spPr>
      </p:pic>
      <p:sp>
        <p:nvSpPr>
          <p:cNvPr id="9" name="TextBox 8"/>
          <p:cNvSpPr txBox="1"/>
          <p:nvPr/>
        </p:nvSpPr>
        <p:spPr>
          <a:xfrm>
            <a:off x="440131" y="4788799"/>
            <a:ext cx="2261119" cy="1200329"/>
          </a:xfrm>
          <a:prstGeom prst="rect">
            <a:avLst/>
          </a:prstGeom>
          <a:noFill/>
        </p:spPr>
        <p:txBody>
          <a:bodyPr wrap="square" rtlCol="0">
            <a:spAutoFit/>
          </a:bodyPr>
          <a:lstStyle>
            <a:defPPr>
              <a:defRPr lang="en-US"/>
            </a:defPPr>
            <a:lvl1pPr>
              <a:defRPr sz="1600"/>
            </a:lvl1pPr>
          </a:lstStyle>
          <a:p>
            <a:r>
              <a:rPr lang="en-US" sz="2400" dirty="0" smtClean="0"/>
              <a:t>Protective and insulating coating</a:t>
            </a:r>
            <a:endParaRPr lang="en-GB" sz="2400" dirty="0"/>
          </a:p>
        </p:txBody>
      </p:sp>
      <p:cxnSp>
        <p:nvCxnSpPr>
          <p:cNvPr id="10" name="Straight Arrow Connector 9"/>
          <p:cNvCxnSpPr/>
          <p:nvPr/>
        </p:nvCxnSpPr>
        <p:spPr>
          <a:xfrm flipV="1">
            <a:off x="2263474" y="5338259"/>
            <a:ext cx="1025679" cy="101407"/>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04800" y="1028747"/>
            <a:ext cx="8458200" cy="1200329"/>
          </a:xfrm>
          <a:prstGeom prst="rect">
            <a:avLst/>
          </a:prstGeom>
          <a:noFill/>
        </p:spPr>
        <p:txBody>
          <a:bodyPr wrap="square" rtlCol="0">
            <a:spAutoFit/>
          </a:bodyPr>
          <a:lstStyle>
            <a:defPPr>
              <a:defRPr lang="en-US"/>
            </a:defPPr>
            <a:lvl1pPr>
              <a:defRPr sz="1600"/>
            </a:lvl1pPr>
          </a:lstStyle>
          <a:p>
            <a:pPr algn="just"/>
            <a:r>
              <a:rPr lang="en-US" sz="2400" dirty="0" smtClean="0"/>
              <a:t>An active BLECF2 front panel connector cap will be used to protect the BLECF2 front panel connector and to display the status of the main internal voltages.</a:t>
            </a:r>
            <a:endParaRPr lang="en-GB" sz="2400" dirty="0"/>
          </a:p>
        </p:txBody>
      </p:sp>
      <p:pic>
        <p:nvPicPr>
          <p:cNvPr id="5" name="Picture 4"/>
          <p:cNvPicPr>
            <a:picLocks noChangeAspect="1"/>
          </p:cNvPicPr>
          <p:nvPr/>
        </p:nvPicPr>
        <p:blipFill>
          <a:blip r:embed="rId6"/>
          <a:stretch>
            <a:fillRect/>
          </a:stretch>
        </p:blipFill>
        <p:spPr>
          <a:xfrm>
            <a:off x="6477000" y="1911350"/>
            <a:ext cx="1395855" cy="4312333"/>
          </a:xfrm>
          <a:prstGeom prst="rect">
            <a:avLst/>
          </a:prstGeom>
        </p:spPr>
      </p:pic>
    </p:spTree>
    <p:extLst>
      <p:ext uri="{BB962C8B-B14F-4D97-AF65-F5344CB8AC3E}">
        <p14:creationId xmlns:p14="http://schemas.microsoft.com/office/powerpoint/2010/main" val="23308590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BLMSPS – 3D chassis ventilation</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28</a:t>
            </a:fld>
            <a:endParaRPr lang="en-GB" noProof="0"/>
          </a:p>
        </p:txBody>
      </p:sp>
      <p:sp>
        <p:nvSpPr>
          <p:cNvPr id="8" name="TextBox 7"/>
          <p:cNvSpPr txBox="1"/>
          <p:nvPr/>
        </p:nvSpPr>
        <p:spPr>
          <a:xfrm>
            <a:off x="4130968" y="914400"/>
            <a:ext cx="4860632" cy="1938992"/>
          </a:xfrm>
          <a:prstGeom prst="rect">
            <a:avLst/>
          </a:prstGeom>
          <a:noFill/>
        </p:spPr>
        <p:txBody>
          <a:bodyPr wrap="square" rtlCol="0">
            <a:spAutoFit/>
          </a:bodyPr>
          <a:lstStyle>
            <a:defPPr>
              <a:defRPr lang="en-US"/>
            </a:defPPr>
            <a:lvl1pPr>
              <a:defRPr sz="1600"/>
            </a:lvl1pPr>
          </a:lstStyle>
          <a:p>
            <a:pPr algn="just"/>
            <a:r>
              <a:rPr lang="en-US" sz="2400" dirty="0" smtClean="0"/>
              <a:t>The crate cooling will be guaranteed by a fan tray + an air deflector.</a:t>
            </a:r>
          </a:p>
          <a:p>
            <a:pPr algn="just"/>
            <a:r>
              <a:rPr lang="en-US" sz="2400" dirty="0" smtClean="0"/>
              <a:t>Air will be blown from the top to the bottom to limit the amount of dust blown onto the electronics.</a:t>
            </a:r>
            <a:endParaRPr lang="en-GB" sz="2400" dirty="0"/>
          </a:p>
        </p:txBody>
      </p:sp>
      <p:pic>
        <p:nvPicPr>
          <p:cNvPr id="11" name="Picture 10"/>
          <p:cNvPicPr>
            <a:picLocks noChangeAspect="1"/>
          </p:cNvPicPr>
          <p:nvPr/>
        </p:nvPicPr>
        <p:blipFill>
          <a:blip r:embed="rId3"/>
          <a:stretch>
            <a:fillRect/>
          </a:stretch>
        </p:blipFill>
        <p:spPr>
          <a:xfrm>
            <a:off x="4925605" y="2970908"/>
            <a:ext cx="3892042" cy="3201292"/>
          </a:xfrm>
          <a:prstGeom prst="rect">
            <a:avLst/>
          </a:prstGeom>
        </p:spPr>
      </p:pic>
      <p:pic>
        <p:nvPicPr>
          <p:cNvPr id="4" name="Picture 3"/>
          <p:cNvPicPr>
            <a:picLocks noChangeAspect="1"/>
          </p:cNvPicPr>
          <p:nvPr/>
        </p:nvPicPr>
        <p:blipFill>
          <a:blip r:embed="rId4"/>
          <a:stretch>
            <a:fillRect/>
          </a:stretch>
        </p:blipFill>
        <p:spPr>
          <a:xfrm>
            <a:off x="212691" y="3661631"/>
            <a:ext cx="4300537" cy="2374127"/>
          </a:xfrm>
          <a:prstGeom prst="rect">
            <a:avLst/>
          </a:prstGeom>
        </p:spPr>
      </p:pic>
      <p:pic>
        <p:nvPicPr>
          <p:cNvPr id="5" name="Picture 4"/>
          <p:cNvPicPr>
            <a:picLocks noChangeAspect="1"/>
          </p:cNvPicPr>
          <p:nvPr/>
        </p:nvPicPr>
        <p:blipFill>
          <a:blip r:embed="rId5"/>
          <a:stretch>
            <a:fillRect/>
          </a:stretch>
        </p:blipFill>
        <p:spPr>
          <a:xfrm>
            <a:off x="36342" y="1149256"/>
            <a:ext cx="4094626" cy="2231087"/>
          </a:xfrm>
          <a:prstGeom prst="rect">
            <a:avLst/>
          </a:prstGeom>
        </p:spPr>
      </p:pic>
    </p:spTree>
    <p:extLst>
      <p:ext uri="{BB962C8B-B14F-4D97-AF65-F5344CB8AC3E}">
        <p14:creationId xmlns:p14="http://schemas.microsoft.com/office/powerpoint/2010/main" val="38883185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5486400" y="4114800"/>
            <a:ext cx="3389813" cy="2209800"/>
          </a:xfrm>
          <a:prstGeom prst="rect">
            <a:avLst/>
          </a:prstGeom>
        </p:spPr>
      </p:pic>
      <p:pic>
        <p:nvPicPr>
          <p:cNvPr id="5" name="Picture 4"/>
          <p:cNvPicPr>
            <a:picLocks noChangeAspect="1"/>
          </p:cNvPicPr>
          <p:nvPr/>
        </p:nvPicPr>
        <p:blipFill>
          <a:blip r:embed="rId4"/>
          <a:stretch>
            <a:fillRect/>
          </a:stretch>
        </p:blipFill>
        <p:spPr>
          <a:xfrm>
            <a:off x="69149" y="992249"/>
            <a:ext cx="5410200" cy="3376066"/>
          </a:xfrm>
          <a:prstGeom prst="rect">
            <a:avLst/>
          </a:prstGeom>
        </p:spPr>
      </p:pic>
      <p:sp>
        <p:nvSpPr>
          <p:cNvPr id="2" name="Title 1"/>
          <p:cNvSpPr>
            <a:spLocks noGrp="1"/>
          </p:cNvSpPr>
          <p:nvPr>
            <p:ph type="title"/>
          </p:nvPr>
        </p:nvSpPr>
        <p:spPr/>
        <p:txBody>
          <a:bodyPr>
            <a:normAutofit fontScale="90000"/>
          </a:bodyPr>
          <a:lstStyle/>
          <a:p>
            <a:r>
              <a:rPr lang="en-GB" sz="4000" dirty="0" smtClean="0"/>
              <a:t>BLMSPS</a:t>
            </a:r>
            <a:r>
              <a:rPr lang="en-GB" dirty="0" smtClean="0"/>
              <a:t> – 3D cabinet integration</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29</a:t>
            </a:fld>
            <a:endParaRPr lang="en-GB" noProof="0"/>
          </a:p>
        </p:txBody>
      </p:sp>
      <p:sp>
        <p:nvSpPr>
          <p:cNvPr id="11" name="TextBox 10"/>
          <p:cNvSpPr txBox="1"/>
          <p:nvPr/>
        </p:nvSpPr>
        <p:spPr>
          <a:xfrm>
            <a:off x="5934367" y="3581400"/>
            <a:ext cx="2376570" cy="461665"/>
          </a:xfrm>
          <a:prstGeom prst="rect">
            <a:avLst/>
          </a:prstGeom>
          <a:noFill/>
        </p:spPr>
        <p:txBody>
          <a:bodyPr wrap="square" rtlCol="0">
            <a:spAutoFit/>
          </a:bodyPr>
          <a:lstStyle>
            <a:defPPr>
              <a:defRPr lang="en-US"/>
            </a:defPPr>
            <a:lvl1pPr>
              <a:defRPr sz="1600"/>
            </a:lvl1pPr>
          </a:lstStyle>
          <a:p>
            <a:pPr marL="342900" indent="-342900">
              <a:buFont typeface="Arial" panose="020B0604020202020204" pitchFamily="34" charset="0"/>
              <a:buChar char="•"/>
            </a:pPr>
            <a:r>
              <a:rPr lang="en-US" sz="2400" dirty="0" smtClean="0"/>
              <a:t>Earth screws</a:t>
            </a:r>
            <a:endParaRPr lang="en-GB" sz="2400" dirty="0"/>
          </a:p>
        </p:txBody>
      </p:sp>
      <p:cxnSp>
        <p:nvCxnSpPr>
          <p:cNvPr id="12" name="Straight Arrow Connector 11"/>
          <p:cNvCxnSpPr/>
          <p:nvPr/>
        </p:nvCxnSpPr>
        <p:spPr>
          <a:xfrm flipV="1">
            <a:off x="3597639" y="4563680"/>
            <a:ext cx="2498361" cy="34358"/>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568988" y="4933782"/>
            <a:ext cx="2298412" cy="25081"/>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208658" y="5354417"/>
            <a:ext cx="2268342" cy="289824"/>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114800" y="5702703"/>
            <a:ext cx="2096086" cy="111533"/>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028354" y="4299466"/>
            <a:ext cx="2376570" cy="1569660"/>
          </a:xfrm>
          <a:prstGeom prst="rect">
            <a:avLst/>
          </a:prstGeom>
          <a:noFill/>
        </p:spPr>
        <p:txBody>
          <a:bodyPr wrap="square" rtlCol="0">
            <a:spAutoFit/>
          </a:bodyPr>
          <a:lstStyle>
            <a:defPPr>
              <a:defRPr lang="en-US"/>
            </a:defPPr>
            <a:lvl1pPr>
              <a:defRPr sz="1600"/>
            </a:lvl1pPr>
          </a:lstStyle>
          <a:p>
            <a:pPr marL="342900" indent="-342900">
              <a:buFont typeface="Arial" panose="020B0604020202020204" pitchFamily="34" charset="0"/>
              <a:buChar char="•"/>
            </a:pPr>
            <a:r>
              <a:rPr lang="en-US" sz="2400" dirty="0" smtClean="0"/>
              <a:t>Fan tray</a:t>
            </a:r>
          </a:p>
          <a:p>
            <a:pPr marL="342900" indent="-342900">
              <a:buFont typeface="Arial" panose="020B0604020202020204" pitchFamily="34" charset="0"/>
              <a:buChar char="•"/>
            </a:pPr>
            <a:r>
              <a:rPr lang="en-US" sz="2400" dirty="0" smtClean="0"/>
              <a:t>BLEACT</a:t>
            </a:r>
          </a:p>
          <a:p>
            <a:pPr marL="342900" indent="-342900">
              <a:buFont typeface="Arial" panose="020B0604020202020204" pitchFamily="34" charset="0"/>
              <a:buChar char="•"/>
            </a:pPr>
            <a:r>
              <a:rPr lang="en-US" sz="2400" dirty="0" smtClean="0"/>
              <a:t>Cables holder</a:t>
            </a:r>
          </a:p>
          <a:p>
            <a:pPr marL="342900" indent="-342900">
              <a:buFont typeface="Arial" panose="020B0604020202020204" pitchFamily="34" charset="0"/>
              <a:buChar char="•"/>
            </a:pPr>
            <a:r>
              <a:rPr lang="en-US" sz="2400" dirty="0" smtClean="0"/>
              <a:t>Air deflector</a:t>
            </a:r>
            <a:endParaRPr lang="en-GB" sz="2400" dirty="0"/>
          </a:p>
        </p:txBody>
      </p:sp>
      <p:cxnSp>
        <p:nvCxnSpPr>
          <p:cNvPr id="19" name="Straight Arrow Connector 18"/>
          <p:cNvCxnSpPr>
            <a:stCxn id="11" idx="2"/>
          </p:cNvCxnSpPr>
          <p:nvPr/>
        </p:nvCxnSpPr>
        <p:spPr>
          <a:xfrm flipH="1">
            <a:off x="6477000" y="4043065"/>
            <a:ext cx="645652" cy="1041231"/>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1" idx="2"/>
          </p:cNvCxnSpPr>
          <p:nvPr/>
        </p:nvCxnSpPr>
        <p:spPr>
          <a:xfrm>
            <a:off x="7122652" y="4043065"/>
            <a:ext cx="1030748" cy="1041231"/>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5"/>
          <a:stretch>
            <a:fillRect/>
          </a:stretch>
        </p:blipFill>
        <p:spPr>
          <a:xfrm>
            <a:off x="6210886" y="1015426"/>
            <a:ext cx="2072482" cy="2626512"/>
          </a:xfrm>
          <a:prstGeom prst="rect">
            <a:avLst/>
          </a:prstGeom>
        </p:spPr>
      </p:pic>
    </p:spTree>
    <p:extLst>
      <p:ext uri="{BB962C8B-B14F-4D97-AF65-F5344CB8AC3E}">
        <p14:creationId xmlns:p14="http://schemas.microsoft.com/office/powerpoint/2010/main" val="2193894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Objectives</a:t>
            </a:r>
            <a:endParaRPr lang="en-GB" dirty="0"/>
          </a:p>
        </p:txBody>
      </p:sp>
      <p:sp>
        <p:nvSpPr>
          <p:cNvPr id="4" name="TextBox 3"/>
          <p:cNvSpPr txBox="1"/>
          <p:nvPr/>
        </p:nvSpPr>
        <p:spPr>
          <a:xfrm>
            <a:off x="176680" y="1632577"/>
            <a:ext cx="8111138" cy="4154984"/>
          </a:xfrm>
          <a:prstGeom prst="rect">
            <a:avLst/>
          </a:prstGeom>
          <a:noFill/>
        </p:spPr>
        <p:txBody>
          <a:bodyPr wrap="square" rtlCol="0">
            <a:spAutoFit/>
          </a:bodyPr>
          <a:lstStyle/>
          <a:p>
            <a:pPr marL="285750" indent="-285750">
              <a:buFont typeface="Arial" panose="020B0604020202020204" pitchFamily="34" charset="0"/>
              <a:buChar char="•"/>
            </a:pPr>
            <a:r>
              <a:rPr lang="en-US" sz="2200" dirty="0" smtClean="0"/>
              <a:t>Keep the SPS BLM architecture as much similar as the LHC BLM.</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smtClean="0"/>
              <a:t>Acquisition card and Power Supply Unit pin to pin compatible with the LHC BLM chassis.</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smtClean="0"/>
              <a:t>Increase the acquisition performance:</a:t>
            </a:r>
          </a:p>
          <a:p>
            <a:pPr marL="742950" lvl="1" indent="-285750">
              <a:buFont typeface="Arial" panose="020B0604020202020204" pitchFamily="34" charset="0"/>
              <a:buChar char="•"/>
            </a:pPr>
            <a:r>
              <a:rPr lang="en-US" sz="2200" dirty="0"/>
              <a:t>Radiation tolerant up to </a:t>
            </a:r>
            <a:r>
              <a:rPr lang="en-US" sz="2200" dirty="0" smtClean="0"/>
              <a:t>1KGy (Current </a:t>
            </a:r>
            <a:r>
              <a:rPr lang="en-US" sz="2200" dirty="0"/>
              <a:t>solution is </a:t>
            </a:r>
            <a:r>
              <a:rPr lang="en-US" sz="2200" dirty="0" smtClean="0"/>
              <a:t>up to 500Gy).</a:t>
            </a:r>
          </a:p>
          <a:p>
            <a:pPr marL="742950" lvl="1" indent="-285750">
              <a:buFont typeface="Arial" panose="020B0604020202020204" pitchFamily="34" charset="0"/>
              <a:buChar char="•"/>
            </a:pPr>
            <a:r>
              <a:rPr lang="en-US" sz="2200" dirty="0" smtClean="0"/>
              <a:t>Min integration period = 5µs (Current solution is = 40µs).</a:t>
            </a:r>
          </a:p>
          <a:p>
            <a:pPr marL="742950" lvl="1" indent="-285750">
              <a:buFont typeface="Arial" panose="020B0604020202020204" pitchFamily="34" charset="0"/>
              <a:buChar char="•"/>
            </a:pPr>
            <a:endParaRPr lang="en-US" sz="2200" dirty="0" smtClean="0"/>
          </a:p>
          <a:p>
            <a:pPr marL="285750" indent="-285750">
              <a:buFont typeface="Arial" panose="020B0604020202020204" pitchFamily="34" charset="0"/>
              <a:buChar char="•"/>
            </a:pPr>
            <a:r>
              <a:rPr lang="en-US" sz="2200" dirty="0" smtClean="0"/>
              <a:t>Improve the safety</a:t>
            </a:r>
          </a:p>
          <a:p>
            <a:pPr marL="742950" lvl="1" indent="-285750">
              <a:buFont typeface="Arial" panose="020B0604020202020204" pitchFamily="34" charset="0"/>
              <a:buChar char="•"/>
            </a:pPr>
            <a:r>
              <a:rPr lang="en-US" sz="2200" dirty="0" smtClean="0"/>
              <a:t>Protection against direct contacts to HV or 230VAC.</a:t>
            </a:r>
          </a:p>
          <a:p>
            <a:pPr marL="742950" lvl="1" indent="-285750">
              <a:buFont typeface="Arial" panose="020B0604020202020204" pitchFamily="34" charset="0"/>
              <a:buChar char="•"/>
            </a:pPr>
            <a:r>
              <a:rPr lang="en-US" sz="2200" dirty="0" smtClean="0"/>
              <a:t>Grounding improvements.</a:t>
            </a:r>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3</a:t>
            </a:fld>
            <a:endParaRPr lang="en-GB" noProof="0"/>
          </a:p>
        </p:txBody>
      </p:sp>
      <p:pic>
        <p:nvPicPr>
          <p:cNvPr id="6" name="Picture 5"/>
          <p:cNvPicPr>
            <a:picLocks noChangeAspect="1"/>
          </p:cNvPicPr>
          <p:nvPr/>
        </p:nvPicPr>
        <p:blipFill>
          <a:blip r:embed="rId3"/>
          <a:stretch>
            <a:fillRect/>
          </a:stretch>
        </p:blipFill>
        <p:spPr>
          <a:xfrm>
            <a:off x="8153400" y="4943036"/>
            <a:ext cx="728062" cy="811868"/>
          </a:xfrm>
          <a:prstGeom prst="rect">
            <a:avLst/>
          </a:prstGeom>
        </p:spPr>
      </p:pic>
      <p:pic>
        <p:nvPicPr>
          <p:cNvPr id="5" name="Picture 4"/>
          <p:cNvPicPr>
            <a:picLocks noChangeAspect="1"/>
          </p:cNvPicPr>
          <p:nvPr/>
        </p:nvPicPr>
        <p:blipFill>
          <a:blip r:embed="rId4"/>
          <a:stretch>
            <a:fillRect/>
          </a:stretch>
        </p:blipFill>
        <p:spPr>
          <a:xfrm>
            <a:off x="8098724" y="2605695"/>
            <a:ext cx="837414" cy="747105"/>
          </a:xfrm>
          <a:prstGeom prst="rect">
            <a:avLst/>
          </a:prstGeom>
        </p:spPr>
      </p:pic>
      <p:pic>
        <p:nvPicPr>
          <p:cNvPr id="9" name="Picture 8"/>
          <p:cNvPicPr>
            <a:picLocks noChangeAspect="1"/>
          </p:cNvPicPr>
          <p:nvPr/>
        </p:nvPicPr>
        <p:blipFill>
          <a:blip r:embed="rId5"/>
          <a:stretch>
            <a:fillRect/>
          </a:stretch>
        </p:blipFill>
        <p:spPr>
          <a:xfrm>
            <a:off x="8285744" y="3814534"/>
            <a:ext cx="526266" cy="558819"/>
          </a:xfrm>
          <a:prstGeom prst="rect">
            <a:avLst/>
          </a:prstGeom>
        </p:spPr>
      </p:pic>
      <p:pic>
        <p:nvPicPr>
          <p:cNvPr id="8" name="Picture 7"/>
          <p:cNvPicPr>
            <a:picLocks noChangeAspect="1"/>
          </p:cNvPicPr>
          <p:nvPr/>
        </p:nvPicPr>
        <p:blipFill>
          <a:blip r:embed="rId6"/>
          <a:stretch>
            <a:fillRect/>
          </a:stretch>
        </p:blipFill>
        <p:spPr>
          <a:xfrm>
            <a:off x="8153400" y="1447183"/>
            <a:ext cx="782738" cy="794351"/>
          </a:xfrm>
          <a:prstGeom prst="rect">
            <a:avLst/>
          </a:prstGeom>
        </p:spPr>
      </p:pic>
    </p:spTree>
    <p:extLst>
      <p:ext uri="{BB962C8B-B14F-4D97-AF65-F5344CB8AC3E}">
        <p14:creationId xmlns:p14="http://schemas.microsoft.com/office/powerpoint/2010/main" val="2531202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BLMSPS – Cabinet characteristics</a:t>
            </a:r>
            <a:endParaRPr lang="en-GB" sz="3600"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30</a:t>
            </a:fld>
            <a:endParaRPr lang="en-GB" noProof="0"/>
          </a:p>
        </p:txBody>
      </p:sp>
      <p:sp>
        <p:nvSpPr>
          <p:cNvPr id="7" name="Rectangle 6"/>
          <p:cNvSpPr/>
          <p:nvPr/>
        </p:nvSpPr>
        <p:spPr>
          <a:xfrm>
            <a:off x="5124309" y="1993643"/>
            <a:ext cx="3962400" cy="3170099"/>
          </a:xfrm>
          <a:prstGeom prst="rect">
            <a:avLst/>
          </a:prstGeom>
          <a:noFill/>
        </p:spPr>
        <p:txBody>
          <a:bodyPr wrap="square" rtlCol="0">
            <a:spAutoFit/>
          </a:bodyPr>
          <a:lstStyle/>
          <a:p>
            <a:pPr marL="342900" indent="-342900">
              <a:buFont typeface="Arial" panose="020B0604020202020204" pitchFamily="34" charset="0"/>
              <a:buChar char="•"/>
            </a:pPr>
            <a:r>
              <a:rPr lang="en-GB" sz="2000" dirty="0" smtClean="0"/>
              <a:t>Model: 	19</a:t>
            </a:r>
            <a:r>
              <a:rPr lang="en-GB" sz="2000" dirty="0"/>
              <a:t>" </a:t>
            </a:r>
            <a:r>
              <a:rPr lang="en-GB" sz="2000" dirty="0" err="1"/>
              <a:t>Camrack</a:t>
            </a:r>
            <a:r>
              <a:rPr lang="en-GB" sz="2000" dirty="0"/>
              <a:t> Q</a:t>
            </a:r>
            <a:r>
              <a:rPr lang="en-GB" sz="2000" dirty="0" smtClean="0"/>
              <a:t>X  </a:t>
            </a:r>
          </a:p>
          <a:p>
            <a:pPr marL="342900" indent="-342900">
              <a:buFont typeface="Arial" panose="020B0604020202020204" pitchFamily="34" charset="0"/>
              <a:buChar char="•"/>
            </a:pPr>
            <a:r>
              <a:rPr lang="en-GB" sz="2000" dirty="0" smtClean="0"/>
              <a:t>Height unit:	6U</a:t>
            </a:r>
          </a:p>
          <a:p>
            <a:pPr marL="342900" indent="-342900">
              <a:buFont typeface="Arial" panose="020B0604020202020204" pitchFamily="34" charset="0"/>
              <a:buChar char="•"/>
            </a:pPr>
            <a:r>
              <a:rPr lang="en-GB" sz="2000" dirty="0" smtClean="0"/>
              <a:t>Height:	384 mm</a:t>
            </a:r>
          </a:p>
          <a:p>
            <a:pPr marL="342900" indent="-342900">
              <a:buFont typeface="Arial" panose="020B0604020202020204" pitchFamily="34" charset="0"/>
              <a:buChar char="•"/>
            </a:pPr>
            <a:r>
              <a:rPr lang="en-GB" sz="2000" dirty="0" smtClean="0"/>
              <a:t>Width:	580 mm</a:t>
            </a:r>
          </a:p>
          <a:p>
            <a:pPr marL="342900" indent="-342900">
              <a:buFont typeface="Arial" panose="020B0604020202020204" pitchFamily="34" charset="0"/>
              <a:buChar char="•"/>
            </a:pPr>
            <a:r>
              <a:rPr lang="en-GB" sz="2000" dirty="0" smtClean="0"/>
              <a:t>Depth:	421 mm</a:t>
            </a:r>
          </a:p>
          <a:p>
            <a:pPr marL="342900" indent="-342900">
              <a:buFont typeface="Arial" panose="020B0604020202020204" pitchFamily="34" charset="0"/>
              <a:buChar char="•"/>
            </a:pPr>
            <a:r>
              <a:rPr lang="en-GB" sz="2000" dirty="0" smtClean="0"/>
              <a:t>P.N.:		CQX064211</a:t>
            </a:r>
          </a:p>
          <a:p>
            <a:pPr marL="342900" indent="-342900">
              <a:buFont typeface="Arial" panose="020B0604020202020204" pitchFamily="34" charset="0"/>
              <a:buChar char="•"/>
            </a:pPr>
            <a:r>
              <a:rPr lang="en-US" sz="2000" dirty="0" smtClean="0"/>
              <a:t>Color: 	Red, blue, orange, 		white, black </a:t>
            </a:r>
            <a:endParaRPr lang="en-GB" sz="2000" dirty="0" smtClean="0"/>
          </a:p>
          <a:p>
            <a:pPr marL="342900" indent="-342900">
              <a:buFont typeface="Arial" panose="020B0604020202020204" pitchFamily="34" charset="0"/>
              <a:buChar char="•"/>
            </a:pPr>
            <a:r>
              <a:rPr lang="en-US" sz="2000" dirty="0" smtClean="0"/>
              <a:t>Distributors: 	</a:t>
            </a:r>
            <a:r>
              <a:rPr lang="en-US" sz="2000" dirty="0" err="1" smtClean="0"/>
              <a:t>Farnell</a:t>
            </a:r>
            <a:r>
              <a:rPr lang="en-US" sz="2000" dirty="0" smtClean="0"/>
              <a:t>, RS, 			</a:t>
            </a:r>
            <a:r>
              <a:rPr lang="en-US" sz="2000" dirty="0" err="1" smtClean="0"/>
              <a:t>Distrelec</a:t>
            </a:r>
            <a:endParaRPr lang="en-GB" sz="2000" dirty="0" smtClean="0"/>
          </a:p>
        </p:txBody>
      </p:sp>
      <p:pic>
        <p:nvPicPr>
          <p:cNvPr id="5" name="Picture 4"/>
          <p:cNvPicPr>
            <a:picLocks noChangeAspect="1"/>
          </p:cNvPicPr>
          <p:nvPr/>
        </p:nvPicPr>
        <p:blipFill>
          <a:blip r:embed="rId3"/>
          <a:stretch>
            <a:fillRect/>
          </a:stretch>
        </p:blipFill>
        <p:spPr>
          <a:xfrm>
            <a:off x="9378" y="1676400"/>
            <a:ext cx="5052558" cy="3600000"/>
          </a:xfrm>
          <a:prstGeom prst="rect">
            <a:avLst/>
          </a:prstGeom>
        </p:spPr>
      </p:pic>
      <p:sp>
        <p:nvSpPr>
          <p:cNvPr id="8" name="Rectangle 7"/>
          <p:cNvSpPr/>
          <p:nvPr/>
        </p:nvSpPr>
        <p:spPr>
          <a:xfrm>
            <a:off x="2209800" y="5479598"/>
            <a:ext cx="1234633" cy="369332"/>
          </a:xfrm>
          <a:prstGeom prst="rect">
            <a:avLst/>
          </a:prstGeom>
        </p:spPr>
        <p:txBody>
          <a:bodyPr wrap="none">
            <a:spAutoFit/>
          </a:bodyPr>
          <a:lstStyle/>
          <a:p>
            <a:r>
              <a:rPr lang="en-US" dirty="0"/>
              <a:t>Copper bar</a:t>
            </a:r>
          </a:p>
        </p:txBody>
      </p:sp>
      <p:cxnSp>
        <p:nvCxnSpPr>
          <p:cNvPr id="9" name="Straight Arrow Connector 8"/>
          <p:cNvCxnSpPr>
            <a:stCxn id="8" idx="3"/>
          </p:cNvCxnSpPr>
          <p:nvPr/>
        </p:nvCxnSpPr>
        <p:spPr>
          <a:xfrm flipV="1">
            <a:off x="3444433" y="4267200"/>
            <a:ext cx="898967" cy="1397064"/>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29332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1414"/>
            <a:ext cx="8534400" cy="853424"/>
          </a:xfrm>
        </p:spPr>
        <p:txBody>
          <a:bodyPr>
            <a:noAutofit/>
          </a:bodyPr>
          <a:lstStyle/>
          <a:p>
            <a:r>
              <a:rPr lang="en-GB" sz="3600" dirty="0" smtClean="0"/>
              <a:t>FPGA programming and local diagnostics</a:t>
            </a:r>
            <a:endParaRPr lang="en-GB" sz="3600" dirty="0"/>
          </a:p>
        </p:txBody>
      </p:sp>
      <p:sp>
        <p:nvSpPr>
          <p:cNvPr id="13" name="Slide Number Placeholder 12"/>
          <p:cNvSpPr>
            <a:spLocks noGrp="1"/>
          </p:cNvSpPr>
          <p:nvPr>
            <p:ph type="sldNum" sz="quarter" idx="12"/>
          </p:nvPr>
        </p:nvSpPr>
        <p:spPr/>
        <p:txBody>
          <a:bodyPr/>
          <a:lstStyle/>
          <a:p>
            <a:fld id="{B6F15528-21DE-4FAA-801E-634DDDAF4B2B}" type="slidenum">
              <a:rPr lang="en-GB" noProof="0" smtClean="0"/>
              <a:pPr/>
              <a:t>31</a:t>
            </a:fld>
            <a:endParaRPr lang="en-GB" noProof="0"/>
          </a:p>
        </p:txBody>
      </p:sp>
      <p:grpSp>
        <p:nvGrpSpPr>
          <p:cNvPr id="3" name="Group 2"/>
          <p:cNvGrpSpPr/>
          <p:nvPr/>
        </p:nvGrpSpPr>
        <p:grpSpPr>
          <a:xfrm>
            <a:off x="304800" y="990600"/>
            <a:ext cx="8153400" cy="3233668"/>
            <a:chOff x="73534" y="1795532"/>
            <a:chExt cx="10530917" cy="4081937"/>
          </a:xfrm>
        </p:grpSpPr>
        <p:sp>
          <p:nvSpPr>
            <p:cNvPr id="4" name="Rectangle 3"/>
            <p:cNvSpPr/>
            <p:nvPr/>
          </p:nvSpPr>
          <p:spPr>
            <a:xfrm>
              <a:off x="1643568" y="3647539"/>
              <a:ext cx="359159" cy="981231"/>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00" dirty="0" smtClean="0">
                  <a:solidFill>
                    <a:schemeClr val="tx1"/>
                  </a:solidFill>
                </a:rPr>
                <a:t>Connector</a:t>
              </a:r>
              <a:endParaRPr lang="en-GB" sz="1000" dirty="0">
                <a:solidFill>
                  <a:schemeClr val="tx1"/>
                </a:solidFill>
              </a:endParaRPr>
            </a:p>
          </p:txBody>
        </p:sp>
        <p:sp>
          <p:nvSpPr>
            <p:cNvPr id="5" name="Rectangle 4"/>
            <p:cNvSpPr/>
            <p:nvPr/>
          </p:nvSpPr>
          <p:spPr>
            <a:xfrm>
              <a:off x="2004345" y="3850123"/>
              <a:ext cx="740450" cy="57606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2743200" y="3200400"/>
              <a:ext cx="2305358" cy="1752600"/>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p>
          </p:txBody>
        </p:sp>
        <p:sp>
          <p:nvSpPr>
            <p:cNvPr id="9" name="Rectangle 8"/>
            <p:cNvSpPr/>
            <p:nvPr/>
          </p:nvSpPr>
          <p:spPr>
            <a:xfrm>
              <a:off x="2970370" y="3265339"/>
              <a:ext cx="1963146" cy="545051"/>
            </a:xfrm>
            <a:prstGeom prst="rect">
              <a:avLst/>
            </a:prstGeom>
            <a:solidFill>
              <a:schemeClr val="tx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NanoXplore</a:t>
              </a:r>
              <a:endParaRPr lang="en-US" sz="1200" dirty="0" smtClean="0"/>
            </a:p>
            <a:p>
              <a:pPr algn="ctr"/>
              <a:r>
                <a:rPr lang="en-US" sz="1200" dirty="0" smtClean="0"/>
                <a:t>USB JTAG interface</a:t>
              </a:r>
              <a:endParaRPr lang="en-GB" sz="1200" dirty="0"/>
            </a:p>
          </p:txBody>
        </p:sp>
        <p:sp>
          <p:nvSpPr>
            <p:cNvPr id="16" name="Rectangle 15"/>
            <p:cNvSpPr/>
            <p:nvPr/>
          </p:nvSpPr>
          <p:spPr>
            <a:xfrm rot="5400000">
              <a:off x="3670526" y="3651294"/>
              <a:ext cx="525476" cy="1925787"/>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200" dirty="0" smtClean="0">
                  <a:solidFill>
                    <a:schemeClr val="tx1"/>
                  </a:solidFill>
                </a:rPr>
                <a:t>1-Wire to USB interface</a:t>
              </a:r>
              <a:endParaRPr lang="en-GB" sz="1200" dirty="0">
                <a:solidFill>
                  <a:schemeClr val="tx1"/>
                </a:solidFill>
              </a:endParaRPr>
            </a:p>
          </p:txBody>
        </p:sp>
        <p:grpSp>
          <p:nvGrpSpPr>
            <p:cNvPr id="15" name="Group 14"/>
            <p:cNvGrpSpPr/>
            <p:nvPr/>
          </p:nvGrpSpPr>
          <p:grpSpPr>
            <a:xfrm>
              <a:off x="6420158" y="2864207"/>
              <a:ext cx="2406091" cy="1971831"/>
              <a:chOff x="2061187" y="4730848"/>
              <a:chExt cx="1881953" cy="1556293"/>
            </a:xfrm>
          </p:grpSpPr>
          <p:pic>
            <p:nvPicPr>
              <p:cNvPr id="17" name="Picture 16"/>
              <p:cNvPicPr>
                <a:picLocks noChangeAspect="1"/>
              </p:cNvPicPr>
              <p:nvPr/>
            </p:nvPicPr>
            <p:blipFill>
              <a:blip r:embed="rId3">
                <a:clrChange>
                  <a:clrFrom>
                    <a:srgbClr val="FFFFFF"/>
                  </a:clrFrom>
                  <a:clrTo>
                    <a:srgbClr val="FFFFFF">
                      <a:alpha val="0"/>
                    </a:srgbClr>
                  </a:clrTo>
                </a:clrChange>
              </a:blip>
              <a:stretch>
                <a:fillRect/>
              </a:stretch>
            </p:blipFill>
            <p:spPr>
              <a:xfrm>
                <a:off x="2061187" y="4730848"/>
                <a:ext cx="1881953" cy="1556293"/>
              </a:xfrm>
              <a:prstGeom prst="rect">
                <a:avLst/>
              </a:prstGeom>
            </p:spPr>
          </p:pic>
          <p:sp>
            <p:nvSpPr>
              <p:cNvPr id="20" name="Freeform 19"/>
              <p:cNvSpPr/>
              <p:nvPr/>
            </p:nvSpPr>
            <p:spPr>
              <a:xfrm>
                <a:off x="2767505" y="4869385"/>
                <a:ext cx="1000994" cy="695569"/>
              </a:xfrm>
              <a:custGeom>
                <a:avLst/>
                <a:gdLst>
                  <a:gd name="connsiteX0" fmla="*/ 70338 w 1008184"/>
                  <a:gd name="connsiteY0" fmla="*/ 0 h 695569"/>
                  <a:gd name="connsiteX1" fmla="*/ 70338 w 1008184"/>
                  <a:gd name="connsiteY1" fmla="*/ 0 h 695569"/>
                  <a:gd name="connsiteX2" fmla="*/ 54707 w 1008184"/>
                  <a:gd name="connsiteY2" fmla="*/ 171938 h 695569"/>
                  <a:gd name="connsiteX3" fmla="*/ 46892 w 1008184"/>
                  <a:gd name="connsiteY3" fmla="*/ 203200 h 695569"/>
                  <a:gd name="connsiteX4" fmla="*/ 23446 w 1008184"/>
                  <a:gd name="connsiteY4" fmla="*/ 304800 h 695569"/>
                  <a:gd name="connsiteX5" fmla="*/ 15630 w 1008184"/>
                  <a:gd name="connsiteY5" fmla="*/ 375138 h 695569"/>
                  <a:gd name="connsiteX6" fmla="*/ 7815 w 1008184"/>
                  <a:gd name="connsiteY6" fmla="*/ 484554 h 695569"/>
                  <a:gd name="connsiteX7" fmla="*/ 0 w 1008184"/>
                  <a:gd name="connsiteY7" fmla="*/ 508000 h 695569"/>
                  <a:gd name="connsiteX8" fmla="*/ 930030 w 1008184"/>
                  <a:gd name="connsiteY8" fmla="*/ 695569 h 695569"/>
                  <a:gd name="connsiteX9" fmla="*/ 1008184 w 1008184"/>
                  <a:gd name="connsiteY9" fmla="*/ 85969 h 695569"/>
                  <a:gd name="connsiteX10" fmla="*/ 70338 w 1008184"/>
                  <a:gd name="connsiteY10" fmla="*/ 0 h 695569"/>
                  <a:gd name="connsiteX0" fmla="*/ 70338 w 1008184"/>
                  <a:gd name="connsiteY0" fmla="*/ 0 h 695569"/>
                  <a:gd name="connsiteX1" fmla="*/ 70338 w 1008184"/>
                  <a:gd name="connsiteY1" fmla="*/ 0 h 695569"/>
                  <a:gd name="connsiteX2" fmla="*/ 54707 w 1008184"/>
                  <a:gd name="connsiteY2" fmla="*/ 171938 h 695569"/>
                  <a:gd name="connsiteX3" fmla="*/ 23446 w 1008184"/>
                  <a:gd name="connsiteY3" fmla="*/ 304800 h 695569"/>
                  <a:gd name="connsiteX4" fmla="*/ 15630 w 1008184"/>
                  <a:gd name="connsiteY4" fmla="*/ 375138 h 695569"/>
                  <a:gd name="connsiteX5" fmla="*/ 7815 w 1008184"/>
                  <a:gd name="connsiteY5" fmla="*/ 484554 h 695569"/>
                  <a:gd name="connsiteX6" fmla="*/ 0 w 1008184"/>
                  <a:gd name="connsiteY6" fmla="*/ 508000 h 695569"/>
                  <a:gd name="connsiteX7" fmla="*/ 930030 w 1008184"/>
                  <a:gd name="connsiteY7" fmla="*/ 695569 h 695569"/>
                  <a:gd name="connsiteX8" fmla="*/ 1008184 w 1008184"/>
                  <a:gd name="connsiteY8" fmla="*/ 85969 h 695569"/>
                  <a:gd name="connsiteX9" fmla="*/ 70338 w 1008184"/>
                  <a:gd name="connsiteY9" fmla="*/ 0 h 695569"/>
                  <a:gd name="connsiteX0" fmla="*/ 70338 w 1008184"/>
                  <a:gd name="connsiteY0" fmla="*/ 0 h 695569"/>
                  <a:gd name="connsiteX1" fmla="*/ 70338 w 1008184"/>
                  <a:gd name="connsiteY1" fmla="*/ 0 h 695569"/>
                  <a:gd name="connsiteX2" fmla="*/ 23446 w 1008184"/>
                  <a:gd name="connsiteY2" fmla="*/ 304800 h 695569"/>
                  <a:gd name="connsiteX3" fmla="*/ 15630 w 1008184"/>
                  <a:gd name="connsiteY3" fmla="*/ 375138 h 695569"/>
                  <a:gd name="connsiteX4" fmla="*/ 7815 w 1008184"/>
                  <a:gd name="connsiteY4" fmla="*/ 484554 h 695569"/>
                  <a:gd name="connsiteX5" fmla="*/ 0 w 1008184"/>
                  <a:gd name="connsiteY5" fmla="*/ 508000 h 695569"/>
                  <a:gd name="connsiteX6" fmla="*/ 930030 w 1008184"/>
                  <a:gd name="connsiteY6" fmla="*/ 695569 h 695569"/>
                  <a:gd name="connsiteX7" fmla="*/ 1008184 w 1008184"/>
                  <a:gd name="connsiteY7" fmla="*/ 85969 h 695569"/>
                  <a:gd name="connsiteX8" fmla="*/ 70338 w 1008184"/>
                  <a:gd name="connsiteY8" fmla="*/ 0 h 695569"/>
                  <a:gd name="connsiteX0" fmla="*/ 70338 w 1008184"/>
                  <a:gd name="connsiteY0" fmla="*/ 0 h 695569"/>
                  <a:gd name="connsiteX1" fmla="*/ 70338 w 1008184"/>
                  <a:gd name="connsiteY1" fmla="*/ 0 h 695569"/>
                  <a:gd name="connsiteX2" fmla="*/ 15630 w 1008184"/>
                  <a:gd name="connsiteY2" fmla="*/ 375138 h 695569"/>
                  <a:gd name="connsiteX3" fmla="*/ 7815 w 1008184"/>
                  <a:gd name="connsiteY3" fmla="*/ 484554 h 695569"/>
                  <a:gd name="connsiteX4" fmla="*/ 0 w 1008184"/>
                  <a:gd name="connsiteY4" fmla="*/ 508000 h 695569"/>
                  <a:gd name="connsiteX5" fmla="*/ 930030 w 1008184"/>
                  <a:gd name="connsiteY5" fmla="*/ 695569 h 695569"/>
                  <a:gd name="connsiteX6" fmla="*/ 1008184 w 1008184"/>
                  <a:gd name="connsiteY6" fmla="*/ 85969 h 695569"/>
                  <a:gd name="connsiteX7" fmla="*/ 70338 w 1008184"/>
                  <a:gd name="connsiteY7" fmla="*/ 0 h 695569"/>
                  <a:gd name="connsiteX0" fmla="*/ 70338 w 1008184"/>
                  <a:gd name="connsiteY0" fmla="*/ 0 h 695569"/>
                  <a:gd name="connsiteX1" fmla="*/ 70338 w 1008184"/>
                  <a:gd name="connsiteY1" fmla="*/ 0 h 695569"/>
                  <a:gd name="connsiteX2" fmla="*/ 15630 w 1008184"/>
                  <a:gd name="connsiteY2" fmla="*/ 375138 h 695569"/>
                  <a:gd name="connsiteX3" fmla="*/ 7815 w 1008184"/>
                  <a:gd name="connsiteY3" fmla="*/ 484554 h 695569"/>
                  <a:gd name="connsiteX4" fmla="*/ 0 w 1008184"/>
                  <a:gd name="connsiteY4" fmla="*/ 508000 h 695569"/>
                  <a:gd name="connsiteX5" fmla="*/ 930030 w 1008184"/>
                  <a:gd name="connsiteY5" fmla="*/ 695569 h 695569"/>
                  <a:gd name="connsiteX6" fmla="*/ 1008184 w 1008184"/>
                  <a:gd name="connsiteY6" fmla="*/ 85969 h 695569"/>
                  <a:gd name="connsiteX7" fmla="*/ 70338 w 1008184"/>
                  <a:gd name="connsiteY7" fmla="*/ 0 h 695569"/>
                  <a:gd name="connsiteX0" fmla="*/ 70963 w 1008809"/>
                  <a:gd name="connsiteY0" fmla="*/ 0 h 695569"/>
                  <a:gd name="connsiteX1" fmla="*/ 70963 w 1008809"/>
                  <a:gd name="connsiteY1" fmla="*/ 0 h 695569"/>
                  <a:gd name="connsiteX2" fmla="*/ 8440 w 1008809"/>
                  <a:gd name="connsiteY2" fmla="*/ 484554 h 695569"/>
                  <a:gd name="connsiteX3" fmla="*/ 625 w 1008809"/>
                  <a:gd name="connsiteY3" fmla="*/ 508000 h 695569"/>
                  <a:gd name="connsiteX4" fmla="*/ 930655 w 1008809"/>
                  <a:gd name="connsiteY4" fmla="*/ 695569 h 695569"/>
                  <a:gd name="connsiteX5" fmla="*/ 1008809 w 1008809"/>
                  <a:gd name="connsiteY5" fmla="*/ 85969 h 695569"/>
                  <a:gd name="connsiteX6" fmla="*/ 70963 w 1008809"/>
                  <a:gd name="connsiteY6" fmla="*/ 0 h 695569"/>
                  <a:gd name="connsiteX0" fmla="*/ 70963 w 1000994"/>
                  <a:gd name="connsiteY0" fmla="*/ 0 h 695569"/>
                  <a:gd name="connsiteX1" fmla="*/ 70963 w 1000994"/>
                  <a:gd name="connsiteY1" fmla="*/ 0 h 695569"/>
                  <a:gd name="connsiteX2" fmla="*/ 8440 w 1000994"/>
                  <a:gd name="connsiteY2" fmla="*/ 484554 h 695569"/>
                  <a:gd name="connsiteX3" fmla="*/ 625 w 1000994"/>
                  <a:gd name="connsiteY3" fmla="*/ 508000 h 695569"/>
                  <a:gd name="connsiteX4" fmla="*/ 930655 w 1000994"/>
                  <a:gd name="connsiteY4" fmla="*/ 695569 h 695569"/>
                  <a:gd name="connsiteX5" fmla="*/ 1000994 w 1000994"/>
                  <a:gd name="connsiteY5" fmla="*/ 101600 h 695569"/>
                  <a:gd name="connsiteX6" fmla="*/ 70963 w 1000994"/>
                  <a:gd name="connsiteY6" fmla="*/ 0 h 695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994" h="695569">
                    <a:moveTo>
                      <a:pt x="70963" y="0"/>
                    </a:moveTo>
                    <a:lnTo>
                      <a:pt x="70963" y="0"/>
                    </a:lnTo>
                    <a:cubicBezTo>
                      <a:pt x="60543" y="80759"/>
                      <a:pt x="20163" y="399887"/>
                      <a:pt x="8440" y="484554"/>
                    </a:cubicBezTo>
                    <a:cubicBezTo>
                      <a:pt x="-3283" y="569221"/>
                      <a:pt x="625" y="508000"/>
                      <a:pt x="625" y="508000"/>
                    </a:cubicBezTo>
                    <a:lnTo>
                      <a:pt x="930655" y="695569"/>
                    </a:lnTo>
                    <a:lnTo>
                      <a:pt x="1000994" y="101600"/>
                    </a:lnTo>
                    <a:lnTo>
                      <a:pt x="70963"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Rectangle 21"/>
            <p:cNvSpPr/>
            <p:nvPr/>
          </p:nvSpPr>
          <p:spPr>
            <a:xfrm>
              <a:off x="5048558" y="3320633"/>
              <a:ext cx="591276" cy="489757"/>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000" dirty="0" smtClean="0"/>
                <a:t>USB1</a:t>
              </a:r>
              <a:endParaRPr lang="en-GB" sz="1000" dirty="0"/>
            </a:p>
          </p:txBody>
        </p:sp>
        <p:sp>
          <p:nvSpPr>
            <p:cNvPr id="28" name="Rectangle 27"/>
            <p:cNvSpPr/>
            <p:nvPr/>
          </p:nvSpPr>
          <p:spPr>
            <a:xfrm>
              <a:off x="5048056" y="4351449"/>
              <a:ext cx="591276" cy="489757"/>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000" dirty="0" smtClean="0"/>
                <a:t>USB2</a:t>
              </a:r>
              <a:endParaRPr lang="en-GB" sz="1000" dirty="0"/>
            </a:p>
          </p:txBody>
        </p:sp>
        <p:sp>
          <p:nvSpPr>
            <p:cNvPr id="29" name="Left-Right Arrow 28"/>
            <p:cNvSpPr/>
            <p:nvPr/>
          </p:nvSpPr>
          <p:spPr>
            <a:xfrm>
              <a:off x="5809443" y="3473972"/>
              <a:ext cx="838200" cy="12778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Left-Right Arrow 29"/>
            <p:cNvSpPr/>
            <p:nvPr/>
          </p:nvSpPr>
          <p:spPr>
            <a:xfrm>
              <a:off x="5809443" y="4550295"/>
              <a:ext cx="838200" cy="12778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2004344" y="1795532"/>
              <a:ext cx="8600107" cy="1282096"/>
            </a:xfrm>
            <a:prstGeom prst="rect">
              <a:avLst/>
            </a:prstGeom>
            <a:noFill/>
          </p:spPr>
          <p:txBody>
            <a:bodyPr wrap="square" rtlCol="0">
              <a:spAutoFit/>
            </a:bodyPr>
            <a:lstStyle/>
            <a:p>
              <a:pPr algn="just"/>
              <a:r>
                <a:rPr lang="en-US" sz="2000" dirty="0" smtClean="0"/>
                <a:t>An interconnecting board will allow the </a:t>
              </a:r>
              <a:r>
                <a:rPr lang="en-US" sz="2000" dirty="0" smtClean="0"/>
                <a:t>EEPROM </a:t>
              </a:r>
              <a:r>
                <a:rPr lang="en-US" sz="2000" dirty="0" smtClean="0"/>
                <a:t>reprogramming and also the connection to the 1-Wire diagnostic interface. </a:t>
              </a:r>
            </a:p>
          </p:txBody>
        </p:sp>
        <p:pic>
          <p:nvPicPr>
            <p:cNvPr id="32" name="Picture 31"/>
            <p:cNvPicPr>
              <a:picLocks noChangeAspect="1"/>
            </p:cNvPicPr>
            <p:nvPr/>
          </p:nvPicPr>
          <p:blipFill>
            <a:blip r:embed="rId4"/>
            <a:stretch>
              <a:fillRect/>
            </a:stretch>
          </p:blipFill>
          <p:spPr>
            <a:xfrm>
              <a:off x="73534" y="1964577"/>
              <a:ext cx="1488520" cy="3912892"/>
            </a:xfrm>
            <a:prstGeom prst="rect">
              <a:avLst/>
            </a:prstGeom>
          </p:spPr>
        </p:pic>
      </p:grpSp>
      <p:grpSp>
        <p:nvGrpSpPr>
          <p:cNvPr id="21" name="Group 20"/>
          <p:cNvGrpSpPr/>
          <p:nvPr/>
        </p:nvGrpSpPr>
        <p:grpSpPr>
          <a:xfrm>
            <a:off x="1520375" y="4904790"/>
            <a:ext cx="7128633" cy="1398299"/>
            <a:chOff x="914400" y="2813012"/>
            <a:chExt cx="7315200" cy="2362726"/>
          </a:xfrm>
        </p:grpSpPr>
        <p:sp>
          <p:nvSpPr>
            <p:cNvPr id="23" name="Rectangle 22"/>
            <p:cNvSpPr/>
            <p:nvPr/>
          </p:nvSpPr>
          <p:spPr>
            <a:xfrm>
              <a:off x="13716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24" name="Rectangle 23"/>
            <p:cNvSpPr/>
            <p:nvPr/>
          </p:nvSpPr>
          <p:spPr>
            <a:xfrm>
              <a:off x="18288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25" name="Rectangle 24"/>
            <p:cNvSpPr/>
            <p:nvPr/>
          </p:nvSpPr>
          <p:spPr>
            <a:xfrm>
              <a:off x="22860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26" name="Rectangle 25"/>
            <p:cNvSpPr/>
            <p:nvPr/>
          </p:nvSpPr>
          <p:spPr>
            <a:xfrm>
              <a:off x="27432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27" name="Rectangle 26"/>
            <p:cNvSpPr/>
            <p:nvPr/>
          </p:nvSpPr>
          <p:spPr>
            <a:xfrm>
              <a:off x="36576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33" name="Rectangle 32"/>
            <p:cNvSpPr/>
            <p:nvPr/>
          </p:nvSpPr>
          <p:spPr>
            <a:xfrm>
              <a:off x="50292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34" name="Rectangle 33"/>
            <p:cNvSpPr/>
            <p:nvPr/>
          </p:nvSpPr>
          <p:spPr>
            <a:xfrm>
              <a:off x="54864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35" name="Rectangle 34"/>
            <p:cNvSpPr/>
            <p:nvPr/>
          </p:nvSpPr>
          <p:spPr>
            <a:xfrm>
              <a:off x="59436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36" name="Rectangle 35"/>
            <p:cNvSpPr/>
            <p:nvPr/>
          </p:nvSpPr>
          <p:spPr>
            <a:xfrm>
              <a:off x="64008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37" name="Rectangle 36"/>
            <p:cNvSpPr/>
            <p:nvPr/>
          </p:nvSpPr>
          <p:spPr>
            <a:xfrm>
              <a:off x="41148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38" name="Rectangle 37"/>
            <p:cNvSpPr/>
            <p:nvPr/>
          </p:nvSpPr>
          <p:spPr>
            <a:xfrm>
              <a:off x="45720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39" name="Rectangle 38"/>
            <p:cNvSpPr/>
            <p:nvPr/>
          </p:nvSpPr>
          <p:spPr>
            <a:xfrm>
              <a:off x="9144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40" name="Rectangle 39"/>
            <p:cNvSpPr/>
            <p:nvPr/>
          </p:nvSpPr>
          <p:spPr>
            <a:xfrm>
              <a:off x="13716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+5V</a:t>
              </a:r>
              <a:endParaRPr lang="en-GB" sz="1400" dirty="0"/>
            </a:p>
          </p:txBody>
        </p:sp>
        <p:sp>
          <p:nvSpPr>
            <p:cNvPr id="41" name="Rectangle 40"/>
            <p:cNvSpPr/>
            <p:nvPr/>
          </p:nvSpPr>
          <p:spPr>
            <a:xfrm>
              <a:off x="18288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-5V</a:t>
              </a:r>
              <a:endParaRPr lang="en-GB" sz="1400" dirty="0"/>
            </a:p>
          </p:txBody>
        </p:sp>
        <p:sp>
          <p:nvSpPr>
            <p:cNvPr id="42" name="Rectangle 41"/>
            <p:cNvSpPr/>
            <p:nvPr/>
          </p:nvSpPr>
          <p:spPr>
            <a:xfrm>
              <a:off x="22860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+2V5</a:t>
              </a:r>
              <a:endParaRPr lang="en-GB" sz="1400" dirty="0"/>
            </a:p>
          </p:txBody>
        </p:sp>
        <p:sp>
          <p:nvSpPr>
            <p:cNvPr id="43" name="Rectangle 42"/>
            <p:cNvSpPr/>
            <p:nvPr/>
          </p:nvSpPr>
          <p:spPr>
            <a:xfrm>
              <a:off x="27432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HV</a:t>
              </a:r>
              <a:endParaRPr lang="en-GB" sz="1400" dirty="0"/>
            </a:p>
          </p:txBody>
        </p:sp>
        <p:sp>
          <p:nvSpPr>
            <p:cNvPr id="44" name="Rectangle 43"/>
            <p:cNvSpPr/>
            <p:nvPr/>
          </p:nvSpPr>
          <p:spPr>
            <a:xfrm>
              <a:off x="32004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GBTx</a:t>
              </a:r>
              <a:r>
                <a:rPr lang="en-US" sz="1400" dirty="0"/>
                <a:t>1</a:t>
              </a:r>
              <a:endParaRPr lang="en-GB" sz="1400" dirty="0"/>
            </a:p>
          </p:txBody>
        </p:sp>
        <p:sp>
          <p:nvSpPr>
            <p:cNvPr id="45" name="Rectangle 44"/>
            <p:cNvSpPr/>
            <p:nvPr/>
          </p:nvSpPr>
          <p:spPr>
            <a:xfrm>
              <a:off x="36576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GBTx2</a:t>
              </a:r>
              <a:endParaRPr lang="en-GB" sz="1400" dirty="0"/>
            </a:p>
          </p:txBody>
        </p:sp>
        <p:sp>
          <p:nvSpPr>
            <p:cNvPr id="46" name="Rectangle 45"/>
            <p:cNvSpPr/>
            <p:nvPr/>
          </p:nvSpPr>
          <p:spPr>
            <a:xfrm>
              <a:off x="50292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Temp</a:t>
              </a:r>
              <a:endParaRPr lang="en-GB" sz="1400" dirty="0"/>
            </a:p>
          </p:txBody>
        </p:sp>
        <p:sp>
          <p:nvSpPr>
            <p:cNvPr id="47" name="Rectangle 46"/>
            <p:cNvSpPr/>
            <p:nvPr/>
          </p:nvSpPr>
          <p:spPr>
            <a:xfrm>
              <a:off x="54864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DAC level</a:t>
              </a:r>
              <a:endParaRPr lang="en-GB" sz="1400" dirty="0"/>
            </a:p>
          </p:txBody>
        </p:sp>
        <p:sp>
          <p:nvSpPr>
            <p:cNvPr id="48" name="Rectangle 47"/>
            <p:cNvSpPr/>
            <p:nvPr/>
          </p:nvSpPr>
          <p:spPr>
            <a:xfrm>
              <a:off x="59436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ADC status</a:t>
              </a:r>
              <a:endParaRPr lang="en-GB" sz="1400" dirty="0"/>
            </a:p>
          </p:txBody>
        </p:sp>
        <p:sp>
          <p:nvSpPr>
            <p:cNvPr id="49" name="Rectangle 48"/>
            <p:cNvSpPr/>
            <p:nvPr/>
          </p:nvSpPr>
          <p:spPr>
            <a:xfrm>
              <a:off x="64008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Integrator levels</a:t>
              </a:r>
              <a:endParaRPr lang="en-GB" sz="1400" dirty="0"/>
            </a:p>
          </p:txBody>
        </p:sp>
        <p:sp>
          <p:nvSpPr>
            <p:cNvPr id="50" name="Rectangle 49"/>
            <p:cNvSpPr/>
            <p:nvPr/>
          </p:nvSpPr>
          <p:spPr>
            <a:xfrm>
              <a:off x="41148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VTRx1</a:t>
              </a:r>
              <a:endParaRPr lang="en-GB" sz="1400" dirty="0"/>
            </a:p>
          </p:txBody>
        </p:sp>
        <p:sp>
          <p:nvSpPr>
            <p:cNvPr id="51" name="Rectangle 50"/>
            <p:cNvSpPr/>
            <p:nvPr/>
          </p:nvSpPr>
          <p:spPr>
            <a:xfrm>
              <a:off x="45720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VTRx2</a:t>
              </a:r>
              <a:endParaRPr lang="en-GB" sz="1400" dirty="0"/>
            </a:p>
          </p:txBody>
        </p:sp>
        <p:sp>
          <p:nvSpPr>
            <p:cNvPr id="52" name="Rectangle 51"/>
            <p:cNvSpPr/>
            <p:nvPr/>
          </p:nvSpPr>
          <p:spPr>
            <a:xfrm>
              <a:off x="9144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a:t>Test </a:t>
              </a:r>
              <a:r>
                <a:rPr lang="en-US" sz="1400" dirty="0" smtClean="0"/>
                <a:t>mode</a:t>
              </a:r>
              <a:endParaRPr lang="en-GB" sz="1400" dirty="0"/>
            </a:p>
          </p:txBody>
        </p:sp>
        <p:sp>
          <p:nvSpPr>
            <p:cNvPr id="53" name="Rectangle 52"/>
            <p:cNvSpPr/>
            <p:nvPr/>
          </p:nvSpPr>
          <p:spPr>
            <a:xfrm>
              <a:off x="68580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54" name="Rectangle 53"/>
            <p:cNvSpPr/>
            <p:nvPr/>
          </p:nvSpPr>
          <p:spPr>
            <a:xfrm>
              <a:off x="68580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TBD</a:t>
              </a:r>
              <a:endParaRPr lang="en-GB" sz="1400" dirty="0"/>
            </a:p>
          </p:txBody>
        </p:sp>
        <p:sp>
          <p:nvSpPr>
            <p:cNvPr id="55" name="Rectangle 54"/>
            <p:cNvSpPr/>
            <p:nvPr/>
          </p:nvSpPr>
          <p:spPr>
            <a:xfrm>
              <a:off x="73152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56" name="Rectangle 55"/>
            <p:cNvSpPr/>
            <p:nvPr/>
          </p:nvSpPr>
          <p:spPr>
            <a:xfrm>
              <a:off x="73152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TBD</a:t>
              </a:r>
              <a:endParaRPr lang="en-GB" sz="1400" dirty="0"/>
            </a:p>
          </p:txBody>
        </p:sp>
        <p:sp>
          <p:nvSpPr>
            <p:cNvPr id="57" name="Rectangle 56"/>
            <p:cNvSpPr/>
            <p:nvPr/>
          </p:nvSpPr>
          <p:spPr>
            <a:xfrm>
              <a:off x="77724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58" name="Rectangle 57"/>
            <p:cNvSpPr/>
            <p:nvPr/>
          </p:nvSpPr>
          <p:spPr>
            <a:xfrm>
              <a:off x="7772400" y="3276600"/>
              <a:ext cx="457200" cy="1899138"/>
            </a:xfrm>
            <a:prstGeom prst="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400" dirty="0" smtClean="0"/>
                <a:t>TBD</a:t>
              </a:r>
              <a:endParaRPr lang="en-GB" sz="1400" dirty="0"/>
            </a:p>
          </p:txBody>
        </p:sp>
        <p:sp>
          <p:nvSpPr>
            <p:cNvPr id="59" name="Rectangle 58"/>
            <p:cNvSpPr/>
            <p:nvPr/>
          </p:nvSpPr>
          <p:spPr>
            <a:xfrm>
              <a:off x="3200400" y="2819400"/>
              <a:ext cx="4572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60" name="Rectangle 59"/>
            <p:cNvSpPr/>
            <p:nvPr/>
          </p:nvSpPr>
          <p:spPr>
            <a:xfrm>
              <a:off x="4114800" y="2813012"/>
              <a:ext cx="457200" cy="457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t>KO</a:t>
              </a:r>
              <a:endParaRPr lang="en-GB" sz="1400" dirty="0"/>
            </a:p>
          </p:txBody>
        </p:sp>
      </p:grpSp>
      <p:sp>
        <p:nvSpPr>
          <p:cNvPr id="61" name="TextBox 60"/>
          <p:cNvSpPr txBox="1"/>
          <p:nvPr/>
        </p:nvSpPr>
        <p:spPr>
          <a:xfrm>
            <a:off x="1468092" y="3944446"/>
            <a:ext cx="7500968" cy="1015663"/>
          </a:xfrm>
          <a:prstGeom prst="rect">
            <a:avLst/>
          </a:prstGeom>
          <a:noFill/>
        </p:spPr>
        <p:txBody>
          <a:bodyPr wrap="square" rtlCol="0">
            <a:spAutoFit/>
          </a:bodyPr>
          <a:lstStyle>
            <a:defPPr>
              <a:defRPr lang="en-US"/>
            </a:defPPr>
            <a:lvl1pPr algn="just">
              <a:defRPr sz="2000"/>
            </a:lvl1pPr>
          </a:lstStyle>
          <a:p>
            <a:r>
              <a:rPr lang="en-US" dirty="0"/>
              <a:t>A very simple diagnostic function can be given with a direct connection to the local PC to guarantee an easy diagnostic even in case of issues with 4G connection, virtual machines, etc…</a:t>
            </a:r>
          </a:p>
        </p:txBody>
      </p:sp>
    </p:spTree>
    <p:extLst>
      <p:ext uri="{BB962C8B-B14F-4D97-AF65-F5344CB8AC3E}">
        <p14:creationId xmlns:p14="http://schemas.microsoft.com/office/powerpoint/2010/main" val="7868937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Tunnel tester</a:t>
            </a:r>
            <a:endParaRPr lang="en-GB" dirty="0"/>
          </a:p>
        </p:txBody>
      </p:sp>
      <p:sp>
        <p:nvSpPr>
          <p:cNvPr id="22" name="TextBox 21"/>
          <p:cNvSpPr txBox="1"/>
          <p:nvPr/>
        </p:nvSpPr>
        <p:spPr>
          <a:xfrm>
            <a:off x="304800" y="1065508"/>
            <a:ext cx="8458200" cy="400110"/>
          </a:xfrm>
          <a:prstGeom prst="rect">
            <a:avLst/>
          </a:prstGeom>
          <a:noFill/>
        </p:spPr>
        <p:txBody>
          <a:bodyPr wrap="square" rtlCol="0">
            <a:spAutoFit/>
          </a:bodyPr>
          <a:lstStyle/>
          <a:p>
            <a:r>
              <a:rPr lang="en-US" sz="2000" dirty="0" smtClean="0"/>
              <a:t>The PC + the external board can be replaced by a simpler custom made “tester”</a:t>
            </a:r>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32</a:t>
            </a:fld>
            <a:endParaRPr lang="en-GB" noProof="0"/>
          </a:p>
        </p:txBody>
      </p:sp>
      <p:grpSp>
        <p:nvGrpSpPr>
          <p:cNvPr id="5" name="Group 4"/>
          <p:cNvGrpSpPr/>
          <p:nvPr/>
        </p:nvGrpSpPr>
        <p:grpSpPr>
          <a:xfrm>
            <a:off x="487680" y="1718704"/>
            <a:ext cx="4267200" cy="4244609"/>
            <a:chOff x="1066800" y="1703464"/>
            <a:chExt cx="4267200" cy="4244609"/>
          </a:xfrm>
        </p:grpSpPr>
        <p:sp>
          <p:nvSpPr>
            <p:cNvPr id="48" name="Freeform 47"/>
            <p:cNvSpPr/>
            <p:nvPr/>
          </p:nvSpPr>
          <p:spPr>
            <a:xfrm>
              <a:off x="2292865" y="5438665"/>
              <a:ext cx="1520053" cy="483638"/>
            </a:xfrm>
            <a:custGeom>
              <a:avLst/>
              <a:gdLst>
                <a:gd name="connsiteX0" fmla="*/ 2424 w 3584453"/>
                <a:gd name="connsiteY0" fmla="*/ 1313888 h 1841317"/>
                <a:gd name="connsiteX1" fmla="*/ 153564 w 3584453"/>
                <a:gd name="connsiteY1" fmla="*/ 1767310 h 1841317"/>
                <a:gd name="connsiteX2" fmla="*/ 984837 w 3584453"/>
                <a:gd name="connsiteY2" fmla="*/ 1721968 h 1841317"/>
                <a:gd name="connsiteX3" fmla="*/ 1732982 w 3584453"/>
                <a:gd name="connsiteY3" fmla="*/ 633756 h 1841317"/>
                <a:gd name="connsiteX4" fmla="*/ 2753181 w 3584453"/>
                <a:gd name="connsiteY4" fmla="*/ 74536 h 1841317"/>
                <a:gd name="connsiteX5" fmla="*/ 3584453 w 3584453"/>
                <a:gd name="connsiteY5" fmla="*/ 21637 h 1841317"/>
                <a:gd name="connsiteX0" fmla="*/ 2424 w 2753181"/>
                <a:gd name="connsiteY0" fmla="*/ 1239352 h 1766781"/>
                <a:gd name="connsiteX1" fmla="*/ 153564 w 2753181"/>
                <a:gd name="connsiteY1" fmla="*/ 1692774 h 1766781"/>
                <a:gd name="connsiteX2" fmla="*/ 984837 w 2753181"/>
                <a:gd name="connsiteY2" fmla="*/ 1647432 h 1766781"/>
                <a:gd name="connsiteX3" fmla="*/ 1732982 w 2753181"/>
                <a:gd name="connsiteY3" fmla="*/ 559220 h 1766781"/>
                <a:gd name="connsiteX4" fmla="*/ 2753181 w 2753181"/>
                <a:gd name="connsiteY4" fmla="*/ 0 h 1766781"/>
                <a:gd name="connsiteX0" fmla="*/ 2424 w 2041981"/>
                <a:gd name="connsiteY0" fmla="*/ 688217 h 1215646"/>
                <a:gd name="connsiteX1" fmla="*/ 153564 w 2041981"/>
                <a:gd name="connsiteY1" fmla="*/ 1141639 h 1215646"/>
                <a:gd name="connsiteX2" fmla="*/ 984837 w 2041981"/>
                <a:gd name="connsiteY2" fmla="*/ 1096297 h 1215646"/>
                <a:gd name="connsiteX3" fmla="*/ 1732982 w 2041981"/>
                <a:gd name="connsiteY3" fmla="*/ 8085 h 1215646"/>
                <a:gd name="connsiteX4" fmla="*/ 2041981 w 2041981"/>
                <a:gd name="connsiteY4" fmla="*/ 543019 h 1215646"/>
                <a:gd name="connsiteX0" fmla="*/ 2424 w 2041981"/>
                <a:gd name="connsiteY0" fmla="*/ 145198 h 622251"/>
                <a:gd name="connsiteX1" fmla="*/ 153564 w 2041981"/>
                <a:gd name="connsiteY1" fmla="*/ 598620 h 622251"/>
                <a:gd name="connsiteX2" fmla="*/ 984837 w 2041981"/>
                <a:gd name="connsiteY2" fmla="*/ 553278 h 622251"/>
                <a:gd name="connsiteX3" fmla="*/ 1678275 w 2041981"/>
                <a:gd name="connsiteY3" fmla="*/ 512327 h 622251"/>
                <a:gd name="connsiteX4" fmla="*/ 2041981 w 2041981"/>
                <a:gd name="connsiteY4" fmla="*/ 0 h 622251"/>
                <a:gd name="connsiteX0" fmla="*/ 2424 w 1678275"/>
                <a:gd name="connsiteY0" fmla="*/ 0 h 477053"/>
                <a:gd name="connsiteX1" fmla="*/ 153564 w 1678275"/>
                <a:gd name="connsiteY1" fmla="*/ 453422 h 477053"/>
                <a:gd name="connsiteX2" fmla="*/ 984837 w 1678275"/>
                <a:gd name="connsiteY2" fmla="*/ 408080 h 477053"/>
                <a:gd name="connsiteX3" fmla="*/ 1678275 w 1678275"/>
                <a:gd name="connsiteY3" fmla="*/ 367129 h 477053"/>
                <a:gd name="connsiteX0" fmla="*/ 2424 w 1521968"/>
                <a:gd name="connsiteY0" fmla="*/ 0 h 477427"/>
                <a:gd name="connsiteX1" fmla="*/ 153564 w 1521968"/>
                <a:gd name="connsiteY1" fmla="*/ 453422 h 477427"/>
                <a:gd name="connsiteX2" fmla="*/ 984837 w 1521968"/>
                <a:gd name="connsiteY2" fmla="*/ 408080 h 477427"/>
                <a:gd name="connsiteX3" fmla="*/ 1521968 w 1521968"/>
                <a:gd name="connsiteY3" fmla="*/ 351498 h 477427"/>
                <a:gd name="connsiteX0" fmla="*/ 509 w 1520053"/>
                <a:gd name="connsiteY0" fmla="*/ 0 h 483638"/>
                <a:gd name="connsiteX1" fmla="*/ 151649 w 1520053"/>
                <a:gd name="connsiteY1" fmla="*/ 453422 h 483638"/>
                <a:gd name="connsiteX2" fmla="*/ 631230 w 1520053"/>
                <a:gd name="connsiteY2" fmla="*/ 431526 h 483638"/>
                <a:gd name="connsiteX3" fmla="*/ 1520053 w 1520053"/>
                <a:gd name="connsiteY3" fmla="*/ 351498 h 483638"/>
              </a:gdLst>
              <a:ahLst/>
              <a:cxnLst>
                <a:cxn ang="0">
                  <a:pos x="connsiteX0" y="connsiteY0"/>
                </a:cxn>
                <a:cxn ang="0">
                  <a:pos x="connsiteX1" y="connsiteY1"/>
                </a:cxn>
                <a:cxn ang="0">
                  <a:pos x="connsiteX2" y="connsiteY2"/>
                </a:cxn>
                <a:cxn ang="0">
                  <a:pos x="connsiteX3" y="connsiteY3"/>
                </a:cxn>
              </a:cxnLst>
              <a:rect l="l" t="t" r="r" b="b"/>
              <a:pathLst>
                <a:path w="1520053" h="483638">
                  <a:moveTo>
                    <a:pt x="509" y="0"/>
                  </a:moveTo>
                  <a:cubicBezTo>
                    <a:pt x="-5789" y="192704"/>
                    <a:pt x="46529" y="381501"/>
                    <a:pt x="151649" y="453422"/>
                  </a:cubicBezTo>
                  <a:cubicBezTo>
                    <a:pt x="256769" y="525343"/>
                    <a:pt x="403163" y="448513"/>
                    <a:pt x="631230" y="431526"/>
                  </a:cubicBezTo>
                  <a:cubicBezTo>
                    <a:pt x="859297" y="414539"/>
                    <a:pt x="1343862" y="443711"/>
                    <a:pt x="1520053" y="351498"/>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p:cNvSpPr txBox="1"/>
            <p:nvPr/>
          </p:nvSpPr>
          <p:spPr>
            <a:xfrm>
              <a:off x="3783048" y="5609519"/>
              <a:ext cx="1550952" cy="338554"/>
            </a:xfrm>
            <a:prstGeom prst="rect">
              <a:avLst/>
            </a:prstGeom>
            <a:noFill/>
          </p:spPr>
          <p:txBody>
            <a:bodyPr wrap="square" rtlCol="0">
              <a:spAutoFit/>
            </a:bodyPr>
            <a:lstStyle/>
            <a:p>
              <a:pPr algn="just"/>
              <a:r>
                <a:rPr lang="en-US" sz="1600" dirty="0" smtClean="0"/>
                <a:t>1-Wire interface</a:t>
              </a:r>
            </a:p>
          </p:txBody>
        </p:sp>
        <p:pic>
          <p:nvPicPr>
            <p:cNvPr id="4" name="Picture 3"/>
            <p:cNvPicPr>
              <a:picLocks noChangeAspect="1"/>
            </p:cNvPicPr>
            <p:nvPr/>
          </p:nvPicPr>
          <p:blipFill>
            <a:blip r:embed="rId3">
              <a:clrChange>
                <a:clrFrom>
                  <a:srgbClr val="FFFFFF"/>
                </a:clrFrom>
                <a:clrTo>
                  <a:srgbClr val="FFFFFF">
                    <a:alpha val="0"/>
                  </a:srgbClr>
                </a:clrTo>
              </a:clrChange>
            </a:blip>
            <a:stretch>
              <a:fillRect/>
            </a:stretch>
          </p:blipFill>
          <p:spPr>
            <a:xfrm>
              <a:off x="1066800" y="1703464"/>
              <a:ext cx="2490258" cy="3962400"/>
            </a:xfrm>
            <a:prstGeom prst="rect">
              <a:avLst/>
            </a:prstGeom>
          </p:spPr>
        </p:pic>
      </p:grpSp>
      <p:sp>
        <p:nvSpPr>
          <p:cNvPr id="37" name="TextBox 36"/>
          <p:cNvSpPr txBox="1"/>
          <p:nvPr/>
        </p:nvSpPr>
        <p:spPr>
          <a:xfrm>
            <a:off x="3124200" y="2690030"/>
            <a:ext cx="5791200" cy="1938992"/>
          </a:xfrm>
          <a:prstGeom prst="rect">
            <a:avLst/>
          </a:prstGeom>
          <a:noFill/>
        </p:spPr>
        <p:txBody>
          <a:bodyPr wrap="square" rtlCol="0">
            <a:spAutoFit/>
          </a:bodyPr>
          <a:lstStyle/>
          <a:p>
            <a:r>
              <a:rPr lang="en-US" sz="2000" dirty="0" smtClean="0"/>
              <a:t>Advantages of this solution:</a:t>
            </a:r>
          </a:p>
          <a:p>
            <a:endParaRPr lang="en-US" sz="2000" dirty="0" smtClean="0"/>
          </a:p>
          <a:p>
            <a:pPr marL="285750" indent="-285750">
              <a:buFont typeface="Arial" panose="020B0604020202020204" pitchFamily="34" charset="0"/>
              <a:buChar char="•"/>
            </a:pPr>
            <a:r>
              <a:rPr lang="en-US" sz="2000" dirty="0" smtClean="0"/>
              <a:t>Lighter than a PC.</a:t>
            </a:r>
          </a:p>
          <a:p>
            <a:pPr marL="285750" indent="-285750">
              <a:buFont typeface="Arial" panose="020B0604020202020204" pitchFamily="34" charset="0"/>
              <a:buChar char="•"/>
            </a:pPr>
            <a:r>
              <a:rPr lang="en-US" sz="2000" dirty="0" smtClean="0"/>
              <a:t>User friendly.</a:t>
            </a:r>
          </a:p>
          <a:p>
            <a:pPr marL="285750" indent="-285750">
              <a:buFont typeface="Arial" panose="020B0604020202020204" pitchFamily="34" charset="0"/>
              <a:buChar char="•"/>
            </a:pPr>
            <a:r>
              <a:rPr lang="en-US" sz="2000" dirty="0" smtClean="0"/>
              <a:t>Power supplied by either BLEACT or battery.</a:t>
            </a:r>
          </a:p>
          <a:p>
            <a:pPr marL="285750" indent="-285750">
              <a:buFont typeface="Arial" panose="020B0604020202020204" pitchFamily="34" charset="0"/>
              <a:buChar char="•"/>
            </a:pPr>
            <a:r>
              <a:rPr lang="en-US" sz="2000" dirty="0" smtClean="0"/>
              <a:t>Maintenance can be easily assigned to technicians.</a:t>
            </a:r>
          </a:p>
        </p:txBody>
      </p:sp>
    </p:spTree>
    <p:extLst>
      <p:ext uri="{BB962C8B-B14F-4D97-AF65-F5344CB8AC3E}">
        <p14:creationId xmlns:p14="http://schemas.microsoft.com/office/powerpoint/2010/main" val="36944269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Conclusions</a:t>
            </a:r>
            <a:endParaRPr lang="en-GB" dirty="0"/>
          </a:p>
        </p:txBody>
      </p:sp>
      <p:sp>
        <p:nvSpPr>
          <p:cNvPr id="22" name="TextBox 21"/>
          <p:cNvSpPr txBox="1"/>
          <p:nvPr/>
        </p:nvSpPr>
        <p:spPr>
          <a:xfrm>
            <a:off x="533400" y="1254682"/>
            <a:ext cx="7892491" cy="4708981"/>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smtClean="0"/>
              <a:t>The architecture of the BLMSPS system has been fully defined</a:t>
            </a:r>
            <a:r>
              <a:rPr lang="en-US" sz="2000" dirty="0" smtClean="0"/>
              <a:t>.</a:t>
            </a:r>
          </a:p>
          <a:p>
            <a:pPr marL="342900" indent="-342900" algn="just">
              <a:buFont typeface="Arial" panose="020B0604020202020204" pitchFamily="34" charset="0"/>
              <a:buChar char="•"/>
            </a:pPr>
            <a:endParaRPr lang="en-US" sz="2000" dirty="0"/>
          </a:p>
          <a:p>
            <a:pPr marL="800100" lvl="1" indent="-342900" algn="just">
              <a:buFont typeface="Courier New" panose="02070309020205020404" pitchFamily="49" charset="0"/>
              <a:buChar char="o"/>
            </a:pPr>
            <a:r>
              <a:rPr lang="en-US" sz="2000" dirty="0" smtClean="0"/>
              <a:t>Backward compatibility with the LHC system.</a:t>
            </a:r>
          </a:p>
          <a:p>
            <a:pPr marL="800100" lvl="1" indent="-342900" algn="just">
              <a:buFont typeface="Courier New" panose="02070309020205020404" pitchFamily="49" charset="0"/>
              <a:buChar char="o"/>
            </a:pPr>
            <a:r>
              <a:rPr lang="en-US" sz="2000" dirty="0" smtClean="0"/>
              <a:t>Optimized for quicker maintenance actions.</a:t>
            </a:r>
            <a:endParaRPr lang="en-US" sz="2000" dirty="0" smtClean="0"/>
          </a:p>
          <a:p>
            <a:pPr marL="342900" indent="-342900" algn="just">
              <a:buFont typeface="Arial" panose="020B0604020202020204" pitchFamily="34" charset="0"/>
              <a:buChar char="•"/>
            </a:pPr>
            <a:endParaRPr lang="en-US" sz="2000" dirty="0" smtClean="0"/>
          </a:p>
          <a:p>
            <a:pPr marL="342900" indent="-342900" algn="just">
              <a:buFont typeface="Arial" panose="020B0604020202020204" pitchFamily="34" charset="0"/>
              <a:buChar char="•"/>
            </a:pPr>
            <a:r>
              <a:rPr lang="en-US" sz="2000" dirty="0" smtClean="0"/>
              <a:t>The </a:t>
            </a:r>
            <a:r>
              <a:rPr lang="en-US" sz="2000" dirty="0" smtClean="0"/>
              <a:t>need </a:t>
            </a:r>
            <a:r>
              <a:rPr lang="en-US" sz="2000" dirty="0" smtClean="0"/>
              <a:t>of </a:t>
            </a:r>
            <a:r>
              <a:rPr lang="en-US" sz="2000" dirty="0" smtClean="0"/>
              <a:t>the </a:t>
            </a:r>
            <a:r>
              <a:rPr lang="en-US" sz="2000" dirty="0" smtClean="0"/>
              <a:t>Acquisition Crate Controller card depends on the availability of a bidirectional optical </a:t>
            </a:r>
            <a:r>
              <a:rPr lang="en-US" sz="2000" dirty="0" smtClean="0"/>
              <a:t>link</a:t>
            </a:r>
            <a:r>
              <a:rPr lang="en-US" sz="2000" dirty="0"/>
              <a:t>;</a:t>
            </a:r>
            <a:r>
              <a:rPr lang="en-US" sz="2000" dirty="0" smtClean="0"/>
              <a:t> will be kept </a:t>
            </a:r>
            <a:r>
              <a:rPr lang="en-US" sz="2000" dirty="0" smtClean="0"/>
              <a:t>as optional controller because it guarantees redundancy.</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smtClean="0"/>
              <a:t>Input Power Unit (BLEIPU), Power Supply Unit (BLEPSU) and Backplane (BLEBPT) are </a:t>
            </a:r>
            <a:r>
              <a:rPr lang="en-US" sz="2000" dirty="0" smtClean="0"/>
              <a:t>at an </a:t>
            </a:r>
            <a:r>
              <a:rPr lang="en-US" sz="2000" dirty="0" smtClean="0"/>
              <a:t>a</a:t>
            </a:r>
            <a:r>
              <a:rPr lang="en-US" sz="2000" dirty="0" smtClean="0"/>
              <a:t>dvanced design </a:t>
            </a:r>
            <a:r>
              <a:rPr lang="en-US" sz="2000" dirty="0" smtClean="0"/>
              <a:t>phase. </a:t>
            </a:r>
            <a:endParaRPr lang="en-US" sz="2000" dirty="0" smtClean="0"/>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smtClean="0"/>
              <a:t>Many of the components for the acquisition card (BLECF2) have been selected with the help of Salvatore Danzeca and the Radiation Tolerant electronics team (EN-SMM-RME).</a:t>
            </a:r>
            <a:endParaRPr lang="en-US" sz="2000" dirty="0" smtClean="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33</a:t>
            </a:fld>
            <a:endParaRPr lang="en-GB" noProof="0"/>
          </a:p>
        </p:txBody>
      </p:sp>
    </p:spTree>
    <p:extLst>
      <p:ext uri="{BB962C8B-B14F-4D97-AF65-F5344CB8AC3E}">
        <p14:creationId xmlns:p14="http://schemas.microsoft.com/office/powerpoint/2010/main" val="41585522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BLMSPS – 3D animation</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34</a:t>
            </a:fld>
            <a:endParaRPr lang="en-GB" noProof="0"/>
          </a:p>
        </p:txBody>
      </p:sp>
      <p:pic>
        <p:nvPicPr>
          <p:cNvPr id="4" name="BLEACT_Animatio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l="5001" t="3356" r="5001" b="4757"/>
          <a:stretch/>
        </p:blipFill>
        <p:spPr>
          <a:xfrm>
            <a:off x="457200" y="1184488"/>
            <a:ext cx="7924800" cy="4622801"/>
          </a:xfrm>
          <a:prstGeom prst="rect">
            <a:avLst/>
          </a:prstGeom>
          <a:ln>
            <a:solidFill>
              <a:schemeClr val="tx1"/>
            </a:solidFill>
          </a:ln>
        </p:spPr>
      </p:pic>
      <p:sp>
        <p:nvSpPr>
          <p:cNvPr id="5" name="TextBox 4"/>
          <p:cNvSpPr txBox="1"/>
          <p:nvPr/>
        </p:nvSpPr>
        <p:spPr>
          <a:xfrm>
            <a:off x="1828800" y="5914320"/>
            <a:ext cx="4991100" cy="400110"/>
          </a:xfrm>
          <a:prstGeom prst="rect">
            <a:avLst/>
          </a:prstGeom>
          <a:noFill/>
        </p:spPr>
        <p:txBody>
          <a:bodyPr wrap="square" rtlCol="0">
            <a:spAutoFit/>
          </a:bodyPr>
          <a:lstStyle/>
          <a:p>
            <a:pPr algn="ctr"/>
            <a:r>
              <a:rPr lang="en-US" sz="2000" dirty="0" smtClean="0"/>
              <a:t>Thank you very much for your attention!</a:t>
            </a:r>
          </a:p>
        </p:txBody>
      </p:sp>
    </p:spTree>
    <p:extLst>
      <p:ext uri="{BB962C8B-B14F-4D97-AF65-F5344CB8AC3E}">
        <p14:creationId xmlns:p14="http://schemas.microsoft.com/office/powerpoint/2010/main" val="2876443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1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Additional Slides</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35</a:t>
            </a:fld>
            <a:endParaRPr lang="en-GB" noProof="0"/>
          </a:p>
        </p:txBody>
      </p:sp>
    </p:spTree>
    <p:extLst>
      <p:ext uri="{BB962C8B-B14F-4D97-AF65-F5344CB8AC3E}">
        <p14:creationId xmlns:p14="http://schemas.microsoft.com/office/powerpoint/2010/main" val="19373361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Power budget</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36</a:t>
            </a:fld>
            <a:endParaRPr lang="en-GB" noProof="0"/>
          </a:p>
        </p:txBody>
      </p:sp>
      <p:pic>
        <p:nvPicPr>
          <p:cNvPr id="9" name="Picture 8"/>
          <p:cNvPicPr>
            <a:picLocks noChangeAspect="1"/>
          </p:cNvPicPr>
          <p:nvPr/>
        </p:nvPicPr>
        <p:blipFill>
          <a:blip r:embed="rId3"/>
          <a:stretch>
            <a:fillRect/>
          </a:stretch>
        </p:blipFill>
        <p:spPr>
          <a:xfrm>
            <a:off x="228600" y="1828800"/>
            <a:ext cx="5889901" cy="3274021"/>
          </a:xfrm>
          <a:prstGeom prst="rect">
            <a:avLst/>
          </a:prstGeom>
        </p:spPr>
      </p:pic>
      <p:sp>
        <p:nvSpPr>
          <p:cNvPr id="4" name="Right Brace 3"/>
          <p:cNvSpPr/>
          <p:nvPr/>
        </p:nvSpPr>
        <p:spPr>
          <a:xfrm>
            <a:off x="6317673" y="2209800"/>
            <a:ext cx="304800" cy="2133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p:cNvSpPr txBox="1"/>
          <p:nvPr/>
        </p:nvSpPr>
        <p:spPr>
          <a:xfrm>
            <a:off x="6821645" y="2819400"/>
            <a:ext cx="2169955" cy="1323439"/>
          </a:xfrm>
          <a:prstGeom prst="rect">
            <a:avLst/>
          </a:prstGeom>
          <a:noFill/>
        </p:spPr>
        <p:txBody>
          <a:bodyPr wrap="square" rtlCol="0">
            <a:spAutoFit/>
          </a:bodyPr>
          <a:lstStyle/>
          <a:p>
            <a:r>
              <a:rPr lang="en-US" sz="1600" dirty="0" smtClean="0"/>
              <a:t>Current supplied by Transformer winding 1 in case of Linear voltage regulators use </a:t>
            </a:r>
          </a:p>
          <a:p>
            <a:r>
              <a:rPr lang="en-US" sz="1600" dirty="0" smtClean="0"/>
              <a:t>= 3751mA</a:t>
            </a:r>
            <a:endParaRPr lang="en-GB" sz="1600" baseline="-25000" dirty="0" smtClean="0"/>
          </a:p>
        </p:txBody>
      </p:sp>
      <p:cxnSp>
        <p:nvCxnSpPr>
          <p:cNvPr id="7" name="Straight Arrow Connector 6"/>
          <p:cNvCxnSpPr/>
          <p:nvPr/>
        </p:nvCxnSpPr>
        <p:spPr>
          <a:xfrm flipH="1" flipV="1">
            <a:off x="4343400" y="4648200"/>
            <a:ext cx="2126673" cy="170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633557" y="4495800"/>
            <a:ext cx="2216727" cy="1323439"/>
          </a:xfrm>
          <a:prstGeom prst="rect">
            <a:avLst/>
          </a:prstGeom>
          <a:noFill/>
        </p:spPr>
        <p:txBody>
          <a:bodyPr wrap="square" rtlCol="0">
            <a:spAutoFit/>
          </a:bodyPr>
          <a:lstStyle/>
          <a:p>
            <a:r>
              <a:rPr lang="en-US" sz="1600" dirty="0" smtClean="0"/>
              <a:t>Current from Transformer winding 2 </a:t>
            </a:r>
            <a:br>
              <a:rPr lang="en-US" sz="1600" dirty="0" smtClean="0"/>
            </a:br>
            <a:r>
              <a:rPr lang="en-US" sz="1600" dirty="0" smtClean="0"/>
              <a:t>(The BLEACC current consumption has to be added)</a:t>
            </a:r>
            <a:endParaRPr lang="en-GB" sz="1600" baseline="-25000" dirty="0" smtClean="0"/>
          </a:p>
        </p:txBody>
      </p:sp>
    </p:spTree>
    <p:extLst>
      <p:ext uri="{BB962C8B-B14F-4D97-AF65-F5344CB8AC3E}">
        <p14:creationId xmlns:p14="http://schemas.microsoft.com/office/powerpoint/2010/main" val="36403773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Power budget</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37</a:t>
            </a:fld>
            <a:endParaRPr lang="en-GB" noProof="0"/>
          </a:p>
        </p:txBody>
      </p:sp>
      <p:sp>
        <p:nvSpPr>
          <p:cNvPr id="6" name="TextBox 5"/>
          <p:cNvSpPr txBox="1"/>
          <p:nvPr/>
        </p:nvSpPr>
        <p:spPr>
          <a:xfrm>
            <a:off x="462742" y="1066800"/>
            <a:ext cx="8387542" cy="2308324"/>
          </a:xfrm>
          <a:prstGeom prst="rect">
            <a:avLst/>
          </a:prstGeom>
          <a:noFill/>
        </p:spPr>
        <p:txBody>
          <a:bodyPr wrap="square" rtlCol="0">
            <a:spAutoFit/>
          </a:bodyPr>
          <a:lstStyle/>
          <a:p>
            <a:r>
              <a:rPr lang="en-US" sz="1600" dirty="0" smtClean="0"/>
              <a:t>If the current architecture (LHC type) of the power supply based on linear voltage regulators, we would have the following power loss on the power supplies: </a:t>
            </a:r>
          </a:p>
          <a:p>
            <a:endParaRPr lang="en-US" sz="1600" dirty="0" smtClean="0"/>
          </a:p>
          <a:p>
            <a:r>
              <a:rPr lang="en-US" sz="1600" dirty="0" smtClean="0"/>
              <a:t>Digital	 	= 1601mA * (9.87V - 3.3V) 	= 10.5W</a:t>
            </a:r>
            <a:endParaRPr lang="en-US" sz="1600" dirty="0"/>
          </a:p>
          <a:p>
            <a:r>
              <a:rPr lang="en-US" sz="1600" dirty="0" err="1" smtClean="0"/>
              <a:t>GBTx</a:t>
            </a:r>
            <a:r>
              <a:rPr lang="en-US" sz="1600" dirty="0" smtClean="0"/>
              <a:t> 		= 1750mA * </a:t>
            </a:r>
            <a:r>
              <a:rPr lang="en-US" sz="1600" dirty="0"/>
              <a:t>(9.87V - </a:t>
            </a:r>
            <a:r>
              <a:rPr lang="en-US" sz="1600" dirty="0" smtClean="0"/>
              <a:t>1.5V 	= 14.6W</a:t>
            </a:r>
          </a:p>
          <a:p>
            <a:r>
              <a:rPr lang="en-US" sz="1600" dirty="0" smtClean="0"/>
              <a:t>Analog (+)		= 400mA * </a:t>
            </a:r>
            <a:r>
              <a:rPr lang="en-US" sz="1600" dirty="0"/>
              <a:t>(9.87V </a:t>
            </a:r>
            <a:r>
              <a:rPr lang="en-US" sz="1600" dirty="0" smtClean="0"/>
              <a:t>– 5V) 	= 1.95W</a:t>
            </a:r>
          </a:p>
          <a:p>
            <a:r>
              <a:rPr lang="en-US" sz="1600" dirty="0"/>
              <a:t>Analog (+)		= </a:t>
            </a:r>
            <a:r>
              <a:rPr lang="en-US" sz="1600" dirty="0" smtClean="0"/>
              <a:t>300mA </a:t>
            </a:r>
            <a:r>
              <a:rPr lang="en-US" sz="1600" dirty="0"/>
              <a:t>* (9.87V </a:t>
            </a:r>
            <a:r>
              <a:rPr lang="en-US" sz="1600" dirty="0" smtClean="0"/>
              <a:t>– 5V) 	= 1.46W</a:t>
            </a:r>
          </a:p>
          <a:p>
            <a:r>
              <a:rPr lang="en-US" sz="1600" dirty="0" smtClean="0"/>
              <a:t>--------------------------------------------------------------------------------------</a:t>
            </a:r>
          </a:p>
          <a:p>
            <a:r>
              <a:rPr lang="en-US" sz="1600" dirty="0"/>
              <a:t>	</a:t>
            </a:r>
            <a:r>
              <a:rPr lang="en-US" sz="1600" dirty="0" smtClean="0"/>
              <a:t>			Total	= 28.5W (we can cook eggs on the BLEPSU)</a:t>
            </a:r>
            <a:endParaRPr lang="en-US" sz="1600" dirty="0"/>
          </a:p>
        </p:txBody>
      </p:sp>
      <p:sp>
        <p:nvSpPr>
          <p:cNvPr id="11" name="TextBox 10"/>
          <p:cNvSpPr txBox="1"/>
          <p:nvPr/>
        </p:nvSpPr>
        <p:spPr>
          <a:xfrm>
            <a:off x="462742" y="3645040"/>
            <a:ext cx="8387542" cy="2308324"/>
          </a:xfrm>
          <a:prstGeom prst="rect">
            <a:avLst/>
          </a:prstGeom>
          <a:noFill/>
        </p:spPr>
        <p:txBody>
          <a:bodyPr wrap="square" rtlCol="0">
            <a:spAutoFit/>
          </a:bodyPr>
          <a:lstStyle/>
          <a:p>
            <a:r>
              <a:rPr lang="en-US" sz="1600" dirty="0" smtClean="0"/>
              <a:t>By using DC/DC converters on the Digital and transceiver parts would have the following new scenario on the power supplies: </a:t>
            </a:r>
          </a:p>
          <a:p>
            <a:endParaRPr lang="en-US" sz="1600" dirty="0" smtClean="0"/>
          </a:p>
          <a:p>
            <a:r>
              <a:rPr lang="en-US" sz="1600" dirty="0" smtClean="0"/>
              <a:t>Digital	 	= 1601mA * 3.3V ((3.3V / 9.87V)/0.8) 	= 2.41W</a:t>
            </a:r>
            <a:endParaRPr lang="en-US" sz="1600" dirty="0"/>
          </a:p>
          <a:p>
            <a:r>
              <a:rPr lang="en-US" sz="1600" dirty="0" err="1" smtClean="0"/>
              <a:t>GBTx</a:t>
            </a:r>
            <a:r>
              <a:rPr lang="en-US" sz="1600" dirty="0" smtClean="0"/>
              <a:t> 		= 1750mA * 1.5V ((1.5V </a:t>
            </a:r>
            <a:r>
              <a:rPr lang="en-US" sz="1600" dirty="0"/>
              <a:t>/ 9.87V)/0.8) </a:t>
            </a:r>
            <a:r>
              <a:rPr lang="en-US" sz="1600" dirty="0" smtClean="0"/>
              <a:t>	= 0.5W</a:t>
            </a:r>
          </a:p>
          <a:p>
            <a:r>
              <a:rPr lang="en-US" sz="1600" dirty="0" smtClean="0"/>
              <a:t>Analog (+)		= 400mA * </a:t>
            </a:r>
            <a:r>
              <a:rPr lang="en-US" sz="1600" dirty="0"/>
              <a:t>(9.87V </a:t>
            </a:r>
            <a:r>
              <a:rPr lang="en-US" sz="1600" dirty="0" smtClean="0"/>
              <a:t>– 5V) 		= 1.95W</a:t>
            </a:r>
          </a:p>
          <a:p>
            <a:r>
              <a:rPr lang="en-US" sz="1600" dirty="0"/>
              <a:t>Analog (+)		= </a:t>
            </a:r>
            <a:r>
              <a:rPr lang="en-US" sz="1600" dirty="0" smtClean="0"/>
              <a:t>300mA </a:t>
            </a:r>
            <a:r>
              <a:rPr lang="en-US" sz="1600" dirty="0"/>
              <a:t>* (9.87V </a:t>
            </a:r>
            <a:r>
              <a:rPr lang="en-US" sz="1600" dirty="0" smtClean="0"/>
              <a:t>– 5V) 		= 1.46W</a:t>
            </a:r>
          </a:p>
          <a:p>
            <a:r>
              <a:rPr lang="en-US" sz="1600" dirty="0" smtClean="0"/>
              <a:t>----------------------------------------------------------------------------------------------------</a:t>
            </a:r>
          </a:p>
          <a:p>
            <a:r>
              <a:rPr lang="en-US" sz="1600" dirty="0"/>
              <a:t>	</a:t>
            </a:r>
            <a:r>
              <a:rPr lang="en-US" sz="1600" dirty="0" smtClean="0"/>
              <a:t>				Total	= 6.31W</a:t>
            </a:r>
            <a:endParaRPr lang="en-US" sz="1600" dirty="0"/>
          </a:p>
        </p:txBody>
      </p:sp>
      <p:sp>
        <p:nvSpPr>
          <p:cNvPr id="12" name="TextBox 11"/>
          <p:cNvSpPr txBox="1"/>
          <p:nvPr/>
        </p:nvSpPr>
        <p:spPr>
          <a:xfrm>
            <a:off x="6702829" y="1566570"/>
            <a:ext cx="1824643" cy="338554"/>
          </a:xfrm>
          <a:prstGeom prst="rect">
            <a:avLst/>
          </a:prstGeom>
          <a:noFill/>
        </p:spPr>
        <p:txBody>
          <a:bodyPr wrap="square" rtlCol="0">
            <a:spAutoFit/>
          </a:bodyPr>
          <a:lstStyle/>
          <a:p>
            <a:r>
              <a:rPr lang="en-US" sz="1600" b="1" dirty="0" smtClean="0">
                <a:solidFill>
                  <a:schemeClr val="accent1"/>
                </a:solidFill>
              </a:rPr>
              <a:t>Dropout voltage</a:t>
            </a:r>
            <a:endParaRPr lang="en-GB" sz="1600" b="1" baseline="-25000" dirty="0" smtClean="0">
              <a:solidFill>
                <a:schemeClr val="accent1"/>
              </a:solidFill>
            </a:endParaRPr>
          </a:p>
        </p:txBody>
      </p:sp>
      <p:sp>
        <p:nvSpPr>
          <p:cNvPr id="5" name="Freeform 4"/>
          <p:cNvSpPr/>
          <p:nvPr/>
        </p:nvSpPr>
        <p:spPr>
          <a:xfrm>
            <a:off x="4197927" y="1651208"/>
            <a:ext cx="2527069" cy="169279"/>
          </a:xfrm>
          <a:custGeom>
            <a:avLst/>
            <a:gdLst>
              <a:gd name="connsiteX0" fmla="*/ 2527069 w 2527069"/>
              <a:gd name="connsiteY0" fmla="*/ 77839 h 169279"/>
              <a:gd name="connsiteX1" fmla="*/ 606829 w 2527069"/>
              <a:gd name="connsiteY1" fmla="*/ 3025 h 169279"/>
              <a:gd name="connsiteX2" fmla="*/ 0 w 2527069"/>
              <a:gd name="connsiteY2" fmla="*/ 169279 h 169279"/>
            </a:gdLst>
            <a:ahLst/>
            <a:cxnLst>
              <a:cxn ang="0">
                <a:pos x="connsiteX0" y="connsiteY0"/>
              </a:cxn>
              <a:cxn ang="0">
                <a:pos x="connsiteX1" y="connsiteY1"/>
              </a:cxn>
              <a:cxn ang="0">
                <a:pos x="connsiteX2" y="connsiteY2"/>
              </a:cxn>
            </a:cxnLst>
            <a:rect l="l" t="t" r="r" b="b"/>
            <a:pathLst>
              <a:path w="2527069" h="169279">
                <a:moveTo>
                  <a:pt x="2527069" y="77839"/>
                </a:moveTo>
                <a:cubicBezTo>
                  <a:pt x="1777538" y="32812"/>
                  <a:pt x="1028007" y="-12215"/>
                  <a:pt x="606829" y="3025"/>
                </a:cubicBezTo>
                <a:cubicBezTo>
                  <a:pt x="185651" y="18265"/>
                  <a:pt x="92825" y="93772"/>
                  <a:pt x="0" y="169279"/>
                </a:cubicBez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856615" y="4114800"/>
            <a:ext cx="1824643" cy="338554"/>
          </a:xfrm>
          <a:prstGeom prst="rect">
            <a:avLst/>
          </a:prstGeom>
          <a:noFill/>
        </p:spPr>
        <p:txBody>
          <a:bodyPr wrap="square" rtlCol="0">
            <a:spAutoFit/>
          </a:bodyPr>
          <a:lstStyle/>
          <a:p>
            <a:r>
              <a:rPr lang="en-US" sz="1600" b="1" dirty="0" smtClean="0">
                <a:solidFill>
                  <a:schemeClr val="accent1"/>
                </a:solidFill>
              </a:rPr>
              <a:t>DC/DC efficiency</a:t>
            </a:r>
            <a:endParaRPr lang="en-GB" sz="1600" b="1" baseline="-25000" dirty="0" smtClean="0">
              <a:solidFill>
                <a:schemeClr val="accent1"/>
              </a:solidFill>
            </a:endParaRPr>
          </a:p>
        </p:txBody>
      </p:sp>
      <p:sp>
        <p:nvSpPr>
          <p:cNvPr id="16" name="Freeform 15"/>
          <p:cNvSpPr/>
          <p:nvPr/>
        </p:nvSpPr>
        <p:spPr>
          <a:xfrm>
            <a:off x="4351713" y="4199438"/>
            <a:ext cx="2527069" cy="169279"/>
          </a:xfrm>
          <a:custGeom>
            <a:avLst/>
            <a:gdLst>
              <a:gd name="connsiteX0" fmla="*/ 2527069 w 2527069"/>
              <a:gd name="connsiteY0" fmla="*/ 77839 h 169279"/>
              <a:gd name="connsiteX1" fmla="*/ 606829 w 2527069"/>
              <a:gd name="connsiteY1" fmla="*/ 3025 h 169279"/>
              <a:gd name="connsiteX2" fmla="*/ 0 w 2527069"/>
              <a:gd name="connsiteY2" fmla="*/ 169279 h 169279"/>
            </a:gdLst>
            <a:ahLst/>
            <a:cxnLst>
              <a:cxn ang="0">
                <a:pos x="connsiteX0" y="connsiteY0"/>
              </a:cxn>
              <a:cxn ang="0">
                <a:pos x="connsiteX1" y="connsiteY1"/>
              </a:cxn>
              <a:cxn ang="0">
                <a:pos x="connsiteX2" y="connsiteY2"/>
              </a:cxn>
            </a:cxnLst>
            <a:rect l="l" t="t" r="r" b="b"/>
            <a:pathLst>
              <a:path w="2527069" h="169279">
                <a:moveTo>
                  <a:pt x="2527069" y="77839"/>
                </a:moveTo>
                <a:cubicBezTo>
                  <a:pt x="1777538" y="32812"/>
                  <a:pt x="1028007" y="-12215"/>
                  <a:pt x="606829" y="3025"/>
                </a:cubicBezTo>
                <a:cubicBezTo>
                  <a:pt x="185651" y="18265"/>
                  <a:pt x="92825" y="93772"/>
                  <a:pt x="0" y="169279"/>
                </a:cubicBez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953792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Input power unit (BLEIPU) – Block diagram</a:t>
            </a:r>
            <a:endParaRPr lang="en-GB" sz="3600"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38</a:t>
            </a:fld>
            <a:endParaRPr lang="en-GB" noProof="0"/>
          </a:p>
        </p:txBody>
      </p:sp>
      <p:pic>
        <p:nvPicPr>
          <p:cNvPr id="4" name="Picture 3"/>
          <p:cNvPicPr>
            <a:picLocks noChangeAspect="1"/>
          </p:cNvPicPr>
          <p:nvPr/>
        </p:nvPicPr>
        <p:blipFill>
          <a:blip r:embed="rId3"/>
          <a:stretch>
            <a:fillRect/>
          </a:stretch>
        </p:blipFill>
        <p:spPr>
          <a:xfrm>
            <a:off x="304800" y="1371600"/>
            <a:ext cx="8524875" cy="4470679"/>
          </a:xfrm>
          <a:prstGeom prst="rect">
            <a:avLst/>
          </a:prstGeom>
        </p:spPr>
      </p:pic>
    </p:spTree>
    <p:extLst>
      <p:ext uri="{BB962C8B-B14F-4D97-AF65-F5344CB8AC3E}">
        <p14:creationId xmlns:p14="http://schemas.microsoft.com/office/powerpoint/2010/main" val="389525974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Input power unit - BLEIPU</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39</a:t>
            </a:fld>
            <a:endParaRPr lang="en-GB" noProof="0"/>
          </a:p>
        </p:txBody>
      </p:sp>
      <p:grpSp>
        <p:nvGrpSpPr>
          <p:cNvPr id="11" name="Group 10"/>
          <p:cNvGrpSpPr/>
          <p:nvPr/>
        </p:nvGrpSpPr>
        <p:grpSpPr>
          <a:xfrm>
            <a:off x="228600" y="4419600"/>
            <a:ext cx="4745008" cy="1445533"/>
            <a:chOff x="4038600" y="4953000"/>
            <a:chExt cx="4786460" cy="1293133"/>
          </a:xfrm>
        </p:grpSpPr>
        <p:pic>
          <p:nvPicPr>
            <p:cNvPr id="12" name="Picture 11"/>
            <p:cNvPicPr>
              <a:picLocks noChangeAspect="1"/>
            </p:cNvPicPr>
            <p:nvPr/>
          </p:nvPicPr>
          <p:blipFill rotWithShape="1">
            <a:blip r:embed="rId3"/>
            <a:srcRect t="15022"/>
            <a:stretch/>
          </p:blipFill>
          <p:spPr>
            <a:xfrm>
              <a:off x="4038600" y="4953000"/>
              <a:ext cx="4786460" cy="1293133"/>
            </a:xfrm>
            <a:prstGeom prst="rect">
              <a:avLst/>
            </a:prstGeom>
            <a:ln>
              <a:solidFill>
                <a:schemeClr val="tx1"/>
              </a:solidFill>
            </a:ln>
          </p:spPr>
        </p:pic>
        <p:sp>
          <p:nvSpPr>
            <p:cNvPr id="13" name="TextBox 12"/>
            <p:cNvSpPr txBox="1"/>
            <p:nvPr/>
          </p:nvSpPr>
          <p:spPr>
            <a:xfrm>
              <a:off x="7654747" y="5819001"/>
              <a:ext cx="609600" cy="276999"/>
            </a:xfrm>
            <a:prstGeom prst="rect">
              <a:avLst/>
            </a:prstGeom>
            <a:solidFill>
              <a:schemeClr val="bg1"/>
            </a:solidFill>
          </p:spPr>
          <p:txBody>
            <a:bodyPr wrap="square" lIns="10800" rtlCol="0">
              <a:spAutoFit/>
            </a:bodyPr>
            <a:lstStyle>
              <a:defPPr>
                <a:defRPr lang="en-US"/>
              </a:defPPr>
              <a:lvl1pPr>
                <a:defRPr sz="1600"/>
              </a:lvl1pPr>
            </a:lstStyle>
            <a:p>
              <a:r>
                <a:rPr lang="en-US" sz="1200" dirty="0" smtClean="0"/>
                <a:t>5.00A</a:t>
              </a:r>
              <a:endParaRPr lang="en-GB" sz="1200" dirty="0"/>
            </a:p>
          </p:txBody>
        </p:sp>
      </p:grpSp>
      <p:pic>
        <p:nvPicPr>
          <p:cNvPr id="4" name="Picture 3"/>
          <p:cNvPicPr>
            <a:picLocks noChangeAspect="1"/>
          </p:cNvPicPr>
          <p:nvPr/>
        </p:nvPicPr>
        <p:blipFill rotWithShape="1">
          <a:blip r:embed="rId4"/>
          <a:srcRect r="3903"/>
          <a:stretch/>
        </p:blipFill>
        <p:spPr>
          <a:xfrm>
            <a:off x="228600" y="1447799"/>
            <a:ext cx="4745008" cy="2743201"/>
          </a:xfrm>
          <a:prstGeom prst="rect">
            <a:avLst/>
          </a:prstGeom>
          <a:ln>
            <a:solidFill>
              <a:schemeClr val="tx1"/>
            </a:solidFill>
          </a:ln>
        </p:spPr>
      </p:pic>
      <p:sp>
        <p:nvSpPr>
          <p:cNvPr id="9" name="TextBox 8"/>
          <p:cNvSpPr txBox="1"/>
          <p:nvPr/>
        </p:nvSpPr>
        <p:spPr>
          <a:xfrm>
            <a:off x="5412097" y="2085678"/>
            <a:ext cx="3274703" cy="3046988"/>
          </a:xfrm>
          <a:prstGeom prst="rect">
            <a:avLst/>
          </a:prstGeom>
          <a:noFill/>
        </p:spPr>
        <p:txBody>
          <a:bodyPr wrap="square" rtlCol="0">
            <a:spAutoFit/>
          </a:bodyPr>
          <a:lstStyle/>
          <a:p>
            <a:pPr algn="just"/>
            <a:r>
              <a:rPr lang="en-US" sz="2400" dirty="0" smtClean="0"/>
              <a:t>A custom transformer built with radiation tolerant materials and CERN tunnel approved materials is going to be produced and delivered to us in a couple of weeks</a:t>
            </a:r>
            <a:endParaRPr lang="en-GB" sz="2400" baseline="-25000" dirty="0" smtClean="0"/>
          </a:p>
        </p:txBody>
      </p:sp>
    </p:spTree>
    <p:extLst>
      <p:ext uri="{BB962C8B-B14F-4D97-AF65-F5344CB8AC3E}">
        <p14:creationId xmlns:p14="http://schemas.microsoft.com/office/powerpoint/2010/main" val="405960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Objectives</a:t>
            </a:r>
            <a:endParaRPr lang="en-GB" dirty="0"/>
          </a:p>
        </p:txBody>
      </p:sp>
      <p:sp>
        <p:nvSpPr>
          <p:cNvPr id="4" name="TextBox 3"/>
          <p:cNvSpPr txBox="1"/>
          <p:nvPr/>
        </p:nvSpPr>
        <p:spPr>
          <a:xfrm>
            <a:off x="381000" y="1917549"/>
            <a:ext cx="8111138" cy="3139321"/>
          </a:xfrm>
          <a:prstGeom prst="rect">
            <a:avLst/>
          </a:prstGeom>
          <a:noFill/>
        </p:spPr>
        <p:txBody>
          <a:bodyPr wrap="square" rtlCol="0">
            <a:spAutoFit/>
          </a:bodyPr>
          <a:lstStyle/>
          <a:p>
            <a:pPr marL="285750" indent="-285750">
              <a:buFont typeface="Arial" panose="020B0604020202020204" pitchFamily="34" charset="0"/>
              <a:buChar char="•"/>
            </a:pPr>
            <a:r>
              <a:rPr lang="en-US" sz="2200" dirty="0" smtClean="0"/>
              <a:t>Improve the reliability:</a:t>
            </a:r>
          </a:p>
          <a:p>
            <a:pPr marL="742950" lvl="1" indent="-285750">
              <a:buFont typeface="Arial" panose="020B0604020202020204" pitchFamily="34" charset="0"/>
              <a:buChar char="•"/>
            </a:pPr>
            <a:r>
              <a:rPr lang="en-US" sz="2200" dirty="0" smtClean="0"/>
              <a:t>Reduce number of interconnections.</a:t>
            </a:r>
          </a:p>
          <a:p>
            <a:pPr marL="742950" lvl="1" indent="-285750">
              <a:buFont typeface="Arial" panose="020B0604020202020204" pitchFamily="34" charset="0"/>
              <a:buChar char="•"/>
            </a:pPr>
            <a:r>
              <a:rPr lang="en-US" sz="2200" dirty="0" smtClean="0"/>
              <a:t>Simplify manufacture.</a:t>
            </a:r>
          </a:p>
          <a:p>
            <a:pPr marL="742950" lvl="1" indent="-285750">
              <a:buFont typeface="Arial" panose="020B0604020202020204" pitchFamily="34" charset="0"/>
              <a:buChar char="•"/>
            </a:pPr>
            <a:r>
              <a:rPr lang="en-US" sz="2200" dirty="0" smtClean="0"/>
              <a:t>Simplify optical transceiver interconnection.</a:t>
            </a:r>
          </a:p>
          <a:p>
            <a:pPr marL="742950" lvl="1" indent="-285750">
              <a:buFont typeface="Arial" panose="020B0604020202020204" pitchFamily="34" charset="0"/>
              <a:buChar char="•"/>
            </a:pPr>
            <a:endParaRPr lang="en-US" sz="2200" dirty="0" smtClean="0"/>
          </a:p>
          <a:p>
            <a:pPr marL="742950" lvl="1" indent="-285750">
              <a:buFont typeface="Arial" panose="020B0604020202020204" pitchFamily="34" charset="0"/>
              <a:buChar char="•"/>
            </a:pPr>
            <a:endParaRPr lang="en-US" sz="2200" dirty="0" smtClean="0"/>
          </a:p>
          <a:p>
            <a:pPr marL="285750" indent="-285750">
              <a:buFont typeface="Arial" panose="020B0604020202020204" pitchFamily="34" charset="0"/>
              <a:buChar char="•"/>
            </a:pPr>
            <a:r>
              <a:rPr lang="en-US" sz="2200" dirty="0" smtClean="0"/>
              <a:t>Improve maintainability:</a:t>
            </a:r>
          </a:p>
          <a:p>
            <a:pPr marL="742950" lvl="1" indent="-285750">
              <a:buFont typeface="Arial" panose="020B0604020202020204" pitchFamily="34" charset="0"/>
              <a:buChar char="•"/>
            </a:pPr>
            <a:r>
              <a:rPr lang="en-US" sz="2200" dirty="0"/>
              <a:t>Reduce </a:t>
            </a:r>
            <a:r>
              <a:rPr lang="en-US" sz="2200" dirty="0" smtClean="0"/>
              <a:t>repair </a:t>
            </a:r>
            <a:r>
              <a:rPr lang="en-US" sz="2200" dirty="0"/>
              <a:t>time .</a:t>
            </a:r>
            <a:endParaRPr lang="en-US" sz="2200" dirty="0" smtClean="0"/>
          </a:p>
          <a:p>
            <a:pPr marL="742950" lvl="1" indent="-285750">
              <a:buFont typeface="Arial" panose="020B0604020202020204" pitchFamily="34" charset="0"/>
              <a:buChar char="•"/>
            </a:pPr>
            <a:r>
              <a:rPr lang="en-US" sz="2200" dirty="0" smtClean="0"/>
              <a:t>Additional diagnostics.</a:t>
            </a:r>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4</a:t>
            </a:fld>
            <a:endParaRPr lang="en-GB" noProof="0"/>
          </a:p>
        </p:txBody>
      </p:sp>
      <p:pic>
        <p:nvPicPr>
          <p:cNvPr id="9" name="Picture 8"/>
          <p:cNvPicPr>
            <a:picLocks noChangeAspect="1"/>
          </p:cNvPicPr>
          <p:nvPr/>
        </p:nvPicPr>
        <p:blipFill>
          <a:blip r:embed="rId3">
            <a:clrChange>
              <a:clrFrom>
                <a:srgbClr val="FAFAFA"/>
              </a:clrFrom>
              <a:clrTo>
                <a:srgbClr val="FAFAFA">
                  <a:alpha val="0"/>
                </a:srgbClr>
              </a:clrTo>
            </a:clrChange>
          </a:blip>
          <a:stretch>
            <a:fillRect/>
          </a:stretch>
        </p:blipFill>
        <p:spPr>
          <a:xfrm>
            <a:off x="6858000" y="2057400"/>
            <a:ext cx="1371600" cy="1267022"/>
          </a:xfrm>
          <a:prstGeom prst="rect">
            <a:avLst/>
          </a:prstGeom>
        </p:spPr>
      </p:pic>
      <p:pic>
        <p:nvPicPr>
          <p:cNvPr id="10" name="Picture 9"/>
          <p:cNvPicPr>
            <a:picLocks noChangeAspect="1"/>
          </p:cNvPicPr>
          <p:nvPr/>
        </p:nvPicPr>
        <p:blipFill>
          <a:blip r:embed="rId4"/>
          <a:stretch>
            <a:fillRect/>
          </a:stretch>
        </p:blipFill>
        <p:spPr>
          <a:xfrm>
            <a:off x="7162800" y="3886200"/>
            <a:ext cx="856863" cy="1014178"/>
          </a:xfrm>
          <a:prstGeom prst="rect">
            <a:avLst/>
          </a:prstGeom>
        </p:spPr>
      </p:pic>
    </p:spTree>
    <p:extLst>
      <p:ext uri="{BB962C8B-B14F-4D97-AF65-F5344CB8AC3E}">
        <p14:creationId xmlns:p14="http://schemas.microsoft.com/office/powerpoint/2010/main" val="3569534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1414"/>
            <a:ext cx="8686800" cy="725470"/>
          </a:xfrm>
        </p:spPr>
        <p:txBody>
          <a:bodyPr>
            <a:noAutofit/>
          </a:bodyPr>
          <a:lstStyle/>
          <a:p>
            <a:r>
              <a:rPr lang="en-GB" sz="3600" dirty="0" smtClean="0"/>
              <a:t>Power supply unit (BLEPSU) – Block diagram</a:t>
            </a:r>
            <a:endParaRPr lang="en-GB" sz="3600"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40</a:t>
            </a:fld>
            <a:endParaRPr lang="en-GB" noProof="0"/>
          </a:p>
        </p:txBody>
      </p:sp>
      <p:pic>
        <p:nvPicPr>
          <p:cNvPr id="5" name="Picture 4"/>
          <p:cNvPicPr>
            <a:picLocks noChangeAspect="1"/>
          </p:cNvPicPr>
          <p:nvPr/>
        </p:nvPicPr>
        <p:blipFill>
          <a:blip r:embed="rId3"/>
          <a:stretch>
            <a:fillRect/>
          </a:stretch>
        </p:blipFill>
        <p:spPr>
          <a:xfrm>
            <a:off x="1066800" y="992109"/>
            <a:ext cx="5265064" cy="5278461"/>
          </a:xfrm>
          <a:prstGeom prst="rect">
            <a:avLst/>
          </a:prstGeom>
        </p:spPr>
      </p:pic>
    </p:spTree>
    <p:extLst>
      <p:ext uri="{BB962C8B-B14F-4D97-AF65-F5344CB8AC3E}">
        <p14:creationId xmlns:p14="http://schemas.microsoft.com/office/powerpoint/2010/main" val="35296845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BLMSPS – Backplane schematics</a:t>
            </a:r>
            <a:endParaRPr lang="en-GB" sz="3600"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41</a:t>
            </a:fld>
            <a:endParaRPr lang="en-GB" noProof="0"/>
          </a:p>
        </p:txBody>
      </p:sp>
      <p:pic>
        <p:nvPicPr>
          <p:cNvPr id="5" name="Picture 4"/>
          <p:cNvPicPr>
            <a:picLocks noChangeAspect="1"/>
          </p:cNvPicPr>
          <p:nvPr/>
        </p:nvPicPr>
        <p:blipFill rotWithShape="1">
          <a:blip r:embed="rId3"/>
          <a:srcRect l="656"/>
          <a:stretch/>
        </p:blipFill>
        <p:spPr>
          <a:xfrm>
            <a:off x="244575" y="1269172"/>
            <a:ext cx="8654850" cy="4680000"/>
          </a:xfrm>
          <a:prstGeom prst="rect">
            <a:avLst/>
          </a:prstGeom>
          <a:ln>
            <a:solidFill>
              <a:schemeClr val="tx1"/>
            </a:solidFill>
          </a:ln>
        </p:spPr>
      </p:pic>
    </p:spTree>
    <p:extLst>
      <p:ext uri="{BB962C8B-B14F-4D97-AF65-F5344CB8AC3E}">
        <p14:creationId xmlns:p14="http://schemas.microsoft.com/office/powerpoint/2010/main" val="27687665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BLMSPS – Input power unit schematics</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42</a:t>
            </a:fld>
            <a:endParaRPr lang="en-GB" noProof="0"/>
          </a:p>
        </p:txBody>
      </p:sp>
      <p:pic>
        <p:nvPicPr>
          <p:cNvPr id="4" name="Picture 3"/>
          <p:cNvPicPr>
            <a:picLocks noChangeAspect="1"/>
          </p:cNvPicPr>
          <p:nvPr/>
        </p:nvPicPr>
        <p:blipFill>
          <a:blip r:embed="rId3"/>
          <a:stretch>
            <a:fillRect/>
          </a:stretch>
        </p:blipFill>
        <p:spPr>
          <a:xfrm>
            <a:off x="1500465" y="914400"/>
            <a:ext cx="6143069" cy="5757059"/>
          </a:xfrm>
          <a:prstGeom prst="rect">
            <a:avLst/>
          </a:prstGeom>
          <a:ln>
            <a:solidFill>
              <a:schemeClr val="tx1"/>
            </a:solidFill>
          </a:ln>
        </p:spPr>
      </p:pic>
    </p:spTree>
    <p:extLst>
      <p:ext uri="{BB962C8B-B14F-4D97-AF65-F5344CB8AC3E}">
        <p14:creationId xmlns:p14="http://schemas.microsoft.com/office/powerpoint/2010/main" val="27985308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BLMSPS – Power supply unit schematics</a:t>
            </a:r>
            <a:endParaRPr lang="en-GB" sz="3600"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43</a:t>
            </a:fld>
            <a:endParaRPr lang="en-GB" noProof="0"/>
          </a:p>
        </p:txBody>
      </p:sp>
      <p:pic>
        <p:nvPicPr>
          <p:cNvPr id="4" name="Picture 3"/>
          <p:cNvPicPr>
            <a:picLocks noChangeAspect="1"/>
          </p:cNvPicPr>
          <p:nvPr/>
        </p:nvPicPr>
        <p:blipFill>
          <a:blip r:embed="rId3"/>
          <a:stretch>
            <a:fillRect/>
          </a:stretch>
        </p:blipFill>
        <p:spPr>
          <a:xfrm>
            <a:off x="2286000" y="796884"/>
            <a:ext cx="4572000" cy="5920901"/>
          </a:xfrm>
          <a:prstGeom prst="rect">
            <a:avLst/>
          </a:prstGeom>
          <a:ln>
            <a:solidFill>
              <a:schemeClr val="tx1"/>
            </a:solidFill>
          </a:ln>
        </p:spPr>
      </p:pic>
    </p:spTree>
    <p:extLst>
      <p:ext uri="{BB962C8B-B14F-4D97-AF65-F5344CB8AC3E}">
        <p14:creationId xmlns:p14="http://schemas.microsoft.com/office/powerpoint/2010/main" val="19605785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BLMSPS – Power supply unit layout design</a:t>
            </a:r>
            <a:endParaRPr lang="en-GB" sz="3600"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44</a:t>
            </a:fld>
            <a:endParaRPr lang="en-GB" noProof="0"/>
          </a:p>
        </p:txBody>
      </p:sp>
      <p:pic>
        <p:nvPicPr>
          <p:cNvPr id="5" name="Picture 4"/>
          <p:cNvPicPr>
            <a:picLocks noChangeAspect="1"/>
          </p:cNvPicPr>
          <p:nvPr/>
        </p:nvPicPr>
        <p:blipFill>
          <a:blip r:embed="rId3"/>
          <a:stretch>
            <a:fillRect/>
          </a:stretch>
        </p:blipFill>
        <p:spPr>
          <a:xfrm>
            <a:off x="304800" y="1295400"/>
            <a:ext cx="8438338" cy="4793936"/>
          </a:xfrm>
          <a:prstGeom prst="rect">
            <a:avLst/>
          </a:prstGeom>
        </p:spPr>
      </p:pic>
    </p:spTree>
    <p:extLst>
      <p:ext uri="{BB962C8B-B14F-4D97-AF65-F5344CB8AC3E}">
        <p14:creationId xmlns:p14="http://schemas.microsoft.com/office/powerpoint/2010/main" val="1950865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System Overview</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5</a:t>
            </a:fld>
            <a:endParaRPr lang="en-GB" noProof="0"/>
          </a:p>
        </p:txBody>
      </p:sp>
      <p:pic>
        <p:nvPicPr>
          <p:cNvPr id="12" name="Picture 11"/>
          <p:cNvPicPr>
            <a:picLocks noChangeAspect="1"/>
          </p:cNvPicPr>
          <p:nvPr/>
        </p:nvPicPr>
        <p:blipFill>
          <a:blip r:embed="rId3"/>
          <a:stretch>
            <a:fillRect/>
          </a:stretch>
        </p:blipFill>
        <p:spPr>
          <a:xfrm>
            <a:off x="76200" y="1139218"/>
            <a:ext cx="9067800" cy="5032981"/>
          </a:xfrm>
          <a:prstGeom prst="rect">
            <a:avLst/>
          </a:prstGeom>
        </p:spPr>
      </p:pic>
    </p:spTree>
    <p:extLst>
      <p:ext uri="{BB962C8B-B14F-4D97-AF65-F5344CB8AC3E}">
        <p14:creationId xmlns:p14="http://schemas.microsoft.com/office/powerpoint/2010/main" val="12493357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Connections architecture</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6</a:t>
            </a:fld>
            <a:endParaRPr lang="en-GB" noProof="0"/>
          </a:p>
        </p:txBody>
      </p:sp>
      <p:pic>
        <p:nvPicPr>
          <p:cNvPr id="4" name="Picture 3"/>
          <p:cNvPicPr>
            <a:picLocks noChangeAspect="1"/>
          </p:cNvPicPr>
          <p:nvPr/>
        </p:nvPicPr>
        <p:blipFill>
          <a:blip r:embed="rId3"/>
          <a:stretch>
            <a:fillRect/>
          </a:stretch>
        </p:blipFill>
        <p:spPr>
          <a:xfrm>
            <a:off x="228600" y="1295400"/>
            <a:ext cx="8837676" cy="4572000"/>
          </a:xfrm>
          <a:prstGeom prst="rect">
            <a:avLst/>
          </a:prstGeom>
        </p:spPr>
      </p:pic>
    </p:spTree>
    <p:extLst>
      <p:ext uri="{BB962C8B-B14F-4D97-AF65-F5344CB8AC3E}">
        <p14:creationId xmlns:p14="http://schemas.microsoft.com/office/powerpoint/2010/main" val="2959400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Tunnel installation architecture</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7</a:t>
            </a:fld>
            <a:endParaRPr lang="en-GB" noProof="0"/>
          </a:p>
        </p:txBody>
      </p:sp>
      <p:pic>
        <p:nvPicPr>
          <p:cNvPr id="5" name="Picture 4"/>
          <p:cNvPicPr>
            <a:picLocks noChangeAspect="1"/>
          </p:cNvPicPr>
          <p:nvPr/>
        </p:nvPicPr>
        <p:blipFill rotWithShape="1">
          <a:blip r:embed="rId3"/>
          <a:srcRect l="5263" t="5700" r="2631" b="9996"/>
          <a:stretch/>
        </p:blipFill>
        <p:spPr>
          <a:xfrm>
            <a:off x="304799" y="796883"/>
            <a:ext cx="8685009" cy="5624577"/>
          </a:xfrm>
          <a:prstGeom prst="rect">
            <a:avLst/>
          </a:prstGeom>
          <a:ln>
            <a:solidFill>
              <a:schemeClr val="tx1"/>
            </a:solidFill>
          </a:ln>
        </p:spPr>
      </p:pic>
    </p:spTree>
    <p:extLst>
      <p:ext uri="{BB962C8B-B14F-4D97-AF65-F5344CB8AC3E}">
        <p14:creationId xmlns:p14="http://schemas.microsoft.com/office/powerpoint/2010/main" val="35024297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Tunnel installation architecture</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8</a:t>
            </a:fld>
            <a:endParaRPr lang="en-GB" noProof="0"/>
          </a:p>
        </p:txBody>
      </p:sp>
      <p:pic>
        <p:nvPicPr>
          <p:cNvPr id="5" name="Picture 4"/>
          <p:cNvPicPr>
            <a:picLocks noChangeAspect="1"/>
          </p:cNvPicPr>
          <p:nvPr/>
        </p:nvPicPr>
        <p:blipFill rotWithShape="1">
          <a:blip r:embed="rId3"/>
          <a:srcRect l="5263" t="5700" r="2631" b="9996"/>
          <a:stretch/>
        </p:blipFill>
        <p:spPr>
          <a:xfrm>
            <a:off x="304799" y="796883"/>
            <a:ext cx="8685009" cy="5624577"/>
          </a:xfrm>
          <a:prstGeom prst="rect">
            <a:avLst/>
          </a:prstGeom>
          <a:ln>
            <a:solidFill>
              <a:schemeClr val="tx1"/>
            </a:solidFill>
          </a:ln>
        </p:spPr>
      </p:pic>
      <p:sp>
        <p:nvSpPr>
          <p:cNvPr id="4" name="TextBox 3"/>
          <p:cNvSpPr txBox="1"/>
          <p:nvPr/>
        </p:nvSpPr>
        <p:spPr>
          <a:xfrm>
            <a:off x="2667000" y="3124200"/>
            <a:ext cx="6248400" cy="3416320"/>
          </a:xfrm>
          <a:prstGeom prst="rect">
            <a:avLst/>
          </a:prstGeom>
          <a:solidFill>
            <a:schemeClr val="bg1"/>
          </a:solidFill>
          <a:ln>
            <a:solidFill>
              <a:schemeClr val="tx1"/>
            </a:solidFill>
          </a:ln>
        </p:spPr>
        <p:txBody>
          <a:bodyPr wrap="square" rtlCol="0">
            <a:spAutoFit/>
          </a:bodyPr>
          <a:lstStyle/>
          <a:p>
            <a:pPr marL="285750" indent="-285750" algn="just">
              <a:buFont typeface="Arial" panose="020B0604020202020204" pitchFamily="34" charset="0"/>
              <a:buChar char="•"/>
            </a:pPr>
            <a:r>
              <a:rPr lang="en-US" dirty="0" smtClean="0"/>
              <a:t>With the current number of BLM channels we would have about 10 mini-crates per sextants (in total 60 mini-crates will be installed).</a:t>
            </a:r>
          </a:p>
          <a:p>
            <a:pPr marL="285750" indent="-285750" algn="just">
              <a:buFont typeface="Arial" panose="020B0604020202020204" pitchFamily="34" charset="0"/>
              <a:buChar char="•"/>
            </a:pPr>
            <a:r>
              <a:rPr lang="en-US" dirty="0" smtClean="0"/>
              <a:t>Each mini-crates will acquire 5 monitors + 3 spares.</a:t>
            </a:r>
          </a:p>
          <a:p>
            <a:pPr marL="285750" indent="-285750" algn="just">
              <a:buFont typeface="Arial" panose="020B0604020202020204" pitchFamily="34" charset="0"/>
              <a:buChar char="•"/>
            </a:pPr>
            <a:r>
              <a:rPr lang="en-US" dirty="0" smtClean="0"/>
              <a:t>The position of BLM mini-crates will close to the BPM mini-crates.</a:t>
            </a:r>
          </a:p>
          <a:p>
            <a:pPr marL="285750" indent="-285750" algn="just">
              <a:buFont typeface="Arial" panose="020B0604020202020204" pitchFamily="34" charset="0"/>
              <a:buChar char="•"/>
            </a:pPr>
            <a:r>
              <a:rPr lang="en-US" dirty="0" smtClean="0"/>
              <a:t>In the LSS we will not have any mini-crates, they will be located at the end of the arc.</a:t>
            </a:r>
          </a:p>
          <a:p>
            <a:pPr marL="285750" indent="-285750" algn="just">
              <a:buFont typeface="Arial" panose="020B0604020202020204" pitchFamily="34" charset="0"/>
              <a:buChar char="•"/>
            </a:pPr>
            <a:r>
              <a:rPr lang="en-US" dirty="0" smtClean="0"/>
              <a:t>The longer cable to connect the monitor to the mini-rack will be about 100m.</a:t>
            </a:r>
          </a:p>
          <a:p>
            <a:pPr marL="285750" indent="-285750" algn="just">
              <a:buFont typeface="Arial" panose="020B0604020202020204" pitchFamily="34" charset="0"/>
              <a:buChar char="•"/>
            </a:pPr>
            <a:r>
              <a:rPr lang="en-US" dirty="0" smtClean="0"/>
              <a:t>This a proposal which has to be approved by the Integration Team.</a:t>
            </a:r>
            <a:endParaRPr lang="en-GB" dirty="0"/>
          </a:p>
        </p:txBody>
      </p:sp>
    </p:spTree>
    <p:extLst>
      <p:ext uri="{BB962C8B-B14F-4D97-AF65-F5344CB8AC3E}">
        <p14:creationId xmlns:p14="http://schemas.microsoft.com/office/powerpoint/2010/main" val="1017783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System names and acronyms</a:t>
            </a:r>
            <a:endParaRPr lang="en-GB" dirty="0"/>
          </a:p>
        </p:txBody>
      </p:sp>
      <p:sp>
        <p:nvSpPr>
          <p:cNvPr id="4" name="TextBox 3"/>
          <p:cNvSpPr txBox="1"/>
          <p:nvPr/>
        </p:nvSpPr>
        <p:spPr>
          <a:xfrm>
            <a:off x="347062" y="1676400"/>
            <a:ext cx="8720738" cy="369331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Beam Loss Electronic Acquisition Crate for the Tunnel	(BLEACT) 	EDA-03916-V1-0</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Beam Loss Electronic Backplane for the Tunnel	(BLEBPT)	EDA-03917-V1-0</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Beam Loss Electronic Input Power Unit		(BLEIPU)	EDA-03918-V1-0</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a:t>Beam Loss </a:t>
            </a:r>
            <a:r>
              <a:rPr lang="en-US" dirty="0" smtClean="0"/>
              <a:t>Electronic Power Supply Unit		(BLEPSU)	EDA-03919-V1-0</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Beam </a:t>
            </a:r>
            <a:r>
              <a:rPr lang="en-US" dirty="0"/>
              <a:t>Loss </a:t>
            </a:r>
            <a:r>
              <a:rPr lang="en-US" dirty="0" smtClean="0"/>
              <a:t>Electronic Acquisition Crate Control	(BLEACC)	T.B.D.</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a:t>Beam Loss </a:t>
            </a:r>
            <a:r>
              <a:rPr lang="en-US" dirty="0" smtClean="0"/>
              <a:t>Electronic Current to Frequency version 2	(BLECF2</a:t>
            </a:r>
            <a:r>
              <a:rPr lang="en-US" dirty="0"/>
              <a:t>)	EDA-03704-V1-0</a:t>
            </a: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Beam Loss Electronic LED plug			(BLELED)	EDA-03920-V1-0</a:t>
            </a:r>
            <a:endParaRPr lang="en-GB" dirty="0" smtClean="0"/>
          </a:p>
        </p:txBody>
      </p:sp>
      <p:sp>
        <p:nvSpPr>
          <p:cNvPr id="3" name="Slide Number Placeholder 2"/>
          <p:cNvSpPr>
            <a:spLocks noGrp="1"/>
          </p:cNvSpPr>
          <p:nvPr>
            <p:ph type="sldNum" sz="quarter" idx="12"/>
          </p:nvPr>
        </p:nvSpPr>
        <p:spPr/>
        <p:txBody>
          <a:bodyPr/>
          <a:lstStyle/>
          <a:p>
            <a:fld id="{B6F15528-21DE-4FAA-801E-634DDDAF4B2B}" type="slidenum">
              <a:rPr lang="en-GB" noProof="0" smtClean="0"/>
              <a:pPr/>
              <a:t>9</a:t>
            </a:fld>
            <a:endParaRPr lang="en-GB" noProof="0"/>
          </a:p>
        </p:txBody>
      </p:sp>
    </p:spTree>
    <p:extLst>
      <p:ext uri="{BB962C8B-B14F-4D97-AF65-F5344CB8AC3E}">
        <p14:creationId xmlns:p14="http://schemas.microsoft.com/office/powerpoint/2010/main" val="683461385"/>
      </p:ext>
    </p:extLst>
  </p:cSld>
  <p:clrMapOvr>
    <a:masterClrMapping/>
  </p:clrMapOvr>
  <p:timing>
    <p:tnLst>
      <p:par>
        <p:cTn id="1" dur="indefinite" restart="never" nodeType="tmRoot"/>
      </p:par>
    </p:tnLst>
  </p:timing>
</p:sld>
</file>

<file path=ppt/theme/theme1.xml><?xml version="1.0" encoding="utf-8"?>
<a:theme xmlns:a="http://schemas.openxmlformats.org/drawingml/2006/main" name="czam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czamTheme</Template>
  <TotalTime>33363</TotalTime>
  <Words>2136</Words>
  <Application>Microsoft Office PowerPoint</Application>
  <PresentationFormat>On-screen Show (4:3)</PresentationFormat>
  <Paragraphs>592</Paragraphs>
  <Slides>44</Slides>
  <Notes>44</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Courier New</vt:lpstr>
      <vt:lpstr>Webdings</vt:lpstr>
      <vt:lpstr>Wingdings</vt:lpstr>
      <vt:lpstr>Wingdings 2</vt:lpstr>
      <vt:lpstr>czamTheme</vt:lpstr>
      <vt:lpstr>BLMSPS – Design Overview</vt:lpstr>
      <vt:lpstr>Agenda</vt:lpstr>
      <vt:lpstr>Objectives</vt:lpstr>
      <vt:lpstr>Objectives</vt:lpstr>
      <vt:lpstr>System Overview</vt:lpstr>
      <vt:lpstr>Connections architecture</vt:lpstr>
      <vt:lpstr>Tunnel installation architecture</vt:lpstr>
      <vt:lpstr>Tunnel installation architecture</vt:lpstr>
      <vt:lpstr>System names and acronyms</vt:lpstr>
      <vt:lpstr>Acquisition Crate 3D - Update</vt:lpstr>
      <vt:lpstr>Acquisition Crate – distribution of functions</vt:lpstr>
      <vt:lpstr>Acquisition Crate – Grounding and Bonding</vt:lpstr>
      <vt:lpstr>Acquisition Crate – Grounding and Bonding</vt:lpstr>
      <vt:lpstr>Acquisition Crate – Grounding and Bonding</vt:lpstr>
      <vt:lpstr>Backplane - Characteristics</vt:lpstr>
      <vt:lpstr>Cards connectors</vt:lpstr>
      <vt:lpstr>Backplane connectors</vt:lpstr>
      <vt:lpstr>Input Power Unit (BLEIPU) - 3D modelling</vt:lpstr>
      <vt:lpstr>Input Power Unit (BLEIPU) pinout</vt:lpstr>
      <vt:lpstr>Power Supply Unit (BLEPSU) - Update</vt:lpstr>
      <vt:lpstr>Power Supply Unit (BLEPSU) - pinout</vt:lpstr>
      <vt:lpstr>Acquisition Crate Control (BLEACC) - pinout</vt:lpstr>
      <vt:lpstr>Acquisition Card (BLECF2) - pinout</vt:lpstr>
      <vt:lpstr>Acquisition Card (BLECF2) - 3D preview</vt:lpstr>
      <vt:lpstr>Acquisition Card (BLECF2) – EEPROM</vt:lpstr>
      <vt:lpstr>Acquisition Card (BLECF2) – Front connector</vt:lpstr>
      <vt:lpstr>Acquisition Card (BLECF2) – LED CAP</vt:lpstr>
      <vt:lpstr>BLMSPS – 3D chassis ventilation</vt:lpstr>
      <vt:lpstr>BLMSPS – 3D cabinet integration</vt:lpstr>
      <vt:lpstr>BLMSPS – Cabinet characteristics</vt:lpstr>
      <vt:lpstr>FPGA programming and local diagnostics</vt:lpstr>
      <vt:lpstr>Tunnel tester</vt:lpstr>
      <vt:lpstr>Conclusions</vt:lpstr>
      <vt:lpstr>BLMSPS – 3D animation</vt:lpstr>
      <vt:lpstr>Additional Slides</vt:lpstr>
      <vt:lpstr>Power budget</vt:lpstr>
      <vt:lpstr>Power budget</vt:lpstr>
      <vt:lpstr>Input power unit (BLEIPU) – Block diagram</vt:lpstr>
      <vt:lpstr>Input power unit - BLEIPU</vt:lpstr>
      <vt:lpstr>Power supply unit (BLEPSU) – Block diagram</vt:lpstr>
      <vt:lpstr>BLMSPS – Backplane schematics</vt:lpstr>
      <vt:lpstr>BLMSPS – Input power unit schematics</vt:lpstr>
      <vt:lpstr>BLMSPS – Power supply unit schematics</vt:lpstr>
      <vt:lpstr>BLMSPS – Power supply unit layout design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BLM-INJ_presentation_CZ</dc:title>
  <dc:creator>Christos Zamantzas</dc:creator>
  <cp:keywords>FPGA, Design, Injectors, Technical Board</cp:keywords>
  <cp:lastModifiedBy>William Vigano'</cp:lastModifiedBy>
  <cp:revision>2094</cp:revision>
  <dcterms:created xsi:type="dcterms:W3CDTF">2006-08-16T00:00:00Z</dcterms:created>
  <dcterms:modified xsi:type="dcterms:W3CDTF">2018-10-12T09:31:25Z</dcterms:modified>
  <cp:category>TB;review</cp:category>
  <cp:contentStatus>Final</cp:contentStatus>
</cp:coreProperties>
</file>