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8" r:id="rId8"/>
    <p:sldId id="264" r:id="rId9"/>
    <p:sldId id="266" r:id="rId10"/>
    <p:sldId id="267" r:id="rId11"/>
    <p:sldId id="270" r:id="rId12"/>
    <p:sldId id="271" r:id="rId13"/>
    <p:sldId id="269" r:id="rId14"/>
    <p:sldId id="25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7200"/>
    <a:srgbClr val="D8E7F4"/>
    <a:srgbClr val="0055A0"/>
    <a:srgbClr val="F0DCDC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7143" autoAdjust="0"/>
  </p:normalViewPr>
  <p:slideViewPr>
    <p:cSldViewPr snapToGrid="0" snapToObjects="1">
      <p:cViewPr varScale="1">
        <p:scale>
          <a:sx n="138" d="100"/>
          <a:sy n="138" d="100"/>
        </p:scale>
        <p:origin x="19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33D5A-47B7-4B9E-8F31-BEBE10F9BFDB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4B97D-7DBD-4809-8DCA-516C6EFD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534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B3997-50EB-4C0B-82D6-1F6271912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39538"/>
            <a:ext cx="8226854" cy="1343415"/>
          </a:xfrm>
        </p:spPr>
        <p:txBody>
          <a:bodyPr anchor="b">
            <a:normAutofit fontScale="90000"/>
          </a:bodyPr>
          <a:lstStyle/>
          <a:p>
            <a:r>
              <a:rPr lang="en-GB" b="1" dirty="0"/>
              <a:t>BI-BP future needs for </a:t>
            </a:r>
            <a:br>
              <a:rPr lang="en-GB" b="1" dirty="0"/>
            </a:br>
            <a:r>
              <a:rPr lang="en-GB" b="1" dirty="0"/>
              <a:t>rad-hard tunnel crates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7E3829-DF4D-4DB3-9901-9258C053AF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E5D889-EB32-46B7-B0B2-01B406288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250664-CB5A-4E78-A011-F82FD7DA38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527E0F-03B0-4016-804A-F060CB97B50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4454" y="3582953"/>
            <a:ext cx="8229600" cy="649027"/>
          </a:xfrm>
        </p:spPr>
        <p:txBody>
          <a:bodyPr anchor="t">
            <a:normAutofit/>
          </a:bodyPr>
          <a:lstStyle/>
          <a:p>
            <a:r>
              <a:rPr lang="en-GB" dirty="0"/>
              <a:t>12/10/2018 BI Technical Board</a:t>
            </a:r>
          </a:p>
          <a:p>
            <a:r>
              <a:rPr lang="en-GB" dirty="0"/>
              <a:t>A. </a:t>
            </a:r>
            <a:r>
              <a:rPr lang="en-GB" dirty="0" err="1"/>
              <a:t>Boccardi</a:t>
            </a:r>
            <a:r>
              <a:rPr lang="en-GB" dirty="0"/>
              <a:t>, M. Barros Marin, </a:t>
            </a:r>
            <a:r>
              <a:rPr lang="en-GB" u="sng" dirty="0"/>
              <a:t>M. Krupa</a:t>
            </a:r>
            <a:r>
              <a:rPr lang="en-GB" dirty="0"/>
              <a:t>, M. Wendt</a:t>
            </a:r>
          </a:p>
        </p:txBody>
      </p:sp>
    </p:spTree>
    <p:extLst>
      <p:ext uri="{BB962C8B-B14F-4D97-AF65-F5344CB8AC3E}">
        <p14:creationId xmlns:p14="http://schemas.microsoft.com/office/powerpoint/2010/main" val="2709683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Maintain format of the digital board?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9C65F2-5E33-4162-9585-3AC09FCE9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151937" y="2107276"/>
            <a:ext cx="4771369" cy="2643448"/>
          </a:xfrm>
          <a:prstGeom prst="rect">
            <a:avLst/>
          </a:prstGeom>
        </p:spPr>
      </p:pic>
      <p:pic>
        <p:nvPicPr>
          <p:cNvPr id="19" name="Content Placeholder 6">
            <a:extLst>
              <a:ext uri="{FF2B5EF4-FFF2-40B4-BE49-F238E27FC236}">
                <a16:creationId xmlns:a16="http://schemas.microsoft.com/office/drawing/2014/main" id="{E4D50009-5EE8-4B42-9A28-3BC8D1B6AC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19331" y="1615725"/>
            <a:ext cx="4762024" cy="3596164"/>
          </a:xfr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41CD01C-5125-415F-A6C0-86DAF6896E11}"/>
              </a:ext>
            </a:extLst>
          </p:cNvPr>
          <p:cNvSpPr/>
          <p:nvPr/>
        </p:nvSpPr>
        <p:spPr>
          <a:xfrm>
            <a:off x="2167636" y="1102063"/>
            <a:ext cx="1486767" cy="1641387"/>
          </a:xfrm>
          <a:prstGeom prst="rect">
            <a:avLst/>
          </a:prstGeom>
          <a:solidFill>
            <a:srgbClr val="92D050">
              <a:alpha val="75000"/>
            </a:srgbClr>
          </a:solidFill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63E412B-B479-41E6-ADF9-759CB510E3DD}"/>
              </a:ext>
            </a:extLst>
          </p:cNvPr>
          <p:cNvSpPr/>
          <p:nvPr/>
        </p:nvSpPr>
        <p:spPr>
          <a:xfrm>
            <a:off x="1050808" y="1100350"/>
            <a:ext cx="1116828" cy="1646717"/>
          </a:xfrm>
          <a:prstGeom prst="rect">
            <a:avLst/>
          </a:prstGeom>
          <a:solidFill>
            <a:srgbClr val="FFC000">
              <a:alpha val="75000"/>
            </a:srgbClr>
          </a:solidFill>
          <a:ln w="38100">
            <a:solidFill>
              <a:srgbClr val="9672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5C90948-8A11-4CB3-B97D-C9D657D79E15}"/>
              </a:ext>
            </a:extLst>
          </p:cNvPr>
          <p:cNvSpPr/>
          <p:nvPr/>
        </p:nvSpPr>
        <p:spPr>
          <a:xfrm>
            <a:off x="2713910" y="3528669"/>
            <a:ext cx="1180800" cy="1105200"/>
          </a:xfrm>
          <a:prstGeom prst="rect">
            <a:avLst/>
          </a:prstGeom>
          <a:solidFill>
            <a:srgbClr val="92D050">
              <a:alpha val="75000"/>
            </a:srgbClr>
          </a:solidFill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77F905B-136F-40BF-B819-F574328ACE7B}"/>
              </a:ext>
            </a:extLst>
          </p:cNvPr>
          <p:cNvSpPr/>
          <p:nvPr/>
        </p:nvSpPr>
        <p:spPr>
          <a:xfrm>
            <a:off x="1050807" y="4883609"/>
            <a:ext cx="1213943" cy="874040"/>
          </a:xfrm>
          <a:prstGeom prst="rect">
            <a:avLst/>
          </a:prstGeom>
          <a:solidFill>
            <a:srgbClr val="FFC000">
              <a:alpha val="75000"/>
            </a:srgbClr>
          </a:solidFill>
          <a:ln w="38100">
            <a:solidFill>
              <a:srgbClr val="9672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3FBB955-C043-4C81-8E11-ECF0631783A5}"/>
              </a:ext>
            </a:extLst>
          </p:cNvPr>
          <p:cNvSpPr/>
          <p:nvPr/>
        </p:nvSpPr>
        <p:spPr>
          <a:xfrm>
            <a:off x="2264750" y="4888312"/>
            <a:ext cx="449160" cy="869337"/>
          </a:xfrm>
          <a:prstGeom prst="rect">
            <a:avLst/>
          </a:prstGeom>
          <a:solidFill>
            <a:srgbClr val="92D050">
              <a:alpha val="75000"/>
            </a:srgbClr>
          </a:solidFill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EB770A7-01ED-4F8E-B470-2CD8750B4E08}"/>
              </a:ext>
            </a:extLst>
          </p:cNvPr>
          <p:cNvSpPr/>
          <p:nvPr/>
        </p:nvSpPr>
        <p:spPr>
          <a:xfrm>
            <a:off x="1050807" y="2747067"/>
            <a:ext cx="1663103" cy="2134191"/>
          </a:xfrm>
          <a:prstGeom prst="rect">
            <a:avLst/>
          </a:prstGeom>
          <a:solidFill>
            <a:srgbClr val="92D050">
              <a:alpha val="75000"/>
            </a:srgbClr>
          </a:solidFill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4F32388-4AA8-4ECD-97F3-368666FD365A}"/>
              </a:ext>
            </a:extLst>
          </p:cNvPr>
          <p:cNvSpPr/>
          <p:nvPr/>
        </p:nvSpPr>
        <p:spPr>
          <a:xfrm>
            <a:off x="1050807" y="1093296"/>
            <a:ext cx="1116828" cy="1646717"/>
          </a:xfrm>
          <a:prstGeom prst="rect">
            <a:avLst/>
          </a:prstGeom>
          <a:noFill/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>
                <a:solidFill>
                  <a:srgbClr val="967200"/>
                </a:solidFill>
              </a:rPr>
              <a:t>?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0665D3B-1F69-4B2A-8753-B19FB8DC1BD5}"/>
              </a:ext>
            </a:extLst>
          </p:cNvPr>
          <p:cNvSpPr/>
          <p:nvPr/>
        </p:nvSpPr>
        <p:spPr>
          <a:xfrm>
            <a:off x="1044063" y="4876369"/>
            <a:ext cx="1213943" cy="874040"/>
          </a:xfrm>
          <a:prstGeom prst="rect">
            <a:avLst/>
          </a:prstGeom>
          <a:noFill/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>
                <a:solidFill>
                  <a:srgbClr val="967200"/>
                </a:solidFill>
              </a:rPr>
              <a:t>?</a:t>
            </a:r>
            <a:endParaRPr lang="en-GB" sz="2800" b="1" dirty="0">
              <a:solidFill>
                <a:srgbClr val="9672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C5BFAF0-8CF6-40D3-B77B-887FD6B53E70}"/>
              </a:ext>
            </a:extLst>
          </p:cNvPr>
          <p:cNvSpPr txBox="1"/>
          <p:nvPr/>
        </p:nvSpPr>
        <p:spPr>
          <a:xfrm>
            <a:off x="6741934" y="2522507"/>
            <a:ext cx="218200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Might be</a:t>
            </a:r>
            <a:br>
              <a:rPr lang="en-US" sz="2800" b="1" dirty="0"/>
            </a:br>
            <a:r>
              <a:rPr lang="en-US" sz="2800" b="1" dirty="0"/>
              <a:t>possible</a:t>
            </a:r>
            <a:br>
              <a:rPr lang="en-US" sz="2800" b="1" dirty="0"/>
            </a:br>
            <a:r>
              <a:rPr lang="en-US" sz="2800" b="1" dirty="0"/>
              <a:t>but looks </a:t>
            </a:r>
            <a:br>
              <a:rPr lang="en-US" sz="2800" b="1" dirty="0"/>
            </a:br>
            <a:r>
              <a:rPr lang="en-US" sz="2800" b="1" dirty="0"/>
              <a:t>challenging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33893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0.40538 -0.189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60" y="-946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4.07407E-6 L 0.26962 0.3611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1805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81481E-6 L 0.4217 -0.190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76" y="-960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231 L 0.29393 0.168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53" y="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8" grpId="0" animBg="1"/>
      <p:bldP spid="40" grpId="0" animBg="1"/>
      <p:bldP spid="41" grpId="0" animBg="1"/>
      <p:bldP spid="42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RF analogue board real estate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F90E71-C58A-49CB-8625-946E5AC4B56F}"/>
              </a:ext>
            </a:extLst>
          </p:cNvPr>
          <p:cNvSpPr txBox="1"/>
          <p:nvPr/>
        </p:nvSpPr>
        <p:spPr>
          <a:xfrm>
            <a:off x="6826053" y="2104742"/>
            <a:ext cx="18213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LHC BPM</a:t>
            </a:r>
            <a:br>
              <a:rPr lang="en-US" sz="2800" b="1" dirty="0"/>
            </a:br>
            <a:r>
              <a:rPr lang="en-US" sz="2800" b="1" dirty="0"/>
              <a:t>upgrade</a:t>
            </a:r>
            <a:endParaRPr lang="en-GB" sz="2800" b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DD30ED5-D662-4D41-922B-02C6CCA479D7}"/>
              </a:ext>
            </a:extLst>
          </p:cNvPr>
          <p:cNvGrpSpPr/>
          <p:nvPr/>
        </p:nvGrpSpPr>
        <p:grpSpPr>
          <a:xfrm>
            <a:off x="6051806" y="1008993"/>
            <a:ext cx="369332" cy="4508938"/>
            <a:chOff x="6245461" y="1008993"/>
            <a:chExt cx="369332" cy="450893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6131B4E-6292-4E58-81A7-93DC0C0D86A9}"/>
                </a:ext>
              </a:extLst>
            </p:cNvPr>
            <p:cNvCxnSpPr>
              <a:cxnSpLocks/>
            </p:cNvCxnSpPr>
            <p:nvPr/>
          </p:nvCxnSpPr>
          <p:spPr>
            <a:xfrm>
              <a:off x="6430126" y="1008993"/>
              <a:ext cx="0" cy="450893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E829061-22AD-4607-87E1-F72BD75480B5}"/>
                </a:ext>
              </a:extLst>
            </p:cNvPr>
            <p:cNvSpPr txBox="1"/>
            <p:nvPr/>
          </p:nvSpPr>
          <p:spPr>
            <a:xfrm rot="16200000">
              <a:off x="5921013" y="3122151"/>
              <a:ext cx="10182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220 mm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EE025B2-3099-4612-A9A6-9C7005B96C5C}"/>
              </a:ext>
            </a:extLst>
          </p:cNvPr>
          <p:cNvGrpSpPr/>
          <p:nvPr/>
        </p:nvGrpSpPr>
        <p:grpSpPr>
          <a:xfrm>
            <a:off x="441435" y="5622989"/>
            <a:ext cx="5470634" cy="369332"/>
            <a:chOff x="441435" y="5591457"/>
            <a:chExt cx="5470634" cy="369332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8405942-20FE-4A9E-B2A1-FC340AD15D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435" y="5776123"/>
              <a:ext cx="547063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3EB9EA0-B9AB-47F7-B296-1C8FF459EDA4}"/>
                </a:ext>
              </a:extLst>
            </p:cNvPr>
            <p:cNvSpPr txBox="1"/>
            <p:nvPr/>
          </p:nvSpPr>
          <p:spPr>
            <a:xfrm>
              <a:off x="2667639" y="5591457"/>
              <a:ext cx="10182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256 mm</a:t>
              </a:r>
            </a:p>
          </p:txBody>
        </p:sp>
      </p:grp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21C63AAF-1D87-495E-A51E-8411A96041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866" y="951808"/>
            <a:ext cx="5620831" cy="4667250"/>
          </a:xfr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17EF3307-80CE-4CA7-AAC0-16F849CB7B49}"/>
              </a:ext>
            </a:extLst>
          </p:cNvPr>
          <p:cNvGrpSpPr/>
          <p:nvPr/>
        </p:nvGrpSpPr>
        <p:grpSpPr>
          <a:xfrm>
            <a:off x="441435" y="1008993"/>
            <a:ext cx="7804396" cy="4508938"/>
            <a:chOff x="441435" y="1008993"/>
            <a:chExt cx="7804396" cy="4508938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4B0C8C3-2AEB-4F13-8F2A-E146B74F2153}"/>
                </a:ext>
              </a:extLst>
            </p:cNvPr>
            <p:cNvSpPr/>
            <p:nvPr/>
          </p:nvSpPr>
          <p:spPr>
            <a:xfrm>
              <a:off x="441435" y="1008993"/>
              <a:ext cx="5470634" cy="4508938"/>
            </a:xfrm>
            <a:prstGeom prst="rect">
              <a:avLst/>
            </a:prstGeom>
            <a:solidFill>
              <a:srgbClr val="92D050">
                <a:alpha val="75000"/>
              </a:srgbClr>
            </a:solidFill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E45FE79-3006-49F5-9077-84E0D21EC79E}"/>
                </a:ext>
              </a:extLst>
            </p:cNvPr>
            <p:cNvSpPr txBox="1"/>
            <p:nvPr/>
          </p:nvSpPr>
          <p:spPr>
            <a:xfrm>
              <a:off x="7227604" y="3175147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Needed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A23F0976-D7E0-46E5-9355-F1F47A2366DA}"/>
              </a:ext>
            </a:extLst>
          </p:cNvPr>
          <p:cNvSpPr txBox="1"/>
          <p:nvPr/>
        </p:nvSpPr>
        <p:spPr>
          <a:xfrm>
            <a:off x="6572403" y="3660777"/>
            <a:ext cx="24160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Distributed elements.</a:t>
            </a:r>
          </a:p>
          <a:p>
            <a:pPr algn="ctr"/>
            <a:r>
              <a:rPr lang="en-US" dirty="0"/>
              <a:t>Board dimensions</a:t>
            </a:r>
            <a:br>
              <a:rPr lang="en-US" dirty="0"/>
            </a:br>
            <a:r>
              <a:rPr lang="en-US" dirty="0"/>
              <a:t>dictated by physics</a:t>
            </a:r>
            <a:br>
              <a:rPr lang="en-US" dirty="0"/>
            </a:br>
            <a:r>
              <a:rPr lang="en-US" dirty="0"/>
              <a:t>but compact designs</a:t>
            </a:r>
            <a:br>
              <a:rPr lang="en-US" dirty="0"/>
            </a:br>
            <a:r>
              <a:rPr lang="en-US" dirty="0"/>
              <a:t>could be investigated.</a:t>
            </a:r>
          </a:p>
        </p:txBody>
      </p:sp>
    </p:spTree>
    <p:extLst>
      <p:ext uri="{BB962C8B-B14F-4D97-AF65-F5344CB8AC3E}">
        <p14:creationId xmlns:p14="http://schemas.microsoft.com/office/powerpoint/2010/main" val="328389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Compact analogue RF board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0" name="Content Placeholder 15">
            <a:extLst>
              <a:ext uri="{FF2B5EF4-FFF2-40B4-BE49-F238E27FC236}">
                <a16:creationId xmlns:a16="http://schemas.microsoft.com/office/drawing/2014/main" id="{904AF99C-FD62-442D-801B-3FDA0E6D7A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-90329" y="1488537"/>
            <a:ext cx="4508937" cy="3743990"/>
          </a:xfr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7EC9EC8-CC3D-4FD1-868F-C9EF008F4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476478" y="2151847"/>
            <a:ext cx="3977143" cy="2203428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284D4E47-C4B0-43C3-B194-DB911B1BA6E1}"/>
              </a:ext>
            </a:extLst>
          </p:cNvPr>
          <p:cNvSpPr/>
          <p:nvPr/>
        </p:nvSpPr>
        <p:spPr>
          <a:xfrm>
            <a:off x="358508" y="1174531"/>
            <a:ext cx="3598637" cy="4382838"/>
          </a:xfrm>
          <a:prstGeom prst="rect">
            <a:avLst/>
          </a:prstGeom>
          <a:solidFill>
            <a:srgbClr val="92D050">
              <a:alpha val="75000"/>
            </a:srgbClr>
          </a:solidFill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48FB885-B84A-4B28-A750-665C68DBBA6A}"/>
              </a:ext>
            </a:extLst>
          </p:cNvPr>
          <p:cNvGrpSpPr/>
          <p:nvPr/>
        </p:nvGrpSpPr>
        <p:grpSpPr>
          <a:xfrm>
            <a:off x="6555902" y="2054882"/>
            <a:ext cx="2428870" cy="2745987"/>
            <a:chOff x="6555902" y="2054882"/>
            <a:chExt cx="2428870" cy="274598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CFD027F-A8CB-465F-9133-5E588A43EBBE}"/>
                </a:ext>
              </a:extLst>
            </p:cNvPr>
            <p:cNvSpPr txBox="1"/>
            <p:nvPr/>
          </p:nvSpPr>
          <p:spPr>
            <a:xfrm>
              <a:off x="6649352" y="2054882"/>
              <a:ext cx="22621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63% size reduction</a:t>
              </a:r>
              <a:br>
                <a:rPr lang="en-US" b="1" dirty="0"/>
              </a:br>
              <a:r>
                <a:rPr lang="en-US" b="1" dirty="0"/>
                <a:t>required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27AF269-EBA4-4A3A-95CD-95ADC17C252E}"/>
                </a:ext>
              </a:extLst>
            </p:cNvPr>
            <p:cNvSpPr txBox="1"/>
            <p:nvPr/>
          </p:nvSpPr>
          <p:spPr>
            <a:xfrm>
              <a:off x="6636500" y="2971051"/>
              <a:ext cx="228787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Two options:</a:t>
              </a:r>
            </a:p>
            <a:p>
              <a:pPr algn="ctr"/>
              <a:r>
                <a:rPr lang="en-US" dirty="0"/>
                <a:t>Very high </a:t>
              </a:r>
              <a:r>
                <a:rPr lang="el-GR" dirty="0"/>
                <a:t>ε</a:t>
              </a:r>
              <a:r>
                <a:rPr lang="en-GB" dirty="0"/>
                <a:t> dielectric</a:t>
              </a:r>
            </a:p>
            <a:p>
              <a:pPr algn="ctr"/>
              <a:r>
                <a:rPr lang="en-GB" dirty="0"/>
                <a:t>Multilayer design</a:t>
              </a:r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7C0C797-8824-4C3C-B743-E5BF94509A48}"/>
                </a:ext>
              </a:extLst>
            </p:cNvPr>
            <p:cNvSpPr txBox="1"/>
            <p:nvPr/>
          </p:nvSpPr>
          <p:spPr>
            <a:xfrm>
              <a:off x="6555902" y="4154538"/>
              <a:ext cx="24288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Finding the right</a:t>
              </a:r>
              <a:br>
                <a:rPr lang="en-GB" dirty="0"/>
              </a:br>
              <a:r>
                <a:rPr lang="en-GB" dirty="0"/>
                <a:t>solution requires R&amp;D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5545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LHC BPM upgrade preliminary spec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46BC1-5224-42AC-953F-ADF77B79D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0666"/>
            <a:ext cx="8226854" cy="5052362"/>
          </a:xfrm>
        </p:spPr>
        <p:txBody>
          <a:bodyPr>
            <a:noAutofit/>
          </a:bodyPr>
          <a:lstStyle/>
          <a:p>
            <a:pPr marL="284163" indent="-247650">
              <a:buSzPct val="125000"/>
            </a:pPr>
            <a:r>
              <a:rPr lang="en-GB" sz="1800" b="1" dirty="0"/>
              <a:t>Real Estate:</a:t>
            </a:r>
          </a:p>
          <a:p>
            <a:pPr marL="741363" lvl="1" indent="-293688">
              <a:buSzPct val="125000"/>
            </a:pPr>
            <a:r>
              <a:rPr lang="en-GB" sz="1600" dirty="0"/>
              <a:t>1 unit = 1 digital board + 1 passive analogue RF board</a:t>
            </a:r>
          </a:p>
          <a:p>
            <a:pPr marL="741363" lvl="1" indent="-293688">
              <a:buSzPct val="125000"/>
            </a:pPr>
            <a:r>
              <a:rPr lang="en-US" sz="1600" dirty="0"/>
              <a:t>Unit size: 3U might be possible. Is 4U an option?</a:t>
            </a:r>
            <a:endParaRPr lang="en-GB" sz="1600" dirty="0"/>
          </a:p>
          <a:p>
            <a:pPr marL="741363" lvl="1" indent="-293688">
              <a:buSzPct val="125000"/>
            </a:pPr>
            <a:r>
              <a:rPr lang="en-GB" sz="1600" dirty="0"/>
              <a:t>Typically 2 units per crate</a:t>
            </a:r>
            <a:endParaRPr lang="en-GB" sz="1600" baseline="30000" dirty="0"/>
          </a:p>
          <a:p>
            <a:pPr marL="284163" indent="-247650">
              <a:buSzPct val="125000"/>
            </a:pPr>
            <a:r>
              <a:rPr lang="en-GB" sz="1800" b="1" dirty="0"/>
              <a:t>Electrical:</a:t>
            </a:r>
          </a:p>
          <a:p>
            <a:pPr marL="741363" lvl="1" indent="-293688">
              <a:buSzPct val="125000"/>
            </a:pPr>
            <a:r>
              <a:rPr lang="en-GB" sz="1600" dirty="0"/>
              <a:t>2 x &lt; 50 W power consumption</a:t>
            </a:r>
          </a:p>
          <a:p>
            <a:pPr marL="741363" lvl="1" indent="-293688">
              <a:buSzPct val="125000"/>
            </a:pPr>
            <a:r>
              <a:rPr lang="en-US" sz="1600" dirty="0"/>
              <a:t>Passive cooling</a:t>
            </a:r>
            <a:endParaRPr lang="en-GB" sz="1600" dirty="0"/>
          </a:p>
          <a:p>
            <a:pPr marL="741363" lvl="1" indent="-293688">
              <a:buSzPct val="125000"/>
            </a:pPr>
            <a:r>
              <a:rPr lang="en-GB" sz="1600" dirty="0"/>
              <a:t>Independent power management per unit</a:t>
            </a:r>
          </a:p>
          <a:p>
            <a:pPr marL="741363" lvl="1" indent="-293688">
              <a:buSzPct val="125000"/>
            </a:pPr>
            <a:r>
              <a:rPr lang="en-GB" sz="1600" dirty="0"/>
              <a:t>Backwards compatibility with FIP</a:t>
            </a:r>
          </a:p>
          <a:p>
            <a:pPr marL="741363" lvl="1" indent="-293688">
              <a:buSzPct val="125000"/>
            </a:pPr>
            <a:r>
              <a:rPr lang="en-GB" sz="1600" dirty="0"/>
              <a:t>No “intelligent” backplane required:</a:t>
            </a:r>
          </a:p>
          <a:p>
            <a:pPr marL="1031875" lvl="2" indent="-282575">
              <a:buSzPct val="125000"/>
            </a:pPr>
            <a:r>
              <a:rPr lang="en-GB" sz="1600" dirty="0"/>
              <a:t>All communication: optical links</a:t>
            </a:r>
          </a:p>
          <a:p>
            <a:pPr marL="1031875" lvl="2" indent="-282575">
              <a:buSzPct val="125000"/>
            </a:pPr>
            <a:r>
              <a:rPr lang="en-GB" sz="1600" dirty="0"/>
              <a:t>BPM signals: RF SMA connectors</a:t>
            </a:r>
          </a:p>
          <a:p>
            <a:pPr marL="1031875" lvl="2" indent="-282575">
              <a:buSzPct val="125000"/>
            </a:pPr>
            <a:r>
              <a:rPr lang="en-GB" sz="1600" dirty="0"/>
              <a:t>Support of a BPM FE unit ID handling?</a:t>
            </a:r>
          </a:p>
          <a:p>
            <a:pPr marL="284163" indent="-247650">
              <a:buSzPct val="125000"/>
            </a:pPr>
            <a:r>
              <a:rPr lang="en-GB" sz="1800" b="1" dirty="0"/>
              <a:t>Mechanical:</a:t>
            </a:r>
          </a:p>
          <a:p>
            <a:pPr marL="741363" lvl="1" indent="-293688">
              <a:buSzPct val="125000"/>
            </a:pPr>
            <a:r>
              <a:rPr lang="en-GB" sz="1600" dirty="0"/>
              <a:t>Fast and secure installation</a:t>
            </a:r>
          </a:p>
          <a:p>
            <a:pPr marL="741363" lvl="1" indent="-293688">
              <a:buSzPct val="125000"/>
            </a:pPr>
            <a:r>
              <a:rPr lang="en-GB" sz="1600" dirty="0"/>
              <a:t>Simple, easy exchange of BPM FE units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26" name="Picture 2" descr="Image result for work in progress sign">
            <a:extLst>
              <a:ext uri="{FF2B5EF4-FFF2-40B4-BE49-F238E27FC236}">
                <a16:creationId xmlns:a16="http://schemas.microsoft.com/office/drawing/2014/main" id="{1E641812-99D9-454B-B9CF-7D1D84E9D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232" y="2530511"/>
            <a:ext cx="2696167" cy="179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066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D366738D-5C23-4872-BA6C-0AA7D1487660}"/>
              </a:ext>
            </a:extLst>
          </p:cNvPr>
          <p:cNvGrpSpPr/>
          <p:nvPr/>
        </p:nvGrpSpPr>
        <p:grpSpPr>
          <a:xfrm>
            <a:off x="5326380" y="1653540"/>
            <a:ext cx="3177540" cy="3379474"/>
            <a:chOff x="5326380" y="1653540"/>
            <a:chExt cx="3177540" cy="337947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7B6D406-221F-441D-98E2-6D26B5B16B5A}"/>
                </a:ext>
              </a:extLst>
            </p:cNvPr>
            <p:cNvSpPr/>
            <p:nvPr/>
          </p:nvSpPr>
          <p:spPr>
            <a:xfrm>
              <a:off x="5326380" y="1653540"/>
              <a:ext cx="3177540" cy="2667000"/>
            </a:xfrm>
            <a:prstGeom prst="rect">
              <a:avLst/>
            </a:prstGeom>
            <a:solidFill>
              <a:srgbClr val="F0DCDC"/>
            </a:solidFill>
            <a:ln w="381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823B5CB-8BDF-4DF7-BB61-BF5B6A35EBBA}"/>
                </a:ext>
              </a:extLst>
            </p:cNvPr>
            <p:cNvSpPr txBox="1"/>
            <p:nvPr/>
          </p:nvSpPr>
          <p:spPr>
            <a:xfrm>
              <a:off x="5326380" y="4386683"/>
              <a:ext cx="31775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Infrastructure maintained for LHC BPM upgrade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LHC arc BPM tunnel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46BC1-5224-42AC-953F-ADF77B79D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0666"/>
            <a:ext cx="8226854" cy="5052362"/>
          </a:xfrm>
        </p:spPr>
        <p:txBody>
          <a:bodyPr>
            <a:normAutofit/>
          </a:bodyPr>
          <a:lstStyle/>
          <a:p>
            <a:pPr marL="346075" indent="-309563"/>
            <a:r>
              <a:rPr lang="en-GB" sz="2400" dirty="0"/>
              <a:t>Tunnel crate shared with BLMs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FA20DD-0B6C-411D-8037-05A63683BD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1" r="16324"/>
          <a:stretch/>
        </p:blipFill>
        <p:spPr>
          <a:xfrm>
            <a:off x="457200" y="1501621"/>
            <a:ext cx="4012163" cy="441571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1F4D5A7-00AE-4481-9D35-68B6A5AD9E97}"/>
              </a:ext>
            </a:extLst>
          </p:cNvPr>
          <p:cNvGrpSpPr/>
          <p:nvPr/>
        </p:nvGrpSpPr>
        <p:grpSpPr>
          <a:xfrm>
            <a:off x="3901941" y="1959964"/>
            <a:ext cx="4267577" cy="646331"/>
            <a:chOff x="3901941" y="1959964"/>
            <a:chExt cx="4267577" cy="646331"/>
          </a:xfrm>
        </p:grpSpPr>
        <p:sp>
          <p:nvSpPr>
            <p:cNvPr id="11" name="Arrow: Left 10">
              <a:extLst>
                <a:ext uri="{FF2B5EF4-FFF2-40B4-BE49-F238E27FC236}">
                  <a16:creationId xmlns:a16="http://schemas.microsoft.com/office/drawing/2014/main" id="{139A47D0-6AE6-44A0-9630-D61B15F74016}"/>
                </a:ext>
              </a:extLst>
            </p:cNvPr>
            <p:cNvSpPr/>
            <p:nvPr/>
          </p:nvSpPr>
          <p:spPr>
            <a:xfrm>
              <a:off x="3901941" y="2199298"/>
              <a:ext cx="1813059" cy="167665"/>
            </a:xfrm>
            <a:prstGeom prst="leftArrow">
              <a:avLst>
                <a:gd name="adj1" fmla="val 50000"/>
                <a:gd name="adj2" fmla="val 110049"/>
              </a:avLst>
            </a:prstGeom>
            <a:solidFill>
              <a:srgbClr val="D8E7F4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CC314E-D536-4800-A707-E2AA552EBC1E}"/>
                </a:ext>
              </a:extLst>
            </p:cNvPr>
            <p:cNvSpPr txBox="1"/>
            <p:nvPr/>
          </p:nvSpPr>
          <p:spPr>
            <a:xfrm>
              <a:off x="5715000" y="1959964"/>
              <a:ext cx="24545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Cryostat feedthroughs</a:t>
              </a:r>
              <a:br>
                <a:rPr lang="en-GB" dirty="0"/>
              </a:br>
              <a:r>
                <a:rPr lang="en-GB" dirty="0"/>
                <a:t>(2 x 4 SMA)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EE89F1-3E53-4EBC-9387-CB0CABACD05E}"/>
              </a:ext>
            </a:extLst>
          </p:cNvPr>
          <p:cNvGrpSpPr/>
          <p:nvPr/>
        </p:nvGrpSpPr>
        <p:grpSpPr>
          <a:xfrm>
            <a:off x="3795261" y="2784951"/>
            <a:ext cx="4056755" cy="369332"/>
            <a:chOff x="3795261" y="2784951"/>
            <a:chExt cx="4056755" cy="369332"/>
          </a:xfrm>
        </p:grpSpPr>
        <p:sp>
          <p:nvSpPr>
            <p:cNvPr id="12" name="Arrow: Left 11">
              <a:extLst>
                <a:ext uri="{FF2B5EF4-FFF2-40B4-BE49-F238E27FC236}">
                  <a16:creationId xmlns:a16="http://schemas.microsoft.com/office/drawing/2014/main" id="{039A8654-315A-45D9-B4C1-4ACA27650708}"/>
                </a:ext>
              </a:extLst>
            </p:cNvPr>
            <p:cNvSpPr/>
            <p:nvPr/>
          </p:nvSpPr>
          <p:spPr>
            <a:xfrm>
              <a:off x="3795261" y="2891680"/>
              <a:ext cx="1919739" cy="167665"/>
            </a:xfrm>
            <a:prstGeom prst="leftArrow">
              <a:avLst>
                <a:gd name="adj1" fmla="val 50000"/>
                <a:gd name="adj2" fmla="val 110049"/>
              </a:avLst>
            </a:prstGeom>
            <a:solidFill>
              <a:srgbClr val="D8E7F4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FEE05A0-8B24-4938-B13B-B7303EBA1B29}"/>
                </a:ext>
              </a:extLst>
            </p:cNvPr>
            <p:cNvSpPr txBox="1"/>
            <p:nvPr/>
          </p:nvSpPr>
          <p:spPr>
            <a:xfrm>
              <a:off x="5730858" y="2784951"/>
              <a:ext cx="2121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SMA cables (2 x 4)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D0A4046-5424-42C6-A8D1-327DB1D789FB}"/>
              </a:ext>
            </a:extLst>
          </p:cNvPr>
          <p:cNvGrpSpPr/>
          <p:nvPr/>
        </p:nvGrpSpPr>
        <p:grpSpPr>
          <a:xfrm>
            <a:off x="2062805" y="3532448"/>
            <a:ext cx="5981507" cy="369332"/>
            <a:chOff x="2062805" y="3532448"/>
            <a:chExt cx="5981507" cy="369332"/>
          </a:xfrm>
        </p:grpSpPr>
        <p:sp>
          <p:nvSpPr>
            <p:cNvPr id="13" name="Arrow: Left 12">
              <a:extLst>
                <a:ext uri="{FF2B5EF4-FFF2-40B4-BE49-F238E27FC236}">
                  <a16:creationId xmlns:a16="http://schemas.microsoft.com/office/drawing/2014/main" id="{6EA50AA9-0FCF-423C-B977-D59B03FE7216}"/>
                </a:ext>
              </a:extLst>
            </p:cNvPr>
            <p:cNvSpPr/>
            <p:nvPr/>
          </p:nvSpPr>
          <p:spPr>
            <a:xfrm>
              <a:off x="2062805" y="3625644"/>
              <a:ext cx="3652195" cy="167665"/>
            </a:xfrm>
            <a:prstGeom prst="leftArrow">
              <a:avLst>
                <a:gd name="adj1" fmla="val 50000"/>
                <a:gd name="adj2" fmla="val 110049"/>
              </a:avLst>
            </a:prstGeom>
            <a:solidFill>
              <a:srgbClr val="D8E7F4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FEC29A6-04C7-4724-9AED-4B510624E008}"/>
                </a:ext>
              </a:extLst>
            </p:cNvPr>
            <p:cNvSpPr txBox="1"/>
            <p:nvPr/>
          </p:nvSpPr>
          <p:spPr>
            <a:xfrm>
              <a:off x="5730858" y="3532448"/>
              <a:ext cx="2313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Optical fibres (2 x 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899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Typical LHC arc installation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47A098-5707-4853-869C-CEFEA574A9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17" t="25778" r="8250" b="24222"/>
          <a:stretch/>
        </p:blipFill>
        <p:spPr>
          <a:xfrm>
            <a:off x="457200" y="940665"/>
            <a:ext cx="8229600" cy="412396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7F46CE6-980C-487B-925D-81AFA7E9A994}"/>
              </a:ext>
            </a:extLst>
          </p:cNvPr>
          <p:cNvGrpSpPr/>
          <p:nvPr/>
        </p:nvGrpSpPr>
        <p:grpSpPr>
          <a:xfrm>
            <a:off x="7069717" y="4798634"/>
            <a:ext cx="659155" cy="1105464"/>
            <a:chOff x="7069717" y="4798634"/>
            <a:chExt cx="659155" cy="1105464"/>
          </a:xfrm>
        </p:grpSpPr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DB0A19E6-1113-459F-9C83-269AD5915623}"/>
                </a:ext>
              </a:extLst>
            </p:cNvPr>
            <p:cNvSpPr/>
            <p:nvPr/>
          </p:nvSpPr>
          <p:spPr>
            <a:xfrm rot="5400000">
              <a:off x="7051215" y="5062881"/>
              <a:ext cx="696160" cy="167666"/>
            </a:xfrm>
            <a:prstGeom prst="leftArrow">
              <a:avLst>
                <a:gd name="adj1" fmla="val 50000"/>
                <a:gd name="adj2" fmla="val 110049"/>
              </a:avLst>
            </a:prstGeom>
            <a:solidFill>
              <a:srgbClr val="D8E7F4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C51D831-5704-404D-B54A-9DC10744E7B7}"/>
                </a:ext>
              </a:extLst>
            </p:cNvPr>
            <p:cNvSpPr txBox="1"/>
            <p:nvPr/>
          </p:nvSpPr>
          <p:spPr>
            <a:xfrm>
              <a:off x="7069717" y="553476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PSU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92366F0-CDE2-46B9-807D-05DAD171E4F8}"/>
              </a:ext>
            </a:extLst>
          </p:cNvPr>
          <p:cNvGrpSpPr/>
          <p:nvPr/>
        </p:nvGrpSpPr>
        <p:grpSpPr>
          <a:xfrm>
            <a:off x="4647683" y="4797861"/>
            <a:ext cx="1569660" cy="1097294"/>
            <a:chOff x="4647683" y="4797861"/>
            <a:chExt cx="1569660" cy="1097294"/>
          </a:xfrm>
        </p:grpSpPr>
        <p:sp>
          <p:nvSpPr>
            <p:cNvPr id="28" name="Arrow: Left 27">
              <a:extLst>
                <a:ext uri="{FF2B5EF4-FFF2-40B4-BE49-F238E27FC236}">
                  <a16:creationId xmlns:a16="http://schemas.microsoft.com/office/drawing/2014/main" id="{0239A556-150A-4C0C-B399-6EE61E93B68A}"/>
                </a:ext>
              </a:extLst>
            </p:cNvPr>
            <p:cNvSpPr/>
            <p:nvPr/>
          </p:nvSpPr>
          <p:spPr>
            <a:xfrm rot="5400000">
              <a:off x="4671022" y="5062108"/>
              <a:ext cx="696160" cy="167666"/>
            </a:xfrm>
            <a:prstGeom prst="leftArrow">
              <a:avLst>
                <a:gd name="adj1" fmla="val 50000"/>
                <a:gd name="adj2" fmla="val 110049"/>
              </a:avLst>
            </a:prstGeom>
            <a:solidFill>
              <a:srgbClr val="D8E7F4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Arrow: Left 28">
              <a:extLst>
                <a:ext uri="{FF2B5EF4-FFF2-40B4-BE49-F238E27FC236}">
                  <a16:creationId xmlns:a16="http://schemas.microsoft.com/office/drawing/2014/main" id="{3DC193C7-97A4-4435-A645-8BC5879A2007}"/>
                </a:ext>
              </a:extLst>
            </p:cNvPr>
            <p:cNvSpPr/>
            <p:nvPr/>
          </p:nvSpPr>
          <p:spPr>
            <a:xfrm rot="5400000">
              <a:off x="5518665" y="5062108"/>
              <a:ext cx="696160" cy="167666"/>
            </a:xfrm>
            <a:prstGeom prst="leftArrow">
              <a:avLst>
                <a:gd name="adj1" fmla="val 50000"/>
                <a:gd name="adj2" fmla="val 110049"/>
              </a:avLst>
            </a:prstGeom>
            <a:solidFill>
              <a:srgbClr val="D8E7F4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9566EBB-6A04-42F2-A878-922443435D0C}"/>
                </a:ext>
              </a:extLst>
            </p:cNvPr>
            <p:cNvSpPr txBox="1"/>
            <p:nvPr/>
          </p:nvSpPr>
          <p:spPr>
            <a:xfrm>
              <a:off x="4647683" y="5525823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2 x BPM card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C9A9659-8B65-4048-8E66-AD9954A511A3}"/>
              </a:ext>
            </a:extLst>
          </p:cNvPr>
          <p:cNvGrpSpPr/>
          <p:nvPr/>
        </p:nvGrpSpPr>
        <p:grpSpPr>
          <a:xfrm>
            <a:off x="3353421" y="4797861"/>
            <a:ext cx="1197765" cy="1097294"/>
            <a:chOff x="3353421" y="4797861"/>
            <a:chExt cx="1197765" cy="1097294"/>
          </a:xfrm>
        </p:grpSpPr>
        <p:sp>
          <p:nvSpPr>
            <p:cNvPr id="30" name="Arrow: Left 29">
              <a:extLst>
                <a:ext uri="{FF2B5EF4-FFF2-40B4-BE49-F238E27FC236}">
                  <a16:creationId xmlns:a16="http://schemas.microsoft.com/office/drawing/2014/main" id="{73499CB3-5C38-43A9-8A40-0A3787685691}"/>
                </a:ext>
              </a:extLst>
            </p:cNvPr>
            <p:cNvSpPr/>
            <p:nvPr/>
          </p:nvSpPr>
          <p:spPr>
            <a:xfrm rot="5400000">
              <a:off x="3604222" y="5062108"/>
              <a:ext cx="696160" cy="167666"/>
            </a:xfrm>
            <a:prstGeom prst="leftArrow">
              <a:avLst>
                <a:gd name="adj1" fmla="val 50000"/>
                <a:gd name="adj2" fmla="val 110049"/>
              </a:avLst>
            </a:prstGeom>
            <a:solidFill>
              <a:srgbClr val="D8E7F4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F8FFE0F-8542-432A-94B0-765E824D742A}"/>
                </a:ext>
              </a:extLst>
            </p:cNvPr>
            <p:cNvSpPr txBox="1"/>
            <p:nvPr/>
          </p:nvSpPr>
          <p:spPr>
            <a:xfrm>
              <a:off x="3353421" y="5525823"/>
              <a:ext cx="11977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BLM PSU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B3979AA-6107-47C6-B943-77AFC9E017B6}"/>
              </a:ext>
            </a:extLst>
          </p:cNvPr>
          <p:cNvGrpSpPr/>
          <p:nvPr/>
        </p:nvGrpSpPr>
        <p:grpSpPr>
          <a:xfrm>
            <a:off x="1576779" y="4794822"/>
            <a:ext cx="1172117" cy="1094036"/>
            <a:chOff x="1576779" y="4794822"/>
            <a:chExt cx="1172117" cy="1094036"/>
          </a:xfrm>
        </p:grpSpPr>
        <p:sp>
          <p:nvSpPr>
            <p:cNvPr id="31" name="Arrow: Left 30">
              <a:extLst>
                <a:ext uri="{FF2B5EF4-FFF2-40B4-BE49-F238E27FC236}">
                  <a16:creationId xmlns:a16="http://schemas.microsoft.com/office/drawing/2014/main" id="{D1705A5F-DD3F-4BBF-B975-2F61913B1530}"/>
                </a:ext>
              </a:extLst>
            </p:cNvPr>
            <p:cNvSpPr/>
            <p:nvPr/>
          </p:nvSpPr>
          <p:spPr>
            <a:xfrm rot="5400000">
              <a:off x="1814755" y="5059069"/>
              <a:ext cx="696160" cy="167666"/>
            </a:xfrm>
            <a:prstGeom prst="leftArrow">
              <a:avLst>
                <a:gd name="adj1" fmla="val 50000"/>
                <a:gd name="adj2" fmla="val 110049"/>
              </a:avLst>
            </a:prstGeom>
            <a:solidFill>
              <a:srgbClr val="D8E7F4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B061A24-D08D-479B-87AD-91BC23FE9BAF}"/>
                </a:ext>
              </a:extLst>
            </p:cNvPr>
            <p:cNvSpPr txBox="1"/>
            <p:nvPr/>
          </p:nvSpPr>
          <p:spPr>
            <a:xfrm>
              <a:off x="1576779" y="5519526"/>
              <a:ext cx="11721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BLM card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D0BBC4F-7932-44B5-B330-1EA0C1A31F3E}"/>
              </a:ext>
            </a:extLst>
          </p:cNvPr>
          <p:cNvGrpSpPr/>
          <p:nvPr/>
        </p:nvGrpSpPr>
        <p:grpSpPr>
          <a:xfrm>
            <a:off x="6253083" y="4797861"/>
            <a:ext cx="928459" cy="1101263"/>
            <a:chOff x="6253083" y="4797861"/>
            <a:chExt cx="928459" cy="1101263"/>
          </a:xfrm>
        </p:grpSpPr>
        <p:sp>
          <p:nvSpPr>
            <p:cNvPr id="27" name="Arrow: Left 26">
              <a:extLst>
                <a:ext uri="{FF2B5EF4-FFF2-40B4-BE49-F238E27FC236}">
                  <a16:creationId xmlns:a16="http://schemas.microsoft.com/office/drawing/2014/main" id="{4E51933E-AEDD-4FE1-92F9-4D12F61A5639}"/>
                </a:ext>
              </a:extLst>
            </p:cNvPr>
            <p:cNvSpPr/>
            <p:nvPr/>
          </p:nvSpPr>
          <p:spPr>
            <a:xfrm rot="5400000">
              <a:off x="6366309" y="5062108"/>
              <a:ext cx="696160" cy="167666"/>
            </a:xfrm>
            <a:prstGeom prst="leftArrow">
              <a:avLst>
                <a:gd name="adj1" fmla="val 50000"/>
                <a:gd name="adj2" fmla="val 110049"/>
              </a:avLst>
            </a:prstGeom>
            <a:solidFill>
              <a:srgbClr val="D8E7F4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B37DA4B-8AD5-4E54-B480-33E94FEB4B8B}"/>
                </a:ext>
              </a:extLst>
            </p:cNvPr>
            <p:cNvSpPr txBox="1"/>
            <p:nvPr/>
          </p:nvSpPr>
          <p:spPr>
            <a:xfrm>
              <a:off x="6253083" y="5529792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comms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36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Unusual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46BC1-5224-42AC-953F-ADF77B79D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0666"/>
            <a:ext cx="8226854" cy="5052362"/>
          </a:xfrm>
        </p:spPr>
        <p:txBody>
          <a:bodyPr>
            <a:normAutofit/>
          </a:bodyPr>
          <a:lstStyle/>
          <a:p>
            <a:pPr marL="346075" indent="-309563"/>
            <a:r>
              <a:rPr lang="en-GB" sz="2400" dirty="0"/>
              <a:t>Long cables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5A3C5E-DD64-483F-B401-C72C3531ED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116" b="8847"/>
          <a:stretch/>
        </p:blipFill>
        <p:spPr>
          <a:xfrm>
            <a:off x="457200" y="1486550"/>
            <a:ext cx="8226854" cy="45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66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Unusual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46BC1-5224-42AC-953F-ADF77B79D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0666"/>
            <a:ext cx="8226854" cy="5052362"/>
          </a:xfrm>
        </p:spPr>
        <p:txBody>
          <a:bodyPr>
            <a:normAutofit/>
          </a:bodyPr>
          <a:lstStyle/>
          <a:p>
            <a:pPr marL="346075" indent="-309563"/>
            <a:r>
              <a:rPr lang="en-GB" sz="2400" dirty="0"/>
              <a:t>2 x 2 BPMs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EF9A32-98F9-4E92-8C5A-99B4E5C920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17" t="33134" r="2416" b="1988"/>
          <a:stretch/>
        </p:blipFill>
        <p:spPr>
          <a:xfrm>
            <a:off x="457200" y="1478280"/>
            <a:ext cx="8226854" cy="451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74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Unusual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46BC1-5224-42AC-953F-ADF77B79D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0666"/>
            <a:ext cx="8226854" cy="5052362"/>
          </a:xfrm>
        </p:spPr>
        <p:txBody>
          <a:bodyPr>
            <a:normAutofit/>
          </a:bodyPr>
          <a:lstStyle/>
          <a:p>
            <a:pPr marL="346075" indent="-309563"/>
            <a:r>
              <a:rPr lang="en-GB" sz="2400" dirty="0"/>
              <a:t>Transfer lines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73D19-032C-4011-B9A7-B5FB1D95A5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60" t="13716" b="16889"/>
          <a:stretch/>
        </p:blipFill>
        <p:spPr>
          <a:xfrm>
            <a:off x="457200" y="1482151"/>
            <a:ext cx="8226854" cy="443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247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LHC BPM card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46BC1-5224-42AC-953F-ADF77B79D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0666"/>
            <a:ext cx="8226854" cy="5052362"/>
          </a:xfrm>
        </p:spPr>
        <p:txBody>
          <a:bodyPr>
            <a:normAutofit/>
          </a:bodyPr>
          <a:lstStyle/>
          <a:p>
            <a:pPr marL="346075" indent="-309563"/>
            <a:r>
              <a:rPr lang="en-GB" sz="2400" dirty="0"/>
              <a:t>Analogue electronics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B77FB7-6D20-4781-A025-1A186B5DC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86445"/>
            <a:ext cx="7598979" cy="421000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251806F-FA49-49F3-BF0F-BE5221E3C5C6}"/>
              </a:ext>
            </a:extLst>
          </p:cNvPr>
          <p:cNvGrpSpPr/>
          <p:nvPr/>
        </p:nvGrpSpPr>
        <p:grpSpPr>
          <a:xfrm>
            <a:off x="8180424" y="2010103"/>
            <a:ext cx="369332" cy="3192518"/>
            <a:chOff x="8180424" y="2010103"/>
            <a:chExt cx="369332" cy="319251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27F500B-526F-44D2-92BB-FF714114EA60}"/>
                </a:ext>
              </a:extLst>
            </p:cNvPr>
            <p:cNvCxnSpPr>
              <a:cxnSpLocks/>
            </p:cNvCxnSpPr>
            <p:nvPr/>
          </p:nvCxnSpPr>
          <p:spPr>
            <a:xfrm>
              <a:off x="8365089" y="2010103"/>
              <a:ext cx="0" cy="319251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D54D5AF-CC3C-44A1-8920-B584D8F84C3C}"/>
                </a:ext>
              </a:extLst>
            </p:cNvPr>
            <p:cNvSpPr txBox="1"/>
            <p:nvPr/>
          </p:nvSpPr>
          <p:spPr>
            <a:xfrm rot="16200000">
              <a:off x="7855976" y="3421696"/>
              <a:ext cx="10182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100 mm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DB57DAA-D9C0-489D-B464-44E2CE0936A7}"/>
              </a:ext>
            </a:extLst>
          </p:cNvPr>
          <p:cNvGrpSpPr/>
          <p:nvPr/>
        </p:nvGrpSpPr>
        <p:grpSpPr>
          <a:xfrm>
            <a:off x="1127237" y="5520745"/>
            <a:ext cx="6951119" cy="369332"/>
            <a:chOff x="1127237" y="5520745"/>
            <a:chExt cx="6951119" cy="369332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B067D22-9E0C-4F6F-9E13-ABC37188BB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7237" y="5705411"/>
              <a:ext cx="695111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F70A7DC-D77E-41C8-91E5-761CCA43CC35}"/>
                </a:ext>
              </a:extLst>
            </p:cNvPr>
            <p:cNvSpPr txBox="1"/>
            <p:nvPr/>
          </p:nvSpPr>
          <p:spPr>
            <a:xfrm>
              <a:off x="4093683" y="5520745"/>
              <a:ext cx="10182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222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4769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LHC BPM upgrade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46BC1-5224-42AC-953F-ADF77B79D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9600"/>
            <a:ext cx="8234740" cy="4810469"/>
          </a:xfrm>
        </p:spPr>
        <p:txBody>
          <a:bodyPr>
            <a:noAutofit/>
          </a:bodyPr>
          <a:lstStyle/>
          <a:p>
            <a:pPr marL="284163" indent="-247650">
              <a:buSzPct val="125000"/>
            </a:pPr>
            <a:r>
              <a:rPr lang="en-GB" sz="2000" dirty="0"/>
              <a:t>Maintain LHC fibres and cabling</a:t>
            </a:r>
          </a:p>
          <a:p>
            <a:pPr marL="284163" indent="-247650">
              <a:buSzPct val="125000"/>
            </a:pPr>
            <a:r>
              <a:rPr lang="en-GB" sz="2000" dirty="0"/>
              <a:t>Similar to LHC BPM interlock upgrade</a:t>
            </a:r>
          </a:p>
          <a:p>
            <a:pPr marL="284163" indent="-247650">
              <a:buSzPct val="125000"/>
            </a:pPr>
            <a:r>
              <a:rPr lang="en-GB" sz="2000" dirty="0"/>
              <a:t>Mixed analogue and digital installation in the tunnel crates:</a:t>
            </a:r>
          </a:p>
          <a:p>
            <a:pPr marL="695643" lvl="1" indent="-247650">
              <a:buSzPct val="125000"/>
            </a:pPr>
            <a:r>
              <a:rPr lang="en-GB" sz="2000" dirty="0"/>
              <a:t>A passive analogue RF board for signal conditioning </a:t>
            </a:r>
          </a:p>
          <a:p>
            <a:pPr marL="695643" lvl="1" indent="-247650">
              <a:buSzPct val="125000"/>
            </a:pPr>
            <a:r>
              <a:rPr lang="en-GB" sz="2000" dirty="0"/>
              <a:t>A digital board for signal digitising, pre-processing and transmission</a:t>
            </a:r>
          </a:p>
          <a:p>
            <a:pPr marL="284163" indent="-247650">
              <a:buSzPct val="125000"/>
            </a:pPr>
            <a:r>
              <a:rPr lang="en-GB" sz="2000" dirty="0"/>
              <a:t>Both boards installed as a single unit</a:t>
            </a:r>
          </a:p>
          <a:p>
            <a:pPr marL="284163" indent="-247650">
              <a:buSzPct val="125000"/>
            </a:pPr>
            <a:r>
              <a:rPr lang="en-GB" sz="2000" dirty="0"/>
              <a:t>Exact implementation details under discussion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2" descr="Image result for work in progress sign">
            <a:extLst>
              <a:ext uri="{FF2B5EF4-FFF2-40B4-BE49-F238E27FC236}">
                <a16:creationId xmlns:a16="http://schemas.microsoft.com/office/drawing/2014/main" id="{1F585C78-52FE-42A7-BE8E-EABCB0C1B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916" y="4020342"/>
            <a:ext cx="2696167" cy="179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621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87F6-9F60-4BF3-A928-F8C95712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"/>
            <a:ext cx="8226854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Digital board real estate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5221-38B9-49AC-B3B8-2DC7035B4E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12/10/2018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2E24-40C2-4F12-B0C7-C0A1B4790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BI-BP rad-hard crate needs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C64C9-277E-485D-80F1-93F062FC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3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28" y="991260"/>
            <a:ext cx="6180352" cy="4667251"/>
          </a:xfrm>
        </p:spPr>
      </p:pic>
      <p:grpSp>
        <p:nvGrpSpPr>
          <p:cNvPr id="7" name="Group 6"/>
          <p:cNvGrpSpPr/>
          <p:nvPr/>
        </p:nvGrpSpPr>
        <p:grpSpPr>
          <a:xfrm>
            <a:off x="338046" y="921683"/>
            <a:ext cx="8215597" cy="4736828"/>
            <a:chOff x="338046" y="921683"/>
            <a:chExt cx="8215597" cy="4736828"/>
          </a:xfrm>
        </p:grpSpPr>
        <p:grpSp>
          <p:nvGrpSpPr>
            <p:cNvPr id="24" name="Group 23"/>
            <p:cNvGrpSpPr/>
            <p:nvPr/>
          </p:nvGrpSpPr>
          <p:grpSpPr>
            <a:xfrm>
              <a:off x="338046" y="921683"/>
              <a:ext cx="6048442" cy="4736828"/>
              <a:chOff x="1542655" y="1255985"/>
              <a:chExt cx="6048441" cy="4736827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7B6D406-221F-441D-98E2-6D26B5B16B5A}"/>
                  </a:ext>
                </a:extLst>
              </p:cNvPr>
              <p:cNvSpPr/>
              <p:nvPr/>
            </p:nvSpPr>
            <p:spPr>
              <a:xfrm>
                <a:off x="1542655" y="4950371"/>
                <a:ext cx="6048441" cy="1042441"/>
              </a:xfrm>
              <a:prstGeom prst="rect">
                <a:avLst/>
              </a:prstGeom>
              <a:solidFill>
                <a:srgbClr val="F0DCDC">
                  <a:alpha val="75000"/>
                </a:srgbClr>
              </a:solidFill>
              <a:ln w="38100"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7B6D406-221F-441D-98E2-6D26B5B16B5A}"/>
                  </a:ext>
                </a:extLst>
              </p:cNvPr>
              <p:cNvSpPr/>
              <p:nvPr/>
            </p:nvSpPr>
            <p:spPr>
              <a:xfrm>
                <a:off x="6140669" y="1255985"/>
                <a:ext cx="1450426" cy="1534512"/>
              </a:xfrm>
              <a:prstGeom prst="rect">
                <a:avLst/>
              </a:prstGeom>
              <a:solidFill>
                <a:srgbClr val="F0DCDC">
                  <a:alpha val="75000"/>
                </a:srgbClr>
              </a:solidFill>
              <a:ln w="38100"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7B6D406-221F-441D-98E2-6D26B5B16B5A}"/>
                  </a:ext>
                </a:extLst>
              </p:cNvPr>
              <p:cNvSpPr/>
              <p:nvPr/>
            </p:nvSpPr>
            <p:spPr>
              <a:xfrm>
                <a:off x="3681248" y="1255985"/>
                <a:ext cx="1024759" cy="1534512"/>
              </a:xfrm>
              <a:prstGeom prst="rect">
                <a:avLst/>
              </a:prstGeom>
              <a:solidFill>
                <a:srgbClr val="F0DCDC">
                  <a:alpha val="75000"/>
                </a:srgbClr>
              </a:solidFill>
              <a:ln w="38100"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7112223" y="2555422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Not needed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38045" y="3039519"/>
            <a:ext cx="8061710" cy="1576550"/>
            <a:chOff x="338045" y="3039519"/>
            <a:chExt cx="8061710" cy="1576550"/>
          </a:xfrm>
        </p:grpSpPr>
        <p:grpSp>
          <p:nvGrpSpPr>
            <p:cNvPr id="42" name="Group 41"/>
            <p:cNvGrpSpPr/>
            <p:nvPr/>
          </p:nvGrpSpPr>
          <p:grpSpPr>
            <a:xfrm>
              <a:off x="338045" y="3039519"/>
              <a:ext cx="6048442" cy="1576550"/>
              <a:chOff x="1542654" y="3373821"/>
              <a:chExt cx="6048441" cy="1576550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C7B6D406-221F-441D-98E2-6D26B5B16B5A}"/>
                  </a:ext>
                </a:extLst>
              </p:cNvPr>
              <p:cNvSpPr/>
              <p:nvPr/>
            </p:nvSpPr>
            <p:spPr>
              <a:xfrm>
                <a:off x="1542654" y="3499945"/>
                <a:ext cx="2138594" cy="1450425"/>
              </a:xfrm>
              <a:prstGeom prst="rect">
                <a:avLst/>
              </a:prstGeom>
              <a:solidFill>
                <a:srgbClr val="FFC000">
                  <a:alpha val="75000"/>
                </a:srgbClr>
              </a:solidFill>
              <a:ln w="38100">
                <a:solidFill>
                  <a:srgbClr val="967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7B6D406-221F-441D-98E2-6D26B5B16B5A}"/>
                  </a:ext>
                </a:extLst>
              </p:cNvPr>
              <p:cNvSpPr/>
              <p:nvPr/>
            </p:nvSpPr>
            <p:spPr>
              <a:xfrm>
                <a:off x="6455979" y="3373821"/>
                <a:ext cx="1135116" cy="1576550"/>
              </a:xfrm>
              <a:prstGeom prst="rect">
                <a:avLst/>
              </a:prstGeom>
              <a:solidFill>
                <a:srgbClr val="FFC000">
                  <a:alpha val="75000"/>
                </a:srgbClr>
              </a:solidFill>
              <a:ln w="38100">
                <a:solidFill>
                  <a:srgbClr val="967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7266111" y="3105834"/>
              <a:ext cx="11336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967200"/>
                  </a:solidFill>
                </a:rPr>
                <a:t>Possibly</a:t>
              </a:r>
              <a:br>
                <a:rPr lang="en-US" b="1" dirty="0">
                  <a:solidFill>
                    <a:srgbClr val="967200"/>
                  </a:solidFill>
                </a:rPr>
              </a:br>
              <a:r>
                <a:rPr lang="en-US" b="1" dirty="0">
                  <a:solidFill>
                    <a:srgbClr val="967200"/>
                  </a:solidFill>
                </a:rPr>
                <a:t>needed</a:t>
              </a:r>
              <a:endParaRPr lang="en-GB" b="1" dirty="0">
                <a:solidFill>
                  <a:srgbClr val="9672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8045" y="921682"/>
            <a:ext cx="8004002" cy="3694387"/>
            <a:chOff x="338045" y="921682"/>
            <a:chExt cx="8004002" cy="3694387"/>
          </a:xfrm>
        </p:grpSpPr>
        <p:grpSp>
          <p:nvGrpSpPr>
            <p:cNvPr id="45" name="Group 44"/>
            <p:cNvGrpSpPr/>
            <p:nvPr/>
          </p:nvGrpSpPr>
          <p:grpSpPr>
            <a:xfrm>
              <a:off x="338045" y="921682"/>
              <a:ext cx="6048441" cy="3694387"/>
              <a:chOff x="1542655" y="1255985"/>
              <a:chExt cx="6048440" cy="3694386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7B6D406-221F-441D-98E2-6D26B5B16B5A}"/>
                  </a:ext>
                </a:extLst>
              </p:cNvPr>
              <p:cNvSpPr/>
              <p:nvPr/>
            </p:nvSpPr>
            <p:spPr>
              <a:xfrm>
                <a:off x="1542655" y="1543499"/>
                <a:ext cx="2138594" cy="1956445"/>
              </a:xfrm>
              <a:prstGeom prst="rect">
                <a:avLst/>
              </a:prstGeom>
              <a:solidFill>
                <a:srgbClr val="92D050">
                  <a:alpha val="75000"/>
                </a:srgbClr>
              </a:solidFill>
              <a:ln w="381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C7B6D406-221F-441D-98E2-6D26B5B16B5A}"/>
                  </a:ext>
                </a:extLst>
              </p:cNvPr>
              <p:cNvSpPr/>
              <p:nvPr/>
            </p:nvSpPr>
            <p:spPr>
              <a:xfrm>
                <a:off x="3681247" y="2786920"/>
                <a:ext cx="2774731" cy="2163451"/>
              </a:xfrm>
              <a:prstGeom prst="rect">
                <a:avLst/>
              </a:prstGeom>
              <a:solidFill>
                <a:srgbClr val="92D050">
                  <a:alpha val="75000"/>
                </a:srgbClr>
              </a:solidFill>
              <a:ln w="381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7B6D406-221F-441D-98E2-6D26B5B16B5A}"/>
                  </a:ext>
                </a:extLst>
              </p:cNvPr>
              <p:cNvSpPr/>
              <p:nvPr/>
            </p:nvSpPr>
            <p:spPr>
              <a:xfrm>
                <a:off x="4706008" y="1255985"/>
                <a:ext cx="1434662" cy="1534511"/>
              </a:xfrm>
              <a:prstGeom prst="rect">
                <a:avLst/>
              </a:prstGeom>
              <a:solidFill>
                <a:srgbClr val="92D050">
                  <a:alpha val="75000"/>
                </a:srgbClr>
              </a:solidFill>
              <a:ln w="381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C7B6D406-221F-441D-98E2-6D26B5B16B5A}"/>
                  </a:ext>
                </a:extLst>
              </p:cNvPr>
              <p:cNvSpPr/>
              <p:nvPr/>
            </p:nvSpPr>
            <p:spPr>
              <a:xfrm>
                <a:off x="6455978" y="2790497"/>
                <a:ext cx="1135117" cy="583322"/>
              </a:xfrm>
              <a:prstGeom prst="rect">
                <a:avLst/>
              </a:prstGeom>
              <a:solidFill>
                <a:srgbClr val="92D050">
                  <a:alpha val="75000"/>
                </a:srgbClr>
              </a:solidFill>
              <a:ln w="381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7323820" y="3933244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Needed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EF90E71-C58A-49CB-8625-946E5AC4B56F}"/>
              </a:ext>
            </a:extLst>
          </p:cNvPr>
          <p:cNvSpPr txBox="1"/>
          <p:nvPr/>
        </p:nvSpPr>
        <p:spPr>
          <a:xfrm>
            <a:off x="6864579" y="1420235"/>
            <a:ext cx="18213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LHC BPM</a:t>
            </a:r>
            <a:br>
              <a:rPr lang="en-US" sz="2800" b="1" dirty="0"/>
            </a:br>
            <a:r>
              <a:rPr lang="en-US" sz="2800" b="1" dirty="0"/>
              <a:t>upgrade</a:t>
            </a:r>
            <a:endParaRPr lang="en-GB" sz="2800" b="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75C7296-1DFB-4590-89AF-F7DF7F599864}"/>
              </a:ext>
            </a:extLst>
          </p:cNvPr>
          <p:cNvGrpSpPr/>
          <p:nvPr/>
        </p:nvGrpSpPr>
        <p:grpSpPr>
          <a:xfrm>
            <a:off x="6430127" y="1277007"/>
            <a:ext cx="369332" cy="4059621"/>
            <a:chOff x="6430127" y="1277007"/>
            <a:chExt cx="369332" cy="405962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6131B4E-6292-4E58-81A7-93DC0C0D86A9}"/>
                </a:ext>
              </a:extLst>
            </p:cNvPr>
            <p:cNvCxnSpPr>
              <a:cxnSpLocks/>
            </p:cNvCxnSpPr>
            <p:nvPr/>
          </p:nvCxnSpPr>
          <p:spPr>
            <a:xfrm>
              <a:off x="6614792" y="1277007"/>
              <a:ext cx="0" cy="405962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E829061-22AD-4607-87E1-F72BD75480B5}"/>
                </a:ext>
              </a:extLst>
            </p:cNvPr>
            <p:cNvSpPr txBox="1"/>
            <p:nvPr/>
          </p:nvSpPr>
          <p:spPr>
            <a:xfrm rot="16200000">
              <a:off x="6105679" y="3122151"/>
              <a:ext cx="10182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160 mm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AB2162-1E0D-4401-B58C-2CFE6721B56A}"/>
              </a:ext>
            </a:extLst>
          </p:cNvPr>
          <p:cNvGrpSpPr/>
          <p:nvPr/>
        </p:nvGrpSpPr>
        <p:grpSpPr>
          <a:xfrm>
            <a:off x="457201" y="5711391"/>
            <a:ext cx="5929285" cy="369332"/>
            <a:chOff x="457201" y="5711391"/>
            <a:chExt cx="5929285" cy="369332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8405942-20FE-4A9E-B2A1-FC340AD15D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7201" y="5896057"/>
              <a:ext cx="592928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3EB9EA0-B9AB-47F7-B296-1C8FF459EDA4}"/>
                </a:ext>
              </a:extLst>
            </p:cNvPr>
            <p:cNvSpPr txBox="1"/>
            <p:nvPr/>
          </p:nvSpPr>
          <p:spPr>
            <a:xfrm>
              <a:off x="2912730" y="5711391"/>
              <a:ext cx="10182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233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87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435</TotalTime>
  <Words>387</Words>
  <Application>Microsoft Office PowerPoint</Application>
  <PresentationFormat>On-screen Show (4:3)</PresentationFormat>
  <Paragraphs>113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Optima</vt:lpstr>
      <vt:lpstr>CERNCorporate4-3</vt:lpstr>
      <vt:lpstr>BI-BP future needs for  rad-hard tunnel crates</vt:lpstr>
      <vt:lpstr>LHC arc BPM tunnel infrastructure</vt:lpstr>
      <vt:lpstr>Typical LHC arc installation </vt:lpstr>
      <vt:lpstr>Unusual cases</vt:lpstr>
      <vt:lpstr>Unusual cases</vt:lpstr>
      <vt:lpstr>Unusual cases</vt:lpstr>
      <vt:lpstr>LHC BPM card</vt:lpstr>
      <vt:lpstr>LHC BPM upgrade architecture</vt:lpstr>
      <vt:lpstr>Digital board real estate</vt:lpstr>
      <vt:lpstr>Maintain format of the digital board?</vt:lpstr>
      <vt:lpstr>RF analogue board real estate</vt:lpstr>
      <vt:lpstr>Compact analogue RF board</vt:lpstr>
      <vt:lpstr>LHC BPM upgrade preliminary spec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michal</cp:lastModifiedBy>
  <cp:revision>103</cp:revision>
  <dcterms:created xsi:type="dcterms:W3CDTF">2012-11-30T11:04:26Z</dcterms:created>
  <dcterms:modified xsi:type="dcterms:W3CDTF">2018-10-11T20:31:45Z</dcterms:modified>
</cp:coreProperties>
</file>