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57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238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84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47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69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247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7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35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26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2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100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664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15848-5D83-450B-99D4-C9EBA77FB82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BEBB5-E63B-4482-89B5-8CF39F98F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34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BE-BI ‘readiness’ for LS2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 VENESS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687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‘readiness’ for the LS2 Days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CERN-wide ‘LS2 Days’ meeting</a:t>
            </a:r>
          </a:p>
          <a:p>
            <a:pPr lvl="1"/>
            <a:r>
              <a:rPr lang="en-US" dirty="0" smtClean="0"/>
              <a:t>Next week, 9&amp;10 October</a:t>
            </a:r>
          </a:p>
          <a:p>
            <a:pPr lvl="1"/>
            <a:r>
              <a:rPr lang="en-US" dirty="0" smtClean="0"/>
              <a:t>15-minute talk from BI on readiness for LS2</a:t>
            </a:r>
          </a:p>
          <a:p>
            <a:pPr lvl="1"/>
            <a:r>
              <a:rPr lang="en-US" dirty="0" smtClean="0"/>
              <a:t>General introduction and overview, but cover only large projects and potential issues</a:t>
            </a:r>
          </a:p>
          <a:p>
            <a:r>
              <a:rPr lang="en-US" dirty="0" smtClean="0"/>
              <a:t>I propose to cover:</a:t>
            </a:r>
          </a:p>
          <a:p>
            <a:pPr lvl="1"/>
            <a:r>
              <a:rPr lang="en-US" dirty="0" smtClean="0"/>
              <a:t>LIU project</a:t>
            </a:r>
          </a:p>
          <a:p>
            <a:pPr lvl="2"/>
            <a:r>
              <a:rPr lang="en-US" dirty="0" smtClean="0"/>
              <a:t>BWS, BGI vertical, MOPOS, internal </a:t>
            </a:r>
            <a:r>
              <a:rPr lang="en-US" smtClean="0"/>
              <a:t>beam dump (SBDS),</a:t>
            </a:r>
            <a:endParaRPr lang="en-US" dirty="0" smtClean="0"/>
          </a:p>
          <a:p>
            <a:pPr lvl="1"/>
            <a:r>
              <a:rPr lang="en-US" dirty="0" smtClean="0"/>
              <a:t>CONS</a:t>
            </a:r>
          </a:p>
          <a:p>
            <a:pPr lvl="2"/>
            <a:r>
              <a:rPr lang="en-US" dirty="0" smtClean="0"/>
              <a:t>ALPS, Booster BTVs, </a:t>
            </a:r>
          </a:p>
          <a:p>
            <a:pPr lvl="1"/>
            <a:r>
              <a:rPr lang="en-US" dirty="0" smtClean="0"/>
              <a:t>HL-LHC</a:t>
            </a:r>
          </a:p>
          <a:p>
            <a:pPr lvl="2"/>
            <a:r>
              <a:rPr lang="en-US" dirty="0" smtClean="0"/>
              <a:t>BGC, BPW,</a:t>
            </a:r>
            <a:endParaRPr lang="en-GB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493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BI-run activities in PLAN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664" y="1690688"/>
            <a:ext cx="7639050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67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contributions to activities in PLAN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196" y="1895976"/>
            <a:ext cx="61912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45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lessons learned from LS1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111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Equipment readiness for installation</a:t>
            </a:r>
          </a:p>
          <a:p>
            <a:pPr lvl="1"/>
            <a:r>
              <a:rPr lang="en-US" dirty="0" smtClean="0"/>
              <a:t>We need to track progress and inform early of any issues</a:t>
            </a:r>
          </a:p>
          <a:p>
            <a:pPr lvl="2"/>
            <a:r>
              <a:rPr lang="en-US" dirty="0" smtClean="0"/>
              <a:t>Regular follow-up during the shutdown, including production, test, mechanics, electronics and software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Agreed in principle for 50% of a PJAS integrated in the planning team to help us follow-up our equipment readiness</a:t>
            </a:r>
          </a:p>
          <a:p>
            <a:r>
              <a:rPr lang="en-US" dirty="0" smtClean="0"/>
              <a:t>Conflicts between the different machine schedules</a:t>
            </a:r>
          </a:p>
          <a:p>
            <a:pPr lvl="1"/>
            <a:r>
              <a:rPr lang="en-US" dirty="0" smtClean="0"/>
              <a:t>BI have limited ‘expert’ resources who can only be in one place at a time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Planning team will (soon) give us a schedule for all BI activities across all machines, which we can </a:t>
            </a:r>
            <a:r>
              <a:rPr lang="en-US" dirty="0" err="1" smtClean="0">
                <a:solidFill>
                  <a:srgbClr val="00B050"/>
                </a:solidFill>
              </a:rPr>
              <a:t>analyse</a:t>
            </a:r>
            <a:r>
              <a:rPr lang="en-US" dirty="0" smtClean="0">
                <a:solidFill>
                  <a:srgbClr val="00B050"/>
                </a:solidFill>
              </a:rPr>
              <a:t> for conflicts and adjust if necessary</a:t>
            </a:r>
          </a:p>
          <a:p>
            <a:r>
              <a:rPr lang="en-US" dirty="0" smtClean="0"/>
              <a:t>Conflicts between installation and commissioning</a:t>
            </a:r>
          </a:p>
          <a:p>
            <a:pPr lvl="1"/>
            <a:r>
              <a:rPr lang="en-US" dirty="0" smtClean="0"/>
              <a:t>Injectors will be commissioned while the LHC is still open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Re-commissioning coordinators will need to work with shutdown coordinators</a:t>
            </a:r>
          </a:p>
          <a:p>
            <a:r>
              <a:rPr lang="en-US" dirty="0" smtClean="0"/>
              <a:t>Follow-up of maintenance activities</a:t>
            </a:r>
          </a:p>
          <a:p>
            <a:pPr lvl="1"/>
            <a:r>
              <a:rPr lang="en-US" dirty="0" smtClean="0"/>
              <a:t>Need to start maintenance early and spread over the whole shutdown to avoid last-minute issues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Use multiple IMPACT requests distributed both by sector (for SPS and LHC) and in time to ensure we can follow-up the progress of our maintenance activities – as tested in the intermediate shutdowns</a:t>
            </a:r>
          </a:p>
          <a:p>
            <a:r>
              <a:rPr lang="en-US" dirty="0" smtClean="0"/>
              <a:t>Unplanned activities</a:t>
            </a:r>
          </a:p>
          <a:p>
            <a:pPr lvl="1"/>
            <a:r>
              <a:rPr lang="en-US" dirty="0" smtClean="0"/>
              <a:t>Late requests for new instrumentation, maintenance and performance issues uncovered during shutdown. Could be an issue in LS2, due to the removal and re-installation of many old instruments in PSB and PS. Several FTE of additional work arrived during LS1.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Additional reinforcement planned for LS2. </a:t>
            </a:r>
          </a:p>
        </p:txBody>
      </p:sp>
    </p:spTree>
    <p:extLst>
      <p:ext uri="{BB962C8B-B14F-4D97-AF65-F5344CB8AC3E}">
        <p14:creationId xmlns:p14="http://schemas.microsoft.com/office/powerpoint/2010/main" val="4219161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responsible for…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Cable identification for SPS1, 2 and old MCR</a:t>
            </a:r>
          </a:p>
          <a:p>
            <a:pPr lvl="1"/>
            <a:r>
              <a:rPr lang="en-US" dirty="0" smtClean="0"/>
              <a:t>Who is doing this for BI?</a:t>
            </a:r>
          </a:p>
          <a:p>
            <a:r>
              <a:rPr lang="en-US" dirty="0" smtClean="0"/>
              <a:t>North area renovation</a:t>
            </a:r>
          </a:p>
          <a:p>
            <a:pPr lvl="1"/>
            <a:r>
              <a:rPr lang="en-US" dirty="0" smtClean="0"/>
              <a:t>Are BI requesting any work in LS2 here? Who is coordinating this?</a:t>
            </a:r>
          </a:p>
          <a:p>
            <a:r>
              <a:rPr lang="en-US" dirty="0" smtClean="0"/>
              <a:t>Electrical lockout procedures for BI</a:t>
            </a:r>
          </a:p>
          <a:p>
            <a:pPr lvl="1"/>
            <a:r>
              <a:rPr lang="en-US" dirty="0" smtClean="0"/>
              <a:t>Who is coordinating this?</a:t>
            </a:r>
          </a:p>
          <a:p>
            <a:r>
              <a:rPr lang="en-US" dirty="0" smtClean="0"/>
              <a:t>Beam interlock system – 3 different requests</a:t>
            </a:r>
          </a:p>
          <a:p>
            <a:pPr lvl="1"/>
            <a:r>
              <a:rPr lang="en-US" dirty="0" smtClean="0"/>
              <a:t>SPS injection, PSB ring, LINAC4 transfer lines</a:t>
            </a:r>
          </a:p>
          <a:p>
            <a:r>
              <a:rPr lang="en-US" dirty="0" smtClean="0"/>
              <a:t>Controls conformity – FESA2, GM, RDA2… 9 in total</a:t>
            </a:r>
          </a:p>
          <a:p>
            <a:r>
              <a:rPr lang="en-US" dirty="0" smtClean="0"/>
              <a:t>AD target area consolidation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633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408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BE-BI ‘readiness’ for LS2</vt:lpstr>
      <vt:lpstr>BI ‘readiness’ for the LS2 Days</vt:lpstr>
      <vt:lpstr>BI-run activities in PLAN</vt:lpstr>
      <vt:lpstr>BI contributions to activities in PLAN</vt:lpstr>
      <vt:lpstr>Main lessons learned from LS1</vt:lpstr>
      <vt:lpstr>Who is responsible for…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BE-BI for LS2</dc:title>
  <dc:creator>Raymond Veness</dc:creator>
  <cp:lastModifiedBy>Raymond Veness</cp:lastModifiedBy>
  <cp:revision>15</cp:revision>
  <dcterms:created xsi:type="dcterms:W3CDTF">2018-10-02T15:37:41Z</dcterms:created>
  <dcterms:modified xsi:type="dcterms:W3CDTF">2018-10-03T07:15:27Z</dcterms:modified>
</cp:coreProperties>
</file>