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DE19-973A-4CE5-9A46-CC01A6E79571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CB21-061E-4172-B1F6-1D7678DD9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633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DE19-973A-4CE5-9A46-CC01A6E79571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CB21-061E-4172-B1F6-1D7678DD9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8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DE19-973A-4CE5-9A46-CC01A6E79571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CB21-061E-4172-B1F6-1D7678DD9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579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DE19-973A-4CE5-9A46-CC01A6E79571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CB21-061E-4172-B1F6-1D7678DD9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86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DE19-973A-4CE5-9A46-CC01A6E79571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CB21-061E-4172-B1F6-1D7678DD9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20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DE19-973A-4CE5-9A46-CC01A6E79571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CB21-061E-4172-B1F6-1D7678DD9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906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DE19-973A-4CE5-9A46-CC01A6E79571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CB21-061E-4172-B1F6-1D7678DD9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741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DE19-973A-4CE5-9A46-CC01A6E79571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CB21-061E-4172-B1F6-1D7678DD9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34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DE19-973A-4CE5-9A46-CC01A6E79571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CB21-061E-4172-B1F6-1D7678DD9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272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DE19-973A-4CE5-9A46-CC01A6E79571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CB21-061E-4172-B1F6-1D7678DD9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41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DE19-973A-4CE5-9A46-CC01A6E79571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CB21-061E-4172-B1F6-1D7678DD9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47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1DE19-973A-4CE5-9A46-CC01A6E79571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1CB21-061E-4172-B1F6-1D7678DD9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82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Transport and Storage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Ray VENESS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1889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 and cleaning of equipment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Transport of radioactive equipment between sites</a:t>
            </a:r>
          </a:p>
          <a:p>
            <a:pPr lvl="1"/>
            <a:r>
              <a:rPr lang="en-US" dirty="0" smtClean="0"/>
              <a:t>New procedure to be implemented for LS2</a:t>
            </a:r>
          </a:p>
          <a:p>
            <a:pPr lvl="1"/>
            <a:r>
              <a:rPr lang="en-US" dirty="0" smtClean="0"/>
              <a:t>~30% of equipment currently considered radioactive will not require new procedures, but…</a:t>
            </a:r>
          </a:p>
          <a:p>
            <a:pPr lvl="1"/>
            <a:r>
              <a:rPr lang="en-US" dirty="0" smtClean="0"/>
              <a:t>Equipment requiring this new procedure will take </a:t>
            </a:r>
            <a:r>
              <a:rPr lang="en-US" dirty="0" smtClean="0">
                <a:solidFill>
                  <a:srgbClr val="FF0000"/>
                </a:solidFill>
              </a:rPr>
              <a:t>3-5 days to process</a:t>
            </a:r>
          </a:p>
          <a:p>
            <a:pPr lvl="1"/>
            <a:r>
              <a:rPr lang="en-US" dirty="0" smtClean="0"/>
              <a:t>RP objective is reduce number of on-road transports from </a:t>
            </a:r>
            <a:r>
              <a:rPr lang="en-US" dirty="0" smtClean="0">
                <a:solidFill>
                  <a:srgbClr val="FF0000"/>
                </a:solidFill>
              </a:rPr>
              <a:t>300/month to 150/month </a:t>
            </a:r>
            <a:r>
              <a:rPr lang="en-US" dirty="0" smtClean="0"/>
              <a:t>(cf. YETS numbers)</a:t>
            </a:r>
          </a:p>
          <a:p>
            <a:r>
              <a:rPr lang="en-US" dirty="0" smtClean="0"/>
              <a:t>Billing for transport and handling</a:t>
            </a:r>
          </a:p>
          <a:p>
            <a:pPr lvl="1"/>
            <a:r>
              <a:rPr lang="en-US" dirty="0" smtClean="0"/>
              <a:t>Some examples of budgets being requested for transport and handling (installation)</a:t>
            </a:r>
          </a:p>
          <a:p>
            <a:pPr lvl="1"/>
            <a:r>
              <a:rPr lang="en-US" dirty="0" smtClean="0"/>
              <a:t>Please discuss with your SL before giving a budget code…</a:t>
            </a:r>
          </a:p>
          <a:p>
            <a:r>
              <a:rPr lang="en-US" dirty="0" smtClean="0"/>
              <a:t>UHV cleaning of radioactive equipment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New vacuum lab in B.107 will not clean radioactive equipment</a:t>
            </a:r>
          </a:p>
          <a:p>
            <a:pPr lvl="1"/>
            <a:r>
              <a:rPr lang="en-US" dirty="0" smtClean="0"/>
              <a:t>All radioactive cleaning will be in B.867, which will require special planning and set-up</a:t>
            </a:r>
          </a:p>
          <a:p>
            <a:pPr lvl="1"/>
            <a:r>
              <a:rPr lang="en-US" dirty="0" smtClean="0"/>
              <a:t>VSC ask for information on all expected radioactive cleaning for LS2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2019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</a:t>
            </a:r>
            <a:r>
              <a:rPr lang="en-US" u="sng" dirty="0" smtClean="0"/>
              <a:t>requirements</a:t>
            </a:r>
            <a:r>
              <a:rPr lang="en-US" dirty="0" smtClean="0"/>
              <a:t> during LS2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LINACs</a:t>
            </a:r>
          </a:p>
          <a:p>
            <a:pPr lvl="1"/>
            <a:r>
              <a:rPr lang="en-US" dirty="0" smtClean="0"/>
              <a:t>LINAC4 temporary dismantling for connection: Storage options being discussed</a:t>
            </a:r>
          </a:p>
          <a:p>
            <a:pPr lvl="1"/>
            <a:r>
              <a:rPr lang="en-US" dirty="0" smtClean="0"/>
              <a:t>LINAC2 removed to radioactive waste – exceptions?</a:t>
            </a:r>
          </a:p>
          <a:p>
            <a:r>
              <a:rPr lang="en-US" dirty="0" smtClean="0"/>
              <a:t>Booster injection renovation (~30 instruments, BTV, BCT…)</a:t>
            </a:r>
          </a:p>
          <a:p>
            <a:pPr lvl="1"/>
            <a:r>
              <a:rPr lang="en-US" dirty="0" smtClean="0"/>
              <a:t>Storage in the Booster sous-sol organized by the project</a:t>
            </a:r>
          </a:p>
          <a:p>
            <a:pPr lvl="1"/>
            <a:r>
              <a:rPr lang="en-US" dirty="0" smtClean="0"/>
              <a:t>What do we do with the ‘old’ BTVs?</a:t>
            </a:r>
          </a:p>
          <a:p>
            <a:r>
              <a:rPr lang="en-US" dirty="0" smtClean="0"/>
              <a:t>PS main magnet renovation</a:t>
            </a:r>
          </a:p>
          <a:p>
            <a:pPr lvl="1"/>
            <a:r>
              <a:rPr lang="en-US" dirty="0" smtClean="0"/>
              <a:t>BCTs, BPMs will be managed by instrument experts, BWS permanently removed to long-term storage</a:t>
            </a:r>
          </a:p>
          <a:p>
            <a:pPr lvl="1"/>
            <a:r>
              <a:rPr lang="en-US" dirty="0" smtClean="0"/>
              <a:t>PS-BLMs managed by BL section</a:t>
            </a:r>
          </a:p>
          <a:p>
            <a:r>
              <a:rPr lang="en-US" dirty="0" smtClean="0"/>
              <a:t>SPS LSS1/LSS5 dump project</a:t>
            </a:r>
          </a:p>
          <a:p>
            <a:pPr lvl="1"/>
            <a:r>
              <a:rPr lang="en-US" dirty="0" smtClean="0"/>
              <a:t>Storage for all equipment (including instrumentation) managed by the dump project</a:t>
            </a:r>
          </a:p>
          <a:p>
            <a:pPr lvl="1"/>
            <a:r>
              <a:rPr lang="en-US" dirty="0" err="1" smtClean="0"/>
              <a:t>Sharepoint</a:t>
            </a:r>
            <a:r>
              <a:rPr lang="en-US" dirty="0" smtClean="0"/>
              <a:t> site with proposed locations for all instruments is available (Morad)</a:t>
            </a:r>
          </a:p>
          <a:p>
            <a:r>
              <a:rPr lang="en-US" dirty="0" smtClean="0"/>
              <a:t>LHC DISMAC (Diode renovation)</a:t>
            </a:r>
          </a:p>
          <a:p>
            <a:pPr lvl="1"/>
            <a:r>
              <a:rPr lang="en-US" dirty="0" smtClean="0"/>
              <a:t>BLMs will remain in the LHC tunnel – except as removed for work (?)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1552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and </a:t>
            </a:r>
            <a:r>
              <a:rPr lang="en-US" dirty="0" smtClean="0"/>
              <a:t>storage </a:t>
            </a:r>
            <a:r>
              <a:rPr lang="en-US" u="sng" dirty="0" smtClean="0"/>
              <a:t>availability</a:t>
            </a:r>
            <a:r>
              <a:rPr lang="en-US" dirty="0" smtClean="0"/>
              <a:t> </a:t>
            </a:r>
            <a:r>
              <a:rPr lang="en-US" dirty="0" smtClean="0"/>
              <a:t>during LS2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867/R-V17</a:t>
            </a:r>
          </a:p>
          <a:p>
            <a:pPr lvl="1"/>
            <a:r>
              <a:rPr lang="en-US" dirty="0" smtClean="0"/>
              <a:t>Ben Moser is clearing this out in preparation for LS2, please help him!</a:t>
            </a:r>
          </a:p>
          <a:p>
            <a:pPr lvl="1"/>
            <a:r>
              <a:rPr lang="en-US" dirty="0" smtClean="0"/>
              <a:t>Radioactive optical lab being ‘re-purposed’ for BLM calibration</a:t>
            </a:r>
          </a:p>
          <a:p>
            <a:r>
              <a:rPr lang="en-US" dirty="0" smtClean="0"/>
              <a:t>New flex building (B.947)</a:t>
            </a:r>
          </a:p>
          <a:p>
            <a:pPr lvl="1"/>
            <a:r>
              <a:rPr lang="en-US" dirty="0" smtClean="0"/>
              <a:t>100m</a:t>
            </a:r>
            <a:r>
              <a:rPr lang="en-US" baseline="30000" dirty="0" smtClean="0"/>
              <a:t>2</a:t>
            </a:r>
            <a:r>
              <a:rPr lang="en-US" dirty="0" smtClean="0"/>
              <a:t> new </a:t>
            </a:r>
            <a:r>
              <a:rPr lang="en-US" dirty="0" smtClean="0"/>
              <a:t>space (48 euro-pallets) </a:t>
            </a:r>
            <a:r>
              <a:rPr lang="en-US" dirty="0" smtClean="0"/>
              <a:t>available to BI for non/slightly active material. Please contact me if needed</a:t>
            </a:r>
          </a:p>
          <a:p>
            <a:pPr lvl="2"/>
            <a:r>
              <a:rPr lang="en-US" dirty="0" smtClean="0"/>
              <a:t>Due to be available from November </a:t>
            </a:r>
            <a:r>
              <a:rPr lang="en-US" dirty="0" smtClean="0"/>
              <a:t>2018</a:t>
            </a:r>
          </a:p>
          <a:p>
            <a:pPr lvl="2"/>
            <a:r>
              <a:rPr lang="en-US" dirty="0" smtClean="0"/>
              <a:t>Both transport in/out and storage will be invoiced to the group</a:t>
            </a:r>
          </a:p>
          <a:p>
            <a:r>
              <a:rPr lang="en-US" dirty="0" smtClean="0"/>
              <a:t>B.954/955</a:t>
            </a:r>
          </a:p>
          <a:p>
            <a:pPr lvl="1"/>
            <a:r>
              <a:rPr lang="en-US" dirty="0" smtClean="0"/>
              <a:t>Existing radioactive and conventional storage</a:t>
            </a:r>
            <a:endParaRPr lang="en-US" dirty="0" smtClean="0"/>
          </a:p>
          <a:p>
            <a:r>
              <a:rPr lang="en-US" dirty="0" smtClean="0"/>
              <a:t>ISR-8 </a:t>
            </a:r>
            <a:r>
              <a:rPr lang="en-US" dirty="0" smtClean="0"/>
              <a:t>storage</a:t>
            </a:r>
          </a:p>
          <a:p>
            <a:pPr lvl="1"/>
            <a:r>
              <a:rPr lang="en-US" dirty="0" smtClean="0"/>
              <a:t>60m</a:t>
            </a:r>
            <a:r>
              <a:rPr lang="en-US" baseline="30000" dirty="0" smtClean="0"/>
              <a:t>2</a:t>
            </a:r>
            <a:r>
              <a:rPr lang="en-US" dirty="0" smtClean="0"/>
              <a:t> new space for BI radioactive storage</a:t>
            </a:r>
          </a:p>
          <a:p>
            <a:pPr lvl="1"/>
            <a:r>
              <a:rPr lang="en-US" dirty="0" smtClean="0"/>
              <a:t>80m</a:t>
            </a:r>
            <a:r>
              <a:rPr lang="en-US" baseline="30000" dirty="0" smtClean="0"/>
              <a:t>2</a:t>
            </a:r>
            <a:r>
              <a:rPr lang="en-US" dirty="0" smtClean="0"/>
              <a:t> new radioactive laboratory space available for </a:t>
            </a:r>
            <a:r>
              <a:rPr lang="en-US" dirty="0" smtClean="0"/>
              <a:t>BI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Requested for work in </a:t>
            </a:r>
            <a:r>
              <a:rPr lang="en-US" dirty="0" err="1" smtClean="0">
                <a:solidFill>
                  <a:srgbClr val="FF0000"/>
                </a:solidFill>
              </a:rPr>
              <a:t>Meyrin</a:t>
            </a:r>
            <a:r>
              <a:rPr lang="en-US" dirty="0" smtClean="0">
                <a:solidFill>
                  <a:srgbClr val="FF0000"/>
                </a:solidFill>
              </a:rPr>
              <a:t>, but so far, no need identified…?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403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Transport of radioactive equipment between sites will be more complex and time-consuming during LS2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Try to use radioactive storage on the same site as the installation if possible</a:t>
            </a:r>
          </a:p>
          <a:p>
            <a:r>
              <a:rPr lang="en-US" dirty="0" smtClean="0"/>
              <a:t>UHV cleaning of radioactive equipment will also be more expensive and time-consuming</a:t>
            </a:r>
          </a:p>
          <a:p>
            <a:pPr lvl="1"/>
            <a:r>
              <a:rPr lang="en-US" dirty="0" smtClean="0"/>
              <a:t>Please let me know if you have any plans for this  in LS2 and </a:t>
            </a:r>
            <a:r>
              <a:rPr lang="en-US" dirty="0" smtClean="0">
                <a:solidFill>
                  <a:srgbClr val="FF0000"/>
                </a:solidFill>
              </a:rPr>
              <a:t>consider alternatives </a:t>
            </a:r>
            <a:r>
              <a:rPr lang="en-US" dirty="0" smtClean="0"/>
              <a:t>(</a:t>
            </a:r>
            <a:r>
              <a:rPr lang="en-US" dirty="0" err="1" smtClean="0"/>
              <a:t>ie</a:t>
            </a:r>
            <a:r>
              <a:rPr lang="en-US" dirty="0" smtClean="0"/>
              <a:t>, re-manufacture of cheaper parts)</a:t>
            </a:r>
          </a:p>
          <a:p>
            <a:r>
              <a:rPr lang="en-US" dirty="0" smtClean="0"/>
              <a:t>Storage locations for the main bulk of BI equipment removed from machines seems well understood</a:t>
            </a:r>
          </a:p>
          <a:p>
            <a:pPr lvl="1"/>
            <a:r>
              <a:rPr lang="en-US" dirty="0" smtClean="0"/>
              <a:t>Do we need to use our additional storage and radioactive lab space in the ISR?..</a:t>
            </a:r>
            <a:r>
              <a:rPr lang="en-US" dirty="0" smtClean="0">
                <a:solidFill>
                  <a:srgbClr val="FF0000"/>
                </a:solidFill>
              </a:rPr>
              <a:t>. I do not think so.</a:t>
            </a:r>
          </a:p>
          <a:p>
            <a:pPr lvl="1"/>
            <a:r>
              <a:rPr lang="en-US" dirty="0" smtClean="0"/>
              <a:t>However, let me know if we are missing anything from the lists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7443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574" y="174082"/>
            <a:ext cx="9534526" cy="65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669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</TotalTime>
  <Words>495</Words>
  <Application>Microsoft Office PowerPoint</Application>
  <PresentationFormat>Widescreen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Transport and Storage</vt:lpstr>
      <vt:lpstr>Transport and cleaning of equipment</vt:lpstr>
      <vt:lpstr>Storage requirements during LS2</vt:lpstr>
      <vt:lpstr>Laboratory and storage availability during LS2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Veness</dc:creator>
  <cp:lastModifiedBy>Raymond Veness</cp:lastModifiedBy>
  <cp:revision>13</cp:revision>
  <dcterms:created xsi:type="dcterms:W3CDTF">2018-10-02T14:31:02Z</dcterms:created>
  <dcterms:modified xsi:type="dcterms:W3CDTF">2018-10-03T07:29:58Z</dcterms:modified>
</cp:coreProperties>
</file>