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1"/>
  </p:sldMasterIdLst>
  <p:notesMasterIdLst>
    <p:notesMasterId r:id="rId8"/>
  </p:notesMasterIdLst>
  <p:handoutMasterIdLst>
    <p:handoutMasterId r:id="rId9"/>
  </p:handoutMasterIdLst>
  <p:sldIdLst>
    <p:sldId id="257" r:id="rId2"/>
    <p:sldId id="272" r:id="rId3"/>
    <p:sldId id="258" r:id="rId4"/>
    <p:sldId id="268" r:id="rId5"/>
    <p:sldId id="271" r:id="rId6"/>
    <p:sldId id="270" r:id="rId7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-Michel Jouanigot" initials="JJ" lastIdx="1" clrIdx="0">
    <p:extLst/>
  </p:cmAuthor>
  <p:cmAuthor id="2" name="Caroline Laignel" initials="CL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F6F4F"/>
    <a:srgbClr val="BEB52A"/>
    <a:srgbClr val="B5BC57"/>
    <a:srgbClr val="BE8D52"/>
    <a:srgbClr val="BE8D2A"/>
    <a:srgbClr val="9BBB59"/>
    <a:srgbClr val="BDA954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6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F5AAD-5030-4C9D-9D7A-61EA67A6EE43}" type="datetimeFigureOut">
              <a:rPr lang="fr-FR" smtClean="0"/>
              <a:t>10/10/2018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3D8C4-2C95-4A7D-8F3C-36930017ED0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93416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CERN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35B71-7934-417E-B84F-F9E3D5CE26E7}" type="datetimeFigureOut">
              <a:rPr lang="fr-FR" smtClean="0"/>
              <a:t>10/10/2018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E30C6-E5FA-4097-9C10-19E55012E98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57320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9E30C6-E5FA-4097-9C10-19E55012E980}" type="slidenum">
              <a:rPr lang="fr-FR" smtClean="0"/>
              <a:t>1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SMB-SE</a:t>
            </a:r>
            <a:endParaRPr lang="fr-F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CERN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149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smtClean="0"/>
              <a:t>23-mars-2018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92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smtClean="0"/>
              <a:t>23-mars-2018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84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23-mars-2018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8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23-mars-2018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3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912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57472"/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57472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23-mars-2018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315077" y="51492"/>
            <a:ext cx="720000" cy="720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472"/>
              <a:endParaRPr lang="ca-ES" sz="1754" dirty="0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37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7472"/>
              <a:r>
                <a:rPr lang="ca-ES" sz="1846" dirty="0" smtClean="0">
                  <a:solidFill>
                    <a:prstClr val="white"/>
                  </a:solidFill>
                  <a:latin typeface="DIN Alternate Bold"/>
                  <a:cs typeface="DIN Alternate Bold"/>
                </a:rPr>
                <a:t>SMB</a:t>
              </a:r>
              <a:endParaRPr lang="ca-ES" sz="1846" dirty="0">
                <a:solidFill>
                  <a:prstClr val="white"/>
                </a:solidFill>
                <a:latin typeface="DIN Alternate Bold"/>
                <a:cs typeface="DIN Alternate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23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9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48078" y="2131104"/>
            <a:ext cx="8171643" cy="174955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00FF"/>
                </a:solidFill>
              </a:rPr>
              <a:t>BIM FORUM #2</a:t>
            </a:r>
          </a:p>
          <a:p>
            <a:endParaRPr lang="en-GB" sz="3200" b="1" dirty="0" smtClean="0">
              <a:solidFill>
                <a:srgbClr val="0000FF"/>
              </a:solidFill>
            </a:endParaRPr>
          </a:p>
          <a:p>
            <a:r>
              <a:rPr lang="en-GB" sz="3200" dirty="0" smtClean="0"/>
              <a:t>Example of REVIT usage</a:t>
            </a:r>
          </a:p>
          <a:p>
            <a:r>
              <a:rPr lang="fr-CH" sz="3200" dirty="0" smtClean="0"/>
              <a:t>in the </a:t>
            </a:r>
            <a:r>
              <a:rPr lang="fr-CH" sz="3200" dirty="0" err="1" smtClean="0"/>
              <a:t>projects</a:t>
            </a:r>
            <a:r>
              <a:rPr lang="fr-CH" sz="3200" dirty="0" smtClean="0"/>
              <a:t> for futur</a:t>
            </a:r>
            <a:endParaRPr lang="en-GB" sz="32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25416" y="6447111"/>
            <a:ext cx="3733800" cy="365125"/>
          </a:xfr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7"/>
          <p:cNvSpPr txBox="1">
            <a:spLocks/>
          </p:cNvSpPr>
          <p:nvPr/>
        </p:nvSpPr>
        <p:spPr>
          <a:xfrm>
            <a:off x="838200" y="76200"/>
            <a:ext cx="7391400" cy="685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</a:rPr>
              <a:t>BIM FORUM</a:t>
            </a:r>
            <a:endParaRPr lang="fr-FR" sz="1600" b="1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dirty="0" smtClean="0"/>
              <a:t>11-octobre-2018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1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263284" y="120568"/>
            <a:ext cx="2826582" cy="425884"/>
            <a:chOff x="815" y="0"/>
            <a:chExt cx="1738336" cy="621113"/>
          </a:xfrm>
        </p:grpSpPr>
        <p:sp>
          <p:nvSpPr>
            <p:cNvPr id="17" name="Rounded Rectangle 16"/>
            <p:cNvSpPr/>
            <p:nvPr/>
          </p:nvSpPr>
          <p:spPr>
            <a:xfrm>
              <a:off x="815" y="0"/>
              <a:ext cx="1738336" cy="6211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 txBox="1"/>
            <p:nvPr/>
          </p:nvSpPr>
          <p:spPr>
            <a:xfrm>
              <a:off x="19007" y="18192"/>
              <a:ext cx="1701952" cy="584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e-SPS</a:t>
              </a:r>
              <a:endParaRPr lang="en-US" sz="2700" kern="1200" dirty="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11-octobre-2018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991100" y="5800816"/>
            <a:ext cx="3798450" cy="55367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1184" r="50101" b="42673"/>
          <a:stretch/>
        </p:blipFill>
        <p:spPr>
          <a:xfrm>
            <a:off x="8773" y="2140162"/>
            <a:ext cx="4213009" cy="1538266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20814" y="1703162"/>
            <a:ext cx="4426857" cy="4370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algn="l"/>
            <a:r>
              <a:rPr lang="fr-CH" sz="1600" b="1" dirty="0" err="1" smtClean="0">
                <a:solidFill>
                  <a:srgbClr val="FF0000"/>
                </a:solidFill>
              </a:rPr>
              <a:t>Existing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ground</a:t>
            </a:r>
            <a:r>
              <a:rPr lang="fr-CH" sz="1600" b="1" dirty="0" smtClean="0">
                <a:solidFill>
                  <a:srgbClr val="FF0000"/>
                </a:solidFill>
              </a:rPr>
              <a:t>/molasse points </a:t>
            </a:r>
            <a:r>
              <a:rPr lang="fr-CH" sz="1600" b="1" dirty="0" err="1" smtClean="0">
                <a:solidFill>
                  <a:srgbClr val="FF0000"/>
                </a:solidFill>
              </a:rPr>
              <a:t>from</a:t>
            </a:r>
            <a:r>
              <a:rPr lang="fr-CH" sz="1600" b="1" dirty="0" smtClean="0">
                <a:solidFill>
                  <a:srgbClr val="FF0000"/>
                </a:solidFill>
              </a:rPr>
              <a:t> GIS and </a:t>
            </a:r>
            <a:r>
              <a:rPr lang="fr-CH" sz="1600" b="1" dirty="0" err="1" smtClean="0">
                <a:solidFill>
                  <a:srgbClr val="FF0000"/>
                </a:solidFill>
              </a:rPr>
              <a:t>modeling</a:t>
            </a:r>
            <a:r>
              <a:rPr lang="fr-CH" sz="1600" b="1" dirty="0" smtClean="0">
                <a:solidFill>
                  <a:srgbClr val="FF0000"/>
                </a:solidFill>
              </a:rPr>
              <a:t> in REVIT</a:t>
            </a:r>
            <a:endParaRPr lang="fr-CH" sz="1600" b="1" dirty="0" smtClean="0"/>
          </a:p>
          <a:p>
            <a:endParaRPr lang="en-GB" sz="16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715976" y="2035425"/>
            <a:ext cx="635233" cy="5574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377371" y="3781568"/>
            <a:ext cx="4426857" cy="275738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algn="l"/>
            <a:r>
              <a:rPr lang="fr-CH" sz="1600" b="1" dirty="0" smtClean="0"/>
              <a:t>New structures made in 3D in CATIA</a:t>
            </a:r>
          </a:p>
          <a:p>
            <a:pPr algn="l"/>
            <a:endParaRPr lang="en-GB" sz="16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653388" y="2046249"/>
            <a:ext cx="697821" cy="8542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/>
          <a:srcRect b="27320"/>
          <a:stretch/>
        </p:blipFill>
        <p:spPr>
          <a:xfrm>
            <a:off x="4476562" y="1043948"/>
            <a:ext cx="4521654" cy="3844575"/>
          </a:xfrm>
          <a:prstGeom prst="rect">
            <a:avLst/>
          </a:prstGeom>
        </p:spPr>
      </p:pic>
      <p:sp>
        <p:nvSpPr>
          <p:cNvPr id="33" name="Title 1"/>
          <p:cNvSpPr txBox="1">
            <a:spLocks/>
          </p:cNvSpPr>
          <p:nvPr/>
        </p:nvSpPr>
        <p:spPr>
          <a:xfrm>
            <a:off x="4362693" y="4796484"/>
            <a:ext cx="4426857" cy="105407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600" b="1" dirty="0" err="1" smtClean="0">
                <a:solidFill>
                  <a:srgbClr val="0000FF"/>
                </a:solidFill>
              </a:rPr>
              <a:t>Proposal’s</a:t>
            </a:r>
            <a:r>
              <a:rPr lang="fr-CH" sz="1600" b="1" dirty="0" smtClean="0">
                <a:solidFill>
                  <a:srgbClr val="0000FF"/>
                </a:solidFill>
              </a:rPr>
              <a:t> </a:t>
            </a:r>
            <a:r>
              <a:rPr lang="fr-CH" sz="1600" b="1" dirty="0" err="1" smtClean="0">
                <a:solidFill>
                  <a:srgbClr val="0000FF"/>
                </a:solidFill>
              </a:rPr>
              <a:t>drawing</a:t>
            </a:r>
            <a:r>
              <a:rPr lang="fr-CH" sz="1600" b="1" dirty="0" smtClean="0">
                <a:solidFill>
                  <a:srgbClr val="0000FF"/>
                </a:solidFill>
              </a:rPr>
              <a:t> made in AUTOCAD</a:t>
            </a:r>
            <a:endParaRPr lang="en-GB" sz="1600" b="1" dirty="0">
              <a:solidFill>
                <a:srgbClr val="0000FF"/>
              </a:solidFill>
            </a:endParaRPr>
          </a:p>
          <a:p>
            <a:endParaRPr lang="en-GB" sz="16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814399" y="950951"/>
            <a:ext cx="4426857" cy="47676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600" b="1" dirty="0" err="1" smtClean="0"/>
              <a:t>Existing</a:t>
            </a:r>
            <a:r>
              <a:rPr lang="fr-CH" sz="1600" b="1" dirty="0" smtClean="0"/>
              <a:t> 3D </a:t>
            </a:r>
            <a:r>
              <a:rPr lang="fr-CH" sz="1600" b="1" dirty="0"/>
              <a:t>tunnels </a:t>
            </a:r>
            <a:r>
              <a:rPr lang="fr-CH" sz="1600" b="1" dirty="0" err="1"/>
              <a:t>from</a:t>
            </a:r>
            <a:r>
              <a:rPr lang="fr-CH" sz="1600" b="1" dirty="0"/>
              <a:t> CATIA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745252" y="1319294"/>
            <a:ext cx="565150" cy="178804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060286" y="1312990"/>
            <a:ext cx="735121" cy="61222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itle 1"/>
          <p:cNvSpPr txBox="1">
            <a:spLocks/>
          </p:cNvSpPr>
          <p:nvPr/>
        </p:nvSpPr>
        <p:spPr>
          <a:xfrm>
            <a:off x="4181345" y="5668220"/>
            <a:ext cx="4426857" cy="105407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b="1" dirty="0" err="1">
                <a:solidFill>
                  <a:srgbClr val="0000FF"/>
                </a:solidFill>
              </a:rPr>
              <a:t>Existing</a:t>
            </a:r>
            <a:r>
              <a:rPr lang="fr-CH" sz="1600" b="1" dirty="0">
                <a:solidFill>
                  <a:srgbClr val="0000FF"/>
                </a:solidFill>
              </a:rPr>
              <a:t> buildings </a:t>
            </a:r>
            <a:r>
              <a:rPr lang="fr-CH" sz="1600" b="1" dirty="0" err="1">
                <a:solidFill>
                  <a:srgbClr val="0000FF"/>
                </a:solidFill>
              </a:rPr>
              <a:t>from</a:t>
            </a:r>
            <a:r>
              <a:rPr lang="fr-CH" sz="1600" b="1" dirty="0">
                <a:solidFill>
                  <a:srgbClr val="0000FF"/>
                </a:solidFill>
              </a:rPr>
              <a:t> GIS and AUTOCAD</a:t>
            </a:r>
          </a:p>
          <a:p>
            <a:endParaRPr lang="en-GB" sz="16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473" y="4140661"/>
            <a:ext cx="3829050" cy="2213830"/>
          </a:xfrm>
          <a:prstGeom prst="rect">
            <a:avLst/>
          </a:prstGeom>
        </p:spPr>
      </p:pic>
      <p:cxnSp>
        <p:nvCxnSpPr>
          <p:cNvPr id="43" name="Straight Arrow Connector 42"/>
          <p:cNvCxnSpPr/>
          <p:nvPr/>
        </p:nvCxnSpPr>
        <p:spPr>
          <a:xfrm flipH="1" flipV="1">
            <a:off x="3351209" y="5431046"/>
            <a:ext cx="1246554" cy="690815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2554124" y="5883748"/>
            <a:ext cx="2043639" cy="24040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4069848" y="3751470"/>
            <a:ext cx="606727" cy="1351985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1133419" y="3245399"/>
            <a:ext cx="1568" cy="59891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3" idx="0"/>
          </p:cNvCxnSpPr>
          <p:nvPr/>
        </p:nvCxnSpPr>
        <p:spPr>
          <a:xfrm flipV="1">
            <a:off x="2590800" y="3291841"/>
            <a:ext cx="125176" cy="4897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" name="Right Brace 56"/>
          <p:cNvSpPr/>
          <p:nvPr/>
        </p:nvSpPr>
        <p:spPr>
          <a:xfrm>
            <a:off x="4050539" y="4169626"/>
            <a:ext cx="318105" cy="2180319"/>
          </a:xfrm>
          <a:prstGeom prst="righ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Brace 57"/>
          <p:cNvSpPr/>
          <p:nvPr/>
        </p:nvSpPr>
        <p:spPr>
          <a:xfrm rot="5400000">
            <a:off x="6528508" y="2543832"/>
            <a:ext cx="384402" cy="4654423"/>
          </a:xfrm>
          <a:prstGeom prst="righ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Arc 61"/>
          <p:cNvSpPr/>
          <p:nvPr/>
        </p:nvSpPr>
        <p:spPr>
          <a:xfrm rot="5690269">
            <a:off x="3258261" y="2915809"/>
            <a:ext cx="914400" cy="914400"/>
          </a:xfrm>
          <a:prstGeom prst="arc">
            <a:avLst>
              <a:gd name="adj1" fmla="val 14703213"/>
              <a:gd name="adj2" fmla="val 1129701"/>
            </a:avLst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2098266" y="639072"/>
            <a:ext cx="5156617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New </a:t>
            </a:r>
            <a:r>
              <a:rPr lang="fr-CH" sz="2000" b="1" dirty="0" err="1" smtClean="0"/>
              <a:t>electron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beam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facility</a:t>
            </a:r>
            <a:r>
              <a:rPr lang="fr-CH" sz="2000" b="1" dirty="0" smtClean="0"/>
              <a:t> on SPS in MEYRIN</a:t>
            </a:r>
            <a:endParaRPr lang="en-GB" sz="2000" b="1" dirty="0"/>
          </a:p>
        </p:txBody>
      </p:sp>
      <p:sp>
        <p:nvSpPr>
          <p:cNvPr id="71" name="Title 1"/>
          <p:cNvSpPr txBox="1">
            <a:spLocks/>
          </p:cNvSpPr>
          <p:nvPr/>
        </p:nvSpPr>
        <p:spPr>
          <a:xfrm>
            <a:off x="88755" y="892956"/>
            <a:ext cx="3699994" cy="6557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Interaction </a:t>
            </a:r>
            <a:r>
              <a:rPr lang="fr-CH" sz="2000" b="1" dirty="0" err="1" smtClean="0"/>
              <a:t>with</a:t>
            </a:r>
            <a:r>
              <a:rPr lang="fr-CH" sz="2000" b="1" dirty="0" smtClean="0"/>
              <a:t> tunnels, buildings and </a:t>
            </a:r>
            <a:r>
              <a:rPr lang="fr-CH" sz="2000" b="1" dirty="0" err="1" smtClean="0"/>
              <a:t>ground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068841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263284" y="120567"/>
            <a:ext cx="2826582" cy="405213"/>
            <a:chOff x="815" y="0"/>
            <a:chExt cx="1738336" cy="405213"/>
          </a:xfrm>
        </p:grpSpPr>
        <p:sp>
          <p:nvSpPr>
            <p:cNvPr id="17" name="Rounded Rectangle 16"/>
            <p:cNvSpPr/>
            <p:nvPr/>
          </p:nvSpPr>
          <p:spPr>
            <a:xfrm>
              <a:off x="815" y="0"/>
              <a:ext cx="1738336" cy="4052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 txBox="1"/>
            <p:nvPr/>
          </p:nvSpPr>
          <p:spPr>
            <a:xfrm>
              <a:off x="19007" y="18192"/>
              <a:ext cx="1701952" cy="387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BDF</a:t>
              </a:r>
              <a:endParaRPr lang="en-US" sz="2700" kern="1200" dirty="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0513" y="1043948"/>
            <a:ext cx="3857457" cy="6557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Interaction </a:t>
            </a:r>
            <a:r>
              <a:rPr lang="fr-CH" sz="2000" b="1" dirty="0" err="1" smtClean="0"/>
              <a:t>with</a:t>
            </a:r>
            <a:r>
              <a:rPr lang="fr-CH" sz="2000" b="1" dirty="0" smtClean="0"/>
              <a:t> tunnels, buildings and </a:t>
            </a:r>
            <a:r>
              <a:rPr lang="fr-CH" sz="2000" b="1" dirty="0" err="1" smtClean="0"/>
              <a:t>ground</a:t>
            </a:r>
            <a:endParaRPr lang="en-GB" sz="2000" b="1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991100" y="5800816"/>
            <a:ext cx="3798450" cy="55367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37212" y="1979659"/>
            <a:ext cx="3957970" cy="3307529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b="1" dirty="0" smtClean="0"/>
              <a:t>Junction on the </a:t>
            </a:r>
            <a:r>
              <a:rPr lang="fr-CH" sz="1600" b="1" dirty="0" err="1" smtClean="0"/>
              <a:t>existing</a:t>
            </a:r>
            <a:r>
              <a:rPr lang="fr-CH" sz="1600" b="1" dirty="0" smtClean="0"/>
              <a:t> tunnels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b="1" dirty="0" smtClean="0"/>
              <a:t>General </a:t>
            </a:r>
            <a:r>
              <a:rPr lang="fr-CH" sz="1600" b="1" dirty="0" err="1" smtClean="0"/>
              <a:t>integration</a:t>
            </a:r>
            <a:r>
              <a:rPr lang="fr-CH" sz="1600" b="1" dirty="0" smtClean="0"/>
              <a:t> on the site </a:t>
            </a:r>
            <a:r>
              <a:rPr lang="fr-CH" sz="1600" b="1" dirty="0" err="1" smtClean="0"/>
              <a:t>with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other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buidlings</a:t>
            </a: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b="1" dirty="0" err="1" smtClean="0"/>
              <a:t>Integration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with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existing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ground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levels</a:t>
            </a: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b="1" u="sng" dirty="0" smtClean="0"/>
              <a:t>Exchange of REVIT model </a:t>
            </a:r>
            <a:r>
              <a:rPr lang="fr-CH" sz="1600" b="1" u="sng" dirty="0" err="1" smtClean="0"/>
              <a:t>with</a:t>
            </a:r>
            <a:r>
              <a:rPr lang="fr-CH" sz="1600" b="1" u="sng" dirty="0" smtClean="0"/>
              <a:t> </a:t>
            </a:r>
            <a:r>
              <a:rPr lang="fr-CH" sz="1600" b="1" u="sng" dirty="0" err="1" smtClean="0"/>
              <a:t>external</a:t>
            </a:r>
            <a:r>
              <a:rPr lang="fr-CH" sz="1600" b="1" u="sng" dirty="0" smtClean="0"/>
              <a:t> consultant for </a:t>
            </a:r>
            <a:r>
              <a:rPr lang="fr-CH" sz="1600" b="1" u="sng" dirty="0" err="1" smtClean="0"/>
              <a:t>calculation</a:t>
            </a:r>
            <a:r>
              <a:rPr lang="fr-CH" sz="1600" b="1" u="sng" dirty="0" smtClean="0"/>
              <a:t>/</a:t>
            </a:r>
            <a:r>
              <a:rPr lang="fr-CH" sz="1600" b="1" u="sng" dirty="0" err="1" smtClean="0"/>
              <a:t>metrics</a:t>
            </a:r>
            <a:endParaRPr lang="fr-CH" sz="1600" b="1" u="sng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FF0000"/>
              </a:solidFill>
            </a:endParaRPr>
          </a:p>
          <a:p>
            <a:endParaRPr lang="en-GB" sz="16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-168812" y="2023715"/>
            <a:ext cx="3957970" cy="55367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116" y="1066622"/>
            <a:ext cx="5022722" cy="4962928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101433" y="347549"/>
            <a:ext cx="5150284" cy="5906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New </a:t>
            </a:r>
            <a:r>
              <a:rPr lang="fr-CH" sz="2000" b="1" dirty="0" err="1" smtClean="0"/>
              <a:t>beam</a:t>
            </a:r>
            <a:r>
              <a:rPr lang="fr-CH" sz="2000" b="1" dirty="0" smtClean="0"/>
              <a:t> dump </a:t>
            </a:r>
            <a:r>
              <a:rPr lang="fr-CH" sz="2000" b="1" dirty="0" err="1" smtClean="0"/>
              <a:t>facility</a:t>
            </a:r>
            <a:r>
              <a:rPr lang="fr-CH" sz="2000" b="1" dirty="0" smtClean="0"/>
              <a:t> on SPS in PREVESSIN</a:t>
            </a:r>
            <a:endParaRPr lang="en-GB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628" r="35769"/>
          <a:stretch/>
        </p:blipFill>
        <p:spPr>
          <a:xfrm>
            <a:off x="159965" y="4567388"/>
            <a:ext cx="3738551" cy="1411514"/>
          </a:xfrm>
          <a:prstGeom prst="rect">
            <a:avLst/>
          </a:prstGeom>
        </p:spPr>
      </p:pic>
      <p:sp>
        <p:nvSpPr>
          <p:cNvPr id="19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dirty="0" smtClean="0"/>
              <a:t>11-octobre-2018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084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77" y="1291771"/>
            <a:ext cx="8814937" cy="444137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2023715"/>
            <a:ext cx="3957970" cy="3447138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85405" y="5638507"/>
            <a:ext cx="3957970" cy="717877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600" b="1" dirty="0" smtClean="0">
                <a:solidFill>
                  <a:srgbClr val="0000FF"/>
                </a:solidFill>
              </a:rPr>
              <a:t>And </a:t>
            </a:r>
            <a:r>
              <a:rPr lang="fr-CH" sz="1600" b="1" dirty="0" err="1" smtClean="0">
                <a:solidFill>
                  <a:srgbClr val="0000FF"/>
                </a:solidFill>
              </a:rPr>
              <a:t>some</a:t>
            </a:r>
            <a:r>
              <a:rPr lang="fr-CH" sz="1600" b="1" dirty="0" smtClean="0">
                <a:solidFill>
                  <a:srgbClr val="0000FF"/>
                </a:solidFill>
              </a:rPr>
              <a:t> </a:t>
            </a:r>
            <a:r>
              <a:rPr lang="fr-CH" sz="1600" b="1" dirty="0" err="1" smtClean="0">
                <a:solidFill>
                  <a:srgbClr val="0000FF"/>
                </a:solidFill>
              </a:rPr>
              <a:t>drawings</a:t>
            </a:r>
            <a:r>
              <a:rPr lang="fr-CH" sz="1600" b="1" dirty="0" smtClean="0">
                <a:solidFill>
                  <a:srgbClr val="0000FF"/>
                </a:solidFill>
              </a:rPr>
              <a:t> made in AUTOCAD</a:t>
            </a:r>
          </a:p>
          <a:p>
            <a:pPr algn="l"/>
            <a:r>
              <a:rPr lang="fr-CH" sz="1600" b="1" dirty="0" smtClean="0">
                <a:solidFill>
                  <a:srgbClr val="FF0000"/>
                </a:solidFill>
              </a:rPr>
              <a:t>And </a:t>
            </a:r>
            <a:r>
              <a:rPr lang="fr-CH" sz="1600" b="1" dirty="0" err="1" smtClean="0">
                <a:solidFill>
                  <a:srgbClr val="FF0000"/>
                </a:solidFill>
              </a:rPr>
              <a:t>other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drawings</a:t>
            </a:r>
            <a:r>
              <a:rPr lang="fr-CH" sz="1600" b="1" dirty="0" smtClean="0">
                <a:solidFill>
                  <a:srgbClr val="FF0000"/>
                </a:solidFill>
              </a:rPr>
              <a:t> made in REVIT</a:t>
            </a:r>
            <a:endParaRPr lang="en-GB" sz="16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629292" y="5826791"/>
            <a:ext cx="3957970" cy="39811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600" b="1" dirty="0" err="1" smtClean="0"/>
              <a:t>Existing</a:t>
            </a:r>
            <a:r>
              <a:rPr lang="fr-CH" sz="1600" b="1" dirty="0" smtClean="0"/>
              <a:t> 3D tunnels </a:t>
            </a:r>
            <a:r>
              <a:rPr lang="fr-CH" sz="1600" b="1" dirty="0" err="1" smtClean="0"/>
              <a:t>from</a:t>
            </a:r>
            <a:r>
              <a:rPr lang="fr-CH" sz="1600" b="1" dirty="0" smtClean="0"/>
              <a:t> CATIA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7048500" y="4820581"/>
            <a:ext cx="121557" cy="10884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457200" y="915474"/>
            <a:ext cx="3805570" cy="49484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600" b="1" dirty="0" err="1">
                <a:solidFill>
                  <a:srgbClr val="0000FF"/>
                </a:solidFill>
              </a:rPr>
              <a:t>E</a:t>
            </a:r>
            <a:r>
              <a:rPr lang="fr-CH" sz="1600" b="1" dirty="0" err="1" smtClean="0">
                <a:solidFill>
                  <a:srgbClr val="0000FF"/>
                </a:solidFill>
              </a:rPr>
              <a:t>xisting</a:t>
            </a:r>
            <a:r>
              <a:rPr lang="fr-CH" sz="1600" b="1" dirty="0" smtClean="0">
                <a:solidFill>
                  <a:srgbClr val="0000FF"/>
                </a:solidFill>
              </a:rPr>
              <a:t> buildings </a:t>
            </a:r>
            <a:r>
              <a:rPr lang="fr-CH" sz="1600" b="1" dirty="0" err="1" smtClean="0">
                <a:solidFill>
                  <a:srgbClr val="0000FF"/>
                </a:solidFill>
              </a:rPr>
              <a:t>from</a:t>
            </a:r>
            <a:r>
              <a:rPr lang="fr-CH" sz="1600" b="1" dirty="0" smtClean="0">
                <a:solidFill>
                  <a:srgbClr val="0000FF"/>
                </a:solidFill>
              </a:rPr>
              <a:t> </a:t>
            </a:r>
            <a:r>
              <a:rPr lang="fr-CH" sz="1600" b="1" dirty="0" smtClean="0">
                <a:solidFill>
                  <a:srgbClr val="0000FF"/>
                </a:solidFill>
              </a:rPr>
              <a:t>SITG </a:t>
            </a:r>
            <a:r>
              <a:rPr lang="fr-CH" sz="1600" b="1" dirty="0" smtClean="0">
                <a:solidFill>
                  <a:srgbClr val="0000FF"/>
                </a:solidFill>
              </a:rPr>
              <a:t>and </a:t>
            </a:r>
            <a:r>
              <a:rPr lang="fr-CH" sz="1600" b="1" dirty="0" err="1" smtClean="0">
                <a:solidFill>
                  <a:srgbClr val="0000FF"/>
                </a:solidFill>
              </a:rPr>
              <a:t>Autocad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458381" y="1291771"/>
            <a:ext cx="3957970" cy="6070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600" b="1" dirty="0" err="1" smtClean="0">
                <a:solidFill>
                  <a:srgbClr val="FF0000"/>
                </a:solidFill>
              </a:rPr>
              <a:t>Existing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ground</a:t>
            </a:r>
            <a:r>
              <a:rPr lang="fr-CH" sz="1600" b="1" dirty="0" smtClean="0">
                <a:solidFill>
                  <a:srgbClr val="FF0000"/>
                </a:solidFill>
              </a:rPr>
              <a:t> points </a:t>
            </a:r>
            <a:r>
              <a:rPr lang="fr-CH" sz="1600" b="1" dirty="0" err="1" smtClean="0">
                <a:solidFill>
                  <a:srgbClr val="FF0000"/>
                </a:solidFill>
              </a:rPr>
              <a:t>from</a:t>
            </a:r>
            <a:r>
              <a:rPr lang="fr-CH" sz="1600" b="1" dirty="0" smtClean="0">
                <a:solidFill>
                  <a:srgbClr val="FF0000"/>
                </a:solidFill>
              </a:rPr>
              <a:t> GIS and </a:t>
            </a:r>
            <a:r>
              <a:rPr lang="fr-CH" sz="1600" b="1" dirty="0" err="1" smtClean="0">
                <a:solidFill>
                  <a:srgbClr val="FF0000"/>
                </a:solidFill>
              </a:rPr>
              <a:t>modeling</a:t>
            </a:r>
            <a:r>
              <a:rPr lang="fr-CH" sz="1600" b="1" dirty="0" smtClean="0">
                <a:solidFill>
                  <a:srgbClr val="FF0000"/>
                </a:solidFill>
              </a:rPr>
              <a:t> in CIVIL 3D and REVIT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466975" y="1291771"/>
            <a:ext cx="238125" cy="60708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724525" y="1898852"/>
            <a:ext cx="714376" cy="5776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057525" y="3867151"/>
            <a:ext cx="1085850" cy="9534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92703" y="4675552"/>
            <a:ext cx="2964822" cy="601309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600" b="1" dirty="0" smtClean="0">
                <a:solidFill>
                  <a:srgbClr val="FF0000"/>
                </a:solidFill>
              </a:rPr>
              <a:t>New tunnels and buildings made in REVIT </a:t>
            </a:r>
            <a:r>
              <a:rPr lang="fr-CH" sz="1600" b="1" dirty="0" err="1" smtClean="0">
                <a:solidFill>
                  <a:srgbClr val="FF0000"/>
                </a:solidFill>
              </a:rPr>
              <a:t>from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integration</a:t>
            </a:r>
            <a:r>
              <a:rPr lang="fr-CH" sz="1600" b="1" dirty="0" smtClean="0">
                <a:solidFill>
                  <a:srgbClr val="FF0000"/>
                </a:solidFill>
              </a:rPr>
              <a:t> CATIA model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263284" y="120567"/>
            <a:ext cx="2826582" cy="405213"/>
            <a:chOff x="815" y="0"/>
            <a:chExt cx="1738336" cy="405213"/>
          </a:xfrm>
        </p:grpSpPr>
        <p:sp>
          <p:nvSpPr>
            <p:cNvPr id="18" name="Rounded Rectangle 17"/>
            <p:cNvSpPr/>
            <p:nvPr/>
          </p:nvSpPr>
          <p:spPr>
            <a:xfrm>
              <a:off x="815" y="0"/>
              <a:ext cx="1738336" cy="4052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 txBox="1"/>
            <p:nvPr/>
          </p:nvSpPr>
          <p:spPr>
            <a:xfrm>
              <a:off x="19007" y="18192"/>
              <a:ext cx="1701952" cy="387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BDF</a:t>
              </a:r>
              <a:endParaRPr lang="en-US" sz="2700" kern="1200" dirty="0"/>
            </a:p>
          </p:txBody>
        </p:sp>
      </p:grpSp>
      <p:sp>
        <p:nvSpPr>
          <p:cNvPr id="20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dirty="0" smtClean="0"/>
              <a:t>11-octobre-2018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756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263284" y="120567"/>
            <a:ext cx="2826582" cy="405213"/>
            <a:chOff x="815" y="0"/>
            <a:chExt cx="1738336" cy="405213"/>
          </a:xfrm>
        </p:grpSpPr>
        <p:sp>
          <p:nvSpPr>
            <p:cNvPr id="17" name="Rounded Rectangle 16"/>
            <p:cNvSpPr/>
            <p:nvPr/>
          </p:nvSpPr>
          <p:spPr>
            <a:xfrm>
              <a:off x="815" y="0"/>
              <a:ext cx="1738336" cy="4052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 txBox="1"/>
            <p:nvPr/>
          </p:nvSpPr>
          <p:spPr>
            <a:xfrm>
              <a:off x="19007" y="18192"/>
              <a:ext cx="1701952" cy="387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CLIC</a:t>
              </a:r>
              <a:endParaRPr lang="en-US" sz="2700" kern="1200" dirty="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0513" y="1043948"/>
            <a:ext cx="3023687" cy="430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err="1" smtClean="0"/>
              <a:t>From</a:t>
            </a:r>
            <a:r>
              <a:rPr lang="fr-CH" sz="2000" b="1" dirty="0" smtClean="0"/>
              <a:t> AUTOCAD to REVIT</a:t>
            </a:r>
            <a:endParaRPr lang="en-GB" sz="2000" b="1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991100" y="5800816"/>
            <a:ext cx="3798450" cy="55367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944948"/>
            <a:ext cx="7861300" cy="2921008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b="1" dirty="0" err="1" smtClean="0"/>
              <a:t>Drawings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initially</a:t>
            </a:r>
            <a:r>
              <a:rPr lang="fr-CH" sz="1600" b="1" dirty="0" smtClean="0"/>
              <a:t> made in AUTOCAD in the </a:t>
            </a:r>
            <a:r>
              <a:rPr lang="fr-CH" sz="1600" b="1" dirty="0" err="1" smtClean="0"/>
              <a:t>past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years</a:t>
            </a:r>
            <a:r>
              <a:rPr lang="fr-CH" sz="1600" b="1" dirty="0" smtClean="0"/>
              <a:t>  =&gt; conversion in 3D to REVIT</a:t>
            </a:r>
          </a:p>
          <a:p>
            <a:pPr algn="l"/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FF0000"/>
              </a:solidFill>
            </a:endParaRPr>
          </a:p>
          <a:p>
            <a:endParaRPr lang="en-GB" sz="16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-168812" y="2023715"/>
            <a:ext cx="3957970" cy="55367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078" y="3242017"/>
            <a:ext cx="4420668" cy="31124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4811" b="2099"/>
          <a:stretch/>
        </p:blipFill>
        <p:spPr>
          <a:xfrm>
            <a:off x="100513" y="2023715"/>
            <a:ext cx="4434052" cy="3107085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101433" y="603129"/>
            <a:ext cx="5150284" cy="108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b="1" dirty="0" smtClean="0"/>
              <a:t>New compact </a:t>
            </a:r>
            <a:r>
              <a:rPr lang="fr-CH" sz="2000" b="1" dirty="0" err="1" smtClean="0"/>
              <a:t>linear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collider</a:t>
            </a:r>
            <a:endParaRPr lang="en-GB" sz="2000" b="1" dirty="0"/>
          </a:p>
        </p:txBody>
      </p:sp>
      <p:sp>
        <p:nvSpPr>
          <p:cNvPr id="19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dirty="0" smtClean="0"/>
              <a:t>11-octobre-2018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63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777016"/>
            <a:ext cx="7975600" cy="5504287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b="1" dirty="0" err="1" smtClean="0"/>
              <a:t>Differents</a:t>
            </a:r>
            <a:r>
              <a:rPr lang="fr-CH" sz="1600" b="1" dirty="0" smtClean="0"/>
              <a:t> parts (</a:t>
            </a:r>
            <a:r>
              <a:rPr lang="fr-CH" sz="1600" b="1" dirty="0" err="1" smtClean="0"/>
              <a:t>families</a:t>
            </a:r>
            <a:r>
              <a:rPr lang="fr-CH" sz="1600" b="1" dirty="0" smtClean="0"/>
              <a:t>) and </a:t>
            </a:r>
            <a:r>
              <a:rPr lang="fr-CH" sz="1600" b="1" dirty="0" err="1" smtClean="0"/>
              <a:t>different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models</a:t>
            </a:r>
            <a:r>
              <a:rPr lang="fr-CH" sz="1600" b="1" dirty="0" smtClean="0"/>
              <a:t> for the tunnels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b="1" dirty="0" err="1" smtClean="0"/>
              <a:t>Integration</a:t>
            </a:r>
            <a:r>
              <a:rPr lang="fr-CH" sz="1600" b="1" dirty="0" smtClean="0"/>
              <a:t> of CV pipes for ventilation (</a:t>
            </a:r>
            <a:r>
              <a:rPr lang="fr-CH" sz="1600" b="1" dirty="0" err="1" smtClean="0"/>
              <a:t>schematic</a:t>
            </a:r>
            <a:r>
              <a:rPr lang="fr-CH" sz="1600" b="1" dirty="0" smtClean="0"/>
              <a:t> by SMB)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16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FF0000"/>
              </a:solidFill>
            </a:endParaRPr>
          </a:p>
          <a:p>
            <a:endParaRPr lang="en-GB" sz="16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454" y="3889083"/>
            <a:ext cx="3001741" cy="22836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72" y="1273369"/>
            <a:ext cx="2000920" cy="1500691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263284" y="120567"/>
            <a:ext cx="2826582" cy="405213"/>
            <a:chOff x="815" y="0"/>
            <a:chExt cx="1738336" cy="405213"/>
          </a:xfrm>
        </p:grpSpPr>
        <p:sp>
          <p:nvSpPr>
            <p:cNvPr id="17" name="Rounded Rectangle 16"/>
            <p:cNvSpPr/>
            <p:nvPr/>
          </p:nvSpPr>
          <p:spPr>
            <a:xfrm>
              <a:off x="815" y="0"/>
              <a:ext cx="1738336" cy="4052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 txBox="1"/>
            <p:nvPr/>
          </p:nvSpPr>
          <p:spPr>
            <a:xfrm>
              <a:off x="19007" y="18192"/>
              <a:ext cx="1701952" cy="387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700" kern="1200" dirty="0" smtClean="0"/>
                <a:t>CLIC</a:t>
              </a:r>
              <a:endParaRPr lang="en-US" sz="2700" kern="1200" dirty="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SMB-SE 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991100" y="5800816"/>
            <a:ext cx="3798450" cy="55367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-168812" y="2023715"/>
            <a:ext cx="3957970" cy="553675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8900" t="5883" r="6669" b="8926"/>
          <a:stretch/>
        </p:blipFill>
        <p:spPr>
          <a:xfrm>
            <a:off x="2462234" y="1275564"/>
            <a:ext cx="6639560" cy="256720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572" y="2683026"/>
            <a:ext cx="2057265" cy="1459223"/>
          </a:xfrm>
          <a:prstGeom prst="rect">
            <a:avLst/>
          </a:prstGeom>
        </p:spPr>
      </p:pic>
      <p:sp>
        <p:nvSpPr>
          <p:cNvPr id="23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</p:spPr>
        <p:txBody>
          <a:bodyPr/>
          <a:lstStyle/>
          <a:p>
            <a:r>
              <a:rPr lang="en-US" dirty="0" smtClean="0"/>
              <a:t>11-octobre-2018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116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32901</TotalTime>
  <Words>221</Words>
  <Application>Microsoft Office PowerPoint</Application>
  <PresentationFormat>On-screen Show (4:3)</PresentationFormat>
  <Paragraphs>87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DIN Alternate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Jean-Michel Jouanigot</dc:creator>
  <cp:lastModifiedBy>Johan Paul Dauge</cp:lastModifiedBy>
  <cp:revision>795</cp:revision>
  <cp:lastPrinted>2018-10-10T11:42:54Z</cp:lastPrinted>
  <dcterms:created xsi:type="dcterms:W3CDTF">2015-06-11T08:19:58Z</dcterms:created>
  <dcterms:modified xsi:type="dcterms:W3CDTF">2018-10-10T14:58:00Z</dcterms:modified>
</cp:coreProperties>
</file>