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99" r:id="rId2"/>
  </p:sldMasterIdLst>
  <p:notesMasterIdLst>
    <p:notesMasterId r:id="rId8"/>
  </p:notesMasterIdLst>
  <p:sldIdLst>
    <p:sldId id="319" r:id="rId3"/>
    <p:sldId id="317" r:id="rId4"/>
    <p:sldId id="318" r:id="rId5"/>
    <p:sldId id="320" r:id="rId6"/>
    <p:sldId id="321" r:id="rId7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EBA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66" autoAdjust="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1024" y="208"/>
      </p:cViewPr>
      <p:guideLst>
        <p:guide orient="horz" pos="222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2773917E-AABC-4F4C-8E47-987DD60BD7A1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9"/>
            <a:ext cx="2945659" cy="49534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9"/>
            <a:ext cx="2945659" cy="49534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E4821F87-EFBE-4171-A2A2-71EF8C0AE0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709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77925" y="1235075"/>
            <a:ext cx="4441825" cy="3330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821F87-EFBE-4171-A2A2-71EF8C0AE0B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4330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emf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age 1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age 1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73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age 2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229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F65345A-FDD3-4399-9965-22B3829E005E}" type="datetime5">
              <a:rPr lang="en-US" smtClean="0"/>
              <a:pPr/>
              <a:t>16-Oct-18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520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7C5E85-D65E-4738-8FF9-BE9ED1E9FEF8}" type="datetime5">
              <a:rPr lang="en-US" smtClean="0"/>
              <a:pPr/>
              <a:t>16-Oct-18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EDMS no: </a:t>
            </a:r>
            <a:r>
              <a:rPr lang="is-IS" dirty="0" smtClean="0"/>
              <a:t>1547851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655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46801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46801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8EC15AE-0B98-4F3F-AA9F-55F752F96FDA}" type="datetime5">
              <a:rPr lang="en-US" smtClean="0"/>
              <a:pPr/>
              <a:t>16-Oct-18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31089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3748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37333B-4316-41E8-948F-7FDD4F1856CC}" type="datetime5">
              <a:rPr lang="en-US" smtClean="0"/>
              <a:pPr/>
              <a:t>16-Oct-18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802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5AFADA-93FB-44FA-8412-7EBB0D85B018}" type="datetime5">
              <a:rPr lang="en-US" smtClean="0"/>
              <a:pPr/>
              <a:t>16-Oct-18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722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56FE2BE-3038-4261-B75E-67C373D89655}" type="datetime5">
              <a:rPr lang="en-US" smtClean="0"/>
              <a:pPr/>
              <a:t>16-Oct-18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054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9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age 2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99352" y="2028337"/>
            <a:ext cx="2611246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77021" y="2024875"/>
            <a:ext cx="5400000" cy="39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99354" y="3321393"/>
            <a:ext cx="2611244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130873E-CDAD-4138-ADC8-C54AE9B7775D}" type="datetime5">
              <a:rPr lang="en-US" smtClean="0"/>
              <a:pPr/>
              <a:t>16-Oct-18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9269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7472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7747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EDMS n. 1737067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5349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2016-10-19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EDMS 1714575 v. 0.8.2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2016-10-19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1714575 v. 0.8.2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46801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46801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2016-10-19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1714575 v. 0.8.2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74163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3748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2016-10-19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1714575 v. 0.8.2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2016-10-19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1714575 v. 0.8.2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2016-10-19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1714575 v. 0.8.2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9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99352" y="2028337"/>
            <a:ext cx="2611246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77021" y="2024875"/>
            <a:ext cx="5400000" cy="39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99354" y="3321393"/>
            <a:ext cx="2611244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2016-10-19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1714575 v. 0.8.2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4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4"/>
          <p:cNvGrpSpPr>
            <a:grpSpLocks noChangeAspect="1"/>
          </p:cNvGrpSpPr>
          <p:nvPr userDrawn="1"/>
        </p:nvGrpSpPr>
        <p:grpSpPr bwMode="auto">
          <a:xfrm>
            <a:off x="0" y="6156326"/>
            <a:ext cx="9159875" cy="715962"/>
            <a:chOff x="0" y="3878"/>
            <a:chExt cx="5770" cy="451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3879"/>
              <a:ext cx="5760" cy="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5"/>
            <p:cNvSpPr>
              <a:spLocks/>
            </p:cNvSpPr>
            <p:nvPr userDrawn="1"/>
          </p:nvSpPr>
          <p:spPr bwMode="auto">
            <a:xfrm>
              <a:off x="0" y="3878"/>
              <a:ext cx="5770" cy="451"/>
            </a:xfrm>
            <a:custGeom>
              <a:avLst/>
              <a:gdLst>
                <a:gd name="T0" fmla="*/ 0 w 9826"/>
                <a:gd name="T1" fmla="*/ 0 h 758"/>
                <a:gd name="T2" fmla="*/ 0 w 9826"/>
                <a:gd name="T3" fmla="*/ 0 h 758"/>
                <a:gd name="T4" fmla="*/ 9826 w 9826"/>
                <a:gd name="T5" fmla="*/ 0 h 758"/>
                <a:gd name="T6" fmla="*/ 9826 w 9826"/>
                <a:gd name="T7" fmla="*/ 758 h 758"/>
                <a:gd name="T8" fmla="*/ 0 w 9826"/>
                <a:gd name="T9" fmla="*/ 758 h 758"/>
                <a:gd name="T10" fmla="*/ 0 w 9826"/>
                <a:gd name="T11" fmla="*/ 0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26" h="758">
                  <a:moveTo>
                    <a:pt x="0" y="0"/>
                  </a:moveTo>
                  <a:lnTo>
                    <a:pt x="0" y="0"/>
                  </a:lnTo>
                  <a:lnTo>
                    <a:pt x="9826" y="0"/>
                  </a:lnTo>
                  <a:lnTo>
                    <a:pt x="9826" y="758"/>
                  </a:lnTo>
                  <a:lnTo>
                    <a:pt x="0" y="7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787141" y="6362377"/>
            <a:ext cx="13157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2016-10-19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EDMS 1714575 v. 0.8.2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727" y="6009929"/>
            <a:ext cx="3338102" cy="1044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79" r:id="rId4"/>
    <p:sldLayoutId id="2147483682" r:id="rId5"/>
    <p:sldLayoutId id="2147483665" r:id="rId6"/>
    <p:sldLayoutId id="2147483667" r:id="rId7"/>
    <p:sldLayoutId id="2147483668" r:id="rId8"/>
    <p:sldLayoutId id="2147483669" r:id="rId9"/>
    <p:sldLayoutId id="2147483677" r:id="rId10"/>
    <p:sldLayoutId id="2147483678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77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5"/>
          <p:cNvSpPr>
            <a:spLocks/>
          </p:cNvSpPr>
          <p:nvPr userDrawn="1"/>
        </p:nvSpPr>
        <p:spPr bwMode="auto">
          <a:xfrm>
            <a:off x="0" y="6156326"/>
            <a:ext cx="9159875" cy="715962"/>
          </a:xfrm>
          <a:custGeom>
            <a:avLst/>
            <a:gdLst>
              <a:gd name="T0" fmla="*/ 0 w 9826"/>
              <a:gd name="T1" fmla="*/ 0 h 758"/>
              <a:gd name="T2" fmla="*/ 0 w 9826"/>
              <a:gd name="T3" fmla="*/ 0 h 758"/>
              <a:gd name="T4" fmla="*/ 9826 w 9826"/>
              <a:gd name="T5" fmla="*/ 0 h 758"/>
              <a:gd name="T6" fmla="*/ 9826 w 9826"/>
              <a:gd name="T7" fmla="*/ 758 h 758"/>
              <a:gd name="T8" fmla="*/ 0 w 9826"/>
              <a:gd name="T9" fmla="*/ 758 h 758"/>
              <a:gd name="T10" fmla="*/ 0 w 9826"/>
              <a:gd name="T11" fmla="*/ 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826" h="758">
                <a:moveTo>
                  <a:pt x="0" y="0"/>
                </a:moveTo>
                <a:lnTo>
                  <a:pt x="0" y="0"/>
                </a:lnTo>
                <a:lnTo>
                  <a:pt x="9826" y="0"/>
                </a:lnTo>
                <a:lnTo>
                  <a:pt x="9826" y="758"/>
                </a:lnTo>
                <a:lnTo>
                  <a:pt x="0" y="758"/>
                </a:lnTo>
                <a:lnTo>
                  <a:pt x="0" y="0"/>
                </a:lnTo>
                <a:close/>
              </a:path>
            </a:pathLst>
          </a:custGeom>
          <a:solidFill>
            <a:srgbClr val="1E5AA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AutoShape 3"/>
          <p:cNvSpPr>
            <a:spLocks noChangeAspect="1" noChangeArrowheads="1" noTextEdit="1"/>
          </p:cNvSpPr>
          <p:nvPr userDrawn="1"/>
        </p:nvSpPr>
        <p:spPr bwMode="auto">
          <a:xfrm>
            <a:off x="0" y="6157913"/>
            <a:ext cx="91440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Espace réservé du titre 8"/>
          <p:cNvSpPr>
            <a:spLocks noGrp="1"/>
          </p:cNvSpPr>
          <p:nvPr userDrawn="1"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 userDrawn="1"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 userDrawn="1">
            <p:ph type="dt" sz="half" idx="2"/>
          </p:nvPr>
        </p:nvSpPr>
        <p:spPr>
          <a:xfrm>
            <a:off x="3787141" y="6362377"/>
            <a:ext cx="13157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2FAC8B4-776B-4A71-945D-89D1254441CB}" type="datetime5">
              <a:rPr lang="en-US" smtClean="0"/>
              <a:pPr/>
              <a:t>16-Oct-18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 userDrawn="1"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EDMS no: </a:t>
            </a:r>
            <a:r>
              <a:rPr lang="is-IS" dirty="0" smtClean="0"/>
              <a:t>1547851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 userDrawn="1"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727" y="6009929"/>
            <a:ext cx="3338102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625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77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2473532"/>
              </p:ext>
            </p:extLst>
          </p:nvPr>
        </p:nvGraphicFramePr>
        <p:xfrm>
          <a:off x="393842" y="940657"/>
          <a:ext cx="8139780" cy="522183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1397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1397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1397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1397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1397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1397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1397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1397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1397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813978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2018 S1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2018 S2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2019 S1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2019 S2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2020</a:t>
                      </a:r>
                      <a:r>
                        <a:rPr lang="fr-CH" sz="1200" baseline="0" dirty="0" smtClean="0"/>
                        <a:t> S1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2020 S2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2021 S1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2021 S2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/>
                        <a:t>2022 S1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/>
                        <a:t>2022 S2</a:t>
                      </a:r>
                      <a:endParaRPr lang="en-GB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00911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15" name="Rectangle 114"/>
          <p:cNvSpPr/>
          <p:nvPr/>
        </p:nvSpPr>
        <p:spPr>
          <a:xfrm>
            <a:off x="2027704" y="1289622"/>
            <a:ext cx="3231498" cy="4984075"/>
          </a:xfrm>
          <a:prstGeom prst="rect">
            <a:avLst/>
          </a:prstGeom>
          <a:solidFill>
            <a:srgbClr val="FF0000">
              <a:alpha val="16863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519"/>
            <a:ext cx="8226854" cy="940443"/>
          </a:xfrm>
        </p:spPr>
        <p:txBody>
          <a:bodyPr>
            <a:normAutofit/>
          </a:bodyPr>
          <a:lstStyle/>
          <a:p>
            <a:r>
              <a:rPr lang="fr-CH" dirty="0" smtClean="0"/>
              <a:t>Eliminations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TextBox 51"/>
          <p:cNvSpPr txBox="1">
            <a:spLocks noChangeArrowheads="1"/>
          </p:cNvSpPr>
          <p:nvPr/>
        </p:nvSpPr>
        <p:spPr bwMode="auto">
          <a:xfrm>
            <a:off x="7649813" y="474772"/>
            <a:ext cx="10858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kern="0" dirty="0">
                <a:solidFill>
                  <a:prstClr val="black"/>
                </a:solidFill>
              </a:rPr>
              <a:t>Milestone planned</a:t>
            </a:r>
          </a:p>
        </p:txBody>
      </p:sp>
      <p:sp>
        <p:nvSpPr>
          <p:cNvPr id="9" name="Diamond 8"/>
          <p:cNvSpPr/>
          <p:nvPr/>
        </p:nvSpPr>
        <p:spPr>
          <a:xfrm>
            <a:off x="7587108" y="499620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7592663" y="805769"/>
            <a:ext cx="507489" cy="3303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13" name="TextBox 51"/>
          <p:cNvSpPr txBox="1">
            <a:spLocks noChangeArrowheads="1"/>
          </p:cNvSpPr>
          <p:nvPr/>
        </p:nvSpPr>
        <p:spPr bwMode="auto">
          <a:xfrm>
            <a:off x="8058150" y="684975"/>
            <a:ext cx="10858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kern="0" dirty="0">
                <a:solidFill>
                  <a:prstClr val="black"/>
                </a:solidFill>
              </a:rPr>
              <a:t>Period Planned </a:t>
            </a:r>
          </a:p>
        </p:txBody>
      </p:sp>
      <p:cxnSp>
        <p:nvCxnSpPr>
          <p:cNvPr id="88" name="Straight Arrow Connector 87"/>
          <p:cNvCxnSpPr/>
          <p:nvPr/>
        </p:nvCxnSpPr>
        <p:spPr>
          <a:xfrm flipH="1">
            <a:off x="2026470" y="1489133"/>
            <a:ext cx="3228751" cy="0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90" name="TextBox 89"/>
          <p:cNvSpPr txBox="1"/>
          <p:nvPr/>
        </p:nvSpPr>
        <p:spPr>
          <a:xfrm>
            <a:off x="5409586" y="1325235"/>
            <a:ext cx="2421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latin typeface="Arial"/>
              </a:rPr>
              <a:t>LS2 – RW Reception &amp; Storage</a:t>
            </a:r>
          </a:p>
        </p:txBody>
      </p:sp>
      <p:cxnSp>
        <p:nvCxnSpPr>
          <p:cNvPr id="96" name="Straight Arrow Connector 95"/>
          <p:cNvCxnSpPr>
            <a:endCxn id="121" idx="3"/>
          </p:cNvCxnSpPr>
          <p:nvPr/>
        </p:nvCxnSpPr>
        <p:spPr>
          <a:xfrm flipH="1">
            <a:off x="2080645" y="1844626"/>
            <a:ext cx="6454082" cy="2128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108" name="TextBox 107"/>
          <p:cNvSpPr txBox="1"/>
          <p:nvPr/>
        </p:nvSpPr>
        <p:spPr>
          <a:xfrm>
            <a:off x="1330754" y="1706128"/>
            <a:ext cx="6957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>
                <a:solidFill>
                  <a:srgbClr val="800080"/>
                </a:solidFill>
                <a:latin typeface="Arial"/>
              </a:rPr>
              <a:t>INCA</a:t>
            </a:r>
            <a:r>
              <a:rPr lang="fr-CH" sz="1200" dirty="0">
                <a:solidFill>
                  <a:srgbClr val="0055A0"/>
                </a:solidFill>
                <a:latin typeface="Arial"/>
              </a:rPr>
              <a:t> </a:t>
            </a:r>
          </a:p>
        </p:txBody>
      </p:sp>
      <p:sp>
        <p:nvSpPr>
          <p:cNvPr id="121" name="Diamond 120"/>
          <p:cNvSpPr/>
          <p:nvPr/>
        </p:nvSpPr>
        <p:spPr>
          <a:xfrm>
            <a:off x="1964316" y="1736458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7" name="Diamond 126"/>
          <p:cNvSpPr/>
          <p:nvPr/>
        </p:nvSpPr>
        <p:spPr>
          <a:xfrm>
            <a:off x="5210250" y="1745872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7717190" y="1609039"/>
            <a:ext cx="838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50 m</a:t>
            </a:r>
            <a:r>
              <a:rPr lang="fr-CH" sz="1100" baseline="300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3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4559709" y="1609273"/>
            <a:ext cx="6776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50 m</a:t>
            </a:r>
            <a:r>
              <a:rPr lang="fr-CH" sz="1100" baseline="300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3</a:t>
            </a:r>
          </a:p>
        </p:txBody>
      </p:sp>
      <p:sp>
        <p:nvSpPr>
          <p:cNvPr id="133" name="Diamond 132"/>
          <p:cNvSpPr/>
          <p:nvPr/>
        </p:nvSpPr>
        <p:spPr>
          <a:xfrm>
            <a:off x="6846672" y="1753940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4" name="Diamond 133"/>
          <p:cNvSpPr/>
          <p:nvPr/>
        </p:nvSpPr>
        <p:spPr>
          <a:xfrm>
            <a:off x="3594745" y="1755959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938486" y="1606461"/>
            <a:ext cx="6776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50 m</a:t>
            </a:r>
            <a:r>
              <a:rPr lang="fr-CH" sz="1100" baseline="300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3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6235454" y="1614264"/>
            <a:ext cx="6776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50 m</a:t>
            </a:r>
            <a:r>
              <a:rPr lang="fr-CH" sz="1100" baseline="300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3</a:t>
            </a:r>
          </a:p>
        </p:txBody>
      </p:sp>
      <p:cxnSp>
        <p:nvCxnSpPr>
          <p:cNvPr id="137" name="Straight Arrow Connector 136"/>
          <p:cNvCxnSpPr>
            <a:endCxn id="140" idx="3"/>
          </p:cNvCxnSpPr>
          <p:nvPr/>
        </p:nvCxnSpPr>
        <p:spPr>
          <a:xfrm flipH="1">
            <a:off x="3710965" y="2199468"/>
            <a:ext cx="4832167" cy="6665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138" name="TextBox 137"/>
          <p:cNvSpPr txBox="1"/>
          <p:nvPr/>
        </p:nvSpPr>
        <p:spPr>
          <a:xfrm>
            <a:off x="2014336" y="2043407"/>
            <a:ext cx="2134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>
                <a:solidFill>
                  <a:srgbClr val="800080"/>
                </a:solidFill>
                <a:latin typeface="Arial"/>
              </a:rPr>
              <a:t>ELFI – Vent. </a:t>
            </a:r>
            <a:r>
              <a:rPr lang="fr-CH" sz="1200" b="1" dirty="0" err="1">
                <a:solidFill>
                  <a:srgbClr val="800080"/>
                </a:solidFill>
                <a:latin typeface="Arial"/>
              </a:rPr>
              <a:t>Filters</a:t>
            </a:r>
            <a:endParaRPr lang="fr-CH" sz="1200" b="1" dirty="0">
              <a:solidFill>
                <a:srgbClr val="800080"/>
              </a:solidFill>
              <a:latin typeface="Arial"/>
            </a:endParaRPr>
          </a:p>
        </p:txBody>
      </p:sp>
      <p:sp>
        <p:nvSpPr>
          <p:cNvPr id="140" name="Diamond 139"/>
          <p:cNvSpPr/>
          <p:nvPr/>
        </p:nvSpPr>
        <p:spPr>
          <a:xfrm>
            <a:off x="3585552" y="2115565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1" name="Diamond 140"/>
          <p:cNvSpPr/>
          <p:nvPr/>
        </p:nvSpPr>
        <p:spPr>
          <a:xfrm>
            <a:off x="5205267" y="2112503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081787" y="1979186"/>
            <a:ext cx="838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38 m</a:t>
            </a:r>
            <a:r>
              <a:rPr lang="fr-CH" sz="1100" baseline="300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3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4427994" y="1979691"/>
            <a:ext cx="838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38 m</a:t>
            </a:r>
            <a:r>
              <a:rPr lang="fr-CH" sz="1100" baseline="300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3</a:t>
            </a:r>
          </a:p>
        </p:txBody>
      </p:sp>
      <p:sp>
        <p:nvSpPr>
          <p:cNvPr id="144" name="Diamond 143"/>
          <p:cNvSpPr/>
          <p:nvPr/>
        </p:nvSpPr>
        <p:spPr>
          <a:xfrm>
            <a:off x="6839774" y="2118732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7710926" y="1985464"/>
            <a:ext cx="838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38 m</a:t>
            </a:r>
            <a:r>
              <a:rPr lang="fr-CH" sz="1100" baseline="300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3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1223631" y="1990644"/>
            <a:ext cx="792067" cy="205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fr-CH" sz="1100" baseline="30000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5789126" y="4735709"/>
            <a:ext cx="1041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>
                <a:solidFill>
                  <a:srgbClr val="0055A0"/>
                </a:solidFill>
                <a:latin typeface="Arial"/>
              </a:rPr>
              <a:t>ELICA LS2</a:t>
            </a:r>
          </a:p>
        </p:txBody>
      </p:sp>
      <p:cxnSp>
        <p:nvCxnSpPr>
          <p:cNvPr id="149" name="Straight Arrow Connector 148"/>
          <p:cNvCxnSpPr/>
          <p:nvPr/>
        </p:nvCxnSpPr>
        <p:spPr>
          <a:xfrm flipH="1">
            <a:off x="6854895" y="4884526"/>
            <a:ext cx="1620000" cy="0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150" name="TextBox 149"/>
          <p:cNvSpPr txBox="1"/>
          <p:nvPr/>
        </p:nvSpPr>
        <p:spPr>
          <a:xfrm>
            <a:off x="6839774" y="4626687"/>
            <a:ext cx="838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400 m</a:t>
            </a:r>
            <a:r>
              <a:rPr lang="fr-CH" sz="1100" baseline="300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3</a:t>
            </a:r>
          </a:p>
        </p:txBody>
      </p:sp>
      <p:cxnSp>
        <p:nvCxnSpPr>
          <p:cNvPr id="151" name="Straight Arrow Connector 150"/>
          <p:cNvCxnSpPr>
            <a:endCxn id="195" idx="3"/>
          </p:cNvCxnSpPr>
          <p:nvPr/>
        </p:nvCxnSpPr>
        <p:spPr>
          <a:xfrm flipH="1">
            <a:off x="2882743" y="5946157"/>
            <a:ext cx="5631308" cy="11074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152" name="TextBox 151"/>
          <p:cNvSpPr txBox="1"/>
          <p:nvPr/>
        </p:nvSpPr>
        <p:spPr>
          <a:xfrm>
            <a:off x="1982893" y="5746888"/>
            <a:ext cx="1192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 err="1">
                <a:solidFill>
                  <a:srgbClr val="800080"/>
                </a:solidFill>
                <a:latin typeface="Arial"/>
              </a:rPr>
              <a:t>Tritiated</a:t>
            </a:r>
            <a:r>
              <a:rPr lang="fr-CH" sz="1200" b="1" dirty="0">
                <a:solidFill>
                  <a:srgbClr val="800080"/>
                </a:solidFill>
                <a:latin typeface="Arial"/>
              </a:rPr>
              <a:t> water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2835983" y="5720142"/>
            <a:ext cx="838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5</a:t>
            </a:r>
            <a:r>
              <a:rPr lang="fr-CH" sz="1100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0 </a:t>
            </a:r>
            <a:r>
              <a:rPr lang="fr-CH" sz="11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m</a:t>
            </a:r>
            <a:r>
              <a:rPr lang="fr-CH" sz="1100" baseline="300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3</a:t>
            </a:r>
          </a:p>
        </p:txBody>
      </p:sp>
      <p:cxnSp>
        <p:nvCxnSpPr>
          <p:cNvPr id="157" name="Straight Arrow Connector 156"/>
          <p:cNvCxnSpPr/>
          <p:nvPr/>
        </p:nvCxnSpPr>
        <p:spPr>
          <a:xfrm flipH="1" flipV="1">
            <a:off x="4404030" y="4109317"/>
            <a:ext cx="828000" cy="0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158" name="TextBox 157"/>
          <p:cNvSpPr txBox="1"/>
          <p:nvPr/>
        </p:nvSpPr>
        <p:spPr>
          <a:xfrm>
            <a:off x="5192065" y="3861108"/>
            <a:ext cx="3797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 smtClean="0">
                <a:solidFill>
                  <a:srgbClr val="7030A0"/>
                </a:solidFill>
                <a:latin typeface="Arial"/>
              </a:rPr>
              <a:t> «</a:t>
            </a:r>
            <a:r>
              <a:rPr lang="fr-CH" sz="1200" b="1" dirty="0">
                <a:solidFill>
                  <a:srgbClr val="800080"/>
                </a:solidFill>
                <a:latin typeface="Arial"/>
              </a:rPr>
              <a:t>A</a:t>
            </a:r>
            <a:r>
              <a:rPr lang="fr-CH" sz="1200" b="1" dirty="0" smtClean="0">
                <a:solidFill>
                  <a:srgbClr val="800080"/>
                </a:solidFill>
                <a:latin typeface="Arial"/>
              </a:rPr>
              <a:t>sbestos</a:t>
            </a:r>
            <a:r>
              <a:rPr lang="fr-CH" sz="1200" b="1" dirty="0">
                <a:solidFill>
                  <a:srgbClr val="7030A0"/>
                </a:solidFill>
                <a:latin typeface="Arial"/>
              </a:rPr>
              <a:t>»</a:t>
            </a:r>
          </a:p>
          <a:p>
            <a:r>
              <a:rPr lang="fr-CH" sz="1200" b="1" dirty="0">
                <a:solidFill>
                  <a:srgbClr val="7030A0"/>
                </a:solidFill>
                <a:latin typeface="Arial"/>
              </a:rPr>
              <a:t> </a:t>
            </a:r>
            <a:r>
              <a:rPr lang="fr-CH" sz="1200" b="1" dirty="0" err="1">
                <a:solidFill>
                  <a:srgbClr val="800080"/>
                </a:solidFill>
                <a:latin typeface="Arial"/>
              </a:rPr>
              <a:t>after</a:t>
            </a:r>
            <a:r>
              <a:rPr lang="fr-CH" sz="1200" b="1" dirty="0">
                <a:solidFill>
                  <a:srgbClr val="800080"/>
                </a:solidFill>
                <a:latin typeface="Arial"/>
              </a:rPr>
              <a:t> </a:t>
            </a:r>
            <a:r>
              <a:rPr lang="fr-CH" sz="1200" b="1" dirty="0" err="1" smtClean="0">
                <a:solidFill>
                  <a:srgbClr val="800080"/>
                </a:solidFill>
                <a:latin typeface="Arial"/>
              </a:rPr>
              <a:t>treatment</a:t>
            </a:r>
            <a:r>
              <a:rPr lang="fr-CH" sz="1200" b="1" dirty="0" smtClean="0">
                <a:solidFill>
                  <a:srgbClr val="800080"/>
                </a:solidFill>
                <a:latin typeface="Arial"/>
              </a:rPr>
              <a:t> SMB</a:t>
            </a:r>
            <a:endParaRPr lang="fr-CH" sz="1200" b="1" dirty="0">
              <a:solidFill>
                <a:srgbClr val="800080"/>
              </a:solidFill>
              <a:latin typeface="Arial"/>
            </a:endParaRPr>
          </a:p>
        </p:txBody>
      </p:sp>
      <p:cxnSp>
        <p:nvCxnSpPr>
          <p:cNvPr id="160" name="Straight Arrow Connector 159"/>
          <p:cNvCxnSpPr/>
          <p:nvPr/>
        </p:nvCxnSpPr>
        <p:spPr>
          <a:xfrm flipH="1" flipV="1">
            <a:off x="3648258" y="2997141"/>
            <a:ext cx="4798653" cy="7016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161" name="Diamond 160"/>
          <p:cNvSpPr/>
          <p:nvPr/>
        </p:nvSpPr>
        <p:spPr>
          <a:xfrm>
            <a:off x="2329320" y="2875489"/>
            <a:ext cx="133898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2501918" y="2737565"/>
            <a:ext cx="1079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>
                <a:solidFill>
                  <a:srgbClr val="4D4D4D"/>
                </a:solidFill>
                <a:latin typeface="Arial"/>
              </a:rPr>
              <a:t>Containment</a:t>
            </a:r>
            <a:r>
              <a:rPr lang="fr-CH" sz="1200" dirty="0">
                <a:solidFill>
                  <a:srgbClr val="4D4D4D"/>
                </a:solidFill>
                <a:latin typeface="Arial"/>
              </a:rPr>
              <a:t> enclosure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3624551" y="2739083"/>
            <a:ext cx="3198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>
                <a:solidFill>
                  <a:srgbClr val="0055A0"/>
                </a:solidFill>
                <a:latin typeface="Arial"/>
              </a:rPr>
              <a:t>SHERPA </a:t>
            </a:r>
          </a:p>
          <a:p>
            <a:r>
              <a:rPr lang="fr-CH" sz="1200" b="1" dirty="0">
                <a:solidFill>
                  <a:srgbClr val="0055A0"/>
                </a:solidFill>
                <a:latin typeface="Arial"/>
              </a:rPr>
              <a:t>«with containment enclosure»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4371428" y="2735531"/>
            <a:ext cx="838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>
                <a:solidFill>
                  <a:srgbClr val="DDDDDD">
                    <a:lumMod val="10000"/>
                  </a:srgbClr>
                </a:solidFill>
                <a:latin typeface="Arial"/>
              </a:rPr>
              <a:t>300 m</a:t>
            </a:r>
            <a:r>
              <a:rPr lang="fr-CH" sz="1100" baseline="30000" dirty="0">
                <a:solidFill>
                  <a:srgbClr val="DDDDDD">
                    <a:lumMod val="10000"/>
                  </a:srgbClr>
                </a:solidFill>
                <a:latin typeface="Arial"/>
              </a:rPr>
              <a:t>3</a:t>
            </a:r>
          </a:p>
        </p:txBody>
      </p:sp>
      <p:sp>
        <p:nvSpPr>
          <p:cNvPr id="166" name="Diamond 165"/>
          <p:cNvSpPr/>
          <p:nvPr/>
        </p:nvSpPr>
        <p:spPr>
          <a:xfrm>
            <a:off x="5213690" y="2912937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5685755" y="2746429"/>
            <a:ext cx="838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>
                <a:solidFill>
                  <a:srgbClr val="DDDDDD">
                    <a:lumMod val="10000"/>
                  </a:srgbClr>
                </a:solidFill>
                <a:latin typeface="Arial"/>
              </a:rPr>
              <a:t>400 m</a:t>
            </a:r>
            <a:r>
              <a:rPr lang="fr-CH" sz="1100" baseline="30000" dirty="0">
                <a:solidFill>
                  <a:srgbClr val="DDDDDD">
                    <a:lumMod val="10000"/>
                  </a:srgbClr>
                </a:solidFill>
                <a:latin typeface="Arial"/>
              </a:rPr>
              <a:t>3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2684870" y="2360041"/>
            <a:ext cx="3560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>
                <a:solidFill>
                  <a:srgbClr val="0055A0"/>
                </a:solidFill>
                <a:latin typeface="Arial"/>
              </a:rPr>
              <a:t>(+341 </a:t>
            </a:r>
            <a:r>
              <a:rPr lang="fr-CH" sz="1200" dirty="0">
                <a:solidFill>
                  <a:srgbClr val="0055A0"/>
                </a:solidFill>
                <a:latin typeface="Arial"/>
              </a:rPr>
              <a:t>small magnets)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1989624" y="2361480"/>
            <a:ext cx="838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800 m</a:t>
            </a:r>
            <a:r>
              <a:rPr lang="fr-CH" sz="1100" baseline="300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3</a:t>
            </a:r>
          </a:p>
        </p:txBody>
      </p:sp>
      <p:cxnSp>
        <p:nvCxnSpPr>
          <p:cNvPr id="172" name="Straight Arrow Connector 171"/>
          <p:cNvCxnSpPr/>
          <p:nvPr/>
        </p:nvCxnSpPr>
        <p:spPr>
          <a:xfrm flipH="1">
            <a:off x="382499" y="2596350"/>
            <a:ext cx="3233657" cy="0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cxnSp>
        <p:nvCxnSpPr>
          <p:cNvPr id="176" name="Straight Arrow Connector 175"/>
          <p:cNvCxnSpPr/>
          <p:nvPr/>
        </p:nvCxnSpPr>
        <p:spPr>
          <a:xfrm flipH="1">
            <a:off x="532424" y="3393679"/>
            <a:ext cx="1980000" cy="0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177" name="TextBox 176"/>
          <p:cNvSpPr txBox="1"/>
          <p:nvPr/>
        </p:nvSpPr>
        <p:spPr>
          <a:xfrm>
            <a:off x="2544186" y="3148983"/>
            <a:ext cx="2803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>
                <a:solidFill>
                  <a:srgbClr val="800080"/>
                </a:solidFill>
                <a:latin typeface="Arial"/>
              </a:rPr>
              <a:t>LEP vacuum </a:t>
            </a:r>
            <a:r>
              <a:rPr lang="fr-CH" sz="1200" b="1" dirty="0" err="1">
                <a:solidFill>
                  <a:srgbClr val="800080"/>
                </a:solidFill>
                <a:latin typeface="Arial"/>
              </a:rPr>
              <a:t>chambers</a:t>
            </a:r>
            <a:r>
              <a:rPr lang="fr-CH" sz="1200" b="1" dirty="0">
                <a:solidFill>
                  <a:srgbClr val="800080"/>
                </a:solidFill>
                <a:latin typeface="Arial"/>
              </a:rPr>
              <a:t> (Pb)</a:t>
            </a:r>
          </a:p>
        </p:txBody>
      </p:sp>
      <p:sp>
        <p:nvSpPr>
          <p:cNvPr id="178" name="TextBox 177"/>
          <p:cNvSpPr txBox="1"/>
          <p:nvPr/>
        </p:nvSpPr>
        <p:spPr>
          <a:xfrm>
            <a:off x="1750788" y="3157850"/>
            <a:ext cx="838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>
                <a:solidFill>
                  <a:srgbClr val="DDDDDD">
                    <a:lumMod val="10000"/>
                  </a:srgbClr>
                </a:solidFill>
                <a:latin typeface="Arial"/>
              </a:rPr>
              <a:t>110 m</a:t>
            </a:r>
            <a:r>
              <a:rPr lang="fr-CH" sz="1100" baseline="30000" dirty="0">
                <a:solidFill>
                  <a:srgbClr val="DDDDDD">
                    <a:lumMod val="10000"/>
                  </a:srgbClr>
                </a:solidFill>
                <a:latin typeface="Arial"/>
              </a:rPr>
              <a:t>3</a:t>
            </a:r>
          </a:p>
        </p:txBody>
      </p:sp>
      <p:cxnSp>
        <p:nvCxnSpPr>
          <p:cNvPr id="179" name="Straight Arrow Connector 178"/>
          <p:cNvCxnSpPr/>
          <p:nvPr/>
        </p:nvCxnSpPr>
        <p:spPr>
          <a:xfrm flipH="1" flipV="1">
            <a:off x="468772" y="5258735"/>
            <a:ext cx="6516000" cy="9726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180" name="TextBox 179"/>
          <p:cNvSpPr txBox="1"/>
          <p:nvPr/>
        </p:nvSpPr>
        <p:spPr>
          <a:xfrm>
            <a:off x="6980677" y="5007667"/>
            <a:ext cx="1159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>
                <a:solidFill>
                  <a:srgbClr val="0055A0"/>
                </a:solidFill>
                <a:latin typeface="Arial"/>
              </a:rPr>
              <a:t>ELMA- Magnets</a:t>
            </a:r>
          </a:p>
        </p:txBody>
      </p:sp>
      <p:sp>
        <p:nvSpPr>
          <p:cNvPr id="181" name="Diamond 180"/>
          <p:cNvSpPr/>
          <p:nvPr/>
        </p:nvSpPr>
        <p:spPr>
          <a:xfrm>
            <a:off x="1967437" y="5135533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7" name="Diamond 186"/>
          <p:cNvSpPr/>
          <p:nvPr/>
        </p:nvSpPr>
        <p:spPr>
          <a:xfrm>
            <a:off x="3601542" y="5139452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9" name="Diamond 188"/>
          <p:cNvSpPr/>
          <p:nvPr/>
        </p:nvSpPr>
        <p:spPr>
          <a:xfrm>
            <a:off x="5216120" y="5159432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1" name="Diamond 190"/>
          <p:cNvSpPr/>
          <p:nvPr/>
        </p:nvSpPr>
        <p:spPr>
          <a:xfrm>
            <a:off x="6870702" y="5153187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5" name="Diamond 194"/>
          <p:cNvSpPr/>
          <p:nvPr/>
        </p:nvSpPr>
        <p:spPr>
          <a:xfrm>
            <a:off x="2757330" y="5866663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7" name="Diamond 196"/>
          <p:cNvSpPr/>
          <p:nvPr/>
        </p:nvSpPr>
        <p:spPr>
          <a:xfrm>
            <a:off x="3588453" y="5851681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4457671" y="5716242"/>
            <a:ext cx="838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100 m</a:t>
            </a:r>
            <a:r>
              <a:rPr lang="fr-CH" sz="1100" baseline="300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3</a:t>
            </a:r>
          </a:p>
        </p:txBody>
      </p:sp>
      <p:sp>
        <p:nvSpPr>
          <p:cNvPr id="199" name="Diamond 198"/>
          <p:cNvSpPr/>
          <p:nvPr/>
        </p:nvSpPr>
        <p:spPr>
          <a:xfrm>
            <a:off x="5210141" y="5847781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6094991" y="5720154"/>
            <a:ext cx="838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50 </a:t>
            </a:r>
            <a:r>
              <a:rPr lang="fr-CH" sz="11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m</a:t>
            </a:r>
            <a:r>
              <a:rPr lang="fr-CH" sz="1100" baseline="300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3</a:t>
            </a:r>
          </a:p>
        </p:txBody>
      </p:sp>
      <p:sp>
        <p:nvSpPr>
          <p:cNvPr id="201" name="Diamond 200"/>
          <p:cNvSpPr/>
          <p:nvPr/>
        </p:nvSpPr>
        <p:spPr>
          <a:xfrm>
            <a:off x="6847461" y="5851693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7555050" y="5716250"/>
            <a:ext cx="9847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= production</a:t>
            </a:r>
            <a:endParaRPr lang="fr-CH" sz="1100" baseline="30000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  <p:sp>
        <p:nvSpPr>
          <p:cNvPr id="203" name="Diamond 202"/>
          <p:cNvSpPr/>
          <p:nvPr/>
        </p:nvSpPr>
        <p:spPr>
          <a:xfrm>
            <a:off x="8453526" y="5847789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3563480" y="5469887"/>
            <a:ext cx="1034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>
                <a:solidFill>
                  <a:srgbClr val="800080"/>
                </a:solidFill>
                <a:latin typeface="Arial"/>
              </a:rPr>
              <a:t>Crane CL</a:t>
            </a:r>
          </a:p>
        </p:txBody>
      </p:sp>
      <p:cxnSp>
        <p:nvCxnSpPr>
          <p:cNvPr id="205" name="Straight Arrow Connector 204"/>
          <p:cNvCxnSpPr/>
          <p:nvPr/>
        </p:nvCxnSpPr>
        <p:spPr>
          <a:xfrm flipH="1">
            <a:off x="4520565" y="5652198"/>
            <a:ext cx="1507218" cy="0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207" name="TextBox 206"/>
          <p:cNvSpPr txBox="1"/>
          <p:nvPr/>
        </p:nvSpPr>
        <p:spPr>
          <a:xfrm>
            <a:off x="7259130" y="2551293"/>
            <a:ext cx="13022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>
                <a:solidFill>
                  <a:srgbClr val="0055A0"/>
                </a:solidFill>
                <a:latin typeface="Arial"/>
              </a:rPr>
              <a:t>SHERPA LS2</a:t>
            </a:r>
          </a:p>
        </p:txBody>
      </p:sp>
      <p:cxnSp>
        <p:nvCxnSpPr>
          <p:cNvPr id="208" name="Straight Arrow Connector 207"/>
          <p:cNvCxnSpPr/>
          <p:nvPr/>
        </p:nvCxnSpPr>
        <p:spPr>
          <a:xfrm flipH="1">
            <a:off x="6935901" y="2596350"/>
            <a:ext cx="1620000" cy="0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209" name="TextBox 208"/>
          <p:cNvSpPr txBox="1"/>
          <p:nvPr/>
        </p:nvSpPr>
        <p:spPr>
          <a:xfrm>
            <a:off x="7322036" y="2334740"/>
            <a:ext cx="838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1000 m</a:t>
            </a:r>
            <a:r>
              <a:rPr lang="fr-CH" sz="1100" baseline="300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21302" y="174886"/>
            <a:ext cx="1788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800080"/>
                </a:solidFill>
                <a:latin typeface="Arial"/>
              </a:rPr>
              <a:t>Clearance (CH)</a:t>
            </a:r>
          </a:p>
          <a:p>
            <a:r>
              <a:rPr lang="en-US" dirty="0">
                <a:solidFill>
                  <a:srgbClr val="0055A0"/>
                </a:solidFill>
                <a:latin typeface="Arial"/>
              </a:rPr>
              <a:t>TFA (FR)</a:t>
            </a:r>
          </a:p>
        </p:txBody>
      </p:sp>
      <p:sp>
        <p:nvSpPr>
          <p:cNvPr id="89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0055A0">
                    <a:tint val="75000"/>
                  </a:srgbClr>
                </a:solidFill>
                <a:latin typeface="Arial"/>
              </a:rPr>
              <a:t>EDMS </a:t>
            </a:r>
            <a:r>
              <a:rPr lang="is-IS" dirty="0">
                <a:solidFill>
                  <a:srgbClr val="0055A0">
                    <a:tint val="75000"/>
                  </a:srgbClr>
                </a:solidFill>
              </a:rPr>
              <a:t>2037144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cxnSp>
        <p:nvCxnSpPr>
          <p:cNvPr id="91" name="Straight Arrow Connector 90"/>
          <p:cNvCxnSpPr/>
          <p:nvPr/>
        </p:nvCxnSpPr>
        <p:spPr>
          <a:xfrm flipH="1" flipV="1">
            <a:off x="2034646" y="3723354"/>
            <a:ext cx="1566896" cy="12693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92" name="TextBox 91"/>
          <p:cNvSpPr txBox="1"/>
          <p:nvPr/>
        </p:nvSpPr>
        <p:spPr>
          <a:xfrm>
            <a:off x="3622325" y="3479059"/>
            <a:ext cx="16183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>
                <a:solidFill>
                  <a:srgbClr val="800080"/>
                </a:solidFill>
                <a:latin typeface="Arial"/>
              </a:rPr>
              <a:t>LEP </a:t>
            </a:r>
            <a:r>
              <a:rPr lang="fr-CH" sz="1200" b="1" dirty="0" smtClean="0">
                <a:solidFill>
                  <a:srgbClr val="800080"/>
                </a:solidFill>
                <a:latin typeface="Arial"/>
              </a:rPr>
              <a:t>(</a:t>
            </a:r>
            <a:r>
              <a:rPr lang="fr-CH" sz="1200" b="1" dirty="0" err="1" smtClean="0">
                <a:solidFill>
                  <a:srgbClr val="800080"/>
                </a:solidFill>
                <a:latin typeface="Arial"/>
              </a:rPr>
              <a:t>dipoles</a:t>
            </a:r>
            <a:r>
              <a:rPr lang="fr-CH" sz="1200" b="1" dirty="0" smtClean="0">
                <a:solidFill>
                  <a:srgbClr val="800080"/>
                </a:solidFill>
                <a:latin typeface="Arial"/>
              </a:rPr>
              <a:t> +ISR7)</a:t>
            </a:r>
            <a:endParaRPr lang="fr-CH" sz="1200" b="1" dirty="0">
              <a:solidFill>
                <a:srgbClr val="800080"/>
              </a:solidFill>
              <a:latin typeface="Arial"/>
            </a:endParaRPr>
          </a:p>
        </p:txBody>
      </p:sp>
      <p:sp>
        <p:nvSpPr>
          <p:cNvPr id="95" name="Diamond 94"/>
          <p:cNvSpPr/>
          <p:nvPr/>
        </p:nvSpPr>
        <p:spPr>
          <a:xfrm>
            <a:off x="8446910" y="2875489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0" name="Diamond 99"/>
          <p:cNvSpPr/>
          <p:nvPr/>
        </p:nvSpPr>
        <p:spPr>
          <a:xfrm>
            <a:off x="8408209" y="4784116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1" name="Diamond 100"/>
          <p:cNvSpPr/>
          <p:nvPr/>
        </p:nvSpPr>
        <p:spPr>
          <a:xfrm>
            <a:off x="6785657" y="4787353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2" name="Diamond 101"/>
          <p:cNvSpPr/>
          <p:nvPr/>
        </p:nvSpPr>
        <p:spPr>
          <a:xfrm>
            <a:off x="4394047" y="5555432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3" name="Diamond 102"/>
          <p:cNvSpPr/>
          <p:nvPr/>
        </p:nvSpPr>
        <p:spPr>
          <a:xfrm>
            <a:off x="6042403" y="5555432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481492" y="4231358"/>
            <a:ext cx="1041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 err="1" smtClean="0">
                <a:solidFill>
                  <a:srgbClr val="0055A0"/>
                </a:solidFill>
                <a:latin typeface="Arial"/>
              </a:rPr>
              <a:t>Concrete</a:t>
            </a:r>
            <a:r>
              <a:rPr lang="fr-CH" sz="1200" b="1" dirty="0" smtClean="0">
                <a:solidFill>
                  <a:srgbClr val="0055A0"/>
                </a:solidFill>
                <a:latin typeface="Arial"/>
              </a:rPr>
              <a:t>+ </a:t>
            </a:r>
            <a:r>
              <a:rPr lang="fr-CH" sz="1200" b="1" dirty="0" err="1" smtClean="0">
                <a:solidFill>
                  <a:srgbClr val="0055A0"/>
                </a:solidFill>
                <a:latin typeface="Arial"/>
              </a:rPr>
              <a:t>rubble</a:t>
            </a:r>
            <a:endParaRPr lang="fr-CH" sz="1200" b="1" dirty="0">
              <a:solidFill>
                <a:srgbClr val="0055A0"/>
              </a:solidFill>
              <a:latin typeface="Arial"/>
            </a:endParaRPr>
          </a:p>
        </p:txBody>
      </p:sp>
      <p:cxnSp>
        <p:nvCxnSpPr>
          <p:cNvPr id="106" name="Straight Arrow Connector 105"/>
          <p:cNvCxnSpPr/>
          <p:nvPr/>
        </p:nvCxnSpPr>
        <p:spPr>
          <a:xfrm flipH="1">
            <a:off x="4511492" y="4500294"/>
            <a:ext cx="2373038" cy="11309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headEnd type="none" w="med" len="med"/>
            <a:tailEnd type="none" w="med" len="med"/>
          </a:ln>
          <a:effectLst/>
        </p:spPr>
      </p:cxnSp>
      <p:sp>
        <p:nvSpPr>
          <p:cNvPr id="109" name="Diamond 108"/>
          <p:cNvSpPr/>
          <p:nvPr/>
        </p:nvSpPr>
        <p:spPr>
          <a:xfrm>
            <a:off x="6861936" y="5174810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1" name="Diamond 110"/>
          <p:cNvSpPr/>
          <p:nvPr/>
        </p:nvSpPr>
        <p:spPr>
          <a:xfrm>
            <a:off x="4404030" y="5184335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8" name="Diamond 97"/>
          <p:cNvSpPr/>
          <p:nvPr/>
        </p:nvSpPr>
        <p:spPr>
          <a:xfrm>
            <a:off x="4381749" y="4012521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9" name="Diamond 98"/>
          <p:cNvSpPr/>
          <p:nvPr/>
        </p:nvSpPr>
        <p:spPr>
          <a:xfrm>
            <a:off x="5204217" y="4002513"/>
            <a:ext cx="125413" cy="181136"/>
          </a:xfrm>
          <a:prstGeom prst="diamond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Left Brace 4"/>
          <p:cNvSpPr/>
          <p:nvPr/>
        </p:nvSpPr>
        <p:spPr>
          <a:xfrm>
            <a:off x="1193745" y="2386879"/>
            <a:ext cx="321282" cy="760437"/>
          </a:xfrm>
          <a:prstGeom prst="leftBrace">
            <a:avLst/>
          </a:prstGeom>
          <a:ln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/>
          <p:cNvSpPr txBox="1"/>
          <p:nvPr/>
        </p:nvSpPr>
        <p:spPr>
          <a:xfrm>
            <a:off x="389677" y="2627217"/>
            <a:ext cx="72416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b="1" dirty="0" smtClean="0">
                <a:solidFill>
                  <a:srgbClr val="0055A0"/>
                </a:solidFill>
                <a:latin typeface="Arial"/>
              </a:rPr>
              <a:t>ISR-4</a:t>
            </a:r>
            <a:endParaRPr lang="fr-CH" sz="1200" b="1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7" name="Left Brace 116"/>
          <p:cNvSpPr/>
          <p:nvPr/>
        </p:nvSpPr>
        <p:spPr>
          <a:xfrm>
            <a:off x="1169827" y="3181596"/>
            <a:ext cx="357618" cy="756051"/>
          </a:xfrm>
          <a:prstGeom prst="leftBrace">
            <a:avLst/>
          </a:prstGeom>
          <a:ln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/>
          <p:cNvSpPr txBox="1"/>
          <p:nvPr/>
        </p:nvSpPr>
        <p:spPr>
          <a:xfrm>
            <a:off x="388638" y="3349058"/>
            <a:ext cx="72416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b="1" dirty="0" smtClean="0">
                <a:solidFill>
                  <a:srgbClr val="0055A0"/>
                </a:solidFill>
                <a:latin typeface="Arial"/>
              </a:rPr>
              <a:t>ISR-7 </a:t>
            </a:r>
            <a:r>
              <a:rPr lang="fr-CH" sz="1200" b="1" dirty="0" err="1" smtClean="0">
                <a:solidFill>
                  <a:srgbClr val="0055A0"/>
                </a:solidFill>
                <a:latin typeface="Arial"/>
              </a:rPr>
              <a:t>left</a:t>
            </a:r>
            <a:endParaRPr lang="fr-CH" sz="1200" b="1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9" name="Left Brace 118"/>
          <p:cNvSpPr/>
          <p:nvPr/>
        </p:nvSpPr>
        <p:spPr>
          <a:xfrm>
            <a:off x="1166479" y="1706129"/>
            <a:ext cx="320362" cy="666162"/>
          </a:xfrm>
          <a:prstGeom prst="leftBrace">
            <a:avLst/>
          </a:prstGeom>
          <a:ln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/>
          <p:cNvSpPr txBox="1"/>
          <p:nvPr/>
        </p:nvSpPr>
        <p:spPr>
          <a:xfrm>
            <a:off x="390267" y="1927008"/>
            <a:ext cx="72416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b="1" dirty="0" smtClean="0">
                <a:solidFill>
                  <a:srgbClr val="0055A0"/>
                </a:solidFill>
                <a:latin typeface="Arial"/>
              </a:rPr>
              <a:t>ISR-2</a:t>
            </a:r>
            <a:endParaRPr lang="fr-CH" sz="1200" b="1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78902" y="5369308"/>
            <a:ext cx="72416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b="1" dirty="0" smtClean="0">
                <a:solidFill>
                  <a:srgbClr val="0055A0"/>
                </a:solidFill>
                <a:latin typeface="Arial"/>
              </a:rPr>
              <a:t>Not in ISR</a:t>
            </a:r>
            <a:endParaRPr lang="fr-CH" sz="1200" b="1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23" name="Left Brace 122"/>
          <p:cNvSpPr/>
          <p:nvPr/>
        </p:nvSpPr>
        <p:spPr>
          <a:xfrm>
            <a:off x="1194204" y="5067300"/>
            <a:ext cx="355195" cy="1068458"/>
          </a:xfrm>
          <a:prstGeom prst="leftBrace">
            <a:avLst/>
          </a:prstGeom>
          <a:ln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1353181" y="2341654"/>
            <a:ext cx="8568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smtClean="0">
                <a:solidFill>
                  <a:srgbClr val="800080"/>
                </a:solidFill>
                <a:latin typeface="Arial"/>
              </a:rPr>
              <a:t>SHERPA</a:t>
            </a:r>
            <a:endParaRPr lang="fr-CH" sz="12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05" name="Left Brace 104"/>
          <p:cNvSpPr/>
          <p:nvPr/>
        </p:nvSpPr>
        <p:spPr>
          <a:xfrm>
            <a:off x="1193059" y="3971926"/>
            <a:ext cx="320362" cy="1068643"/>
          </a:xfrm>
          <a:prstGeom prst="leftBrace">
            <a:avLst/>
          </a:prstGeom>
          <a:ln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/>
          <p:cNvSpPr txBox="1"/>
          <p:nvPr/>
        </p:nvSpPr>
        <p:spPr>
          <a:xfrm>
            <a:off x="391447" y="4352670"/>
            <a:ext cx="72416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b="1" dirty="0" smtClean="0">
                <a:solidFill>
                  <a:srgbClr val="0055A0"/>
                </a:solidFill>
                <a:latin typeface="Arial"/>
              </a:rPr>
              <a:t>ISR-2</a:t>
            </a:r>
            <a:endParaRPr lang="fr-CH" sz="1200" b="1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76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Storage tunnel  -  Periods of availability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6" name="Content Placeholder 7"/>
          <p:cNvSpPr>
            <a:spLocks noGrp="1"/>
          </p:cNvSpPr>
          <p:nvPr>
            <p:ph idx="1"/>
          </p:nvPr>
        </p:nvSpPr>
        <p:spPr>
          <a:xfrm>
            <a:off x="710513" y="1431086"/>
            <a:ext cx="8226854" cy="1412588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q"/>
            </a:pPr>
            <a:r>
              <a:rPr lang="en-US" sz="2000" dirty="0" smtClean="0"/>
              <a:t>The ISR will be available by ½ octants for one semester.</a:t>
            </a:r>
          </a:p>
          <a:p>
            <a:pPr>
              <a:buFont typeface="Wingdings" charset="2"/>
              <a:buChar char="q"/>
            </a:pPr>
            <a:r>
              <a:rPr lang="en-US" sz="2000" dirty="0" smtClean="0"/>
              <a:t>Within the semester, the floor would be available by ¼ octant.</a:t>
            </a:r>
          </a:p>
          <a:p>
            <a:pPr>
              <a:buFont typeface="Wingdings" charset="2"/>
              <a:buChar char="q"/>
            </a:pPr>
            <a:r>
              <a:rPr lang="en-US" sz="2000" dirty="0" smtClean="0"/>
              <a:t>Walls/ceiling will be available for the whole semester.</a:t>
            </a:r>
          </a:p>
        </p:txBody>
      </p:sp>
      <p:pic>
        <p:nvPicPr>
          <p:cNvPr id="36" name="Picture 3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4" b="16627"/>
          <a:stretch/>
        </p:blipFill>
        <p:spPr bwMode="auto">
          <a:xfrm>
            <a:off x="823731" y="3379123"/>
            <a:ext cx="8119497" cy="19315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Rounded Rectangle 37"/>
          <p:cNvSpPr/>
          <p:nvPr/>
        </p:nvSpPr>
        <p:spPr>
          <a:xfrm>
            <a:off x="378294" y="5870007"/>
            <a:ext cx="8643841" cy="269644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931849" y="3533753"/>
            <a:ext cx="7828271" cy="1868323"/>
            <a:chOff x="1010755" y="1568937"/>
            <a:chExt cx="7828271" cy="1868323"/>
          </a:xfrm>
        </p:grpSpPr>
        <p:sp>
          <p:nvSpPr>
            <p:cNvPr id="50" name="TextBox 10"/>
            <p:cNvSpPr txBox="1"/>
            <p:nvPr/>
          </p:nvSpPr>
          <p:spPr>
            <a:xfrm rot="16200000">
              <a:off x="2113273" y="1649872"/>
              <a:ext cx="919080" cy="763854"/>
            </a:xfrm>
            <a:prstGeom prst="rect">
              <a:avLst/>
            </a:prstGeom>
            <a:solidFill>
              <a:srgbClr val="4F81BD"/>
            </a:solidFill>
            <a:ln>
              <a:noFill/>
            </a:ln>
            <a:effectLst/>
          </p:spPr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sz="1200" b="1" kern="0" dirty="0" smtClean="0">
                  <a:solidFill>
                    <a:sysClr val="window" lastClr="FFFFFF"/>
                  </a:solidFill>
                  <a:latin typeface="Calibri"/>
                </a:rPr>
                <a:t>2022 S2</a:t>
              </a:r>
              <a:endParaRPr lang="fr-CH" sz="1200" b="1" kern="0" dirty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en-GB" sz="1200" b="1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1" name="TextBox 11"/>
            <p:cNvSpPr txBox="1"/>
            <p:nvPr/>
          </p:nvSpPr>
          <p:spPr>
            <a:xfrm rot="16200000">
              <a:off x="1140834" y="1470095"/>
              <a:ext cx="919083" cy="1123404"/>
            </a:xfrm>
            <a:prstGeom prst="rect">
              <a:avLst/>
            </a:prstGeom>
            <a:solidFill>
              <a:srgbClr val="4F81BD"/>
            </a:solidFill>
            <a:ln>
              <a:noFill/>
            </a:ln>
            <a:effectLst/>
          </p:spPr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sz="1200" b="1" kern="0" dirty="0" smtClean="0">
                  <a:solidFill>
                    <a:sysClr val="window" lastClr="FFFFFF"/>
                  </a:solidFill>
                  <a:latin typeface="Calibri"/>
                </a:rPr>
                <a:t>2018 S2</a:t>
              </a:r>
            </a:p>
            <a:p>
              <a:pPr>
                <a:defRPr/>
              </a:pPr>
              <a:endParaRPr lang="fr-CH" sz="1200" b="1" kern="0" dirty="0" smtClean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fr-CH" sz="1200" b="1" kern="0" dirty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en-GB" sz="1200" b="1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2" name="TextBox 8"/>
            <p:cNvSpPr txBox="1"/>
            <p:nvPr/>
          </p:nvSpPr>
          <p:spPr>
            <a:xfrm rot="16200000">
              <a:off x="4393928" y="1686272"/>
              <a:ext cx="943479" cy="7088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wrap="square" tIns="0" bIns="0" rtlCol="0" anchor="t">
              <a:noAutofit/>
            </a:bodyPr>
            <a:lstStyle>
              <a:defPPr>
                <a:defRPr lang="en-US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1" i="0" u="none" strike="noStrike" kern="0" cap="none" spc="0" normalizeH="0" baseline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</a:defRPr>
              </a:lvl1pPr>
              <a:lvl2pPr indent="0">
                <a:defRPr sz="1100"/>
              </a:lvl2pPr>
              <a:lvl3pPr indent="0">
                <a:defRPr sz="1100"/>
              </a:lvl3pPr>
              <a:lvl4pPr indent="0">
                <a:defRPr sz="1100"/>
              </a:lvl4pPr>
              <a:lvl5pPr indent="0">
                <a:defRPr sz="1100"/>
              </a:lvl5pPr>
              <a:lvl6pPr indent="0">
                <a:defRPr sz="1100"/>
              </a:lvl6pPr>
              <a:lvl7pPr indent="0">
                <a:defRPr sz="1100"/>
              </a:lvl7pPr>
              <a:lvl8pPr indent="0">
                <a:defRPr sz="1100"/>
              </a:lvl8pPr>
              <a:lvl9pPr indent="0">
                <a:defRPr sz="1100"/>
              </a:lvl9pPr>
            </a:lstStyle>
            <a:p>
              <a:r>
                <a:rPr lang="en-GB" dirty="0" smtClean="0"/>
                <a:t> 2017 S1</a:t>
              </a:r>
              <a:endParaRPr lang="en-GB" dirty="0"/>
            </a:p>
            <a:p>
              <a:endParaRPr lang="fr-CH" dirty="0"/>
            </a:p>
            <a:p>
              <a:endParaRPr lang="fr-CH" dirty="0"/>
            </a:p>
            <a:p>
              <a:endParaRPr lang="fr-CH" dirty="0"/>
            </a:p>
          </p:txBody>
        </p:sp>
        <p:sp>
          <p:nvSpPr>
            <p:cNvPr id="53" name="TextBox 9"/>
            <p:cNvSpPr txBox="1"/>
            <p:nvPr/>
          </p:nvSpPr>
          <p:spPr>
            <a:xfrm rot="16200000">
              <a:off x="2891803" y="1665739"/>
              <a:ext cx="915490" cy="738823"/>
            </a:xfrm>
            <a:prstGeom prst="rect">
              <a:avLst/>
            </a:prstGeom>
            <a:solidFill>
              <a:srgbClr val="4F81BD"/>
            </a:solidFill>
            <a:ln>
              <a:noFill/>
            </a:ln>
            <a:effectLst/>
          </p:spPr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sz="1200" b="1" kern="0" dirty="0" smtClean="0">
                  <a:solidFill>
                    <a:sysClr val="window" lastClr="FFFFFF"/>
                  </a:solidFill>
                  <a:latin typeface="Calibri"/>
                </a:rPr>
                <a:t>2022 S1</a:t>
              </a:r>
            </a:p>
            <a:p>
              <a:pPr>
                <a:defRPr/>
              </a:pPr>
              <a:endParaRPr lang="en-GB" sz="1200" b="1" kern="0" dirty="0" smtClean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fr-CH" sz="1200" b="1" kern="0" dirty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fr-CH" sz="1200" b="1" kern="0" dirty="0" smtClean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en-GB" sz="1200" b="1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4" name="TextBox 13"/>
            <p:cNvSpPr txBox="1"/>
            <p:nvPr/>
          </p:nvSpPr>
          <p:spPr>
            <a:xfrm rot="16200000">
              <a:off x="5133908" y="1692841"/>
              <a:ext cx="933671" cy="69249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wrap="square" tIns="0" bIns="0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sz="1200" b="1" kern="0" dirty="0" smtClean="0">
                  <a:solidFill>
                    <a:sysClr val="window" lastClr="FFFFFF"/>
                  </a:solidFill>
                  <a:latin typeface="Calibri"/>
                </a:rPr>
                <a:t>2016 S2</a:t>
              </a:r>
            </a:p>
            <a:p>
              <a:pPr>
                <a:defRPr/>
              </a:pPr>
              <a:endParaRPr lang="en-GB" sz="1200" b="1" kern="0" dirty="0" smtClean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fr-CH" sz="1200" b="1" kern="0" dirty="0" smtClean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fr-CH" sz="1200" b="1" kern="0" dirty="0" smtClean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en-GB" sz="1200" b="1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7" name="TextBox 12"/>
            <p:cNvSpPr txBox="1"/>
            <p:nvPr/>
          </p:nvSpPr>
          <p:spPr>
            <a:xfrm rot="16200000">
              <a:off x="7845141" y="1506589"/>
              <a:ext cx="925942" cy="1061829"/>
            </a:xfrm>
            <a:prstGeom prst="rect">
              <a:avLst/>
            </a:prstGeom>
            <a:solidFill>
              <a:srgbClr val="4F81BD"/>
            </a:solidFill>
            <a:ln>
              <a:noFill/>
            </a:ln>
            <a:effectLst/>
          </p:spPr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sz="1200" b="1" kern="0" dirty="0" smtClean="0">
                  <a:solidFill>
                    <a:sysClr val="window" lastClr="FFFFFF"/>
                  </a:solidFill>
                  <a:latin typeface="Calibri"/>
                </a:rPr>
                <a:t>2021 S1</a:t>
              </a:r>
            </a:p>
            <a:p>
              <a:pPr>
                <a:defRPr/>
              </a:pPr>
              <a:endParaRPr lang="fr-CH" sz="1200" b="1" kern="0" dirty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fr-CH" sz="1200" b="1" kern="0" dirty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fr-CH" sz="1200" b="1" kern="0" dirty="0" smtClean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fr-CH" sz="1200" b="1" kern="0" dirty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fr-CH" sz="1200" b="1" kern="0" dirty="0" smtClean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en-GB" sz="1200" b="1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8" name="TextBox 14"/>
            <p:cNvSpPr txBox="1"/>
            <p:nvPr/>
          </p:nvSpPr>
          <p:spPr>
            <a:xfrm rot="16200000">
              <a:off x="5755896" y="1799462"/>
              <a:ext cx="930175" cy="480315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wrap="square" tIns="0" bIns="0" rtlCol="0" anchor="t">
              <a:noAutofit/>
            </a:bodyPr>
            <a:lstStyle>
              <a:defPPr>
                <a:defRPr lang="en-US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1" i="0" u="none" strike="noStrike" kern="0" cap="none" spc="0" normalizeH="0" baseline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</a:defRPr>
              </a:lvl1pPr>
              <a:lvl2pPr indent="0">
                <a:defRPr sz="1100"/>
              </a:lvl2pPr>
              <a:lvl3pPr indent="0">
                <a:defRPr sz="1100"/>
              </a:lvl3pPr>
              <a:lvl4pPr indent="0">
                <a:defRPr sz="1100"/>
              </a:lvl4pPr>
              <a:lvl5pPr indent="0">
                <a:defRPr sz="1100"/>
              </a:lvl5pPr>
              <a:lvl6pPr indent="0">
                <a:defRPr sz="1100"/>
              </a:lvl6pPr>
              <a:lvl7pPr indent="0">
                <a:defRPr sz="1100"/>
              </a:lvl7pPr>
              <a:lvl8pPr indent="0">
                <a:defRPr sz="1100"/>
              </a:lvl8pPr>
              <a:lvl9pPr indent="0">
                <a:defRPr sz="1100"/>
              </a:lvl9pPr>
            </a:lstStyle>
            <a:p>
              <a:r>
                <a:rPr lang="en-GB" dirty="0" smtClean="0"/>
                <a:t>2015 S2</a:t>
              </a:r>
              <a:endParaRPr lang="en-GB" dirty="0"/>
            </a:p>
          </p:txBody>
        </p:sp>
        <p:sp>
          <p:nvSpPr>
            <p:cNvPr id="60" name="TextBox 17"/>
            <p:cNvSpPr txBox="1"/>
            <p:nvPr/>
          </p:nvSpPr>
          <p:spPr>
            <a:xfrm rot="16200000">
              <a:off x="6875118" y="1633836"/>
              <a:ext cx="933513" cy="810356"/>
            </a:xfrm>
            <a:prstGeom prst="rect">
              <a:avLst/>
            </a:prstGeom>
            <a:solidFill>
              <a:srgbClr val="4F81BD"/>
            </a:solidFill>
            <a:ln>
              <a:noFill/>
            </a:ln>
            <a:effectLst/>
          </p:spPr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sz="1200" b="1" kern="0" dirty="0" smtClean="0">
                  <a:solidFill>
                    <a:sysClr val="window" lastClr="FFFFFF"/>
                  </a:solidFill>
                  <a:latin typeface="Calibri"/>
                </a:rPr>
                <a:t>2020 S1</a:t>
              </a:r>
            </a:p>
            <a:p>
              <a:pPr>
                <a:defRPr/>
              </a:pPr>
              <a:endParaRPr lang="en-GB" sz="1200" b="1" kern="0" dirty="0">
                <a:solidFill>
                  <a:sysClr val="window" lastClr="FFFFFF"/>
                </a:solidFill>
                <a:latin typeface="Calibri"/>
              </a:endParaRPr>
            </a:p>
            <a:p>
              <a:pPr>
                <a:defRPr/>
              </a:pPr>
              <a:endParaRPr lang="en-GB" sz="1200" b="1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010755" y="3173921"/>
              <a:ext cx="1151321" cy="261610"/>
            </a:xfrm>
            <a:prstGeom prst="rect">
              <a:avLst/>
            </a:prstGeom>
            <a:solidFill>
              <a:srgbClr val="C0504D">
                <a:lumMod val="40000"/>
                <a:lumOff val="60000"/>
              </a:srgbClr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square" lIns="0" rIns="0" rtlCol="0">
              <a:noAutofit/>
            </a:bodyPr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sysClr val="windowText" lastClr="000000"/>
                  </a:solidFill>
                </a:rPr>
                <a:t>ISR 2R</a:t>
              </a:r>
              <a:endParaRPr lang="en-US" sz="11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146348" y="3173921"/>
              <a:ext cx="787224" cy="26161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square" lIns="0" rIns="0" rtlCol="0">
              <a:spAutoFit/>
            </a:bodyPr>
            <a:lstStyle/>
            <a:p>
              <a:pPr algn="ctr">
                <a:defRPr/>
              </a:pPr>
              <a:r>
                <a:rPr lang="en-US" sz="1100" kern="0" dirty="0" err="1" smtClean="0">
                  <a:solidFill>
                    <a:sysClr val="windowText" lastClr="000000"/>
                  </a:solidFill>
                </a:rPr>
                <a:t>ISR</a:t>
              </a:r>
              <a:r>
                <a:rPr lang="en-US" sz="1100" kern="0" dirty="0" smtClean="0">
                  <a:solidFill>
                    <a:sysClr val="windowText" lastClr="000000"/>
                  </a:solidFill>
                </a:rPr>
                <a:t> 3L</a:t>
              </a:r>
              <a:endParaRPr lang="en-US" sz="11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938642" y="3173469"/>
              <a:ext cx="560054" cy="261610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square" lIns="0" rIns="0" rtlCol="0">
              <a:spAutoFit/>
            </a:bodyPr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sysClr val="windowText" lastClr="000000"/>
                  </a:solidFill>
                </a:rPr>
                <a:t>ISR 6L</a:t>
              </a:r>
              <a:endParaRPr lang="en-US" sz="11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926883" y="3173921"/>
              <a:ext cx="787224" cy="26161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square" lIns="0" rIns="0" rtlCol="0">
              <a:spAutoFit/>
            </a:bodyPr>
            <a:lstStyle/>
            <a:p>
              <a:pPr algn="ctr">
                <a:defRPr/>
              </a:pPr>
              <a:r>
                <a:rPr lang="en-US" sz="1100" kern="0" dirty="0" err="1" smtClean="0">
                  <a:solidFill>
                    <a:sysClr val="windowText" lastClr="000000"/>
                  </a:solidFill>
                </a:rPr>
                <a:t>ISR</a:t>
              </a:r>
              <a:r>
                <a:rPr lang="en-US" sz="1100" kern="0" dirty="0" smtClean="0">
                  <a:solidFill>
                    <a:sysClr val="windowText" lastClr="000000"/>
                  </a:solidFill>
                </a:rPr>
                <a:t> 3R</a:t>
              </a:r>
              <a:endParaRPr lang="en-US" sz="11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182102" y="3174654"/>
              <a:ext cx="759794" cy="26161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square" lIns="0" rIns="0" rtlCol="0">
              <a:spAutoFit/>
            </a:bodyPr>
            <a:lstStyle/>
            <a:p>
              <a:pPr algn="ctr">
                <a:defRPr/>
              </a:pPr>
              <a:r>
                <a:rPr lang="en-US" sz="1100" kern="0" dirty="0" err="1" smtClean="0">
                  <a:solidFill>
                    <a:sysClr val="windowText" lastClr="000000"/>
                  </a:solidFill>
                </a:rPr>
                <a:t>ISR</a:t>
              </a:r>
              <a:r>
                <a:rPr lang="en-US" sz="1100" kern="0" dirty="0" smtClean="0">
                  <a:solidFill>
                    <a:sysClr val="windowText" lastClr="000000"/>
                  </a:solidFill>
                </a:rPr>
                <a:t> 5R</a:t>
              </a:r>
              <a:endParaRPr lang="en-US" sz="11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539929" y="3173469"/>
              <a:ext cx="671170" cy="26161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square" lIns="0" rIns="0" rtlCol="0">
              <a:spAutoFit/>
            </a:bodyPr>
            <a:lstStyle/>
            <a:p>
              <a:pPr algn="ctr">
                <a:defRPr/>
              </a:pPr>
              <a:r>
                <a:rPr lang="en-US" sz="1100" kern="0" dirty="0" err="1" smtClean="0">
                  <a:solidFill>
                    <a:sysClr val="windowText" lastClr="000000"/>
                  </a:solidFill>
                </a:rPr>
                <a:t>ISR</a:t>
              </a:r>
              <a:r>
                <a:rPr lang="en-US" sz="1100" kern="0" dirty="0" smtClean="0">
                  <a:solidFill>
                    <a:sysClr val="windowText" lastClr="000000"/>
                  </a:solidFill>
                </a:rPr>
                <a:t> 5L</a:t>
              </a:r>
              <a:endParaRPr lang="en-US" sz="11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475609" y="3173469"/>
              <a:ext cx="606766" cy="263791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square" lIns="0" tIns="46800" rIns="0" bIns="46800" rtlCol="0">
              <a:spAutoFit/>
            </a:bodyPr>
            <a:lstStyle/>
            <a:p>
              <a:pPr>
                <a:defRPr/>
              </a:pPr>
              <a:r>
                <a:rPr lang="en-US" sz="1100" kern="0" dirty="0" smtClean="0">
                  <a:solidFill>
                    <a:sysClr val="windowText" lastClr="000000"/>
                  </a:solidFill>
                </a:rPr>
                <a:t> ISR 6R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724526" y="3171767"/>
              <a:ext cx="1106731" cy="261610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square" lIns="0" rIns="0" rtlCol="0">
              <a:spAutoFit/>
            </a:bodyPr>
            <a:lstStyle/>
            <a:p>
              <a:pPr algn="ctr">
                <a:defRPr/>
              </a:pPr>
              <a:r>
                <a:rPr lang="en-US" sz="1100" kern="0" dirty="0" err="1" smtClean="0">
                  <a:solidFill>
                    <a:sysClr val="windowText" lastClr="000000"/>
                  </a:solidFill>
                </a:rPr>
                <a:t>ISR</a:t>
              </a:r>
              <a:r>
                <a:rPr lang="en-US" sz="1100" kern="0" dirty="0" smtClean="0">
                  <a:solidFill>
                    <a:sysClr val="windowText" lastClr="000000"/>
                  </a:solidFill>
                </a:rPr>
                <a:t> 7R</a:t>
              </a:r>
              <a:endParaRPr lang="en-US" sz="11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7001028" y="3173469"/>
              <a:ext cx="720000" cy="261610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square" lIns="0" rIns="0" rtlCol="0">
              <a:spAutoFit/>
            </a:bodyPr>
            <a:lstStyle/>
            <a:p>
              <a:pPr algn="ctr">
                <a:defRPr/>
              </a:pPr>
              <a:r>
                <a:rPr lang="en-US" sz="1100" kern="0" dirty="0" err="1" smtClean="0">
                  <a:solidFill>
                    <a:sysClr val="windowText" lastClr="000000"/>
                  </a:solidFill>
                </a:rPr>
                <a:t>ISR</a:t>
              </a:r>
              <a:r>
                <a:rPr lang="en-US" sz="1100" kern="0" dirty="0" smtClean="0">
                  <a:solidFill>
                    <a:sysClr val="windowText" lastClr="000000"/>
                  </a:solidFill>
                </a:rPr>
                <a:t> 7L</a:t>
              </a:r>
              <a:endParaRPr lang="en-US" sz="11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1" name="TextBox 14"/>
            <p:cNvSpPr txBox="1"/>
            <p:nvPr/>
          </p:nvSpPr>
          <p:spPr>
            <a:xfrm rot="16200000">
              <a:off x="6228891" y="1833593"/>
              <a:ext cx="938826" cy="41614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wrap="square" tIns="0" bIns="0" rtlCol="0" anchor="t">
              <a:noAutofit/>
            </a:bodyPr>
            <a:lstStyle>
              <a:defPPr>
                <a:defRPr lang="en-US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1" i="0" u="none" strike="noStrike" kern="0" cap="none" spc="0" normalizeH="0" baseline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</a:defRPr>
              </a:lvl1pPr>
              <a:lvl2pPr indent="0">
                <a:defRPr sz="1100"/>
              </a:lvl2pPr>
              <a:lvl3pPr indent="0">
                <a:defRPr sz="1100"/>
              </a:lvl3pPr>
              <a:lvl4pPr indent="0">
                <a:defRPr sz="1100"/>
              </a:lvl4pPr>
              <a:lvl5pPr indent="0">
                <a:defRPr sz="1100"/>
              </a:lvl5pPr>
              <a:lvl6pPr indent="0">
                <a:defRPr sz="1100"/>
              </a:lvl6pPr>
              <a:lvl7pPr indent="0">
                <a:defRPr sz="1100"/>
              </a:lvl7pPr>
              <a:lvl8pPr indent="0">
                <a:defRPr sz="1100"/>
              </a:lvl8pPr>
              <a:lvl9pPr indent="0">
                <a:defRPr sz="1100"/>
              </a:lvl9pPr>
            </a:lstStyle>
            <a:p>
              <a:r>
                <a:rPr lang="en-GB" dirty="0" smtClean="0"/>
                <a:t>2015 S2</a:t>
              </a:r>
              <a:endParaRPr lang="en-GB" dirty="0"/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4435154" y="3245798"/>
            <a:ext cx="2392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55A0">
                    <a:lumMod val="40000"/>
                    <a:lumOff val="60000"/>
                  </a:srgbClr>
                </a:solidFill>
              </a:rPr>
              <a:t>o</a:t>
            </a:r>
            <a:r>
              <a:rPr lang="en-US" sz="1400" b="1" dirty="0" smtClean="0">
                <a:solidFill>
                  <a:srgbClr val="0055A0">
                    <a:lumMod val="40000"/>
                    <a:lumOff val="60000"/>
                  </a:srgbClr>
                </a:solidFill>
              </a:rPr>
              <a:t> n  -  g o </a:t>
            </a:r>
            <a:r>
              <a:rPr lang="en-US" sz="1400" b="1" dirty="0" err="1" smtClean="0">
                <a:solidFill>
                  <a:srgbClr val="0055A0">
                    <a:lumMod val="40000"/>
                    <a:lumOff val="60000"/>
                  </a:srgbClr>
                </a:solidFill>
              </a:rPr>
              <a:t>i</a:t>
            </a:r>
            <a:r>
              <a:rPr lang="en-US" sz="1400" b="1" dirty="0" smtClean="0">
                <a:solidFill>
                  <a:srgbClr val="0055A0">
                    <a:lumMod val="40000"/>
                    <a:lumOff val="60000"/>
                  </a:srgbClr>
                </a:solidFill>
              </a:rPr>
              <a:t> n g</a:t>
            </a:r>
            <a:endParaRPr lang="en-US" sz="1400" b="1" dirty="0">
              <a:solidFill>
                <a:srgbClr val="0055A0">
                  <a:lumMod val="40000"/>
                  <a:lumOff val="60000"/>
                </a:srgbClr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 rot="16200000">
            <a:off x="-192507" y="3991767"/>
            <a:ext cx="1436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55A0"/>
                </a:solidFill>
              </a:rPr>
              <a:t>Availability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3" name="Down Arrow Callout 2"/>
          <p:cNvSpPr/>
          <p:nvPr/>
        </p:nvSpPr>
        <p:spPr>
          <a:xfrm>
            <a:off x="6599475" y="2613411"/>
            <a:ext cx="1426925" cy="914517"/>
          </a:xfrm>
          <a:prstGeom prst="downArrowCallout">
            <a:avLst/>
          </a:prstGeom>
          <a:solidFill>
            <a:srgbClr val="F3FEB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err="1" smtClean="0">
                <a:solidFill>
                  <a:schemeClr val="accent6"/>
                </a:solidFill>
              </a:rPr>
              <a:t>Confirmed</a:t>
            </a:r>
            <a:r>
              <a:rPr lang="fr-CH" sz="1600" dirty="0" smtClean="0">
                <a:solidFill>
                  <a:schemeClr val="accent6"/>
                </a:solidFill>
              </a:rPr>
              <a:t> for S1 2020</a:t>
            </a:r>
            <a:endParaRPr lang="en-US" sz="1600" dirty="0">
              <a:solidFill>
                <a:schemeClr val="accent6"/>
              </a:solidFill>
            </a:endParaRPr>
          </a:p>
        </p:txBody>
      </p:sp>
      <p:sp>
        <p:nvSpPr>
          <p:cNvPr id="29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0055A0">
                    <a:tint val="75000"/>
                  </a:srgbClr>
                </a:solidFill>
                <a:latin typeface="Arial"/>
              </a:rPr>
              <a:t>EDMS </a:t>
            </a:r>
            <a:r>
              <a:rPr lang="is-IS" dirty="0">
                <a:solidFill>
                  <a:srgbClr val="0055A0">
                    <a:tint val="75000"/>
                  </a:srgbClr>
                </a:solidFill>
              </a:rPr>
              <a:t>2037144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7567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uild="p"/>
      <p:bldP spid="72" grpId="0"/>
      <p:bldP spid="73" grpId="0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Conditions for the availability</a:t>
            </a:r>
            <a:endParaRPr lang="en-GB" sz="3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02735" y="5012964"/>
            <a:ext cx="2895600" cy="449287"/>
          </a:xfrm>
        </p:spPr>
        <p:txBody>
          <a:bodyPr/>
          <a:lstStyle/>
          <a:p>
            <a:r>
              <a:rPr lang="en-US" sz="1000" dirty="0" smtClean="0"/>
              <a:t>EDMS no: </a:t>
            </a:r>
            <a:r>
              <a:rPr lang="is-IS" sz="1000" dirty="0"/>
              <a:t>1736266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5355" y="5012964"/>
            <a:ext cx="501424" cy="449287"/>
          </a:xfrm>
        </p:spPr>
        <p:txBody>
          <a:bodyPr/>
          <a:lstStyle/>
          <a:p>
            <a:fld id="{17918391-D411-FE40-AAD7-861AE5233E0E}" type="slidenum">
              <a:rPr lang="en-US" sz="1000" smtClean="0"/>
              <a:pPr/>
              <a:t>3</a:t>
            </a:fld>
            <a:endParaRPr lang="en-US" sz="1000" dirty="0"/>
          </a:p>
        </p:txBody>
      </p:sp>
      <p:sp>
        <p:nvSpPr>
          <p:cNvPr id="29" name="TextBox 10"/>
          <p:cNvSpPr txBox="1"/>
          <p:nvPr/>
        </p:nvSpPr>
        <p:spPr>
          <a:xfrm rot="16200000">
            <a:off x="2459551" y="1083796"/>
            <a:ext cx="226523" cy="763854"/>
          </a:xfrm>
          <a:prstGeom prst="rect">
            <a:avLst/>
          </a:prstGeom>
          <a:solidFill>
            <a:srgbClr val="4F81BD"/>
          </a:solidFill>
          <a:ln>
            <a:noFill/>
          </a:ln>
          <a:effectLst/>
        </p:spPr>
        <p:txBody>
          <a:bodyPr vert="vert" wrap="square" lIns="0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b="1" kern="0" dirty="0" smtClean="0">
                <a:solidFill>
                  <a:sysClr val="window" lastClr="FFFFFF"/>
                </a:solidFill>
                <a:latin typeface="Calibri"/>
              </a:rPr>
              <a:t>S2 2022</a:t>
            </a:r>
            <a:endParaRPr lang="fr-CH" sz="1200" b="1" kern="0" dirty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en-GB" sz="1200" b="1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30" name="TextBox 11"/>
          <p:cNvSpPr txBox="1"/>
          <p:nvPr/>
        </p:nvSpPr>
        <p:spPr>
          <a:xfrm rot="16200000">
            <a:off x="1487114" y="904017"/>
            <a:ext cx="226524" cy="1123404"/>
          </a:xfrm>
          <a:prstGeom prst="rect">
            <a:avLst/>
          </a:prstGeom>
          <a:solidFill>
            <a:srgbClr val="4F81BD"/>
          </a:solidFill>
          <a:ln>
            <a:noFill/>
          </a:ln>
          <a:effectLst/>
        </p:spPr>
        <p:txBody>
          <a:bodyPr vert="vert" wrap="square" lIns="0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b="1" kern="0" dirty="0" smtClean="0">
                <a:solidFill>
                  <a:sysClr val="window" lastClr="FFFFFF"/>
                </a:solidFill>
                <a:latin typeface="Calibri"/>
              </a:rPr>
              <a:t>S2  2018</a:t>
            </a:r>
          </a:p>
          <a:p>
            <a:pPr algn="ctr">
              <a:defRPr/>
            </a:pPr>
            <a:endParaRPr lang="fr-CH" sz="1200" b="1" kern="0" dirty="0" smtClean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fr-CH" sz="1200" b="1" kern="0" dirty="0" smtClean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fr-CH" sz="1200" b="1" kern="0" dirty="0" smtClean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fr-CH" sz="1200" b="1" kern="0" dirty="0" smtClean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fr-CH" sz="1200" b="1" kern="0" dirty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en-GB" sz="1200" b="1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31" name="TextBox 8"/>
          <p:cNvSpPr txBox="1"/>
          <p:nvPr/>
        </p:nvSpPr>
        <p:spPr>
          <a:xfrm rot="16200000">
            <a:off x="4749400" y="1111001"/>
            <a:ext cx="232536" cy="70880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txBody>
          <a:bodyPr vert="vert" wrap="square" lIns="0" tIns="0" rIns="0" bIns="0" rtlCol="0" anchor="t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kern="0" cap="none" spc="0" normalizeH="0" baseline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defRPr>
            </a:lvl1pPr>
            <a:lvl2pPr indent="0">
              <a:defRPr sz="1100"/>
            </a:lvl2pPr>
            <a:lvl3pPr indent="0">
              <a:defRPr sz="1100"/>
            </a:lvl3pPr>
            <a:lvl4pPr indent="0">
              <a:defRPr sz="1100"/>
            </a:lvl4pPr>
            <a:lvl5pPr indent="0">
              <a:defRPr sz="1100"/>
            </a:lvl5pPr>
            <a:lvl6pPr indent="0">
              <a:defRPr sz="1100"/>
            </a:lvl6pPr>
            <a:lvl7pPr indent="0">
              <a:defRPr sz="1100"/>
            </a:lvl7pPr>
            <a:lvl8pPr indent="0">
              <a:defRPr sz="1100"/>
            </a:lvl8pPr>
            <a:lvl9pPr indent="0">
              <a:defRPr sz="1100"/>
            </a:lvl9pPr>
          </a:lstStyle>
          <a:p>
            <a:pPr algn="ctr"/>
            <a:r>
              <a:rPr lang="en-GB" dirty="0"/>
              <a:t>S1 2017</a:t>
            </a:r>
          </a:p>
          <a:p>
            <a:pPr algn="ctr"/>
            <a:endParaRPr lang="fr-CH" dirty="0"/>
          </a:p>
          <a:p>
            <a:pPr algn="ctr"/>
            <a:endParaRPr lang="fr-CH" dirty="0"/>
          </a:p>
          <a:p>
            <a:pPr algn="ctr"/>
            <a:endParaRPr lang="fr-CH" dirty="0"/>
          </a:p>
        </p:txBody>
      </p:sp>
      <p:sp>
        <p:nvSpPr>
          <p:cNvPr id="32" name="TextBox 9"/>
          <p:cNvSpPr txBox="1"/>
          <p:nvPr/>
        </p:nvSpPr>
        <p:spPr>
          <a:xfrm rot="16200000">
            <a:off x="3236732" y="1101014"/>
            <a:ext cx="225635" cy="738823"/>
          </a:xfrm>
          <a:prstGeom prst="rect">
            <a:avLst/>
          </a:prstGeom>
          <a:solidFill>
            <a:srgbClr val="4F81BD"/>
          </a:solidFill>
          <a:ln>
            <a:noFill/>
          </a:ln>
          <a:effectLst/>
        </p:spPr>
        <p:txBody>
          <a:bodyPr vert="vert" wrap="square" lIns="0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b="1" kern="0" dirty="0" smtClean="0">
                <a:solidFill>
                  <a:sysClr val="window" lastClr="FFFFFF"/>
                </a:solidFill>
                <a:latin typeface="Calibri"/>
              </a:rPr>
              <a:t>S1 2022</a:t>
            </a:r>
          </a:p>
          <a:p>
            <a:pPr algn="ctr">
              <a:defRPr/>
            </a:pPr>
            <a:endParaRPr lang="en-GB" sz="1200" b="1" kern="0" dirty="0" smtClean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fr-CH" sz="1200" b="1" kern="0" dirty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fr-CH" sz="1200" b="1" kern="0" dirty="0" smtClean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en-GB" sz="1200" b="1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33" name="TextBox 13"/>
          <p:cNvSpPr txBox="1"/>
          <p:nvPr/>
        </p:nvSpPr>
        <p:spPr>
          <a:xfrm rot="16200000">
            <a:off x="5485686" y="1121266"/>
            <a:ext cx="230117" cy="69249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txBody>
          <a:bodyPr vert="vert" wrap="square" lIns="0" tIns="0" rIns="0" b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b="1" kern="0" dirty="0" smtClean="0">
                <a:solidFill>
                  <a:sysClr val="window" lastClr="FFFFFF"/>
                </a:solidFill>
                <a:latin typeface="Calibri"/>
              </a:rPr>
              <a:t>S2 2016</a:t>
            </a:r>
          </a:p>
          <a:p>
            <a:pPr algn="ctr">
              <a:defRPr/>
            </a:pPr>
            <a:endParaRPr lang="en-GB" sz="1200" b="1" kern="0" dirty="0" smtClean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fr-CH" sz="1200" b="1" kern="0" dirty="0" smtClean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fr-CH" sz="1200" b="1" kern="0" dirty="0" smtClean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en-GB" sz="1200" b="1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34" name="TextBox 12"/>
          <p:cNvSpPr txBox="1"/>
          <p:nvPr/>
        </p:nvSpPr>
        <p:spPr>
          <a:xfrm rot="16200000">
            <a:off x="8194008" y="937926"/>
            <a:ext cx="228211" cy="1061829"/>
          </a:xfrm>
          <a:prstGeom prst="rect">
            <a:avLst/>
          </a:prstGeom>
          <a:solidFill>
            <a:srgbClr val="4F81BD"/>
          </a:solidFill>
          <a:ln>
            <a:noFill/>
          </a:ln>
          <a:effectLst/>
        </p:spPr>
        <p:txBody>
          <a:bodyPr vert="vert" wrap="square" lIns="0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b="1" kern="0" dirty="0" smtClean="0">
                <a:solidFill>
                  <a:sysClr val="window" lastClr="FFFFFF"/>
                </a:solidFill>
                <a:latin typeface="Calibri"/>
              </a:rPr>
              <a:t>S1 2021</a:t>
            </a:r>
          </a:p>
          <a:p>
            <a:pPr algn="ctr">
              <a:defRPr/>
            </a:pPr>
            <a:endParaRPr lang="fr-CH" sz="1200" b="1" kern="0" dirty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fr-CH" sz="1200" b="1" kern="0" dirty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fr-CH" sz="1200" b="1" kern="0" dirty="0" smtClean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fr-CH" sz="1200" b="1" kern="0" dirty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fr-CH" sz="1200" b="1" kern="0" dirty="0" smtClean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en-GB" sz="1200" b="1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35" name="TextBox 14"/>
          <p:cNvSpPr txBox="1"/>
          <p:nvPr/>
        </p:nvSpPr>
        <p:spPr>
          <a:xfrm rot="16200000">
            <a:off x="6106355" y="1229203"/>
            <a:ext cx="229257" cy="48031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txBody>
          <a:bodyPr vert="vert" wrap="square" lIns="0" tIns="0" rIns="0" bIns="0" rtlCol="0" anchor="t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kern="0" cap="none" spc="0" normalizeH="0" baseline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defRPr>
            </a:lvl1pPr>
            <a:lvl2pPr indent="0">
              <a:defRPr sz="1100"/>
            </a:lvl2pPr>
            <a:lvl3pPr indent="0">
              <a:defRPr sz="1100"/>
            </a:lvl3pPr>
            <a:lvl4pPr indent="0">
              <a:defRPr sz="1100"/>
            </a:lvl4pPr>
            <a:lvl5pPr indent="0">
              <a:defRPr sz="1100"/>
            </a:lvl5pPr>
            <a:lvl6pPr indent="0">
              <a:defRPr sz="1100"/>
            </a:lvl6pPr>
            <a:lvl7pPr indent="0">
              <a:defRPr sz="1100"/>
            </a:lvl7pPr>
            <a:lvl8pPr indent="0">
              <a:defRPr sz="1100"/>
            </a:lvl8pPr>
            <a:lvl9pPr indent="0">
              <a:defRPr sz="1100"/>
            </a:lvl9pPr>
          </a:lstStyle>
          <a:p>
            <a:pPr algn="ctr"/>
            <a:r>
              <a:rPr lang="en-GB" dirty="0" smtClean="0"/>
              <a:t>2015</a:t>
            </a:r>
            <a:endParaRPr lang="en-GB" dirty="0"/>
          </a:p>
        </p:txBody>
      </p:sp>
      <p:sp>
        <p:nvSpPr>
          <p:cNvPr id="37" name="TextBox 17"/>
          <p:cNvSpPr txBox="1"/>
          <p:nvPr/>
        </p:nvSpPr>
        <p:spPr>
          <a:xfrm rot="16200000">
            <a:off x="7226835" y="1062322"/>
            <a:ext cx="230079" cy="810356"/>
          </a:xfrm>
          <a:prstGeom prst="rect">
            <a:avLst/>
          </a:prstGeom>
          <a:solidFill>
            <a:srgbClr val="4F81BD"/>
          </a:solidFill>
          <a:ln>
            <a:noFill/>
          </a:ln>
          <a:effectLst/>
        </p:spPr>
        <p:txBody>
          <a:bodyPr vert="vert" wrap="square" lIns="0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b="1" kern="0" dirty="0" smtClean="0">
                <a:solidFill>
                  <a:sysClr val="window" lastClr="FFFFFF"/>
                </a:solidFill>
                <a:latin typeface="Calibri"/>
              </a:rPr>
              <a:t>S1 2020</a:t>
            </a:r>
          </a:p>
          <a:p>
            <a:pPr algn="ctr">
              <a:defRPr/>
            </a:pPr>
            <a:endParaRPr lang="en-GB" sz="1200" b="1" kern="0" dirty="0">
              <a:solidFill>
                <a:sysClr val="window" lastClr="FFFFFF"/>
              </a:solidFill>
              <a:latin typeface="Calibri"/>
            </a:endParaRPr>
          </a:p>
          <a:p>
            <a:pPr algn="ctr">
              <a:defRPr/>
            </a:pPr>
            <a:endParaRPr lang="en-GB" sz="1200" b="1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43339" y="1661186"/>
            <a:ext cx="1151321" cy="261610"/>
          </a:xfrm>
          <a:prstGeom prst="rect">
            <a:avLst/>
          </a:prstGeom>
          <a:solidFill>
            <a:srgbClr val="C0504D">
              <a:lumMod val="40000"/>
              <a:lumOff val="60000"/>
            </a:srgbClr>
          </a:solidFill>
          <a:ln>
            <a:solidFill>
              <a:srgbClr val="C0504D">
                <a:lumMod val="50000"/>
              </a:srgbClr>
            </a:solidFill>
          </a:ln>
        </p:spPr>
        <p:txBody>
          <a:bodyPr wrap="square" lIns="0" rIns="0" rtlCol="0">
            <a:noAutofit/>
          </a:bodyPr>
          <a:lstStyle/>
          <a:p>
            <a:pPr algn="ctr">
              <a:defRPr/>
            </a:pPr>
            <a:r>
              <a:rPr lang="en-US" sz="1100" kern="0" dirty="0" smtClean="0">
                <a:solidFill>
                  <a:sysClr val="windowText" lastClr="000000"/>
                </a:solidFill>
              </a:rPr>
              <a:t>ISR 2R</a:t>
            </a:r>
            <a:endParaRPr lang="en-US" sz="1100" kern="0" dirty="0">
              <a:solidFill>
                <a:sysClr val="windowText" lastClr="00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78932" y="1661186"/>
            <a:ext cx="787224" cy="261610"/>
          </a:xfrm>
          <a:prstGeom prst="rect">
            <a:avLst/>
          </a:prstGeom>
          <a:solidFill>
            <a:srgbClr val="92D050"/>
          </a:solidFill>
          <a:ln>
            <a:solidFill>
              <a:srgbClr val="C0504D">
                <a:lumMod val="50000"/>
              </a:srgbClr>
            </a:solidFill>
          </a:ln>
        </p:spPr>
        <p:txBody>
          <a:bodyPr wrap="square" lIns="0" rIns="0" rtlCol="0">
            <a:spAutoFit/>
          </a:bodyPr>
          <a:lstStyle/>
          <a:p>
            <a:pPr algn="ctr">
              <a:defRPr/>
            </a:pPr>
            <a:r>
              <a:rPr lang="en-US" sz="1100" kern="0" dirty="0" err="1" smtClean="0">
                <a:solidFill>
                  <a:sysClr val="windowText" lastClr="000000"/>
                </a:solidFill>
              </a:rPr>
              <a:t>ISR</a:t>
            </a:r>
            <a:r>
              <a:rPr lang="en-US" sz="1100" kern="0" dirty="0" smtClean="0">
                <a:solidFill>
                  <a:sysClr val="windowText" lastClr="000000"/>
                </a:solidFill>
              </a:rPr>
              <a:t> 3L</a:t>
            </a:r>
            <a:endParaRPr lang="en-US" sz="1100" kern="0" dirty="0">
              <a:solidFill>
                <a:sysClr val="windowText" lastClr="00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971226" y="1660734"/>
            <a:ext cx="560054" cy="261610"/>
          </a:xfrm>
          <a:prstGeom prst="rect">
            <a:avLst/>
          </a:prstGeom>
          <a:solidFill>
            <a:srgbClr val="F79646">
              <a:lumMod val="60000"/>
              <a:lumOff val="40000"/>
            </a:srgbClr>
          </a:solidFill>
          <a:ln>
            <a:solidFill>
              <a:srgbClr val="C0504D">
                <a:lumMod val="50000"/>
              </a:srgbClr>
            </a:solidFill>
          </a:ln>
        </p:spPr>
        <p:txBody>
          <a:bodyPr wrap="square" lIns="0" rIns="0" rtlCol="0">
            <a:spAutoFit/>
          </a:bodyPr>
          <a:lstStyle/>
          <a:p>
            <a:pPr algn="ctr">
              <a:defRPr/>
            </a:pPr>
            <a:r>
              <a:rPr lang="en-US" sz="1100" kern="0" dirty="0" smtClean="0">
                <a:solidFill>
                  <a:sysClr val="windowText" lastClr="000000"/>
                </a:solidFill>
              </a:rPr>
              <a:t>ISR 6L</a:t>
            </a:r>
            <a:endParaRPr lang="en-US" sz="1100" kern="0" dirty="0">
              <a:solidFill>
                <a:sysClr val="windowText" lastClr="00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959467" y="1661186"/>
            <a:ext cx="787224" cy="261610"/>
          </a:xfrm>
          <a:prstGeom prst="rect">
            <a:avLst/>
          </a:prstGeom>
          <a:solidFill>
            <a:srgbClr val="92D050"/>
          </a:solidFill>
          <a:ln>
            <a:solidFill>
              <a:srgbClr val="C0504D">
                <a:lumMod val="50000"/>
              </a:srgbClr>
            </a:solidFill>
          </a:ln>
        </p:spPr>
        <p:txBody>
          <a:bodyPr wrap="square" lIns="0" rIns="0" rtlCol="0">
            <a:spAutoFit/>
          </a:bodyPr>
          <a:lstStyle/>
          <a:p>
            <a:pPr algn="ctr">
              <a:defRPr/>
            </a:pPr>
            <a:r>
              <a:rPr lang="en-US" sz="1100" kern="0" dirty="0" err="1" smtClean="0">
                <a:solidFill>
                  <a:sysClr val="windowText" lastClr="000000"/>
                </a:solidFill>
              </a:rPr>
              <a:t>ISR</a:t>
            </a:r>
            <a:r>
              <a:rPr lang="en-US" sz="1100" kern="0" dirty="0" smtClean="0">
                <a:solidFill>
                  <a:sysClr val="windowText" lastClr="000000"/>
                </a:solidFill>
              </a:rPr>
              <a:t> 3R</a:t>
            </a:r>
            <a:endParaRPr lang="en-US" sz="1100" kern="0" dirty="0">
              <a:solidFill>
                <a:sysClr val="windowText" lastClr="0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214686" y="1661919"/>
            <a:ext cx="759794" cy="261610"/>
          </a:xfrm>
          <a:prstGeom prst="rect">
            <a:avLst/>
          </a:prstGeom>
          <a:solidFill>
            <a:srgbClr val="00B0F0"/>
          </a:solidFill>
          <a:ln>
            <a:solidFill>
              <a:srgbClr val="C0504D">
                <a:lumMod val="50000"/>
              </a:srgbClr>
            </a:solidFill>
          </a:ln>
        </p:spPr>
        <p:txBody>
          <a:bodyPr wrap="square" lIns="0" rIns="0" rtlCol="0">
            <a:spAutoFit/>
          </a:bodyPr>
          <a:lstStyle/>
          <a:p>
            <a:pPr algn="ctr">
              <a:defRPr/>
            </a:pPr>
            <a:r>
              <a:rPr lang="en-US" sz="1100" kern="0" dirty="0" err="1" smtClean="0">
                <a:solidFill>
                  <a:sysClr val="windowText" lastClr="000000"/>
                </a:solidFill>
              </a:rPr>
              <a:t>ISR</a:t>
            </a:r>
            <a:r>
              <a:rPr lang="en-US" sz="1100" kern="0" dirty="0" smtClean="0">
                <a:solidFill>
                  <a:sysClr val="windowText" lastClr="000000"/>
                </a:solidFill>
              </a:rPr>
              <a:t> 5R</a:t>
            </a:r>
            <a:endParaRPr lang="en-US" sz="1100" kern="0" dirty="0">
              <a:solidFill>
                <a:sysClr val="windowText" lastClr="00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572513" y="1660734"/>
            <a:ext cx="671170" cy="261610"/>
          </a:xfrm>
          <a:prstGeom prst="rect">
            <a:avLst/>
          </a:prstGeom>
          <a:solidFill>
            <a:srgbClr val="00B0F0"/>
          </a:solidFill>
          <a:ln>
            <a:solidFill>
              <a:srgbClr val="C0504D">
                <a:lumMod val="50000"/>
              </a:srgbClr>
            </a:solidFill>
          </a:ln>
        </p:spPr>
        <p:txBody>
          <a:bodyPr wrap="square" lIns="0" rIns="0" rtlCol="0">
            <a:spAutoFit/>
          </a:bodyPr>
          <a:lstStyle/>
          <a:p>
            <a:pPr algn="ctr">
              <a:defRPr/>
            </a:pPr>
            <a:r>
              <a:rPr lang="en-US" sz="1100" kern="0" dirty="0" err="1" smtClean="0">
                <a:solidFill>
                  <a:sysClr val="windowText" lastClr="000000"/>
                </a:solidFill>
              </a:rPr>
              <a:t>ISR</a:t>
            </a:r>
            <a:r>
              <a:rPr lang="en-US" sz="1100" kern="0" dirty="0" smtClean="0">
                <a:solidFill>
                  <a:sysClr val="windowText" lastClr="000000"/>
                </a:solidFill>
              </a:rPr>
              <a:t> 5L</a:t>
            </a:r>
            <a:endParaRPr lang="en-US" sz="1100" kern="0" dirty="0">
              <a:solidFill>
                <a:sysClr val="windowText" lastClr="00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508193" y="1660734"/>
            <a:ext cx="606766" cy="263791"/>
          </a:xfrm>
          <a:prstGeom prst="rect">
            <a:avLst/>
          </a:prstGeom>
          <a:solidFill>
            <a:srgbClr val="F79646">
              <a:lumMod val="60000"/>
              <a:lumOff val="40000"/>
            </a:srgbClr>
          </a:solidFill>
          <a:ln>
            <a:solidFill>
              <a:srgbClr val="C0504D">
                <a:lumMod val="50000"/>
              </a:srgbClr>
            </a:solidFill>
          </a:ln>
        </p:spPr>
        <p:txBody>
          <a:bodyPr wrap="square" lIns="0" tIns="46800" rIns="0" bIns="46800" rtlCol="0">
            <a:spAutoFit/>
          </a:bodyPr>
          <a:lstStyle/>
          <a:p>
            <a:pPr>
              <a:defRPr/>
            </a:pPr>
            <a:r>
              <a:rPr lang="en-US" sz="1100" kern="0" dirty="0" smtClean="0">
                <a:solidFill>
                  <a:sysClr val="windowText" lastClr="000000"/>
                </a:solidFill>
              </a:rPr>
              <a:t> ISR6R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757110" y="1659032"/>
            <a:ext cx="1106731" cy="261610"/>
          </a:xfrm>
          <a:prstGeom prst="rect">
            <a:avLst/>
          </a:prstGeom>
          <a:solidFill>
            <a:srgbClr val="FFFF00"/>
          </a:solidFill>
          <a:ln>
            <a:solidFill>
              <a:srgbClr val="C0504D">
                <a:lumMod val="50000"/>
              </a:srgbClr>
            </a:solidFill>
          </a:ln>
        </p:spPr>
        <p:txBody>
          <a:bodyPr wrap="square" lIns="0" rIns="0" rtlCol="0">
            <a:spAutoFit/>
          </a:bodyPr>
          <a:lstStyle/>
          <a:p>
            <a:pPr algn="ctr">
              <a:defRPr/>
            </a:pPr>
            <a:r>
              <a:rPr lang="en-US" sz="1100" kern="0" dirty="0" err="1" smtClean="0">
                <a:solidFill>
                  <a:sysClr val="windowText" lastClr="000000"/>
                </a:solidFill>
              </a:rPr>
              <a:t>ISR</a:t>
            </a:r>
            <a:r>
              <a:rPr lang="en-US" sz="1100" kern="0" dirty="0" smtClean="0">
                <a:solidFill>
                  <a:sysClr val="windowText" lastClr="000000"/>
                </a:solidFill>
              </a:rPr>
              <a:t> 7R</a:t>
            </a:r>
            <a:endParaRPr lang="en-US" sz="1100" kern="0" dirty="0">
              <a:solidFill>
                <a:sysClr val="windowText" lastClr="0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971692" y="1660733"/>
            <a:ext cx="781920" cy="263791"/>
          </a:xfrm>
          <a:prstGeom prst="rect">
            <a:avLst/>
          </a:prstGeom>
          <a:solidFill>
            <a:srgbClr val="FFFF00"/>
          </a:solidFill>
          <a:ln>
            <a:solidFill>
              <a:srgbClr val="C0504D">
                <a:lumMod val="50000"/>
              </a:srgbClr>
            </a:solidFill>
          </a:ln>
        </p:spPr>
        <p:txBody>
          <a:bodyPr wrap="square" lIns="0" rIns="0" rtlCol="0">
            <a:spAutoFit/>
          </a:bodyPr>
          <a:lstStyle/>
          <a:p>
            <a:pPr algn="ctr">
              <a:defRPr/>
            </a:pPr>
            <a:r>
              <a:rPr lang="en-US" sz="1100" kern="0" dirty="0" err="1" smtClean="0">
                <a:solidFill>
                  <a:sysClr val="windowText" lastClr="000000"/>
                </a:solidFill>
              </a:rPr>
              <a:t>ISR</a:t>
            </a:r>
            <a:r>
              <a:rPr lang="en-US" sz="1100" kern="0" dirty="0" smtClean="0">
                <a:solidFill>
                  <a:sysClr val="windowText" lastClr="000000"/>
                </a:solidFill>
              </a:rPr>
              <a:t> 7L</a:t>
            </a:r>
            <a:endParaRPr lang="en-US" sz="1100" kern="0" dirty="0">
              <a:solidFill>
                <a:sysClr val="windowText" lastClr="000000"/>
              </a:solidFill>
            </a:endParaRPr>
          </a:p>
        </p:txBody>
      </p:sp>
      <p:sp>
        <p:nvSpPr>
          <p:cNvPr id="59" name="TextBox 14"/>
          <p:cNvSpPr txBox="1"/>
          <p:nvPr/>
        </p:nvSpPr>
        <p:spPr>
          <a:xfrm rot="16200000">
            <a:off x="6582609" y="1260078"/>
            <a:ext cx="231390" cy="4161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txBody>
          <a:bodyPr vert="vert" wrap="square" lIns="0" tIns="0" rIns="0" bIns="0" rtlCol="0" anchor="t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kern="0" cap="none" spc="0" normalizeH="0" baseline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defRPr>
            </a:lvl1pPr>
            <a:lvl2pPr indent="0">
              <a:defRPr sz="1100"/>
            </a:lvl2pPr>
            <a:lvl3pPr indent="0">
              <a:defRPr sz="1100"/>
            </a:lvl3pPr>
            <a:lvl4pPr indent="0">
              <a:defRPr sz="1100"/>
            </a:lvl4pPr>
            <a:lvl5pPr indent="0">
              <a:defRPr sz="1100"/>
            </a:lvl5pPr>
            <a:lvl6pPr indent="0">
              <a:defRPr sz="1100"/>
            </a:lvl6pPr>
            <a:lvl7pPr indent="0">
              <a:defRPr sz="1100"/>
            </a:lvl7pPr>
            <a:lvl8pPr indent="0">
              <a:defRPr sz="1100"/>
            </a:lvl8pPr>
            <a:lvl9pPr indent="0">
              <a:defRPr sz="1100"/>
            </a:lvl9pPr>
          </a:lstStyle>
          <a:p>
            <a:pPr algn="ctr"/>
            <a:r>
              <a:rPr lang="en-GB" dirty="0" smtClean="0"/>
              <a:t>2015</a:t>
            </a:r>
            <a:endParaRPr lang="en-GB" dirty="0"/>
          </a:p>
        </p:txBody>
      </p:sp>
      <p:sp>
        <p:nvSpPr>
          <p:cNvPr id="60" name="TextBox 10"/>
          <p:cNvSpPr txBox="1"/>
          <p:nvPr/>
        </p:nvSpPr>
        <p:spPr>
          <a:xfrm rot="16200000">
            <a:off x="2493507" y="1878468"/>
            <a:ext cx="944636" cy="1519446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</p:spPr>
        <p:txBody>
          <a:bodyPr vert="vert" wrap="square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CH" sz="1000" b="1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Storage of LS2 rad. Waste.</a:t>
            </a:r>
          </a:p>
          <a:p>
            <a:pPr>
              <a:defRPr/>
            </a:pPr>
            <a:r>
              <a:rPr lang="fr-CH" sz="1000" b="1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Move</a:t>
            </a: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 of </a:t>
            </a:r>
            <a:b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</a:b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- tritiated water to B.573</a:t>
            </a:r>
          </a:p>
          <a:p>
            <a:pPr>
              <a:defRPr/>
            </a:pP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- Magnets &gt;8t to ISR 5.</a:t>
            </a:r>
          </a:p>
          <a:p>
            <a:pPr>
              <a:defRPr/>
            </a:pP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- Comb. RW to B.225</a:t>
            </a:r>
          </a:p>
          <a:p>
            <a:pPr>
              <a:defRPr/>
            </a:pP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Cont.enclosure by S1 2019.</a:t>
            </a: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61" name="TextBox 11"/>
          <p:cNvSpPr txBox="1"/>
          <p:nvPr/>
        </p:nvSpPr>
        <p:spPr>
          <a:xfrm rot="16200000">
            <a:off x="1143270" y="2076490"/>
            <a:ext cx="944643" cy="1123404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</p:spPr>
        <p:txBody>
          <a:bodyPr vert="vert" wrap="square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b="1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Elimination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 of cables and combustible RW.</a:t>
            </a:r>
          </a:p>
          <a:p>
            <a:pPr>
              <a:defRPr/>
            </a:pP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Move of residual combustible RW to </a:t>
            </a: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B.225</a:t>
            </a:r>
            <a:endParaRPr lang="en-GB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62" name="TextBox 8"/>
          <p:cNvSpPr txBox="1"/>
          <p:nvPr/>
        </p:nvSpPr>
        <p:spPr>
          <a:xfrm rot="16200000">
            <a:off x="4396033" y="2293003"/>
            <a:ext cx="969712" cy="708809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</p:spPr>
        <p:txBody>
          <a:bodyPr vert="vert" wrap="square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Dismantling of old shielded area.</a:t>
            </a: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65" name="TextBox 12"/>
          <p:cNvSpPr txBox="1"/>
          <p:nvPr/>
        </p:nvSpPr>
        <p:spPr>
          <a:xfrm rot="16200000">
            <a:off x="7847490" y="2113072"/>
            <a:ext cx="951683" cy="1061829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</p:spPr>
        <p:txBody>
          <a:bodyPr vert="vert" wrap="square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Storage of </a:t>
            </a:r>
            <a:b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</a:b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not-stackable RW (pallets).</a:t>
            </a: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66" name="TextBox 14"/>
          <p:cNvSpPr txBox="1"/>
          <p:nvPr/>
        </p:nvSpPr>
        <p:spPr>
          <a:xfrm rot="16200000">
            <a:off x="5978919" y="2185270"/>
            <a:ext cx="956032" cy="921777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</p:spPr>
        <p:txBody>
          <a:bodyPr vert="vert" wrap="square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b="1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No floor access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/>
            </a:r>
            <a:b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</a:b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(shielded areas for highly rad. waste).</a:t>
            </a: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67" name="TextBox 17"/>
          <p:cNvSpPr txBox="1"/>
          <p:nvPr/>
        </p:nvSpPr>
        <p:spPr>
          <a:xfrm rot="16200000">
            <a:off x="6877356" y="2240430"/>
            <a:ext cx="959469" cy="810356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</p:spPr>
        <p:txBody>
          <a:bodyPr vert="vert" wrap="square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b="1" kern="0" dirty="0" err="1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Elimin</a:t>
            </a:r>
            <a:r>
              <a:rPr lang="en-GB" sz="1000" b="1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.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 of</a:t>
            </a:r>
            <a:b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</a:b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. LEP Cavities, </a:t>
            </a:r>
            <a:b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</a:b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. </a:t>
            </a:r>
            <a:r>
              <a:rPr lang="en-GB" sz="1000" kern="0" dirty="0" err="1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Pb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 </a:t>
            </a:r>
            <a:r>
              <a:rPr lang="en-GB" sz="1000" kern="0" dirty="0" err="1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chamb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. </a:t>
            </a:r>
            <a:b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</a:b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. </a:t>
            </a:r>
            <a:r>
              <a:rPr lang="en-GB" sz="1000" kern="0" dirty="0" err="1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asbest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. RW</a:t>
            </a: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36" name="TextBox 11"/>
          <p:cNvSpPr txBox="1"/>
          <p:nvPr/>
        </p:nvSpPr>
        <p:spPr>
          <a:xfrm rot="16200000">
            <a:off x="1116895" y="3125014"/>
            <a:ext cx="977990" cy="1123404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</p:spPr>
        <p:txBody>
          <a:bodyPr vert="vert" wrap="square" lIns="0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B</a:t>
            </a: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.</a:t>
            </a: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225 refurb. with sprinkler by S1 2018 (to be discussed).</a:t>
            </a:r>
            <a:endParaRPr lang="en-GB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38" name="TextBox 13"/>
          <p:cNvSpPr txBox="1"/>
          <p:nvPr/>
        </p:nvSpPr>
        <p:spPr>
          <a:xfrm rot="16200000">
            <a:off x="5127182" y="3333792"/>
            <a:ext cx="941464" cy="692497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</p:spPr>
        <p:txBody>
          <a:bodyPr vert="vert" wrap="square" lIns="0" tIns="46800" rIns="0" bIns="4680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Floor waterproof. before sh. area extension</a:t>
            </a:r>
          </a:p>
          <a:p>
            <a:pPr>
              <a:defRPr/>
            </a:pPr>
            <a:endParaRPr lang="en-GB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49" name="TextBox 11"/>
          <p:cNvSpPr txBox="1"/>
          <p:nvPr/>
        </p:nvSpPr>
        <p:spPr>
          <a:xfrm rot="16200000">
            <a:off x="2469020" y="2914255"/>
            <a:ext cx="977988" cy="1523221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</p:spPr>
        <p:txBody>
          <a:bodyPr vert="vert" wrap="square" lIns="0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B.573 refurb. by S2 2017</a:t>
            </a:r>
          </a:p>
          <a:p>
            <a:pPr>
              <a:defRPr/>
            </a:pP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Contain. enclosure by S2 2018</a:t>
            </a:r>
            <a:endParaRPr lang="en-GB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B.225 </a:t>
            </a: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refurb. </a:t>
            </a: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by S1 </a:t>
            </a: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2018</a:t>
            </a:r>
          </a:p>
          <a:p>
            <a:pPr>
              <a:defRPr/>
            </a:pP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Evaporation in B.573 by </a:t>
            </a: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end of S2 2017</a:t>
            </a: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50" name="TextBox 13"/>
          <p:cNvSpPr txBox="1"/>
          <p:nvPr/>
        </p:nvSpPr>
        <p:spPr>
          <a:xfrm rot="16200000">
            <a:off x="7840903" y="3154900"/>
            <a:ext cx="941462" cy="1050283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</p:spPr>
        <p:txBody>
          <a:bodyPr vert="vert" wrap="square" lIns="0" tIns="46800" rIns="0" bIns="4680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Possibility to keep racks in place to be studied.</a:t>
            </a: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51" name="TextBox 13"/>
          <p:cNvSpPr txBox="1"/>
          <p:nvPr/>
        </p:nvSpPr>
        <p:spPr>
          <a:xfrm rot="16200000">
            <a:off x="6876771" y="3299861"/>
            <a:ext cx="941468" cy="780554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</p:spPr>
        <p:txBody>
          <a:bodyPr vert="vert" wrap="square" lIns="0" tIns="46800" rIns="0" bIns="4680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Asbestos facility avail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. By S1 2018</a:t>
            </a: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52" name="TextBox 13"/>
          <p:cNvSpPr txBox="1"/>
          <p:nvPr/>
        </p:nvSpPr>
        <p:spPr>
          <a:xfrm rot="16200000">
            <a:off x="5980274" y="3229247"/>
            <a:ext cx="941464" cy="921778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</p:spPr>
        <p:txBody>
          <a:bodyPr vert="vert" wrap="square" lIns="0" tIns="46800" rIns="0" bIns="4680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Floor </a:t>
            </a:r>
            <a:r>
              <a:rPr lang="en-GB" sz="1000" kern="0" dirty="0" err="1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waterpr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. compatible with the existing sh. </a:t>
            </a: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a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rea.</a:t>
            </a:r>
          </a:p>
          <a:p>
            <a:pPr>
              <a:defRPr/>
            </a:pPr>
            <a:endParaRPr lang="en-GB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53" name="TextBox 11"/>
          <p:cNvSpPr txBox="1"/>
          <p:nvPr/>
        </p:nvSpPr>
        <p:spPr>
          <a:xfrm rot="16200000">
            <a:off x="243884" y="2508661"/>
            <a:ext cx="944638" cy="295903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</p:spPr>
        <p:txBody>
          <a:bodyPr vert="horz" wrap="square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r-CH" sz="1200" b="1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HSE-RP</a:t>
            </a:r>
          </a:p>
        </p:txBody>
      </p:sp>
      <p:sp>
        <p:nvSpPr>
          <p:cNvPr id="54" name="TextBox 11"/>
          <p:cNvSpPr txBox="1"/>
          <p:nvPr/>
        </p:nvSpPr>
        <p:spPr>
          <a:xfrm rot="16200000">
            <a:off x="223509" y="3540984"/>
            <a:ext cx="977988" cy="29145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</p:spPr>
        <p:txBody>
          <a:bodyPr vert="horz"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r-CH" sz="1200" b="1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SMB</a:t>
            </a:r>
          </a:p>
          <a:p>
            <a:pPr algn="ctr">
              <a:defRPr/>
            </a:pPr>
            <a:endParaRPr lang="fr-CH" sz="1200" b="1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 algn="ctr">
              <a:defRPr/>
            </a:pPr>
            <a:endParaRPr lang="en-GB" sz="1200" b="1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-399426" y="2939508"/>
            <a:ext cx="1436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55A0"/>
                </a:solidFill>
              </a:rPr>
              <a:t>Conditions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4060" y="1061184"/>
            <a:ext cx="2392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55A0">
                    <a:lumMod val="40000"/>
                    <a:lumOff val="60000"/>
                  </a:srgbClr>
                </a:solidFill>
              </a:rPr>
              <a:t>o</a:t>
            </a:r>
            <a:r>
              <a:rPr lang="en-US" sz="1400" b="1" dirty="0" smtClean="0">
                <a:solidFill>
                  <a:srgbClr val="0055A0">
                    <a:lumMod val="40000"/>
                    <a:lumOff val="60000"/>
                  </a:srgbClr>
                </a:solidFill>
              </a:rPr>
              <a:t> n  -  g o </a:t>
            </a:r>
            <a:r>
              <a:rPr lang="en-US" sz="1400" b="1" dirty="0" err="1" smtClean="0">
                <a:solidFill>
                  <a:srgbClr val="0055A0">
                    <a:lumMod val="40000"/>
                    <a:lumOff val="60000"/>
                  </a:srgbClr>
                </a:solidFill>
              </a:rPr>
              <a:t>i</a:t>
            </a:r>
            <a:r>
              <a:rPr lang="en-US" sz="1400" b="1" dirty="0" smtClean="0">
                <a:solidFill>
                  <a:srgbClr val="0055A0">
                    <a:lumMod val="40000"/>
                    <a:lumOff val="60000"/>
                  </a:srgbClr>
                </a:solidFill>
              </a:rPr>
              <a:t> n g</a:t>
            </a:r>
            <a:endParaRPr lang="en-US" sz="1400" b="1" dirty="0">
              <a:solidFill>
                <a:srgbClr val="0055A0">
                  <a:lumMod val="40000"/>
                  <a:lumOff val="60000"/>
                </a:srgbClr>
              </a:solidFill>
            </a:endParaRPr>
          </a:p>
        </p:txBody>
      </p:sp>
      <p:sp>
        <p:nvSpPr>
          <p:cNvPr id="56" name="TextBox 11"/>
          <p:cNvSpPr txBox="1"/>
          <p:nvPr/>
        </p:nvSpPr>
        <p:spPr>
          <a:xfrm rot="16200000">
            <a:off x="1010978" y="4312893"/>
            <a:ext cx="1218754" cy="112340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vert="vert" wrap="square" lIns="0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Civil eng. work and HVAC </a:t>
            </a: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possible </a:t>
            </a: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before S2 </a:t>
            </a: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2018</a:t>
            </a: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. </a:t>
            </a:r>
            <a:b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</a:b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Elec</a:t>
            </a: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., fire det., </a:t>
            </a: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access ctrl</a:t>
            </a: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, waterproof. </a:t>
            </a:r>
          </a:p>
          <a:p>
            <a:pPr>
              <a:defRPr/>
            </a:pP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painting in S2 </a:t>
            </a: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2018.</a:t>
            </a: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57" name="TextBox 13"/>
          <p:cNvSpPr txBox="1"/>
          <p:nvPr/>
        </p:nvSpPr>
        <p:spPr>
          <a:xfrm rot="16200000">
            <a:off x="4616471" y="4156625"/>
            <a:ext cx="1256932" cy="142738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vert="vert" wrap="square" lIns="0" tIns="46800" rIns="0" bIns="4680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kern="0" dirty="0" err="1">
                <a:solidFill>
                  <a:srgbClr val="4D4D4D">
                    <a:lumMod val="50000"/>
                  </a:srgbClr>
                </a:solidFill>
                <a:latin typeface="Calibri"/>
              </a:rPr>
              <a:t>Waterpr</a:t>
            </a: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. partially 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possible after </a:t>
            </a: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ISR6 sh. extension.</a:t>
            </a:r>
          </a:p>
          <a:p>
            <a:pPr>
              <a:defRPr/>
            </a:pP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Elec., IT &amp; painting </a:t>
            </a:r>
            <a:r>
              <a:rPr lang="en-GB" sz="1000" kern="0" dirty="0" err="1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ongoing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. </a:t>
            </a:r>
            <a:b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</a:b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All </a:t>
            </a: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other work in 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2017.</a:t>
            </a:r>
            <a:b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</a:b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HVAC in 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2018.</a:t>
            </a: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58" name="TextBox 11"/>
          <p:cNvSpPr txBox="1"/>
          <p:nvPr/>
        </p:nvSpPr>
        <p:spPr>
          <a:xfrm rot="16200000">
            <a:off x="2363101" y="4102132"/>
            <a:ext cx="1218751" cy="152322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vert="vert" wrap="square" lIns="0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Civil eng. work and HVAC</a:t>
            </a:r>
          </a:p>
          <a:p>
            <a:pPr>
              <a:defRPr/>
            </a:pP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possible before S2 2022.</a:t>
            </a:r>
          </a:p>
          <a:p>
            <a:pPr>
              <a:defRPr/>
            </a:pP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Waterprof. in S1 </a:t>
            </a: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2018.</a:t>
            </a: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Elec., fire det., access ctrl,</a:t>
            </a:r>
          </a:p>
          <a:p>
            <a:pPr>
              <a:defRPr/>
            </a:pP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waterproof. &amp; painting in</a:t>
            </a:r>
          </a:p>
          <a:p>
            <a:pPr>
              <a:defRPr/>
            </a:pPr>
            <a:r>
              <a:rPr lang="fr-CH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S1 &amp; S2 </a:t>
            </a:r>
            <a:r>
              <a:rPr lang="fr-CH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2022.</a:t>
            </a: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63" name="TextBox 13"/>
          <p:cNvSpPr txBox="1"/>
          <p:nvPr/>
        </p:nvSpPr>
        <p:spPr>
          <a:xfrm rot="16200000">
            <a:off x="7697636" y="4345176"/>
            <a:ext cx="1256927" cy="105028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vert="vert" wrap="square" lIns="0" tIns="46800" rIns="0" bIns="4680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Civil </a:t>
            </a:r>
            <a:r>
              <a:rPr lang="en-GB" sz="1000" kern="0" dirty="0" err="1">
                <a:solidFill>
                  <a:srgbClr val="4D4D4D">
                    <a:lumMod val="50000"/>
                  </a:srgbClr>
                </a:solidFill>
                <a:latin typeface="Calibri"/>
              </a:rPr>
              <a:t>eng.</a:t>
            </a: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 work possible 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in 2017</a:t>
            </a: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. 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HVAC in </a:t>
            </a: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2018.</a:t>
            </a: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68" name="TextBox 13"/>
          <p:cNvSpPr txBox="1"/>
          <p:nvPr/>
        </p:nvSpPr>
        <p:spPr>
          <a:xfrm rot="16200000">
            <a:off x="6739713" y="4483926"/>
            <a:ext cx="1244514" cy="78055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vert="vert" wrap="square" lIns="0" tIns="46800" rIns="0" bIns="4680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CE </a:t>
            </a: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work</a:t>
            </a:r>
          </a:p>
          <a:p>
            <a:pPr>
              <a:defRPr/>
            </a:pP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possible in 2017.</a:t>
            </a:r>
          </a:p>
          <a:p>
            <a:pPr>
              <a:defRPr/>
            </a:pP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HVAC in 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2018.</a:t>
            </a:r>
            <a:b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</a:b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Remaining works in </a:t>
            </a: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S1</a:t>
            </a:r>
          </a:p>
          <a:p>
            <a:pPr>
              <a:defRPr/>
            </a:pP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2020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.</a:t>
            </a:r>
            <a:b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</a:b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.</a:t>
            </a: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70" name="TextBox 13"/>
          <p:cNvSpPr txBox="1"/>
          <p:nvPr/>
        </p:nvSpPr>
        <p:spPr>
          <a:xfrm rot="16200000">
            <a:off x="5843588" y="4412940"/>
            <a:ext cx="1243765" cy="921778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vert="vert" wrap="square" lIns="0" tIns="46800" rIns="0" bIns="4680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Floor </a:t>
            </a:r>
            <a:r>
              <a:rPr lang="en-GB" sz="1000" kern="0" dirty="0" err="1">
                <a:solidFill>
                  <a:srgbClr val="4D4D4D">
                    <a:lumMod val="50000"/>
                  </a:srgbClr>
                </a:solidFill>
                <a:latin typeface="Calibri"/>
              </a:rPr>
              <a:t>waterpr</a:t>
            </a: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.</a:t>
            </a:r>
          </a:p>
          <a:p>
            <a:pPr>
              <a:defRPr/>
            </a:pP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and 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all remaining</a:t>
            </a: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work possible 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in 2017.</a:t>
            </a: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r>
              <a:rPr lang="en-GB" sz="1000" kern="0" dirty="0">
                <a:solidFill>
                  <a:srgbClr val="4D4D4D">
                    <a:lumMod val="50000"/>
                  </a:srgbClr>
                </a:solidFill>
                <a:latin typeface="Calibri"/>
              </a:rPr>
              <a:t>HVAC in </a:t>
            </a:r>
            <a:r>
              <a:rPr lang="en-GB" sz="1000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2018.</a:t>
            </a:r>
          </a:p>
          <a:p>
            <a:pPr>
              <a:defRPr/>
            </a:pPr>
            <a:endParaRPr lang="fr-CH" sz="1000" kern="0" dirty="0" smtClean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fr-CH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>
              <a:defRPr/>
            </a:pPr>
            <a:endParaRPr lang="en-GB" sz="1000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71" name="TextBox 11"/>
          <p:cNvSpPr txBox="1"/>
          <p:nvPr/>
        </p:nvSpPr>
        <p:spPr>
          <a:xfrm rot="16200000">
            <a:off x="117593" y="4728865"/>
            <a:ext cx="1218751" cy="29145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r-CH" sz="1000" b="1" kern="0" dirty="0" smtClean="0">
                <a:solidFill>
                  <a:srgbClr val="4D4D4D">
                    <a:lumMod val="50000"/>
                  </a:srgbClr>
                </a:solidFill>
                <a:latin typeface="Calibri"/>
              </a:rPr>
              <a:t>INFRASTR.</a:t>
            </a:r>
          </a:p>
          <a:p>
            <a:pPr algn="ctr">
              <a:defRPr/>
            </a:pPr>
            <a:endParaRPr lang="fr-CH" sz="1000" b="1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  <a:p>
            <a:pPr algn="ctr">
              <a:defRPr/>
            </a:pPr>
            <a:endParaRPr lang="en-GB" sz="1000" b="1" kern="0" dirty="0">
              <a:solidFill>
                <a:srgbClr val="4D4D4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73" name="TextBox 72"/>
          <p:cNvSpPr txBox="1"/>
          <p:nvPr/>
        </p:nvSpPr>
        <p:spPr>
          <a:xfrm rot="16200000">
            <a:off x="-297012" y="4630023"/>
            <a:ext cx="1248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55A0"/>
                </a:solidFill>
              </a:rPr>
              <a:t>Remarks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69" name="Down Arrow Callout 68"/>
          <p:cNvSpPr/>
          <p:nvPr/>
        </p:nvSpPr>
        <p:spPr>
          <a:xfrm>
            <a:off x="6628326" y="421358"/>
            <a:ext cx="1426925" cy="914517"/>
          </a:xfrm>
          <a:prstGeom prst="downArrowCallout">
            <a:avLst/>
          </a:prstGeom>
          <a:solidFill>
            <a:srgbClr val="F3FEB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err="1" smtClean="0">
                <a:solidFill>
                  <a:schemeClr val="accent6"/>
                </a:solidFill>
              </a:rPr>
              <a:t>Confirmed</a:t>
            </a:r>
            <a:r>
              <a:rPr lang="fr-CH" sz="1600" dirty="0" smtClean="0">
                <a:solidFill>
                  <a:schemeClr val="accent6"/>
                </a:solidFill>
              </a:rPr>
              <a:t> for S1 2020</a:t>
            </a:r>
            <a:endParaRPr lang="en-US" sz="1600" dirty="0">
              <a:solidFill>
                <a:schemeClr val="accent6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971692" y="2162550"/>
            <a:ext cx="766090" cy="3333161"/>
          </a:xfrm>
          <a:prstGeom prst="round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ounded Rectangle 73"/>
          <p:cNvSpPr/>
          <p:nvPr/>
        </p:nvSpPr>
        <p:spPr>
          <a:xfrm>
            <a:off x="1028504" y="2150807"/>
            <a:ext cx="1166155" cy="3333161"/>
          </a:xfrm>
          <a:prstGeom prst="round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ooter Placeholder 5"/>
          <p:cNvSpPr txBox="1">
            <a:spLocks/>
          </p:cNvSpPr>
          <p:nvPr/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EDMS </a:t>
            </a:r>
            <a:r>
              <a:rPr lang="is-IS" smtClean="0">
                <a:solidFill>
                  <a:srgbClr val="0055A0">
                    <a:tint val="75000"/>
                  </a:srgbClr>
                </a:solidFill>
              </a:rPr>
              <a:t>2037144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7081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62" grpId="0" animBg="1"/>
      <p:bldP spid="65" grpId="0" animBg="1"/>
      <p:bldP spid="66" grpId="0" animBg="1"/>
      <p:bldP spid="67" grpId="0" animBg="1"/>
      <p:bldP spid="36" grpId="0" animBg="1"/>
      <p:bldP spid="38" grpId="0" animBg="1"/>
      <p:bldP spid="49" grpId="0" animBg="1"/>
      <p:bldP spid="50" grpId="0" animBg="1"/>
      <p:bldP spid="51" grpId="0" animBg="1"/>
      <p:bldP spid="52" grpId="0" animBg="1"/>
      <p:bldP spid="56" grpId="0" animBg="1"/>
      <p:bldP spid="57" grpId="0" animBg="1"/>
      <p:bldP spid="58" grpId="0" animBg="1"/>
      <p:bldP spid="63" grpId="0" animBg="1"/>
      <p:bldP spid="68" grpId="0" animBg="1"/>
      <p:bldP spid="70" grpId="0" animBg="1"/>
      <p:bldP spid="6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Meeting room B.184  -  Overview</a:t>
            </a:r>
            <a:endParaRPr lang="en-GB" sz="3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r="4436"/>
          <a:stretch/>
        </p:blipFill>
        <p:spPr>
          <a:xfrm>
            <a:off x="4502464" y="1173935"/>
            <a:ext cx="3733170" cy="27062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131" y="1559752"/>
            <a:ext cx="2507842" cy="4343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4359" y="3988603"/>
            <a:ext cx="3851275" cy="1914549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0055A0">
                    <a:tint val="75000"/>
                  </a:srgbClr>
                </a:solidFill>
                <a:latin typeface="Arial"/>
              </a:rPr>
              <a:t>EDMS </a:t>
            </a:r>
            <a:r>
              <a:rPr lang="is-IS" dirty="0">
                <a:solidFill>
                  <a:srgbClr val="0055A0">
                    <a:tint val="75000"/>
                  </a:srgbClr>
                </a:solidFill>
              </a:rPr>
              <a:t>2037144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572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Meeting room B.184  -  Costs</a:t>
            </a:r>
            <a:endParaRPr lang="en-GB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400" y="2030515"/>
            <a:ext cx="7759700" cy="3435193"/>
          </a:xfrm>
          <a:prstGeom prst="rect">
            <a:avLst/>
          </a:prstGeom>
        </p:spPr>
      </p:pic>
      <p:sp>
        <p:nvSpPr>
          <p:cNvPr id="5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0055A0">
                    <a:tint val="75000"/>
                  </a:srgbClr>
                </a:solidFill>
                <a:latin typeface="Arial"/>
              </a:rPr>
              <a:t>EDMS </a:t>
            </a:r>
            <a:r>
              <a:rPr lang="is-IS" dirty="0">
                <a:solidFill>
                  <a:srgbClr val="0055A0">
                    <a:tint val="75000"/>
                  </a:srgbClr>
                </a:solidFill>
              </a:rPr>
              <a:t>2037144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573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23581</TotalTime>
  <Words>521</Words>
  <Application>Microsoft Macintosh PowerPoint</Application>
  <PresentationFormat>On-screen Show (4:3)</PresentationFormat>
  <Paragraphs>211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Wingdings</vt:lpstr>
      <vt:lpstr>Arial</vt:lpstr>
      <vt:lpstr>CERNCorporate4-3</vt:lpstr>
      <vt:lpstr>2_CERNCorporate4-3</vt:lpstr>
      <vt:lpstr>Eliminations</vt:lpstr>
      <vt:lpstr>Storage tunnel  -  Periods of availability</vt:lpstr>
      <vt:lpstr>Conditions for the availability</vt:lpstr>
      <vt:lpstr>Meeting room B.184  -  Overview</vt:lpstr>
      <vt:lpstr>Meeting room B.184  -  Costs</vt:lpstr>
    </vt:vector>
  </TitlesOfParts>
  <Company>CERN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Rachelle Decreuse-Michaud</dc:creator>
  <cp:lastModifiedBy>Microsoft Office User</cp:lastModifiedBy>
  <cp:revision>429</cp:revision>
  <cp:lastPrinted>2016-08-18T10:17:43Z</cp:lastPrinted>
  <dcterms:created xsi:type="dcterms:W3CDTF">2016-06-08T08:25:38Z</dcterms:created>
  <dcterms:modified xsi:type="dcterms:W3CDTF">2018-10-16T07:33:51Z</dcterms:modified>
</cp:coreProperties>
</file>