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0" r:id="rId5"/>
    <p:sldMasterId id="2147483658" r:id="rId6"/>
  </p:sldMasterIdLst>
  <p:notesMasterIdLst>
    <p:notesMasterId r:id="rId23"/>
  </p:notesMasterIdLst>
  <p:handoutMasterIdLst>
    <p:handoutMasterId r:id="rId24"/>
  </p:handoutMasterIdLst>
  <p:sldIdLst>
    <p:sldId id="508" r:id="rId7"/>
    <p:sldId id="494" r:id="rId8"/>
    <p:sldId id="510" r:id="rId9"/>
    <p:sldId id="509" r:id="rId10"/>
    <p:sldId id="511" r:id="rId11"/>
    <p:sldId id="512" r:id="rId12"/>
    <p:sldId id="513" r:id="rId13"/>
    <p:sldId id="437" r:id="rId14"/>
    <p:sldId id="469" r:id="rId15"/>
    <p:sldId id="501" r:id="rId16"/>
    <p:sldId id="507" r:id="rId17"/>
    <p:sldId id="502" r:id="rId18"/>
    <p:sldId id="503" r:id="rId19"/>
    <p:sldId id="505" r:id="rId20"/>
    <p:sldId id="486" r:id="rId21"/>
    <p:sldId id="465" r:id="rId22"/>
  </p:sldIdLst>
  <p:sldSz cx="9906000" cy="6858000" type="A4"/>
  <p:notesSz cx="6797675" cy="9872663"/>
  <p:defaultTextStyle>
    <a:defPPr>
      <a:defRPr lang="en-US"/>
    </a:defPPr>
    <a:lvl1pPr marL="0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00"/>
    <a:srgbClr val="EAEAEA"/>
    <a:srgbClr val="90B8E9"/>
    <a:srgbClr val="EEEEEE"/>
    <a:srgbClr val="FF3E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55" autoAdjust="0"/>
    <p:restoredTop sz="94674" autoAdjust="0"/>
  </p:normalViewPr>
  <p:slideViewPr>
    <p:cSldViewPr>
      <p:cViewPr varScale="1">
        <p:scale>
          <a:sx n="130" d="100"/>
          <a:sy n="130" d="100"/>
        </p:scale>
        <p:origin x="1550" y="99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2936" y="-120"/>
      </p:cViewPr>
      <p:guideLst>
        <p:guide orient="horz" pos="3110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654" y="1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A85CCE-0940-C249-9796-69B9BAE2855C}" type="datetime1">
              <a:rPr lang="en-US" smtClean="0"/>
              <a:t>15-Oct-18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378059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654" y="9378059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CE4F8F-F093-44B9-9193-8314D38D6928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751199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654" y="1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B42BB5-9E63-D044-AA93-3E2E066D91C1}" type="datetime1">
              <a:rPr lang="en-US" smtClean="0"/>
              <a:t>15-Oct-18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25488" y="741363"/>
            <a:ext cx="5346700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083" y="4689840"/>
            <a:ext cx="5437510" cy="44417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378059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654" y="9378059"/>
            <a:ext cx="2945450" cy="4929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C79328-F686-4EC9-A040-BB6817154EF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789213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873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7472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620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494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3675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241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1146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29881" algn="l" defTabSz="957472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E6473-BF89-4EBE-8C6F-A034231626B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0284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E6473-BF89-4EBE-8C6F-A034231626B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207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C79328-F686-4EC9-A040-BB6817154EF6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46637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E6473-BF89-4EBE-8C6F-A034231626B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5368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350" y="0"/>
            <a:ext cx="7264400" cy="792162"/>
          </a:xfrm>
        </p:spPr>
        <p:txBody>
          <a:bodyPr>
            <a:noAutofit/>
          </a:bodyPr>
          <a:lstStyle>
            <a:lvl1pPr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06/04/2016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24 April 2018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725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3958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528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41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7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8560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867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9847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5980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453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8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7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2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49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36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24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11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298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06/04/2016</a:t>
            </a:r>
            <a:endParaRPr lang="fr-F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24 April 2018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8110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274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815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6435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99344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9046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484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523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4807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71C12-FDFB-7B4D-8ECC-4709177199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63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76200"/>
            <a:ext cx="7759700" cy="685800"/>
          </a:xfrm>
        </p:spPr>
        <p:txBody>
          <a:bodyPr>
            <a:normAutofit/>
          </a:bodyPr>
          <a:lstStyle>
            <a:lvl1pPr>
              <a:defRPr sz="37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06/04/2016</a:t>
            </a:r>
            <a:endParaRPr lang="fr-FR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24 April 2018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06/04/2016</a:t>
            </a:r>
            <a:endParaRPr lang="fr-F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24 April 2018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987D14-C9E0-42AC-85F7-32247EF94A2C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736" indent="0">
              <a:buNone/>
              <a:defRPr sz="2100" b="1"/>
            </a:lvl2pPr>
            <a:lvl3pPr marL="957472" indent="0">
              <a:buNone/>
              <a:defRPr sz="1900" b="1"/>
            </a:lvl3pPr>
            <a:lvl4pPr marL="1436206" indent="0">
              <a:buNone/>
              <a:defRPr sz="1600" b="1"/>
            </a:lvl4pPr>
            <a:lvl5pPr marL="1914941" indent="0">
              <a:buNone/>
              <a:defRPr sz="1600" b="1"/>
            </a:lvl5pPr>
            <a:lvl6pPr marL="2393675" indent="0">
              <a:buNone/>
              <a:defRPr sz="1600" b="1"/>
            </a:lvl6pPr>
            <a:lvl7pPr marL="2872411" indent="0">
              <a:buNone/>
              <a:defRPr sz="1600" b="1"/>
            </a:lvl7pPr>
            <a:lvl8pPr marL="3351146" indent="0">
              <a:buNone/>
              <a:defRPr sz="1600" b="1"/>
            </a:lvl8pPr>
            <a:lvl9pPr marL="382988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736" indent="0">
              <a:buNone/>
              <a:defRPr sz="2100" b="1"/>
            </a:lvl2pPr>
            <a:lvl3pPr marL="957472" indent="0">
              <a:buNone/>
              <a:defRPr sz="1900" b="1"/>
            </a:lvl3pPr>
            <a:lvl4pPr marL="1436206" indent="0">
              <a:buNone/>
              <a:defRPr sz="1600" b="1"/>
            </a:lvl4pPr>
            <a:lvl5pPr marL="1914941" indent="0">
              <a:buNone/>
              <a:defRPr sz="1600" b="1"/>
            </a:lvl5pPr>
            <a:lvl6pPr marL="2393675" indent="0">
              <a:buNone/>
              <a:defRPr sz="1600" b="1"/>
            </a:lvl6pPr>
            <a:lvl7pPr marL="2872411" indent="0">
              <a:buNone/>
              <a:defRPr sz="1600" b="1"/>
            </a:lvl7pPr>
            <a:lvl8pPr marL="3351146" indent="0">
              <a:buNone/>
              <a:defRPr sz="1600" b="1"/>
            </a:lvl8pPr>
            <a:lvl9pPr marL="3829881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/>
              <a:t>24 April 2018</a:t>
            </a:r>
            <a:endParaRPr lang="it-IT"/>
          </a:p>
        </p:txBody>
      </p:sp>
      <p:sp>
        <p:nvSpPr>
          <p:cNvPr id="8" name="Rectangle 1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CH"/>
              <a:t>M. </a:t>
            </a:r>
            <a:r>
              <a:rPr lang="fr-CH" err="1"/>
              <a:t>Nonis</a:t>
            </a:r>
            <a:r>
              <a:rPr lang="fr-CH"/>
              <a:t> – Réunion Annuelle TS/FM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983235-FA8B-498A-9583-85F3960DA85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6889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272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06/04/2016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24 April 2018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16D3D5-5103-2C48-89DF-7417138B4B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22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0600" y="91611"/>
            <a:ext cx="7924800" cy="639762"/>
          </a:xfrm>
          <a:prstGeom prst="rect">
            <a:avLst/>
          </a:prstGeom>
        </p:spPr>
        <p:txBody>
          <a:bodyPr vert="horz" lIns="95746" tIns="47874" rIns="95746" bIns="47874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5746" tIns="47874" rIns="95746" bIns="47874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447110"/>
            <a:ext cx="2311400" cy="365125"/>
          </a:xfrm>
          <a:prstGeom prst="rect">
            <a:avLst/>
          </a:prstGeom>
        </p:spPr>
        <p:txBody>
          <a:bodyPr vert="horz" lIns="95746" tIns="47874" rIns="95746" bIns="47874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987D14-C9E0-42AC-85F7-32247EF94A2C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838200"/>
            <a:ext cx="9906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bul-pho-2007-046.jpg"/>
          <p:cNvPicPr>
            <a:picLocks noChangeAspect="1"/>
          </p:cNvPicPr>
          <p:nvPr userDrawn="1"/>
        </p:nvPicPr>
        <p:blipFill>
          <a:blip r:embed="rId8" cstate="print"/>
          <a:stretch>
            <a:fillRect/>
          </a:stretch>
        </p:blipFill>
        <p:spPr>
          <a:xfrm>
            <a:off x="82550" y="68592"/>
            <a:ext cx="742950" cy="685800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>
            <a:off x="0" y="6399212"/>
            <a:ext cx="9906000" cy="1588"/>
          </a:xfrm>
          <a:prstGeom prst="line">
            <a:avLst/>
          </a:prstGeom>
          <a:ln w="31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06/04/2016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24 April 2018</a:t>
            </a:r>
            <a:endParaRPr lang="en-US" dirty="0"/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9137420" y="76200"/>
            <a:ext cx="768580" cy="609600"/>
            <a:chOff x="8493185" y="2057400"/>
            <a:chExt cx="768580" cy="609600"/>
          </a:xfrm>
        </p:grpSpPr>
        <p:sp>
          <p:nvSpPr>
            <p:cNvPr id="15" name="Oval 14"/>
            <p:cNvSpPr/>
            <p:nvPr/>
          </p:nvSpPr>
          <p:spPr>
            <a:xfrm>
              <a:off x="8534400" y="2057400"/>
              <a:ext cx="609600" cy="609600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493185" y="2172950"/>
              <a:ext cx="768580" cy="3847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900" b="1" i="0" dirty="0" smtClean="0">
                  <a:solidFill>
                    <a:srgbClr val="FFFFFF"/>
                  </a:solidFill>
                  <a:latin typeface="Arial"/>
                  <a:cs typeface="Arial"/>
                </a:rPr>
                <a:t>SMB</a:t>
              </a:r>
              <a:endParaRPr lang="en-US" sz="1900" b="1" i="0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  <p:sldLayoutId id="2147483654" r:id="rId3"/>
    <p:sldLayoutId id="2147483655" r:id="rId4"/>
    <p:sldLayoutId id="2147483656" r:id="rId5"/>
    <p:sldLayoutId id="2147483657" r:id="rId6"/>
  </p:sldLayoutIdLst>
  <p:timing>
    <p:tnLst>
      <p:par>
        <p:cTn id="1" dur="indefinite" restart="never" nodeType="tmRoot"/>
      </p:par>
    </p:tnLst>
  </p:timing>
  <p:hf hdr="0"/>
  <p:txStyles>
    <p:titleStyle>
      <a:lvl1pPr algn="ctr" defTabSz="957472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052" indent="-359052" algn="l" defTabSz="957472" rtl="0" eaLnBrk="1" latinLnBrk="0" hangingPunct="1">
        <a:spcBef>
          <a:spcPct val="20000"/>
        </a:spcBef>
        <a:buFont typeface="Arial" pitchFamily="34" charset="0"/>
        <a:buChar char="•"/>
        <a:defRPr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77945" indent="-299209" algn="l" defTabSz="957472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6838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5571" indent="-239368" algn="l" defTabSz="957472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4307" indent="-239368" algn="l" defTabSz="957472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3043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1779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0513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69249" indent="-239368" algn="l" defTabSz="957472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73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472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20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494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3675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241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1146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29881" algn="l" defTabSz="957472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06/04/2016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24 April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6D3D5-5103-2C48-89DF-7417138B4B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5229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06/04/2016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24 April 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871C12-FDFB-7B4D-8ECC-47091771993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4540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file:///\\cern.ch\dfs\Departments\SMB\Groups\SE\RWTC\Plannings\EXEC_PO_RWTC%20v62.mpp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9943" y="1976437"/>
            <a:ext cx="8610599" cy="3052763"/>
          </a:xfrm>
        </p:spPr>
        <p:txBody>
          <a:bodyPr>
            <a:normAutofit fontScale="90000"/>
          </a:bodyPr>
          <a:lstStyle/>
          <a:p>
            <a:r>
              <a:rPr lang="en-US" sz="5000" dirty="0" smtClean="0">
                <a:solidFill>
                  <a:schemeClr val="accent1">
                    <a:lumMod val="75000"/>
                  </a:schemeClr>
                </a:solidFill>
              </a:rPr>
              <a:t>Status </a:t>
            </a:r>
            <a:r>
              <a:rPr lang="en-US" sz="5000" dirty="0">
                <a:solidFill>
                  <a:schemeClr val="accent1">
                    <a:lumMod val="75000"/>
                  </a:schemeClr>
                </a:solidFill>
              </a:rPr>
              <a:t>and outlook </a:t>
            </a:r>
            <a:r>
              <a:rPr lang="en-US" sz="5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5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5000" dirty="0" smtClean="0">
                <a:solidFill>
                  <a:schemeClr val="accent1">
                    <a:lumMod val="75000"/>
                  </a:schemeClr>
                </a:solidFill>
              </a:rPr>
              <a:t>of </a:t>
            </a:r>
            <a:r>
              <a:rPr lang="en-US" sz="5000" dirty="0">
                <a:solidFill>
                  <a:schemeClr val="accent1">
                    <a:lumMod val="75000"/>
                  </a:schemeClr>
                </a:solidFill>
              </a:rPr>
              <a:t>the refurbishment of </a:t>
            </a:r>
            <a:r>
              <a:rPr lang="en-US" sz="5000" dirty="0" smtClean="0">
                <a:solidFill>
                  <a:schemeClr val="accent1">
                    <a:lumMod val="75000"/>
                  </a:schemeClr>
                </a:solidFill>
              </a:rPr>
              <a:t>BLDG.574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300" dirty="0" smtClean="0">
                <a:solidFill>
                  <a:schemeClr val="accent1">
                    <a:lumMod val="75000"/>
                  </a:schemeClr>
                </a:solidFill>
              </a:rPr>
              <a:t>C. Colloca</a:t>
            </a:r>
            <a:endParaRPr 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D59E-5D35-4904-BE78-303A6777FC03}" type="slidenum">
              <a:rPr lang="en-GB" smtClean="0"/>
              <a:t>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-2280513" y="152400"/>
            <a:ext cx="14091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600" b="1" dirty="0">
                <a:solidFill>
                  <a:schemeClr val="accent1">
                    <a:lumMod val="75000"/>
                  </a:schemeClr>
                </a:solidFill>
              </a:rPr>
              <a:t>RWTCS </a:t>
            </a:r>
            <a:r>
              <a:rPr lang="fr-CH" sz="3600" b="1" dirty="0" err="1" smtClean="0">
                <a:solidFill>
                  <a:schemeClr val="accent1">
                    <a:lumMod val="75000"/>
                  </a:schemeClr>
                </a:solidFill>
              </a:rPr>
              <a:t>Steering</a:t>
            </a:r>
            <a:r>
              <a:rPr lang="fr-CH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CH" sz="3600" b="1" dirty="0" err="1" smtClean="0">
                <a:solidFill>
                  <a:schemeClr val="accent1">
                    <a:lumMod val="75000"/>
                  </a:schemeClr>
                </a:solidFill>
              </a:rPr>
              <a:t>Commitee</a:t>
            </a:r>
            <a:r>
              <a:rPr lang="fr-CH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16 Octobre 2018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10/10/2016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404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406775"/>
            <a:ext cx="8420100" cy="1470025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defRPr/>
            </a:pP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Old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electrical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network dismounting ISR2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Old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telephone &amp; IT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network dismounting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ISR2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New electrical installation ISR2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Floor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sealing (hatches,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underground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connections &amp;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passages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holes,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water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channels)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 and local floor repairs ISR2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Floor grids installation ISR2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T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unnel painting (walls ceiling) ISR2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Crane corbels repair ISR2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Crane rail alignment ISR2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V1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(ventilation unit) dismantling ISR1-2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Fire wall ISR2 entrance basin &amp; basin small wall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endParaRPr lang="en-US" sz="2600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143000" y="152400"/>
            <a:ext cx="7772400" cy="79216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>
              <a:spcBef>
                <a:spcPct val="0"/>
              </a:spcBef>
              <a:buNone/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fr-CH" sz="3000" dirty="0" smtClean="0"/>
              <a:t>FINISHED WORK (MARCH – OCT 18)</a:t>
            </a:r>
            <a:endParaRPr lang="en-GB" sz="3000" dirty="0"/>
          </a:p>
        </p:txBody>
      </p:sp>
      <p:sp>
        <p:nvSpPr>
          <p:cNvPr id="7" name="Rectangle 6"/>
          <p:cNvSpPr/>
          <p:nvPr/>
        </p:nvSpPr>
        <p:spPr>
          <a:xfrm>
            <a:off x="609600" y="1066800"/>
            <a:ext cx="8496300" cy="4572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 rot="19906420">
            <a:off x="7545222" y="1685502"/>
            <a:ext cx="141955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100" b="1" dirty="0" smtClean="0">
                <a:solidFill>
                  <a:schemeClr val="accent1"/>
                </a:solidFill>
              </a:rPr>
              <a:t>ISR2 </a:t>
            </a:r>
            <a:r>
              <a:rPr lang="fr-CH" sz="2100" b="1" dirty="0" err="1" smtClean="0">
                <a:solidFill>
                  <a:schemeClr val="accent1"/>
                </a:solidFill>
              </a:rPr>
              <a:t>sector</a:t>
            </a:r>
            <a:endParaRPr lang="en-GB" sz="2100" b="1" dirty="0">
              <a:solidFill>
                <a:schemeClr val="accent1"/>
              </a:solidFill>
            </a:endParaRPr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dirty="0" smtClean="0"/>
              <a:t>16 Octobre 2018</a:t>
            </a:r>
            <a:endParaRPr lang="fr-FR" dirty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 smtClean="0"/>
              <a:t>10/10/2016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74410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76977"/>
            <a:ext cx="8420100" cy="1470025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defRPr/>
            </a:pP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Fire doors finishing works ISR3, ISR4, ISR5, ISR6, ISR7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Replacement of safety stairs ISR2, ISR4, ISR8 and exterior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endParaRPr lang="en-US" sz="2600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143000" y="152400"/>
            <a:ext cx="7772400" cy="79216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>
              <a:spcBef>
                <a:spcPct val="0"/>
              </a:spcBef>
              <a:buNone/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fr-CH" sz="3000" dirty="0" smtClean="0"/>
              <a:t>FINISHED WORK (MARCH – OCT 18)</a:t>
            </a:r>
            <a:endParaRPr lang="en-GB" sz="3000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19150" y="2286000"/>
            <a:ext cx="8420100" cy="29718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 defTabSz="957472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spcBef>
                <a:spcPts val="0"/>
              </a:spcBef>
              <a:defRPr/>
            </a:pPr>
            <a:endParaRPr lang="en-US" sz="26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marL="457200" indent="-457200" algn="l">
              <a:spcBef>
                <a:spcPts val="0"/>
              </a:spcBef>
              <a:buFontTx/>
              <a:buChar char="-"/>
              <a:defRPr/>
            </a:pPr>
            <a:r>
              <a:rPr lang="en-US" sz="2600" dirty="0" err="1" smtClean="0">
                <a:solidFill>
                  <a:schemeClr val="accent1">
                    <a:lumMod val="50000"/>
                  </a:schemeClr>
                </a:solidFill>
              </a:rPr>
              <a:t>Bldg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 574: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	- dismounting &amp; demolition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	- </a:t>
            </a:r>
            <a:r>
              <a:rPr lang="en-US" sz="2600" dirty="0" err="1" smtClean="0">
                <a:solidFill>
                  <a:schemeClr val="accent1">
                    <a:lumMod val="50000"/>
                  </a:schemeClr>
                </a:solidFill>
              </a:rPr>
              <a:t>plateform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 preparation</a:t>
            </a:r>
          </a:p>
          <a:p>
            <a:pPr lvl="2">
              <a:defRPr/>
            </a:pPr>
            <a:r>
              <a:rPr lang="en-GB" sz="2600" dirty="0" smtClean="0">
                <a:solidFill>
                  <a:schemeClr val="accent1">
                    <a:lumMod val="50000"/>
                  </a:schemeClr>
                </a:solidFill>
              </a:rPr>
              <a:t>- concrete slab</a:t>
            </a:r>
            <a:endParaRPr lang="en-US" sz="26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0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dirty="0" smtClean="0"/>
              <a:t>16 Octobre 2018</a:t>
            </a:r>
            <a:endParaRPr lang="fr-FR" dirty="0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 smtClean="0"/>
              <a:t>10/10/2016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16756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9150" y="2286000"/>
            <a:ext cx="8420100" cy="1470025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defRPr/>
            </a:pP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- Fire wall ISR2-ISR3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- Fire detection installation ISR2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- Rails repairs &amp; replacement ISR2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- New meeting room bldg. 184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- Foundation &amp; cover structures for HVAC (all sectors)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- BLDG 574: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	- separation wall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	</a:t>
            </a:r>
            <a:endParaRPr lang="en-US" sz="2600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143000" y="152400"/>
            <a:ext cx="7772400" cy="79216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>
              <a:spcBef>
                <a:spcPct val="0"/>
              </a:spcBef>
              <a:buNone/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fr-CH" sz="3000" dirty="0" smtClean="0"/>
              <a:t>On </a:t>
            </a:r>
            <a:r>
              <a:rPr lang="fr-CH" sz="3000" dirty="0" err="1" smtClean="0"/>
              <a:t>going</a:t>
            </a:r>
            <a:r>
              <a:rPr lang="fr-CH" sz="3000" dirty="0" smtClean="0"/>
              <a:t>/</a:t>
            </a:r>
            <a:r>
              <a:rPr lang="fr-CH" sz="3000" dirty="0" err="1" smtClean="0"/>
              <a:t>starting</a:t>
            </a:r>
            <a:r>
              <a:rPr lang="fr-CH" sz="3000" dirty="0" smtClean="0"/>
              <a:t> </a:t>
            </a:r>
            <a:r>
              <a:rPr lang="fr-CH" sz="3000" dirty="0" err="1" smtClean="0"/>
              <a:t>WORK</a:t>
            </a:r>
            <a:endParaRPr lang="en-GB" sz="30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dirty="0" smtClean="0"/>
              <a:t>16 Octobre 2018</a:t>
            </a:r>
            <a:endParaRPr lang="fr-FR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 smtClean="0"/>
              <a:t>10/10/2016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098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9150" y="3581400"/>
            <a:ext cx="8420100" cy="1470025"/>
          </a:xfrm>
        </p:spPr>
        <p:txBody>
          <a:bodyPr>
            <a:noAutofit/>
          </a:bodyPr>
          <a:lstStyle/>
          <a:p>
            <a:pPr algn="l">
              <a:spcBef>
                <a:spcPts val="0"/>
              </a:spcBef>
              <a:defRPr/>
            </a:pP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- Foundations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&amp; cover structures for HVAC (all sectors)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Execution file for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HVAC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installation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>- BLDG 547: class C cell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- BLDG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573: design finalized</a:t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- BLDG 225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</a:rPr>
              <a:t>: </a:t>
            </a: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</a:rPr>
              <a:t>waiting for HSE/OHS input </a:t>
            </a: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 smtClean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  <a:t/>
            </a:r>
            <a:br>
              <a:rPr lang="en-US" sz="2600" dirty="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rPr>
            </a:br>
            <a:endParaRPr lang="en-US" sz="2600" dirty="0">
              <a:solidFill>
                <a:schemeClr val="accent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Title 3"/>
          <p:cNvSpPr txBox="1">
            <a:spLocks/>
          </p:cNvSpPr>
          <p:nvPr/>
        </p:nvSpPr>
        <p:spPr>
          <a:xfrm>
            <a:off x="1143000" y="152400"/>
            <a:ext cx="7772400" cy="79216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>
              <a:spcBef>
                <a:spcPct val="0"/>
              </a:spcBef>
              <a:buNone/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fr-CH" sz="3000" dirty="0" smtClean="0"/>
              <a:t>On </a:t>
            </a:r>
            <a:r>
              <a:rPr lang="fr-CH" sz="3000" dirty="0" err="1" smtClean="0"/>
              <a:t>going</a:t>
            </a:r>
            <a:r>
              <a:rPr lang="fr-CH" sz="3000" dirty="0" smtClean="0"/>
              <a:t>/</a:t>
            </a:r>
            <a:r>
              <a:rPr lang="fr-CH" sz="3000" dirty="0" err="1" smtClean="0"/>
              <a:t>starting</a:t>
            </a:r>
            <a:r>
              <a:rPr lang="fr-CH" sz="3000" dirty="0" smtClean="0"/>
              <a:t> </a:t>
            </a:r>
            <a:r>
              <a:rPr lang="fr-CH" sz="3000" dirty="0" err="1" smtClean="0"/>
              <a:t>STUDIES</a:t>
            </a:r>
            <a:endParaRPr lang="en-GB" sz="300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dirty="0" smtClean="0"/>
              <a:t>16 Octobre 2018</a:t>
            </a:r>
            <a:endParaRPr lang="fr-FR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 smtClean="0"/>
              <a:t>10/10/2016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05375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92200" y="7620"/>
            <a:ext cx="71628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CH" dirty="0" smtClean="0"/>
              <a:t>PLANNING</a:t>
            </a:r>
            <a:endParaRPr lang="en-GB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dirty="0" smtClean="0"/>
              <a:t>16 Octobre 2018</a:t>
            </a:r>
            <a:endParaRPr lang="fr-FR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 smtClean="0"/>
              <a:t>10/10/2016</a:t>
            </a:r>
            <a:endParaRPr lang="fr-F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605608"/>
            <a:ext cx="8991600" cy="6157915"/>
          </a:xfrm>
          <a:prstGeom prst="rect">
            <a:avLst/>
          </a:prstGeom>
        </p:spPr>
      </p:pic>
      <p:cxnSp>
        <p:nvCxnSpPr>
          <p:cNvPr id="11" name="Straight Connector 10"/>
          <p:cNvCxnSpPr/>
          <p:nvPr/>
        </p:nvCxnSpPr>
        <p:spPr>
          <a:xfrm flipH="1">
            <a:off x="6839082" y="659460"/>
            <a:ext cx="24437" cy="6050211"/>
          </a:xfrm>
          <a:prstGeom prst="line">
            <a:avLst/>
          </a:pr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5427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92200" y="7620"/>
            <a:ext cx="71628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CH" dirty="0" smtClean="0"/>
              <a:t>SPENDING PROFILE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5839672"/>
              </p:ext>
            </p:extLst>
          </p:nvPr>
        </p:nvGraphicFramePr>
        <p:xfrm>
          <a:off x="1315224" y="1456824"/>
          <a:ext cx="6948741" cy="21350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19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64457">
                  <a:extLst>
                    <a:ext uri="{9D8B030D-6E8A-4147-A177-3AD203B41FA5}">
                      <a16:colId xmlns:a16="http://schemas.microsoft.com/office/drawing/2014/main" val="1199736050"/>
                    </a:ext>
                  </a:extLst>
                </a:gridCol>
              </a:tblGrid>
              <a:tr h="809144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EXPENDITURES </a:t>
                      </a:r>
                    </a:p>
                    <a:p>
                      <a:pPr algn="ctr"/>
                      <a:r>
                        <a:rPr lang="en-GB" sz="1500" dirty="0" smtClean="0"/>
                        <a:t>(FOR TUNNEL WORK ONLY – NO SECURITY)</a:t>
                      </a:r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 smtClean="0"/>
                    </a:p>
                    <a:p>
                      <a:pPr algn="ctr"/>
                      <a:r>
                        <a:rPr lang="en-GB" sz="1500" dirty="0" smtClean="0"/>
                        <a:t>2018</a:t>
                      </a:r>
                    </a:p>
                    <a:p>
                      <a:pPr algn="ctr"/>
                      <a:endParaRPr lang="en-GB" sz="15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GB" sz="1500" dirty="0" smtClean="0"/>
                    </a:p>
                    <a:p>
                      <a:pPr algn="ctr"/>
                      <a:r>
                        <a:rPr lang="en-GB" sz="1500" dirty="0" smtClean="0"/>
                        <a:t>2019</a:t>
                      </a:r>
                    </a:p>
                    <a:p>
                      <a:pPr algn="ctr"/>
                      <a:endParaRPr lang="en-GB" sz="15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/>
                        <a:t>2023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GLOBAL</a:t>
                      </a:r>
                    </a:p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BUDGET*</a:t>
                      </a:r>
                    </a:p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(</a:t>
                      </a:r>
                      <a:r>
                        <a:rPr lang="en-GB" sz="15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kCHF</a:t>
                      </a:r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)</a:t>
                      </a:r>
                      <a:endParaRPr lang="en-GB" sz="15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890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2’750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500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260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1944">
                <a:tc>
                  <a:txBody>
                    <a:bodyPr/>
                    <a:lstStyle/>
                    <a:p>
                      <a:pPr algn="ctr"/>
                      <a:r>
                        <a:rPr lang="en-GB" sz="15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TOTAL</a:t>
                      </a:r>
                      <a:endParaRPr lang="en-GB" sz="150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 fontAlgn="b"/>
                      <a:r>
                        <a:rPr lang="fr-CH" sz="1800" b="1" i="0" u="none" strike="noStrike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/>
                          <a:latin typeface="Calibri" panose="020F0502020204030204" pitchFamily="34" charset="0"/>
                        </a:rPr>
                        <a:t>4’745</a:t>
                      </a:r>
                      <a:endParaRPr lang="en-GB" sz="1800" b="1" i="0" u="none" strike="noStrike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800" b="1" i="0" u="none" strike="noStrike" dirty="0" smtClean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22925522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6921500" y="6096000"/>
            <a:ext cx="2667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accent1">
                    <a:lumMod val="75000"/>
                  </a:schemeClr>
                </a:solidFill>
              </a:rPr>
              <a:t>*Without ‘Access control’, ‘Human resources’</a:t>
            </a:r>
            <a:endParaRPr lang="en-US" sz="1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2750" y="4197593"/>
            <a:ext cx="5962786" cy="18928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 Includes: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tx2"/>
                </a:solidFill>
              </a:rPr>
              <a:t>New estimate for dry raisers</a:t>
            </a:r>
          </a:p>
          <a:p>
            <a:pPr marL="342900" indent="-342900">
              <a:buFontTx/>
              <a:buChar char="-"/>
            </a:pPr>
            <a:r>
              <a:rPr lang="en-US" sz="2000" dirty="0" smtClean="0">
                <a:solidFill>
                  <a:schemeClr val="tx2"/>
                </a:solidFill>
              </a:rPr>
              <a:t>Finalization of civil </a:t>
            </a:r>
            <a:r>
              <a:rPr lang="en-US" sz="2000" dirty="0" err="1" smtClean="0">
                <a:solidFill>
                  <a:schemeClr val="tx2"/>
                </a:solidFill>
              </a:rPr>
              <a:t>eng</a:t>
            </a:r>
            <a:r>
              <a:rPr lang="en-US" sz="2000" dirty="0" err="1">
                <a:solidFill>
                  <a:schemeClr val="tx2"/>
                </a:solidFill>
              </a:rPr>
              <a:t>.</a:t>
            </a:r>
            <a:r>
              <a:rPr lang="en-US" sz="2000" dirty="0" smtClean="0">
                <a:solidFill>
                  <a:schemeClr val="tx2"/>
                </a:solidFill>
              </a:rPr>
              <a:t> works for HVAC</a:t>
            </a:r>
          </a:p>
          <a:p>
            <a:pPr marL="342900" indent="-342900">
              <a:buFontTx/>
              <a:buChar char="-"/>
            </a:pPr>
            <a:r>
              <a:rPr lang="en-GB" sz="2000" dirty="0" smtClean="0">
                <a:solidFill>
                  <a:schemeClr val="tx2"/>
                </a:solidFill>
              </a:rPr>
              <a:t>Floor reparation included (out of the waterproofing)</a:t>
            </a:r>
            <a:endParaRPr lang="en-US" sz="2000" dirty="0" smtClean="0">
              <a:solidFill>
                <a:schemeClr val="tx2"/>
              </a:solidFill>
            </a:endParaRPr>
          </a:p>
          <a:p>
            <a:pPr marL="342900" indent="-342900">
              <a:buFontTx/>
              <a:buChar char="-"/>
            </a:pPr>
            <a:endParaRPr lang="en-US" dirty="0">
              <a:solidFill>
                <a:schemeClr val="tx2"/>
              </a:solidFill>
            </a:endParaRPr>
          </a:p>
          <a:p>
            <a:r>
              <a:rPr lang="en-US" dirty="0" smtClean="0">
                <a:solidFill>
                  <a:schemeClr val="tx2"/>
                </a:solidFill>
                <a:hlinkClick r:id="rId2" action="ppaction://hlinkfile"/>
              </a:rPr>
              <a:t>Planning v 62 </a:t>
            </a:r>
            <a:endParaRPr lang="en-US" dirty="0" smtClean="0">
              <a:solidFill>
                <a:schemeClr val="tx2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105400" y="3657600"/>
            <a:ext cx="457200" cy="8107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dirty="0" smtClean="0"/>
              <a:t>16 Octobre 2018</a:t>
            </a:r>
            <a:endParaRPr lang="fr-FR" dirty="0"/>
          </a:p>
        </p:txBody>
      </p:sp>
      <p:sp>
        <p:nvSpPr>
          <p:cNvPr id="13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 smtClean="0"/>
              <a:t>10/10/2016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4528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1140" y="4572000"/>
            <a:ext cx="1700961" cy="17009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90600"/>
            <a:ext cx="7429500" cy="3052763"/>
          </a:xfrm>
        </p:spPr>
        <p:txBody>
          <a:bodyPr>
            <a:normAutofit/>
          </a:bodyPr>
          <a:lstStyle/>
          <a:p>
            <a:r>
              <a:rPr lang="fr-CH" dirty="0" err="1" smtClean="0">
                <a:solidFill>
                  <a:schemeClr val="tx2">
                    <a:lumMod val="75000"/>
                  </a:schemeClr>
                </a:solidFill>
              </a:rPr>
              <a:t>THANK</a:t>
            </a:r>
            <a:r>
              <a:rPr lang="fr-CH" dirty="0" smtClean="0">
                <a:solidFill>
                  <a:schemeClr val="tx2">
                    <a:lumMod val="75000"/>
                  </a:schemeClr>
                </a:solidFill>
              </a:rPr>
              <a:t> YOU</a:t>
            </a:r>
            <a:br>
              <a:rPr lang="fr-CH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fr-CH" dirty="0" smtClean="0">
                <a:solidFill>
                  <a:schemeClr val="tx2">
                    <a:lumMod val="75000"/>
                  </a:schemeClr>
                </a:solidFill>
              </a:rPr>
              <a:t>FOR THE ATTENTION!</a:t>
            </a:r>
            <a:endParaRPr lang="en-GB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dirty="0" smtClean="0"/>
              <a:t>16 Octobre 2018</a:t>
            </a:r>
            <a:endParaRPr lang="fr-FR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 smtClean="0"/>
              <a:t>10/10/2016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966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92200" y="7620"/>
            <a:ext cx="71628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CH" dirty="0" smtClean="0"/>
              <a:t>BLDG. </a:t>
            </a:r>
            <a:r>
              <a:rPr lang="fr-CH" dirty="0" smtClean="0"/>
              <a:t>574 </a:t>
            </a:r>
            <a:r>
              <a:rPr lang="fr-CH" dirty="0" err="1" smtClean="0"/>
              <a:t>Layout</a:t>
            </a:r>
            <a:endParaRPr lang="fr-CH" dirty="0" smtClean="0"/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dirty="0" smtClean="0"/>
              <a:t>16 Octobre 2018</a:t>
            </a:r>
            <a:endParaRPr lang="fr-FR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 smtClean="0"/>
              <a:t>10/10/2016</a:t>
            </a:r>
            <a:endParaRPr lang="fr-F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200" y="2641810"/>
            <a:ext cx="5500589" cy="377716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9400" y="1208633"/>
            <a:ext cx="2971800" cy="13096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483343" y="2133600"/>
            <a:ext cx="926857" cy="384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solidFill>
                  <a:schemeClr val="tx2"/>
                </a:solidFill>
              </a:rPr>
              <a:t>236 m2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0788" y="1066801"/>
            <a:ext cx="5334000" cy="1686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25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92200" y="7620"/>
            <a:ext cx="71628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CH" dirty="0" smtClean="0"/>
              <a:t>BLDG. </a:t>
            </a:r>
            <a:r>
              <a:rPr lang="fr-CH" dirty="0" smtClean="0"/>
              <a:t>574 Planning</a:t>
            </a:r>
            <a:endParaRPr lang="en-GB" dirty="0"/>
          </a:p>
        </p:txBody>
      </p:sp>
      <p:sp>
        <p:nvSpPr>
          <p:cNvPr id="11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dirty="0" smtClean="0"/>
              <a:t>16 Octobre 2018</a:t>
            </a:r>
            <a:endParaRPr lang="fr-FR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 smtClean="0"/>
              <a:t>10/10/2016</a:t>
            </a:r>
            <a:endParaRPr lang="fr-F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941990"/>
            <a:ext cx="8839200" cy="525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66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dirty="0" smtClean="0"/>
              <a:t>16 Octobre 2018</a:t>
            </a:r>
            <a:endParaRPr lang="fr-FR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 smtClean="0"/>
              <a:t>10/10/2016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1092200" y="7620"/>
            <a:ext cx="71628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fr-CH" dirty="0" smtClean="0"/>
              <a:t>BLDG. </a:t>
            </a:r>
            <a:r>
              <a:rPr lang="fr-CH" dirty="0" smtClean="0"/>
              <a:t>574 </a:t>
            </a:r>
            <a:r>
              <a:rPr lang="fr-CH" dirty="0" err="1" smtClean="0"/>
              <a:t>Cost</a:t>
            </a:r>
            <a:endParaRPr lang="fr-CH" dirty="0" smtClean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1201875"/>
              </p:ext>
            </p:extLst>
          </p:nvPr>
        </p:nvGraphicFramePr>
        <p:xfrm>
          <a:off x="1689100" y="1001713"/>
          <a:ext cx="6526213" cy="485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Worksheet" r:id="rId3" imgW="6525452" imgH="4854751" progId="Excel.Sheet.8">
                  <p:embed/>
                </p:oleObj>
              </mc:Choice>
              <mc:Fallback>
                <p:oleObj name="Worksheet" r:id="rId3" imgW="6525452" imgH="4854751" progId="Excel.Shee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89100" y="1001713"/>
                        <a:ext cx="6526213" cy="4854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86515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dirty="0" smtClean="0"/>
              <a:t>16 Octobre 2018</a:t>
            </a:r>
            <a:endParaRPr lang="fr-FR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 smtClean="0"/>
              <a:t>10/10/2016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1092200" y="7620"/>
            <a:ext cx="71628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Planning of the HVAC </a:t>
            </a:r>
            <a:r>
              <a:rPr lang="en-GB" dirty="0" smtClean="0"/>
              <a:t>installation</a:t>
            </a:r>
            <a:endParaRPr lang="fr-CH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685800"/>
            <a:ext cx="8458200" cy="5812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91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dirty="0" smtClean="0"/>
              <a:t>16 Octobre 2018</a:t>
            </a:r>
            <a:endParaRPr lang="fr-FR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 smtClean="0"/>
              <a:t>10/10/2016</a:t>
            </a:r>
            <a:endParaRPr lang="fr-FR" dirty="0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609600" y="2667000"/>
            <a:ext cx="8610599" cy="3124200"/>
          </a:xfrm>
        </p:spPr>
        <p:txBody>
          <a:bodyPr>
            <a:normAutofit fontScale="90000"/>
          </a:bodyPr>
          <a:lstStyle/>
          <a:p>
            <a:pPr lvl="1"/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Technical problems with the new installed doors : </a:t>
            </a:r>
            <a:r>
              <a:rPr lang="en-GB" sz="2900" kern="12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en-GB" sz="2900" kern="12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GB" sz="2900" kern="12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- max under guarantee period</a:t>
            </a:r>
            <a:br>
              <a:rPr lang="en-GB" sz="2900" kern="12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GB" sz="2900" kern="12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- to </a:t>
            </a:r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be </a:t>
            </a:r>
            <a:r>
              <a:rPr lang="en-GB" sz="2900" kern="12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ready for the future</a:t>
            </a:r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Difficult </a:t>
            </a:r>
            <a:r>
              <a:rPr lang="en-GB" sz="2900" kern="12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purchasing of new doors: </a:t>
            </a:r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Wrong companies? </a:t>
            </a:r>
            <a:b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Heavy process?</a:t>
            </a:r>
            <a:b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Dosimetry?</a:t>
            </a:r>
            <a:b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Too </a:t>
            </a:r>
            <a:r>
              <a:rPr lang="en-GB" sz="2900" kern="12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high </a:t>
            </a:r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level of </a:t>
            </a:r>
            <a:r>
              <a:rPr lang="en-GB" sz="2900" kern="12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requirements (size &amp; fire safety)?</a:t>
            </a:r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GB" sz="2900" kern="12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Non </a:t>
            </a:r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compliant material /supply - </a:t>
            </a:r>
            <a:r>
              <a:rPr lang="en-GB" sz="2900" kern="12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&gt; energy wasting &amp; </a:t>
            </a:r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shifting dates</a:t>
            </a:r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GB" dirty="0" smtClean="0"/>
              <a:t/>
            </a:r>
            <a:br>
              <a:rPr lang="en-GB" dirty="0" smtClean="0"/>
            </a:br>
            <a:endParaRPr 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76200" y="685800"/>
            <a:ext cx="71628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GB" dirty="0"/>
              <a:t>Supply of </a:t>
            </a:r>
            <a:r>
              <a:rPr lang="en-GB" dirty="0" err="1" smtClean="0"/>
              <a:t>vent.doors</a:t>
            </a:r>
            <a:r>
              <a:rPr lang="en-GB" dirty="0" smtClean="0"/>
              <a:t> &amp; stairs</a:t>
            </a:r>
            <a:endParaRPr lang="fr-CH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-2280513" y="152400"/>
            <a:ext cx="14091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600" b="1" dirty="0">
                <a:solidFill>
                  <a:schemeClr val="accent1">
                    <a:lumMod val="75000"/>
                  </a:schemeClr>
                </a:solidFill>
              </a:rPr>
              <a:t>RWTCS </a:t>
            </a:r>
            <a:r>
              <a:rPr lang="fr-CH" sz="3600" b="1" dirty="0" err="1" smtClean="0">
                <a:solidFill>
                  <a:schemeClr val="accent1">
                    <a:lumMod val="75000"/>
                  </a:schemeClr>
                </a:solidFill>
              </a:rPr>
              <a:t>Steering</a:t>
            </a:r>
            <a:r>
              <a:rPr lang="fr-CH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CH" sz="3600" b="1" dirty="0" err="1" smtClean="0">
                <a:solidFill>
                  <a:schemeClr val="accent1">
                    <a:lumMod val="75000"/>
                  </a:schemeClr>
                </a:solidFill>
              </a:rPr>
              <a:t>Commitee</a:t>
            </a:r>
            <a:r>
              <a:rPr lang="fr-CH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846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47110"/>
            <a:ext cx="4044950" cy="365125"/>
          </a:xfrm>
        </p:spPr>
        <p:txBody>
          <a:bodyPr/>
          <a:lstStyle/>
          <a:p>
            <a:r>
              <a:rPr lang="fr-FR" dirty="0" smtClean="0"/>
              <a:t>16 Octobre 2018</a:t>
            </a:r>
            <a:endParaRPr lang="fr-FR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47110"/>
            <a:ext cx="2311400" cy="365125"/>
          </a:xfrm>
        </p:spPr>
        <p:txBody>
          <a:bodyPr/>
          <a:lstStyle/>
          <a:p>
            <a:r>
              <a:rPr lang="en-US" dirty="0" smtClean="0"/>
              <a:t>10/10/2016</a:t>
            </a:r>
            <a:endParaRPr lang="fr-FR" dirty="0"/>
          </a:p>
        </p:txBody>
      </p:sp>
      <p:sp>
        <p:nvSpPr>
          <p:cNvPr id="7" name="TextBox 6"/>
          <p:cNvSpPr txBox="1"/>
          <p:nvPr/>
        </p:nvSpPr>
        <p:spPr>
          <a:xfrm>
            <a:off x="520525" y="1083847"/>
            <a:ext cx="8839200" cy="914400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>
              <a:spcBef>
                <a:spcPct val="0"/>
              </a:spcBef>
              <a:buNone/>
              <a:defRPr sz="30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en-GB" dirty="0" smtClean="0"/>
              <a:t>Contribution/collaboration with </a:t>
            </a:r>
            <a:r>
              <a:rPr lang="en-GB" dirty="0"/>
              <a:t>HSE-OHS</a:t>
            </a:r>
            <a:endParaRPr lang="fr-CH" dirty="0" smtClean="0"/>
          </a:p>
        </p:txBody>
      </p: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522627" y="2209800"/>
            <a:ext cx="8610599" cy="3124200"/>
          </a:xfrm>
        </p:spPr>
        <p:txBody>
          <a:bodyPr>
            <a:normAutofit/>
          </a:bodyPr>
          <a:lstStyle/>
          <a:p>
            <a:pPr lvl="1"/>
            <a:r>
              <a:rPr lang="en-GB" sz="2900" kern="12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Possible improvements for general safety aspects:</a:t>
            </a:r>
            <a:br>
              <a:rPr lang="en-GB" sz="2900" kern="12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- </a:t>
            </a:r>
            <a:r>
              <a:rPr lang="en-GB" sz="2900" kern="12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anticipation / suggestions (active presence) of HSE </a:t>
            </a:r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CO </a:t>
            </a:r>
            <a:b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- </a:t>
            </a:r>
            <a:r>
              <a:rPr lang="en-GB" sz="2900" kern="12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re-set (or respect) SLA</a:t>
            </a:r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- clarify MSI (yes </a:t>
            </a:r>
            <a:r>
              <a:rPr lang="en-GB" sz="2900" kern="1200" dirty="0" smtClean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or </a:t>
            </a:r>
            <a:r>
              <a:rPr lang="en-GB" sz="2900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no, and where)</a:t>
            </a:r>
            <a:endParaRPr lang="en-US" sz="2900" kern="1200" dirty="0">
              <a:solidFill>
                <a:schemeClr val="accent1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280513" y="152400"/>
            <a:ext cx="14091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600" b="1" dirty="0">
                <a:solidFill>
                  <a:schemeClr val="accent1">
                    <a:lumMod val="75000"/>
                  </a:schemeClr>
                </a:solidFill>
              </a:rPr>
              <a:t>RWTCS </a:t>
            </a:r>
            <a:r>
              <a:rPr lang="fr-CH" sz="3600" b="1" dirty="0" err="1" smtClean="0">
                <a:solidFill>
                  <a:schemeClr val="accent1">
                    <a:lumMod val="75000"/>
                  </a:schemeClr>
                </a:solidFill>
              </a:rPr>
              <a:t>Steering</a:t>
            </a:r>
            <a:r>
              <a:rPr lang="fr-CH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CH" sz="3600" b="1" dirty="0" err="1" smtClean="0">
                <a:solidFill>
                  <a:schemeClr val="accent1">
                    <a:lumMod val="75000"/>
                  </a:schemeClr>
                </a:solidFill>
              </a:rPr>
              <a:t>Commitee</a:t>
            </a:r>
            <a:r>
              <a:rPr lang="fr-CH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89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838200"/>
            <a:ext cx="2836249" cy="2743200"/>
          </a:xfrm>
          <a:prstGeom prst="rect">
            <a:avLst/>
          </a:prstGeom>
          <a:scene3d>
            <a:camera prst="isometricTopUp"/>
            <a:lightRig rig="threePt" dir="t"/>
          </a:scene3d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5300" y="1961492"/>
            <a:ext cx="8610599" cy="3052763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Work </a:t>
            </a:r>
            <a:r>
              <a:rPr lang="en-GB" dirty="0">
                <a:solidFill>
                  <a:schemeClr val="tx2"/>
                </a:solidFill>
              </a:rPr>
              <a:t>progress </a:t>
            </a:r>
            <a:r>
              <a:rPr lang="en-GB" dirty="0" smtClean="0">
                <a:solidFill>
                  <a:schemeClr val="tx2"/>
                </a:solidFill>
              </a:rPr>
              <a:t/>
            </a:r>
            <a:br>
              <a:rPr lang="en-GB" dirty="0" smtClean="0">
                <a:solidFill>
                  <a:schemeClr val="tx2"/>
                </a:solidFill>
              </a:rPr>
            </a:br>
            <a:r>
              <a:rPr lang="en-GB" dirty="0" smtClean="0">
                <a:solidFill>
                  <a:schemeClr val="tx2"/>
                </a:solidFill>
              </a:rPr>
              <a:t>vs</a:t>
            </a:r>
            <a:r>
              <a:rPr lang="en-GB" dirty="0">
                <a:solidFill>
                  <a:schemeClr val="tx2"/>
                </a:solidFill>
              </a:rPr>
              <a:t>. </a:t>
            </a:r>
            <a:r>
              <a:rPr lang="en-GB" dirty="0" smtClean="0">
                <a:solidFill>
                  <a:schemeClr val="tx2"/>
                </a:solidFill>
              </a:rPr>
              <a:t>expenditures</a:t>
            </a:r>
            <a:endParaRPr lang="en-US" sz="33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22D59E-5D35-4904-BE78-303A6777FC03}" type="slidenum">
              <a:rPr lang="en-GB" smtClean="0"/>
              <a:t>8</a:t>
            </a:fld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16 Octobre 2018</a:t>
            </a:r>
            <a:endParaRPr lang="fr-F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10/10/2016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-2280513" y="152400"/>
            <a:ext cx="140915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3600" b="1" dirty="0">
                <a:solidFill>
                  <a:schemeClr val="accent1">
                    <a:lumMod val="75000"/>
                  </a:schemeClr>
                </a:solidFill>
              </a:rPr>
              <a:t>RWTCS </a:t>
            </a:r>
            <a:r>
              <a:rPr lang="fr-CH" sz="3600" b="1" dirty="0" err="1" smtClean="0">
                <a:solidFill>
                  <a:schemeClr val="accent1">
                    <a:lumMod val="75000"/>
                  </a:schemeClr>
                </a:solidFill>
              </a:rPr>
              <a:t>Steering</a:t>
            </a:r>
            <a:r>
              <a:rPr lang="fr-CH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CH" sz="3600" b="1" dirty="0" err="1" smtClean="0">
                <a:solidFill>
                  <a:schemeClr val="accent1">
                    <a:lumMod val="75000"/>
                  </a:schemeClr>
                </a:solidFill>
              </a:rPr>
              <a:t>Commitee</a:t>
            </a:r>
            <a:r>
              <a:rPr lang="fr-CH" sz="36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endParaRPr lang="en-GB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11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4512461"/>
              </p:ext>
            </p:extLst>
          </p:nvPr>
        </p:nvGraphicFramePr>
        <p:xfrm>
          <a:off x="495300" y="1095856"/>
          <a:ext cx="8724900" cy="4055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48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09144">
                <a:tc>
                  <a:txBody>
                    <a:bodyPr/>
                    <a:lstStyle/>
                    <a:p>
                      <a:r>
                        <a:rPr lang="en-GB" dirty="0" smtClean="0"/>
                        <a:t>WORK PACKAGES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WORK PACKAGE</a:t>
                      </a:r>
                      <a:r>
                        <a:rPr lang="en-GB" baseline="0" dirty="0" smtClean="0"/>
                        <a:t> OWNER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WORK PACKAGE</a:t>
                      </a:r>
                      <a:r>
                        <a:rPr lang="en-GB" baseline="0" dirty="0" smtClean="0"/>
                        <a:t> TEAM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solidFill>
                            <a:schemeClr val="tx2"/>
                          </a:solidFill>
                        </a:rPr>
                        <a:t>Civil engineering &amp; building </a:t>
                      </a:r>
                      <a:r>
                        <a:rPr lang="fr-CH" dirty="0" err="1" smtClean="0">
                          <a:solidFill>
                            <a:schemeClr val="tx2"/>
                          </a:solidFill>
                        </a:rPr>
                        <a:t>work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C.</a:t>
                      </a:r>
                      <a:r>
                        <a:rPr lang="en-GB" baseline="0" dirty="0" smtClean="0">
                          <a:solidFill>
                            <a:schemeClr val="tx2"/>
                          </a:solidFill>
                        </a:rPr>
                        <a:t> Colloca SMB/SE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aseline="0" dirty="0" smtClean="0">
                          <a:solidFill>
                            <a:schemeClr val="tx2"/>
                          </a:solidFill>
                        </a:rPr>
                        <a:t>L. Maricalva, R. Ortega, T. Moro  SMB/SE</a:t>
                      </a:r>
                      <a:endParaRPr lang="en-GB" dirty="0" smtClean="0">
                        <a:solidFill>
                          <a:schemeClr val="tx2"/>
                        </a:solidFill>
                      </a:endParaRPr>
                    </a:p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err="1" smtClean="0">
                          <a:solidFill>
                            <a:schemeClr val="tx2"/>
                          </a:solidFill>
                        </a:rPr>
                        <a:t>Electricity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J. Gomez SMB/SE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F. Vincent</a:t>
                      </a:r>
                      <a:r>
                        <a:rPr lang="en-GB" baseline="0" dirty="0" smtClean="0">
                          <a:solidFill>
                            <a:schemeClr val="tx2"/>
                          </a:solidFill>
                        </a:rPr>
                        <a:t> SMB/SE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solidFill>
                            <a:schemeClr val="tx2"/>
                          </a:solidFill>
                        </a:rPr>
                        <a:t>HVAC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0" dirty="0" smtClean="0">
                          <a:solidFill>
                            <a:schemeClr val="tx2"/>
                          </a:solidFill>
                        </a:rPr>
                        <a:t>G. Rouge </a:t>
                      </a:r>
                      <a:r>
                        <a:rPr lang="en-GB" baseline="0" dirty="0" smtClean="0">
                          <a:solidFill>
                            <a:schemeClr val="tx2"/>
                          </a:solidFill>
                        </a:rPr>
                        <a:t>SMB/SE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57472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solidFill>
                            <a:schemeClr val="tx2"/>
                          </a:solidFill>
                        </a:rPr>
                        <a:t>Cranes &amp; handling/lifting </a:t>
                      </a:r>
                      <a:r>
                        <a:rPr lang="fr-CH" dirty="0" err="1" smtClean="0">
                          <a:solidFill>
                            <a:schemeClr val="tx2"/>
                          </a:solidFill>
                        </a:rPr>
                        <a:t>equipment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O. Boettcher </a:t>
                      </a:r>
                      <a:r>
                        <a:rPr lang="en-GB" sz="19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EN/HE</a:t>
                      </a:r>
                      <a:endParaRPr lang="en-GB" sz="1900" kern="1200" baseline="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Y.</a:t>
                      </a:r>
                      <a:r>
                        <a:rPr lang="en-GB" baseline="0" dirty="0" smtClean="0">
                          <a:solidFill>
                            <a:schemeClr val="tx2"/>
                          </a:solidFill>
                        </a:rPr>
                        <a:t> Seraphin</a:t>
                      </a:r>
                      <a:r>
                        <a:rPr lang="en-GB" sz="1900" kern="1200" baseline="0" dirty="0" smtClean="0">
                          <a:solidFill>
                            <a:schemeClr val="tx2"/>
                          </a:solidFill>
                          <a:latin typeface="+mn-lt"/>
                          <a:ea typeface="+mn-ea"/>
                          <a:cs typeface="+mn-cs"/>
                        </a:rPr>
                        <a:t> EN/HE</a:t>
                      </a:r>
                      <a:endParaRPr lang="en-GB" sz="1900" kern="1200" baseline="0" dirty="0">
                        <a:solidFill>
                          <a:schemeClr val="tx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IT networks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L. Borakiewicz IT/CS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i="1" dirty="0" smtClean="0">
                          <a:solidFill>
                            <a:schemeClr val="tx2"/>
                          </a:solidFill>
                        </a:rPr>
                        <a:t>Access control</a:t>
                      </a:r>
                      <a:endParaRPr lang="en-GB" i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dirty="0" smtClean="0">
                          <a:solidFill>
                            <a:schemeClr val="tx2"/>
                          </a:solidFill>
                        </a:rPr>
                        <a:t>R.</a:t>
                      </a:r>
                      <a:r>
                        <a:rPr lang="en-GB" i="1" baseline="0" dirty="0" smtClean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en-GB" i="1" baseline="0" dirty="0" err="1" smtClean="0">
                          <a:solidFill>
                            <a:schemeClr val="tx2"/>
                          </a:solidFill>
                        </a:rPr>
                        <a:t>Nunes</a:t>
                      </a:r>
                      <a:r>
                        <a:rPr lang="en-GB" i="1" baseline="0" dirty="0" smtClean="0">
                          <a:solidFill>
                            <a:schemeClr val="tx2"/>
                          </a:solidFill>
                        </a:rPr>
                        <a:t> BE/ICS</a:t>
                      </a:r>
                      <a:endParaRPr lang="en-GB" i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i="1" baseline="0" dirty="0" smtClean="0">
                          <a:solidFill>
                            <a:schemeClr val="tx2"/>
                          </a:solidFill>
                        </a:rPr>
                        <a:t>N. Rama BE/ICS</a:t>
                      </a:r>
                      <a:endParaRPr lang="en-GB" i="1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Fire detection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2"/>
                          </a:solidFill>
                        </a:rPr>
                        <a:t>D. Raffourt BE/ICS</a:t>
                      </a:r>
                      <a:endParaRPr lang="en-GB" dirty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FF0000"/>
                          </a:solidFill>
                        </a:rPr>
                        <a:t>P. </a:t>
                      </a:r>
                      <a:r>
                        <a:rPr lang="fr-CH" dirty="0" err="1" smtClean="0">
                          <a:solidFill>
                            <a:srgbClr val="FF0000"/>
                          </a:solidFill>
                        </a:rPr>
                        <a:t>Thome</a:t>
                      </a:r>
                      <a:r>
                        <a:rPr lang="fr-CH" dirty="0" smtClean="0">
                          <a:solidFill>
                            <a:srgbClr val="FF0000"/>
                          </a:solidFill>
                        </a:rPr>
                        <a:t> BE/ICS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" name="Title 3"/>
          <p:cNvSpPr txBox="1">
            <a:spLocks/>
          </p:cNvSpPr>
          <p:nvPr/>
        </p:nvSpPr>
        <p:spPr>
          <a:xfrm>
            <a:off x="1219200" y="76200"/>
            <a:ext cx="7264400" cy="792162"/>
          </a:xfrm>
          <a:prstGeom prst="rect">
            <a:avLst/>
          </a:prstGeom>
        </p:spPr>
        <p:txBody>
          <a:bodyPr vert="horz" lIns="95746" tIns="47874" rIns="95746" bIns="47874" rtlCol="0" anchor="ctr">
            <a:noAutofit/>
          </a:bodyPr>
          <a:lstStyle>
            <a:lvl1pPr algn="ctr">
              <a:spcBef>
                <a:spcPct val="0"/>
              </a:spcBef>
              <a:buNone/>
              <a:defRPr sz="3400" baseline="0">
                <a:solidFill>
                  <a:schemeClr val="tx2">
                    <a:lumMod val="60000"/>
                    <a:lumOff val="40000"/>
                  </a:schemeClr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fr-CH" dirty="0" smtClean="0"/>
              <a:t>INFRASTRUCTURE </a:t>
            </a:r>
            <a:r>
              <a:rPr lang="fr-CH" dirty="0" err="1" smtClean="0"/>
              <a:t>WORK</a:t>
            </a:r>
            <a:endParaRPr lang="en-GB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384550" y="6477000"/>
            <a:ext cx="4044950" cy="365125"/>
          </a:xfrm>
        </p:spPr>
        <p:txBody>
          <a:bodyPr/>
          <a:lstStyle/>
          <a:p>
            <a:r>
              <a:rPr lang="fr-FR" dirty="0" smtClean="0"/>
              <a:t>16 Octobre 2018</a:t>
            </a:r>
            <a:endParaRPr lang="fr-FR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477000"/>
            <a:ext cx="2311400" cy="365125"/>
          </a:xfrm>
        </p:spPr>
        <p:txBody>
          <a:bodyPr/>
          <a:lstStyle/>
          <a:p>
            <a:r>
              <a:rPr lang="en-US" dirty="0" smtClean="0"/>
              <a:t>10/10/2016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0105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FE690D9DD83FB459860091F666B769D" ma:contentTypeVersion="0" ma:contentTypeDescription="Create a new document." ma:contentTypeScope="" ma:versionID="26d82a32f8895811e2fee568425d5aed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A549806-FAAB-4268-AEBA-06ACB6437F19}">
  <ds:schemaRefs>
    <ds:schemaRef ds:uri="http://purl.org/dc/elements/1.1/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4E01F0F-0DAE-445E-AD52-238B5493FE8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ED60604-48BA-4B55-B87D-A5199D3B88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157010</TotalTime>
  <Words>343</Words>
  <Application>Microsoft Office PowerPoint</Application>
  <PresentationFormat>A4 Paper (210x297 mm)</PresentationFormat>
  <Paragraphs>119</Paragraphs>
  <Slides>16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Verdana</vt:lpstr>
      <vt:lpstr>Office Theme</vt:lpstr>
      <vt:lpstr>1_Custom Design</vt:lpstr>
      <vt:lpstr>Custom Design</vt:lpstr>
      <vt:lpstr>Microsoft Excel 97-2003 Worksheet</vt:lpstr>
      <vt:lpstr>Status and outlook  of the refurbishment of BLDG.574  C. Colloca</vt:lpstr>
      <vt:lpstr>PowerPoint Presentation</vt:lpstr>
      <vt:lpstr>PowerPoint Presentation</vt:lpstr>
      <vt:lpstr>PowerPoint Presentation</vt:lpstr>
      <vt:lpstr>PowerPoint Presentation</vt:lpstr>
      <vt:lpstr>Technical problems with the new installed doors :  - max under guarantee period - to be ready for the future  Difficult purchasing of new doors:  Wrong companies?  Heavy process? Dosimetry? Too high level of requirements (size &amp; fire safety)?  Non compliant material /supply - &gt; energy wasting &amp; shifting dates  </vt:lpstr>
      <vt:lpstr>Possible improvements for general safety aspects:  - anticipation / suggestions (active presence) of HSE CO  - re-set (or respect) SLA - clarify MSI (yes or no, and where)</vt:lpstr>
      <vt:lpstr>Work progress  vs. expenditures</vt:lpstr>
      <vt:lpstr>PowerPoint Presentation</vt:lpstr>
      <vt:lpstr>- Old electrical network dismounting ISR2 - Old telephone &amp; IT network dismounting ISR2 - New electrical installation ISR2 - Floor sealing (hatches, underground connections &amp; passages, holes, water channels) and local floor repairs ISR2 - Floor grids installation ISR2 - Tunnel painting (walls ceiling) ISR2 - Crane corbels repair ISR2 - Crane rail alignment ISR2 - V1 (ventilation unit) dismantling ISR1-2 - Fire wall ISR2 entrance basin &amp; basin small wall    </vt:lpstr>
      <vt:lpstr>- Fire doors finishing works ISR3, ISR4, ISR5, ISR6, ISR7 - Replacement of safety stairs ISR2, ISR4, ISR8 and exterior   </vt:lpstr>
      <vt:lpstr> - Fire wall ISR2-ISR3 - Fire detection installation ISR2 - Rails repairs &amp; replacement ISR2 - New meeting room bldg. 184 - Foundation &amp; cover structures for HVAC (all sectors)  - BLDG 574:  - separation wall  </vt:lpstr>
      <vt:lpstr>- Foundations &amp; cover structures for HVAC (all sectors) - Execution file for HVAC installation   - BLDG 547: class C cell - BLDG 573: design finalized - BLDG 225: waiting for HSE/OHS input     </vt:lpstr>
      <vt:lpstr>PowerPoint Presentation</vt:lpstr>
      <vt:lpstr>PowerPoint Presentation</vt:lpstr>
      <vt:lpstr>THANK YOU FOR THE ATTENTION!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Tools for consolidation projects</dc:title>
  <dc:subject/>
  <dc:creator>Luigi SCIBILE</dc:creator>
  <cp:keywords/>
  <dc:description/>
  <cp:lastModifiedBy>Cristiana Colloca</cp:lastModifiedBy>
  <cp:revision>978</cp:revision>
  <cp:lastPrinted>2017-04-05T11:08:56Z</cp:lastPrinted>
  <dcterms:created xsi:type="dcterms:W3CDTF">2011-12-06T21:21:22Z</dcterms:created>
  <dcterms:modified xsi:type="dcterms:W3CDTF">2018-10-15T15:50:57Z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EDMS">
    <vt:lpwstr>XXXXXX</vt:lpwstr>
  </property>
  <property fmtid="{D5CDD505-2E9C-101B-9397-08002B2CF9AE}" pid="3" name="Author">
    <vt:lpwstr>L. Scibile</vt:lpwstr>
  </property>
  <property fmtid="{D5CDD505-2E9C-101B-9397-08002B2CF9AE}" pid="4" name="ContentTypeId">
    <vt:lpwstr>0x0101005FE690D9DD83FB459860091F666B769D</vt:lpwstr>
  </property>
</Properties>
</file>