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88" r:id="rId4"/>
    <p:sldId id="289" r:id="rId5"/>
    <p:sldId id="290" r:id="rId6"/>
    <p:sldId id="268" r:id="rId7"/>
    <p:sldId id="269" r:id="rId8"/>
    <p:sldId id="302" r:id="rId9"/>
    <p:sldId id="300" r:id="rId10"/>
    <p:sldId id="293" r:id="rId11"/>
    <p:sldId id="301" r:id="rId12"/>
    <p:sldId id="267" r:id="rId13"/>
    <p:sldId id="273" r:id="rId14"/>
    <p:sldId id="292" r:id="rId15"/>
    <p:sldId id="287" r:id="rId16"/>
    <p:sldId id="261" r:id="rId17"/>
    <p:sldId id="285" r:id="rId18"/>
    <p:sldId id="294" r:id="rId19"/>
    <p:sldId id="270" r:id="rId20"/>
    <p:sldId id="298" r:id="rId21"/>
    <p:sldId id="299" r:id="rId2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FF"/>
    <a:srgbClr val="0000FF"/>
    <a:srgbClr val="00FF00"/>
    <a:srgbClr val="FF4A4A"/>
    <a:srgbClr val="000000"/>
    <a:srgbClr val="05FFFF"/>
    <a:srgbClr val="FF0000"/>
    <a:srgbClr val="030303"/>
    <a:srgbClr val="FF0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8" autoAdjust="0"/>
    <p:restoredTop sz="91071" autoAdjust="0"/>
  </p:normalViewPr>
  <p:slideViewPr>
    <p:cSldViewPr snapToGrid="0">
      <p:cViewPr varScale="1">
        <p:scale>
          <a:sx n="105" d="100"/>
          <a:sy n="105" d="100"/>
        </p:scale>
        <p:origin x="2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S&amp;T:32T:COILS:32%20T%20in%20Cell%204:Data%20files:Field%20Hysteresi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MS&amp;T:32T:COILS:32 T in Cell 4:Data files:[Field Hysteresis.xlsx]32 T cell4 HTS Only Test  4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286616100772"/>
          <c:y val="0.163636363636364"/>
          <c:w val="0.80153008413728"/>
          <c:h val="0.68829855184185895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2116432584"/>
        <c:axId val="-2124218184"/>
      </c:scatterChart>
      <c:valAx>
        <c:axId val="2116432584"/>
        <c:scaling>
          <c:orientation val="minMax"/>
          <c:max val="500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Time [sec]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4218184"/>
        <c:crosses val="autoZero"/>
        <c:crossBetween val="midCat"/>
        <c:majorUnit val="1000"/>
      </c:valAx>
      <c:valAx>
        <c:axId val="-21242181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HTS current [A]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211643258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0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6C3E482-901E-4FF1-8B28-E593435359C1}" type="datetimeFigureOut">
              <a:rPr lang="en-US" smtClean="0"/>
              <a:t>9/24/2019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BE710FC-CF18-454D-B824-1CDFAD8CD7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747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F8D11C0-D2A2-46C5-BB13-B191481401FD}" type="datetimeFigureOut">
              <a:rPr lang="en-US" smtClean="0"/>
              <a:t>9/24/2019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9B24139-5E1D-4D60-867E-525290C8A0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41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Note for Slide: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354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for Slide: you can say that TEM is planned but</a:t>
            </a:r>
            <a:r>
              <a:rPr lang="en-US" baseline="0" dirty="0" smtClean="0"/>
              <a:t> we do not expect the BZO-NR to have disappeared.  We do know that the O-defect landscape has changed greatly as a result of pulling out O and also that Hc has dropped significantly so changing the pinning landscape significantly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Note for Slide: 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is a marked loss of the c-axis pinning peak normally associated with alignment of vortices with the BaZrO</a:t>
            </a:r>
            <a:r>
              <a:rPr lang="en-US" baseline="-25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nanorods (BZO-NR)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693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 </a:t>
            </a:r>
            <a:r>
              <a:rPr lang="en-US" dirty="0"/>
              <a:t>from David: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find the 2</a:t>
            </a:r>
            <a:r>
              <a:rPr lang="en-US" baseline="3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nd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bullet  to be very interesting.  I think that c-axis of BZO is about 7% more than optimally doped YBCO – c-axis INCREASES as O is taken out, reducing the mismatch – can 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find out by how much? The intriguing possibility s that point defect distribution changes after more O is withdrawn – also that the thermodynamic Hc goes down strongly, reducing the pinning potential 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scale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(0.5 muzeroHcsquared)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0572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for Slide: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527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for Slide: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735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for slide: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65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Note </a:t>
            </a:r>
            <a:r>
              <a:rPr lang="en-US" baseline="0" dirty="0"/>
              <a:t>for Slide: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837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for Slide: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47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for Slide: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14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Note for Slide: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69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for Slide: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689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85800"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Note for Slide: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162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</a:t>
            </a:r>
            <a:r>
              <a:rPr lang="en-US" dirty="0"/>
              <a:t>for slide:</a:t>
            </a:r>
            <a:r>
              <a:rPr lang="en-US" baseline="0" dirty="0"/>
              <a:t> Easiest way to degrade I_c is by degrading T_c by withdrawing O from Cu-O chain </a:t>
            </a:r>
            <a:r>
              <a:rPr lang="en-US" baseline="0" dirty="0" smtClean="0"/>
              <a:t>sites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Note for slide: 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Removing oxygen and degrading Tc and thus Ic is our chosen route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215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for Slide: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141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for Slide: Ar treatment can predictably</a:t>
            </a:r>
            <a:r>
              <a:rPr lang="en-US" baseline="0" dirty="0"/>
              <a:t> lower Tc, cannot </a:t>
            </a:r>
            <a:r>
              <a:rPr lang="en-US" baseline="0" dirty="0" smtClean="0"/>
              <a:t>equilibrate </a:t>
            </a:r>
            <a:r>
              <a:rPr lang="en-US" baseline="0" dirty="0"/>
              <a:t>given zero partial oxygen pressure in environment, leaves behind a distribution of T_c (see breadth) and I_c(see T_c~72K but still SC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Note for Slide: Fitting method gives T_c &lt; 90K, people would find it unexpected, just explain that it is due to your fitting method, make comment that T_C is usually ~90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889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</a:t>
            </a:r>
            <a:r>
              <a:rPr lang="en-US" dirty="0"/>
              <a:t>for Slide: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991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</a:t>
            </a:r>
            <a:r>
              <a:rPr lang="en-US" baseline="0" dirty="0" smtClean="0"/>
              <a:t> for Slide: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446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r>
              <a:rPr lang="en-US" baseline="0" dirty="0" smtClean="0"/>
              <a:t> </a:t>
            </a:r>
            <a:r>
              <a:rPr lang="en-US" baseline="0" dirty="0"/>
              <a:t>for Slide: Alpha changing in 4.2K show contributions from O pin defects and nano-pin defects, 77K would only show nano-pin defects as O defects are thermally disordered at </a:t>
            </a:r>
            <a:r>
              <a:rPr lang="en-US" baseline="0" dirty="0" smtClean="0"/>
              <a:t>77K.  David:  Not clear to me now what the 77 K is pointing to – I cannot believe the BZO NR have changed – but their effect certainly has changed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Note for Slide: 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large alpha means rapid loss of </a:t>
            </a:r>
            <a:r>
              <a:rPr lang="en-U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Jc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(H) due progressively weaker vortex pinning – this is thus a direct and important conclusion of your work. The implication of the 77 K changes is that the loss is NOT just due to point pinning loss but also to BZO NR loss too – this is interesting.  I do not understand it and it deserves more study.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24139-5E1D-4D60-867E-525290C8A0C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146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SC Wid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" y="6629400"/>
            <a:ext cx="12196537" cy="228600"/>
          </a:xfrm>
          <a:prstGeom prst="rect">
            <a:avLst/>
          </a:prstGeom>
          <a:gradFill>
            <a:gsLst>
              <a:gs pos="0">
                <a:srgbClr val="3C336F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5" y="2508888"/>
            <a:ext cx="12191999" cy="3051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4672" y="881448"/>
            <a:ext cx="10363200" cy="1464059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en-US" dirty="0"/>
              <a:t>This is the Master title</a:t>
            </a:r>
          </a:p>
        </p:txBody>
      </p:sp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1719072" y="2815071"/>
            <a:ext cx="8534400" cy="1297243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4267" kern="1200" baseline="0" dirty="0">
                <a:solidFill>
                  <a:schemeClr val="tx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Master subtitle style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01516" y="5778078"/>
            <a:ext cx="4988971" cy="68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87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ASC Wide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21" y="137379"/>
            <a:ext cx="11667179" cy="6619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22" y="1049643"/>
            <a:ext cx="11667177" cy="50765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6101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165600" y="6623464"/>
            <a:ext cx="3860800" cy="21031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7074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165600" y="6623464"/>
            <a:ext cx="3860800" cy="21031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933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" y="6629400"/>
            <a:ext cx="12196537" cy="228600"/>
          </a:xfrm>
          <a:prstGeom prst="rect">
            <a:avLst/>
          </a:prstGeom>
          <a:gradFill>
            <a:gsLst>
              <a:gs pos="0">
                <a:srgbClr val="3C336F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820" y="274639"/>
            <a:ext cx="1160566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820" y="1600203"/>
            <a:ext cx="1160566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609600" y="6632605"/>
            <a:ext cx="2844800" cy="21159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457200" rtl="0" eaLnBrk="1" latinLnBrk="0" hangingPunct="1"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7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737604" y="6646408"/>
            <a:ext cx="2196185" cy="21159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927ABC0-8347-2E43-BB51-30B347059303}" type="slidenum">
              <a:rPr lang="en-US" sz="1467" b="0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pPr/>
              <a:t>‹#›</a:t>
            </a:fld>
            <a:endParaRPr lang="en-US" sz="1600" b="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237" name="Picture 213" descr="D:\Data\My Pictures\LOGOS\ASC\ASC14\TripleLogo-Hz\Small_Bitmap\FSU-ASC-M-rev+ShortOutlineCompoundText_logo_051817_956X16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2206" y="6638544"/>
            <a:ext cx="1248809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017253" y="3230863"/>
            <a:ext cx="6157494" cy="396274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3878" y="6609661"/>
            <a:ext cx="6038574" cy="23453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067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txStyles>
    <p:titleStyle>
      <a:lvl1pPr algn="l" defTabSz="609585" rtl="0" eaLnBrk="1" latinLnBrk="0" hangingPunct="1">
        <a:spcBef>
          <a:spcPct val="0"/>
        </a:spcBef>
        <a:buNone/>
        <a:defRPr sz="4267" b="1" kern="1000" baseline="0">
          <a:solidFill>
            <a:srgbClr val="4C4184"/>
          </a:solidFill>
          <a:latin typeface="Open Sans" panose="020B0606030504020204" pitchFamily="34" charset="0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lnSpc>
          <a:spcPct val="100000"/>
        </a:lnSpc>
        <a:spcBef>
          <a:spcPct val="20000"/>
        </a:spcBef>
        <a:buFont typeface="Arial"/>
        <a:buChar char="•"/>
        <a:defRPr sz="3733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990575" indent="-380990" algn="l" defTabSz="609585" rtl="0" eaLnBrk="1" latinLnBrk="0" hangingPunct="1">
        <a:lnSpc>
          <a:spcPct val="100000"/>
        </a:lnSpc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523962" indent="-304792" algn="l" defTabSz="609585" rtl="0" eaLnBrk="1" latinLnBrk="0" hangingPunct="1">
        <a:lnSpc>
          <a:spcPct val="100000"/>
        </a:lnSpc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2133547" indent="-304792" algn="l" defTabSz="609585" rtl="0" eaLnBrk="1" latinLnBrk="0" hangingPunct="1">
        <a:lnSpc>
          <a:spcPct val="10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743131" indent="-304792" algn="l" defTabSz="609585" rtl="0" eaLnBrk="1" latinLnBrk="0" hangingPunct="1">
        <a:lnSpc>
          <a:spcPct val="10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935" y="319091"/>
            <a:ext cx="11770155" cy="1941064"/>
          </a:xfrm>
        </p:spPr>
        <p:txBody>
          <a:bodyPr>
            <a:normAutofit fontScale="90000"/>
          </a:bodyPr>
          <a:lstStyle/>
          <a:p>
            <a:r>
              <a:rPr lang="en-US" dirty="0"/>
              <a:t>Controllable Critical Current Degradation of ReBCO CC by Post-Manufacturing </a:t>
            </a:r>
            <a:r>
              <a:rPr lang="en-US" dirty="0" smtClean="0"/>
              <a:t>Deoxygenation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6736" y="2815071"/>
            <a:ext cx="9339072" cy="455667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b="1" dirty="0"/>
              <a:t>Griffin Bradford</a:t>
            </a:r>
            <a:r>
              <a:rPr lang="en-US" sz="2000" dirty="0"/>
              <a:t>, </a:t>
            </a:r>
            <a:r>
              <a:rPr lang="en-US" sz="2000" dirty="0" smtClean="0"/>
              <a:t>Xinbo (</a:t>
            </a:r>
            <a:r>
              <a:rPr lang="en-US" sz="2000" dirty="0"/>
              <a:t>Paul) Hu, D. Abraimov, D.C. Larbalestier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469136" y="3437920"/>
            <a:ext cx="9339072" cy="4556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189" indent="-457189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lang="en-US" sz="4267" kern="1200" baseline="0" dirty="0">
                <a:solidFill>
                  <a:schemeClr val="tx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  <a:lvl2pPr marL="990575" indent="-380990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Open Sans" panose="020B0606030504020204" pitchFamily="34" charset="0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Open Sans" panose="020B0606030504020204" pitchFamily="34" charset="0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000" b="1" dirty="0"/>
              <a:t>Many thanks for discussions with Tom Painter who has pursued similar ideas and to Bill Starch for essential laboratory support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870" y="4563208"/>
            <a:ext cx="1890349" cy="18903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18" y="4787228"/>
            <a:ext cx="1442308" cy="14423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54285" y="4308053"/>
            <a:ext cx="65687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portion of this work was performed at the National High Magnetic Field Laboratory which is supported by NSF cooperative agreement DMR-1644779 and the State of Florida.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16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951" y="169008"/>
            <a:ext cx="11183112" cy="661964"/>
          </a:xfrm>
        </p:spPr>
        <p:txBody>
          <a:bodyPr>
            <a:normAutofit fontScale="90000"/>
          </a:bodyPr>
          <a:lstStyle/>
          <a:p>
            <a:r>
              <a:rPr lang="el-GR" b="0" dirty="0"/>
              <a:t>α</a:t>
            </a:r>
            <a:r>
              <a:rPr lang="en-US" dirty="0" smtClean="0"/>
              <a:t> Increases with Longer and Hotter Treatments 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3401568" y="1069848"/>
            <a:ext cx="4553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Original </a:t>
            </a:r>
            <a:r>
              <a:rPr lang="el-GR" dirty="0"/>
              <a:t>α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= 0.7106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70995" y="1732435"/>
            <a:ext cx="5761561" cy="4321171"/>
            <a:chOff x="6170995" y="1732435"/>
            <a:chExt cx="5761561" cy="432117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995" y="1732435"/>
              <a:ext cx="5761561" cy="432117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0052476" y="4818781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200 C</a:t>
              </a:r>
              <a:endParaRPr lang="en-US" dirty="0" smtClean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052476" y="3970931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4A4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210 C</a:t>
              </a:r>
              <a:endParaRPr lang="en-US" dirty="0" smtClean="0">
                <a:solidFill>
                  <a:srgbClr val="FF4A4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866632" y="3786265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FF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220 C</a:t>
              </a:r>
              <a:endParaRPr lang="en-US" dirty="0" smtClean="0">
                <a:solidFill>
                  <a:srgbClr val="00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84618" y="3893020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230 C</a:t>
              </a:r>
              <a:endParaRPr lang="en-US" dirty="0" smtClean="0">
                <a:solidFill>
                  <a:srgbClr val="0000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579888" y="2111837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240 C</a:t>
              </a:r>
              <a:endParaRPr lang="en-US" dirty="0" smtClean="0">
                <a:solidFill>
                  <a:srgbClr val="00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1946" y="1732436"/>
            <a:ext cx="6173492" cy="4321171"/>
            <a:chOff x="71946" y="1732436"/>
            <a:chExt cx="6173492" cy="4321171"/>
          </a:xfrm>
        </p:grpSpPr>
        <p:grpSp>
          <p:nvGrpSpPr>
            <p:cNvPr id="19" name="Group 18"/>
            <p:cNvGrpSpPr/>
            <p:nvPr/>
          </p:nvGrpSpPr>
          <p:grpSpPr>
            <a:xfrm>
              <a:off x="71946" y="1732436"/>
              <a:ext cx="5761561" cy="4321171"/>
              <a:chOff x="71946" y="1732436"/>
              <a:chExt cx="5761561" cy="4321171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946" y="1732436"/>
                <a:ext cx="5761561" cy="4321171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4047363" y="4935055"/>
                <a:ext cx="11340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4A4A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 hours</a:t>
                </a:r>
                <a:endParaRPr lang="en-US" dirty="0" smtClean="0">
                  <a:solidFill>
                    <a:srgbClr val="FF4A4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047363" y="4331561"/>
                <a:ext cx="11340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FF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 hours</a:t>
                </a:r>
                <a:endParaRPr lang="en-US" dirty="0" smtClean="0">
                  <a:solidFill>
                    <a:srgbClr val="00FF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626567" y="3245431"/>
                <a:ext cx="11340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8 hours</a:t>
                </a:r>
                <a:endParaRPr lang="en-US" dirty="0" smtClean="0">
                  <a:solidFill>
                    <a:srgbClr val="0000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385712" y="3708354"/>
                <a:ext cx="11340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16 hours</a:t>
                </a:r>
                <a:endParaRPr lang="en-US" dirty="0" smtClean="0">
                  <a:solidFill>
                    <a:srgbClr val="00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419627" y="3192394"/>
                <a:ext cx="11340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32 hours</a:t>
                </a:r>
                <a:endParaRPr lang="en-US" dirty="0" smtClean="0">
                  <a:solidFill>
                    <a:srgbClr val="FF00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111410" y="5326060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 hour</a:t>
              </a:r>
              <a:endParaRPr lang="en-US" dirty="0" smtClean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36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151" y="303516"/>
            <a:ext cx="11826992" cy="6619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Deoxygenation causes marked vortex pinning changes: 77 K, 1 T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4F339D-B641-4BB2-B42A-1AF3CF25E7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050" y="1622333"/>
            <a:ext cx="5761561" cy="432117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52400" y="1621752"/>
            <a:ext cx="5761561" cy="4322332"/>
            <a:chOff x="189205" y="1258850"/>
            <a:chExt cx="5333333" cy="399999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205" y="1258850"/>
              <a:ext cx="5333333" cy="399999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977487" y="1677150"/>
              <a:ext cx="1319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3030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Untreated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92694" y="3283334"/>
              <a:ext cx="1569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32 h @ 200C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92694" y="4231148"/>
              <a:ext cx="1569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 h @ 240C</a:t>
              </a:r>
            </a:p>
          </p:txBody>
        </p:sp>
      </p:grp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01519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9051534" y="3583371"/>
            <a:ext cx="1695613" cy="399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32 h @ 200C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63598" y="4665366"/>
            <a:ext cx="1695613" cy="399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 h @ 240C</a:t>
            </a:r>
          </a:p>
        </p:txBody>
      </p:sp>
    </p:spTree>
    <p:extLst>
      <p:ext uri="{BB962C8B-B14F-4D97-AF65-F5344CB8AC3E}">
        <p14:creationId xmlns:p14="http://schemas.microsoft.com/office/powerpoint/2010/main" val="74589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766" y="87165"/>
            <a:ext cx="11156465" cy="105808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YateStar: Degradation of properties over 50 cm seems to be quite uniform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371599" y="1526480"/>
            <a:ext cx="9583616" cy="4598067"/>
            <a:chOff x="5969482" y="1044445"/>
            <a:chExt cx="6222517" cy="43230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9482" y="1269855"/>
              <a:ext cx="6222517" cy="345942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780791" y="1044445"/>
              <a:ext cx="45123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Hall Array Plot of I</a:t>
              </a:r>
              <a:r>
                <a:rPr lang="en-US" baseline="-25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(x,y) of tape subjected to 2H @ 250C</a:t>
              </a:r>
              <a:endParaRPr lang="en-US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823931" y="4759831"/>
              <a:ext cx="4513618" cy="607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Initial defects </a:t>
              </a: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are not exacerbated but do remain</a:t>
              </a:r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-axis </a:t>
              </a:r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en-US" baseline="-25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(77K,0.6T) is more affected than ab- plane I</a:t>
              </a:r>
              <a:r>
                <a:rPr lang="en-US" baseline="-25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</a:p>
          </p:txBody>
        </p:sp>
      </p:grp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16149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545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22" y="137378"/>
            <a:ext cx="11707776" cy="10443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</a:t>
            </a:r>
            <a:r>
              <a:rPr lang="en-US" baseline="-25000" dirty="0"/>
              <a:t>c</a:t>
            </a:r>
            <a:r>
              <a:rPr lang="en-US" dirty="0"/>
              <a:t> </a:t>
            </a:r>
            <a:r>
              <a:rPr lang="en-US" dirty="0" smtClean="0"/>
              <a:t>Surface Plots show smooth, progressive nature of the changes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522" y="2568555"/>
            <a:ext cx="42587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(4.2K,15T) originally was 145 A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8H @ 240C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 I</a:t>
            </a:r>
            <a:r>
              <a:rPr lang="en-US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c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 = 36 A, 80% decrease!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Original I</a:t>
            </a:r>
            <a:r>
              <a:rPr lang="en-US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vs B shows near linear dependence on B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197" y="1422337"/>
            <a:ext cx="6614001" cy="49605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197" y="1422337"/>
            <a:ext cx="6614001" cy="49605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197" y="1422337"/>
            <a:ext cx="6614001" cy="49605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196" y="1422337"/>
            <a:ext cx="6614001" cy="4960501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733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131" y="1128773"/>
            <a:ext cx="6394992" cy="47962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131" y="1128773"/>
            <a:ext cx="6394992" cy="47962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Observed Current Transfer Resistance @ 4K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975" y="1128774"/>
            <a:ext cx="5384156" cy="458408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No resistance seen at 77 K but all thick Cu 32 T samples showed it at 4.2 K</a:t>
            </a:r>
          </a:p>
          <a:p>
            <a:endParaRPr lang="en-US" dirty="0"/>
          </a:p>
          <a:p>
            <a:r>
              <a:rPr lang="en-US" dirty="0"/>
              <a:t>A thin Cu samples did NOT show R – so what?</a:t>
            </a:r>
          </a:p>
          <a:p>
            <a:pPr lvl="1"/>
            <a:r>
              <a:rPr lang="en-US" dirty="0"/>
              <a:t>We presently interpret this as being caused by a more resistive REBCO-Ag interface.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We do not believe this is inherent and it may even be useful in enhancing the quench propagation velocity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7314" y="5712853"/>
            <a:ext cx="425547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Levin, G A, et al. “The Effects of Superconductor–Stabilizer Interfacial Resistance on the Quench of a Current-Carrying Coated Conductor.” </a:t>
            </a:r>
            <a:r>
              <a:rPr lang="en-US" sz="1000" i="1" dirty="0"/>
              <a:t>Superconductor Science and Technology</a:t>
            </a:r>
            <a:r>
              <a:rPr lang="en-US" sz="1000" dirty="0"/>
              <a:t>, vol. 23, no. 1, 2009, p. 014021., doi:10.1088/0953-2048/23/1/014021.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16149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428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 loss is clearly by outward diffusion of oxygen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857" y="1188582"/>
            <a:ext cx="4111143" cy="30833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394" y="1230558"/>
            <a:ext cx="4231432" cy="31735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3" y="1379367"/>
            <a:ext cx="3878687" cy="2909015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74522" y="4835347"/>
            <a:ext cx="11667177" cy="129081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 loss is pretty well predicted by an Arrhenius plot with Q = 0.9 eV/atom</a:t>
            </a:r>
          </a:p>
          <a:p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 loss correlates well to T</a:t>
            </a:r>
            <a:r>
              <a:rPr lang="en-US" baseline="-25000" dirty="0" smtClean="0"/>
              <a:t>c</a:t>
            </a:r>
            <a:r>
              <a:rPr lang="en-US" dirty="0" smtClean="0"/>
              <a:t> loss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713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0DBAE00-C0C1-4C63-8B00-9FB83FA0552A}"/>
              </a:ext>
            </a:extLst>
          </p:cNvPr>
          <p:cNvGrpSpPr/>
          <p:nvPr/>
        </p:nvGrpSpPr>
        <p:grpSpPr>
          <a:xfrm>
            <a:off x="5555849" y="1050305"/>
            <a:ext cx="6484459" cy="5234747"/>
            <a:chOff x="5555849" y="1050305"/>
            <a:chExt cx="6484459" cy="523474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6AF4364-5F8A-4D21-A84E-0F280AB9FD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5849" y="1050305"/>
              <a:ext cx="6484459" cy="5234747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8708E39-26F3-48F1-BEBB-8F2B8375E1E2}"/>
                </a:ext>
              </a:extLst>
            </p:cNvPr>
            <p:cNvSpPr/>
            <p:nvPr/>
          </p:nvSpPr>
          <p:spPr>
            <a:xfrm>
              <a:off x="7812911" y="1620456"/>
              <a:ext cx="2071869" cy="92597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87667A-DA2E-4C20-8677-3651D84909BA}"/>
                </a:ext>
              </a:extLst>
            </p:cNvPr>
            <p:cNvSpPr/>
            <p:nvPr/>
          </p:nvSpPr>
          <p:spPr>
            <a:xfrm>
              <a:off x="7500395" y="2485761"/>
              <a:ext cx="2766349" cy="1218138"/>
            </a:xfrm>
            <a:prstGeom prst="ellipse">
              <a:avLst/>
            </a:prstGeom>
            <a:noFill/>
            <a:ln w="38100">
              <a:solidFill>
                <a:schemeClr val="accent5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33BAD72-E8B7-41F8-9040-D2FAE3B18439}"/>
                </a:ext>
              </a:extLst>
            </p:cNvPr>
            <p:cNvSpPr txBox="1"/>
            <p:nvPr/>
          </p:nvSpPr>
          <p:spPr>
            <a:xfrm>
              <a:off x="10174147" y="1493134"/>
              <a:ext cx="16551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Suppose we treat at 200 C for 36 hours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D6FEAD8-2ED6-42DA-9336-FB26F960D132}"/>
                </a:ext>
              </a:extLst>
            </p:cNvPr>
            <p:cNvCxnSpPr/>
            <p:nvPr/>
          </p:nvCxnSpPr>
          <p:spPr>
            <a:xfrm flipH="1">
              <a:off x="9988952" y="2210765"/>
              <a:ext cx="277792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A294BF6-FE91-4385-865F-2057AA586ABB}"/>
                </a:ext>
              </a:extLst>
            </p:cNvPr>
            <p:cNvSpPr txBox="1"/>
            <p:nvPr/>
          </p:nvSpPr>
          <p:spPr>
            <a:xfrm>
              <a:off x="10402858" y="2633165"/>
              <a:ext cx="15013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5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And treat this at 200 C for 30 hours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257E828-06D8-4D3F-8A60-5C928D9AFFFC}"/>
                </a:ext>
              </a:extLst>
            </p:cNvPr>
            <p:cNvCxnSpPr/>
            <p:nvPr/>
          </p:nvCxnSpPr>
          <p:spPr>
            <a:xfrm flipH="1">
              <a:off x="10289040" y="2872451"/>
              <a:ext cx="277792" cy="0"/>
            </a:xfrm>
            <a:prstGeom prst="straightConnector1">
              <a:avLst/>
            </a:prstGeom>
            <a:ln w="57150">
              <a:solidFill>
                <a:schemeClr val="accent5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0A48B2A-8DA0-4C63-8652-789960678504}"/>
                </a:ext>
              </a:extLst>
            </p:cNvPr>
            <p:cNvSpPr txBox="1"/>
            <p:nvPr/>
          </p:nvSpPr>
          <p:spPr>
            <a:xfrm>
              <a:off x="7241283" y="4441537"/>
              <a:ext cx="34768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Standard Deviation of I</a:t>
              </a:r>
              <a:r>
                <a:rPr lang="en-US" baseline="-25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~ 354 A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21" y="137378"/>
            <a:ext cx="11667179" cy="84296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So what?  32 T could have had a uniform I</a:t>
            </a:r>
            <a:r>
              <a:rPr lang="en-US" sz="3200" baseline="-25000" dirty="0" smtClean="0"/>
              <a:t>c</a:t>
            </a:r>
            <a:r>
              <a:rPr lang="en-US" sz="3200" dirty="0" smtClean="0"/>
              <a:t> across all pancakes, simplifying quench protection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466" y="1342251"/>
            <a:ext cx="5281326" cy="507652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With this method, a controllable degradation treatment for a given tape can be developed, allowing for I</a:t>
            </a:r>
            <a:r>
              <a:rPr lang="en-US" baseline="-25000" dirty="0"/>
              <a:t>c</a:t>
            </a:r>
            <a:r>
              <a:rPr lang="en-US" dirty="0"/>
              <a:t> reduction in various parts of a magnet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increased resistance could prove to be beneficial</a:t>
            </a:r>
            <a:br>
              <a:rPr lang="en-US" dirty="0"/>
            </a:br>
            <a:endParaRPr lang="en-US" dirty="0"/>
          </a:p>
          <a:p>
            <a:r>
              <a:rPr lang="en-US" dirty="0"/>
              <a:t>More control over ReBCO in possession, not limited to its manufactured I</a:t>
            </a:r>
            <a:r>
              <a:rPr lang="en-US" baseline="-25000" dirty="0"/>
              <a:t>c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Simple and easily reproducible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555849" y="1049643"/>
            <a:ext cx="6484459" cy="5235409"/>
            <a:chOff x="5555849" y="1049643"/>
            <a:chExt cx="6484459" cy="523540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2F40CB9-9277-4B91-9B76-F0E10909F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5849" y="1049643"/>
              <a:ext cx="6484459" cy="523540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C6F2D93-33F3-41EC-A833-3217F1F9AAC0}"/>
                </a:ext>
              </a:extLst>
            </p:cNvPr>
            <p:cNvSpPr txBox="1"/>
            <p:nvPr/>
          </p:nvSpPr>
          <p:spPr>
            <a:xfrm>
              <a:off x="7524863" y="4744673"/>
              <a:ext cx="34768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Standard Deviation of I</a:t>
              </a:r>
              <a:r>
                <a:rPr lang="en-US" baseline="-25000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~ 92 A</a:t>
              </a:r>
            </a:p>
          </p:txBody>
        </p:sp>
      </p:grp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822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Additional Thanks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21" y="2113514"/>
            <a:ext cx="11667177" cy="298602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Huub Weijers for the helpful plots of the 32T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All ASC members and graduate students for all their support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025" y="3240007"/>
            <a:ext cx="6059949" cy="377985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872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8553" y="2748694"/>
            <a:ext cx="1246548" cy="661964"/>
          </a:xfrm>
        </p:spPr>
        <p:txBody>
          <a:bodyPr>
            <a:normAutofit fontScale="90000"/>
          </a:bodyPr>
          <a:lstStyle/>
          <a:p>
            <a:r>
              <a:rPr lang="en-US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17250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6" y="67247"/>
            <a:ext cx="7143526" cy="105897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20 Samples </a:t>
            </a:r>
            <a:r>
              <a:rPr lang="en-US" dirty="0" smtClean="0"/>
              <a:t>with varying HT from 4 h/200 </a:t>
            </a:r>
            <a:r>
              <a:rPr lang="en-US" dirty="0"/>
              <a:t>C to </a:t>
            </a:r>
            <a:r>
              <a:rPr lang="en-US" dirty="0" smtClean="0"/>
              <a:t>8h/240 </a:t>
            </a:r>
            <a:r>
              <a:rPr lang="en-US" dirty="0"/>
              <a:t>C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9793" y="1454406"/>
            <a:ext cx="5968336" cy="4253876"/>
          </a:xfrm>
        </p:spPr>
        <p:txBody>
          <a:bodyPr>
            <a:normAutofit/>
          </a:bodyPr>
          <a:lstStyle/>
          <a:p>
            <a:r>
              <a:rPr lang="en-US" sz="1700" dirty="0"/>
              <a:t>20 samples were treated:</a:t>
            </a:r>
          </a:p>
          <a:p>
            <a:pPr lvl="1"/>
            <a:r>
              <a:rPr lang="pt-BR" sz="1400" dirty="0"/>
              <a:t>4,8,16,32 h @ 200 C</a:t>
            </a:r>
          </a:p>
          <a:p>
            <a:pPr lvl="1"/>
            <a:r>
              <a:rPr lang="pt-BR" sz="1400" dirty="0"/>
              <a:t>4,8,16,32 h @ 210 C</a:t>
            </a:r>
          </a:p>
          <a:p>
            <a:pPr lvl="1"/>
            <a:r>
              <a:rPr lang="pt-BR" sz="1400" dirty="0"/>
              <a:t>2,4,8,16 h @ 220 C</a:t>
            </a:r>
          </a:p>
          <a:p>
            <a:pPr lvl="1"/>
            <a:r>
              <a:rPr lang="pt-BR" sz="1400" dirty="0"/>
              <a:t>1,2,4,8 h @ 230 C</a:t>
            </a:r>
          </a:p>
          <a:p>
            <a:pPr lvl="1"/>
            <a:r>
              <a:rPr lang="pt-BR" sz="1400" dirty="0"/>
              <a:t>1,2,4,8 h @ 240 C</a:t>
            </a:r>
          </a:p>
          <a:p>
            <a:pPr lvl="1"/>
            <a:r>
              <a:rPr lang="en-US" sz="1400" dirty="0"/>
              <a:t>All vacuum-pumped, backfilled with Argon, and treated in flowing Argon</a:t>
            </a:r>
            <a:endParaRPr lang="en-US" sz="1700" dirty="0"/>
          </a:p>
          <a:p>
            <a:r>
              <a:rPr lang="en-US" sz="1700" dirty="0"/>
              <a:t>Temperature reached in ~ 1 hour</a:t>
            </a:r>
          </a:p>
          <a:p>
            <a:pPr lvl="1"/>
            <a:r>
              <a:rPr lang="en-US" sz="1400" dirty="0"/>
              <a:t>All treatments follow this profile</a:t>
            </a:r>
          </a:p>
          <a:p>
            <a:pPr lvl="1"/>
            <a:r>
              <a:rPr lang="en-US" sz="1400" dirty="0"/>
              <a:t>Allowed to cool-down to ~30 C in Argon before removing from furnace</a:t>
            </a:r>
          </a:p>
          <a:p>
            <a:pPr lvl="1"/>
            <a:endParaRPr lang="en-US" sz="1700" dirty="0"/>
          </a:p>
          <a:p>
            <a:r>
              <a:rPr lang="en-US" sz="1700" dirty="0"/>
              <a:t>All samples </a:t>
            </a:r>
            <a:r>
              <a:rPr lang="en-US" sz="1700" dirty="0" smtClean="0"/>
              <a:t>had T</a:t>
            </a:r>
            <a:r>
              <a:rPr lang="en-US" sz="1700" baseline="-25000" dirty="0" smtClean="0"/>
              <a:t>c</a:t>
            </a:r>
            <a:r>
              <a:rPr lang="en-US" sz="1700" dirty="0" smtClean="0"/>
              <a:t> </a:t>
            </a:r>
            <a:r>
              <a:rPr lang="en-US" sz="1700" dirty="0"/>
              <a:t>and I</a:t>
            </a:r>
            <a:r>
              <a:rPr lang="en-US" sz="1700" baseline="-25000" dirty="0"/>
              <a:t>c</a:t>
            </a:r>
            <a:r>
              <a:rPr lang="en-US" sz="1700" dirty="0"/>
              <a:t> characterization</a:t>
            </a:r>
          </a:p>
          <a:p>
            <a:pPr lvl="1"/>
            <a:endParaRPr 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7589519" y="137379"/>
            <a:ext cx="3938439" cy="3198925"/>
            <a:chOff x="7589519" y="137379"/>
            <a:chExt cx="3938439" cy="319892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9519" y="137379"/>
              <a:ext cx="3938439" cy="295270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706683" y="3090083"/>
              <a:ext cx="1704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Treatment Profiles – 240 C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589519" y="3371030"/>
            <a:ext cx="3938439" cy="3198925"/>
            <a:chOff x="7589519" y="3371030"/>
            <a:chExt cx="3938439" cy="31989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9519" y="3371030"/>
              <a:ext cx="3938439" cy="295270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706683" y="6323734"/>
              <a:ext cx="17091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Treatment Profiles – 200 C</a:t>
              </a:r>
            </a:p>
          </p:txBody>
        </p:sp>
      </p:grp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996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800" dirty="0"/>
              <a:t>Outline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Motivations for controllable degradation of coated conductors</a:t>
            </a:r>
          </a:p>
          <a:p>
            <a:r>
              <a:rPr lang="en-US" dirty="0"/>
              <a:t>Methods</a:t>
            </a:r>
          </a:p>
          <a:p>
            <a:r>
              <a:rPr lang="en-US" dirty="0"/>
              <a:t>Results</a:t>
            </a:r>
          </a:p>
          <a:p>
            <a:r>
              <a:rPr lang="en-US" dirty="0"/>
              <a:t>Implications for future magnet designs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51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(4.2 K,5 T) versus Temperature and Duration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835" y="1518827"/>
            <a:ext cx="5333333" cy="40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21" y="1518827"/>
            <a:ext cx="5333333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(4.2 K,10 T) versus Temperature and Duration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835" y="1518827"/>
            <a:ext cx="5333333" cy="3999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21" y="1518827"/>
            <a:ext cx="5333333" cy="399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52" y="137379"/>
            <a:ext cx="11776049" cy="899576"/>
          </a:xfrm>
        </p:spPr>
        <p:txBody>
          <a:bodyPr>
            <a:noAutofit/>
          </a:bodyPr>
          <a:lstStyle/>
          <a:p>
            <a:r>
              <a:rPr lang="en-US" sz="3000" dirty="0"/>
              <a:t>The large anisotropy of REBCO makes many regions of a solenoid far too stable (Weijers: 32 T experience)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31749" y="3353401"/>
            <a:ext cx="2650959" cy="2434467"/>
            <a:chOff x="8678371" y="280600"/>
            <a:chExt cx="2657475" cy="2556714"/>
          </a:xfrm>
        </p:grpSpPr>
        <p:sp>
          <p:nvSpPr>
            <p:cNvPr id="5" name="TextBox 4"/>
            <p:cNvSpPr txBox="1"/>
            <p:nvPr/>
          </p:nvSpPr>
          <p:spPr>
            <a:xfrm>
              <a:off x="8902454" y="2591093"/>
              <a:ext cx="24112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Angular Dependence of ReBCO at 30T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8371" y="280600"/>
              <a:ext cx="2657475" cy="2314575"/>
            </a:xfrm>
            <a:prstGeom prst="rect">
              <a:avLst/>
            </a:prstGeom>
          </p:spPr>
        </p:pic>
      </p:grpSp>
      <p:sp>
        <p:nvSpPr>
          <p:cNvPr id="23" name="Text Placeholder 2"/>
          <p:cNvSpPr txBox="1">
            <a:spLocks/>
          </p:cNvSpPr>
          <p:nvPr/>
        </p:nvSpPr>
        <p:spPr>
          <a:xfrm>
            <a:off x="3149521" y="5635530"/>
            <a:ext cx="8890788" cy="760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3733" kern="1200">
                <a:solidFill>
                  <a:schemeClr val="tx1"/>
                </a:solidFill>
                <a:latin typeface="Open Sans" panose="020B0606030504020204" pitchFamily="34" charset="0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Open Sans" panose="020B0606030504020204" pitchFamily="34" charset="0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Open Sans" panose="020B0606030504020204" pitchFamily="34" charset="0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lnSpc>
                <a:spcPct val="100000"/>
              </a:lnSpc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In 32 T, I</a:t>
            </a:r>
            <a:r>
              <a:rPr lang="en-US" sz="2000" baseline="-25000" dirty="0"/>
              <a:t>c</a:t>
            </a:r>
            <a:r>
              <a:rPr lang="en-US" sz="2000" dirty="0"/>
              <a:t> for central pancakes was up to 1800 A when the end pancakes had I</a:t>
            </a:r>
            <a:r>
              <a:rPr lang="en-US" sz="2000" baseline="-25000" dirty="0"/>
              <a:t>c</a:t>
            </a:r>
            <a:r>
              <a:rPr lang="en-US" sz="2000" dirty="0"/>
              <a:t> ~700 A and I</a:t>
            </a:r>
            <a:r>
              <a:rPr lang="en-US" sz="2000" baseline="-25000" dirty="0"/>
              <a:t>operating</a:t>
            </a:r>
            <a:r>
              <a:rPr lang="en-US" sz="2000" dirty="0"/>
              <a:t> was 174 A 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3609804" y="1050306"/>
            <a:ext cx="8430504" cy="4606190"/>
            <a:chOff x="3609804" y="1050306"/>
            <a:chExt cx="8430504" cy="460619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6914" y="1050306"/>
              <a:ext cx="7813394" cy="4606190"/>
            </a:xfrm>
            <a:prstGeom prst="rect">
              <a:avLst/>
            </a:prstGeom>
          </p:spPr>
        </p:pic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42108765"/>
                </p:ext>
              </p:extLst>
            </p:nvPr>
          </p:nvGraphicFramePr>
          <p:xfrm>
            <a:off x="4714470" y="2279132"/>
            <a:ext cx="3890963" cy="27241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50" name="Group 49"/>
            <p:cNvGrpSpPr/>
            <p:nvPr/>
          </p:nvGrpSpPr>
          <p:grpSpPr>
            <a:xfrm>
              <a:off x="3609804" y="4895731"/>
              <a:ext cx="1558239" cy="573716"/>
              <a:chOff x="3609804" y="4895731"/>
              <a:chExt cx="1558239" cy="573716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 flipV="1">
                <a:off x="4794255" y="4895731"/>
                <a:ext cx="373788" cy="28197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0" name="TextBox 9"/>
              <p:cNvSpPr txBox="1"/>
              <p:nvPr/>
            </p:nvSpPr>
            <p:spPr>
              <a:xfrm>
                <a:off x="3609804" y="5169365"/>
                <a:ext cx="1531188" cy="3000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US" sz="1350" kern="0" dirty="0">
                    <a:solidFill>
                      <a:srgbClr val="0000FF"/>
                    </a:solidFill>
                  </a:rPr>
                  <a:t>Operating current</a:t>
                </a:r>
              </a:p>
            </p:txBody>
          </p:sp>
        </p:grpSp>
        <p:cxnSp>
          <p:nvCxnSpPr>
            <p:cNvPr id="11" name="Straight Connector 10"/>
            <p:cNvCxnSpPr/>
            <p:nvPr/>
          </p:nvCxnSpPr>
          <p:spPr>
            <a:xfrm flipV="1">
              <a:off x="5256155" y="4848756"/>
              <a:ext cx="3137500" cy="9510"/>
            </a:xfrm>
            <a:prstGeom prst="line">
              <a:avLst/>
            </a:prstGeom>
            <a:noFill/>
            <a:ln w="25400" cap="flat" cmpd="sng" algn="ctr">
              <a:solidFill>
                <a:srgbClr val="3A5DAE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6" name="Oval 15"/>
            <p:cNvSpPr/>
            <p:nvPr/>
          </p:nvSpPr>
          <p:spPr>
            <a:xfrm>
              <a:off x="6954982" y="1399450"/>
              <a:ext cx="2475022" cy="1514926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 dirty="0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9430004" y="1386099"/>
              <a:ext cx="1468672" cy="632362"/>
              <a:chOff x="10304404" y="1357468"/>
              <a:chExt cx="1468672" cy="632362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10304404" y="1357468"/>
                <a:ext cx="1468672" cy="507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n-US" sz="1350" kern="0" dirty="0">
                    <a:solidFill>
                      <a:sysClr val="windowText" lastClr="000000"/>
                    </a:solidFill>
                  </a:rPr>
                  <a:t>~35-40 K margin</a:t>
                </a:r>
              </a:p>
              <a:p>
                <a:pPr defTabSz="685800">
                  <a:defRPr/>
                </a:pPr>
                <a:r>
                  <a:rPr lang="en-US" sz="1350" kern="0" dirty="0">
                    <a:solidFill>
                      <a:sysClr val="windowText" lastClr="000000"/>
                    </a:solidFill>
                  </a:rPr>
                  <a:t> (T</a:t>
                </a:r>
                <a:r>
                  <a:rPr lang="en-US" sz="1500" kern="0" baseline="-25000" dirty="0">
                    <a:solidFill>
                      <a:sysClr val="windowText" lastClr="000000"/>
                    </a:solidFill>
                  </a:rPr>
                  <a:t>cs</a:t>
                </a:r>
                <a:r>
                  <a:rPr lang="en-US" sz="1350" kern="0" dirty="0">
                    <a:solidFill>
                      <a:sysClr val="windowText" lastClr="000000"/>
                    </a:solidFill>
                  </a:rPr>
                  <a:t> = 40-45 K)</a:t>
                </a:r>
              </a:p>
            </p:txBody>
          </p:sp>
          <p:cxnSp>
            <p:nvCxnSpPr>
              <p:cNvPr id="21" name="Straight Arrow Connector 20"/>
              <p:cNvCxnSpPr>
                <a:stCxn id="17" idx="2"/>
              </p:cNvCxnSpPr>
              <p:nvPr/>
            </p:nvCxnSpPr>
            <p:spPr>
              <a:xfrm flipH="1">
                <a:off x="10454289" y="1842214"/>
                <a:ext cx="561734" cy="147616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7" name="Group 36"/>
            <p:cNvGrpSpPr/>
            <p:nvPr/>
          </p:nvGrpSpPr>
          <p:grpSpPr>
            <a:xfrm>
              <a:off x="5252937" y="3439667"/>
              <a:ext cx="6174505" cy="679749"/>
              <a:chOff x="5252937" y="3439667"/>
              <a:chExt cx="6174505" cy="67974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7596254" y="3710520"/>
                <a:ext cx="1516762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sysClr val="windowText" lastClr="000000"/>
                    </a:solidFill>
                  </a:rPr>
                  <a:t>~ 25-30 K margin</a:t>
                </a:r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5252937" y="3450306"/>
                <a:ext cx="2343317" cy="595625"/>
                <a:chOff x="5083837" y="3522326"/>
                <a:chExt cx="2343317" cy="595625"/>
              </a:xfrm>
            </p:grpSpPr>
            <p:cxnSp>
              <p:nvCxnSpPr>
                <p:cNvPr id="15" name="Straight Arrow Connector 14"/>
                <p:cNvCxnSpPr/>
                <p:nvPr/>
              </p:nvCxnSpPr>
              <p:spPr>
                <a:xfrm flipH="1" flipV="1">
                  <a:off x="5834536" y="3914347"/>
                  <a:ext cx="1592618" cy="9237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000000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18" name="Oval 17"/>
                <p:cNvSpPr/>
                <p:nvPr/>
              </p:nvSpPr>
              <p:spPr>
                <a:xfrm>
                  <a:off x="5083837" y="3522326"/>
                  <a:ext cx="750699" cy="595625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dash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 dirty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9125526" y="3439667"/>
                <a:ext cx="2301916" cy="679749"/>
                <a:chOff x="5454278" y="3457327"/>
                <a:chExt cx="2818953" cy="703194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7356956" y="3457327"/>
                  <a:ext cx="916275" cy="703194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dash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 dirty="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5454278" y="3883429"/>
                  <a:ext cx="1902678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000000"/>
                  </a:solidFill>
                  <a:prstDash val="solid"/>
                  <a:tailEnd type="arrow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</p:grpSp>
        <p:grpSp>
          <p:nvGrpSpPr>
            <p:cNvPr id="44" name="Group 43"/>
            <p:cNvGrpSpPr/>
            <p:nvPr/>
          </p:nvGrpSpPr>
          <p:grpSpPr>
            <a:xfrm>
              <a:off x="5252938" y="4307389"/>
              <a:ext cx="4206972" cy="300082"/>
              <a:chOff x="5252938" y="4307389"/>
              <a:chExt cx="4206972" cy="300082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flipH="1">
                <a:off x="5252938" y="4457430"/>
                <a:ext cx="2343316" cy="12014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8" name="TextBox 37"/>
              <p:cNvSpPr txBox="1"/>
              <p:nvPr/>
            </p:nvSpPr>
            <p:spPr>
              <a:xfrm>
                <a:off x="7596254" y="4307389"/>
                <a:ext cx="1863656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sysClr val="windowText" lastClr="000000"/>
                    </a:solidFill>
                  </a:rPr>
                  <a:t>256 A = ~10 K margin</a:t>
                </a: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8470649" y="4577240"/>
              <a:ext cx="3170430" cy="300082"/>
              <a:chOff x="8470649" y="4577240"/>
              <a:chExt cx="3170430" cy="300082"/>
            </a:xfrm>
          </p:grpSpPr>
          <p:cxnSp>
            <p:nvCxnSpPr>
              <p:cNvPr id="13" name="Straight Arrow Connector 12"/>
              <p:cNvCxnSpPr>
                <a:stCxn id="39" idx="1"/>
              </p:cNvCxnSpPr>
              <p:nvPr/>
            </p:nvCxnSpPr>
            <p:spPr>
              <a:xfrm flipH="1">
                <a:off x="8470649" y="4727281"/>
                <a:ext cx="1465194" cy="12147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9" name="TextBox 38"/>
              <p:cNvSpPr txBox="1"/>
              <p:nvPr/>
            </p:nvSpPr>
            <p:spPr>
              <a:xfrm>
                <a:off x="9935843" y="4577240"/>
                <a:ext cx="1705236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1350" kern="0" dirty="0">
                    <a:solidFill>
                      <a:sysClr val="windowText" lastClr="000000"/>
                    </a:solidFill>
                  </a:rPr>
                  <a:t>174 A = 0 K margin</a:t>
                </a:r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337B93FE-6501-4763-A256-46338FC8937C}"/>
              </a:ext>
            </a:extLst>
          </p:cNvPr>
          <p:cNvSpPr txBox="1"/>
          <p:nvPr/>
        </p:nvSpPr>
        <p:spPr>
          <a:xfrm>
            <a:off x="431749" y="1418296"/>
            <a:ext cx="3795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REBCO solenoids quench in the end windings where I</a:t>
            </a:r>
            <a:r>
              <a:rPr lang="en-US" baseline="-25000" dirty="0"/>
              <a:t>c</a:t>
            </a:r>
            <a:r>
              <a:rPr lang="en-US" dirty="0"/>
              <a:t> ~20% of central windings due to the large I</a:t>
            </a:r>
            <a:r>
              <a:rPr lang="en-US" baseline="-25000" dirty="0"/>
              <a:t>c</a:t>
            </a:r>
            <a:r>
              <a:rPr lang="en-US" dirty="0"/>
              <a:t> anisotropy</a:t>
            </a:r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265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4DCAEB-B4CF-4075-8CB1-A3B097503C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45382" y="867522"/>
            <a:ext cx="5299248" cy="48514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How best to address highly </a:t>
            </a:r>
            <a:r>
              <a:rPr lang="en-US" sz="3200" dirty="0" smtClean="0"/>
              <a:t>a variable </a:t>
            </a:r>
            <a:r>
              <a:rPr lang="en-US" sz="3200" dirty="0"/>
              <a:t>stability margin?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659" y="1001955"/>
            <a:ext cx="5028243" cy="3676351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/>
              <a:t>Mix and match conductors from various </a:t>
            </a:r>
            <a:r>
              <a:rPr lang="en-US" sz="2400" dirty="0" smtClean="0"/>
              <a:t>companies with natural variation of I</a:t>
            </a:r>
            <a:r>
              <a:rPr lang="en-US" sz="2400" baseline="-25000" dirty="0" smtClean="0"/>
              <a:t>c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Ask </a:t>
            </a:r>
            <a:r>
              <a:rPr lang="en-US" sz="2400" dirty="0" smtClean="0"/>
              <a:t>one or more particular conductor </a:t>
            </a:r>
            <a:r>
              <a:rPr lang="en-US" sz="2400" dirty="0"/>
              <a:t>manufacturers to deliver low I</a:t>
            </a:r>
            <a:r>
              <a:rPr lang="en-US" sz="2400" baseline="-25000" dirty="0"/>
              <a:t>c</a:t>
            </a:r>
            <a:r>
              <a:rPr lang="en-US" sz="2400" dirty="0"/>
              <a:t>, not just high I</a:t>
            </a:r>
            <a:r>
              <a:rPr lang="en-US" sz="2400" baseline="-25000" dirty="0"/>
              <a:t>c</a:t>
            </a:r>
            <a:r>
              <a:rPr lang="en-US" sz="2400" dirty="0"/>
              <a:t> conductors?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Develop a post-delivery HT to controllably degrade the </a:t>
            </a:r>
            <a:r>
              <a:rPr lang="en-US" sz="2400" dirty="0" smtClean="0">
                <a:solidFill>
                  <a:srgbClr val="FF0000"/>
                </a:solidFill>
              </a:rPr>
              <a:t>I</a:t>
            </a:r>
            <a:r>
              <a:rPr lang="en-US" sz="2400" baseline="-25000" dirty="0" smtClean="0">
                <a:solidFill>
                  <a:srgbClr val="FF0000"/>
                </a:solidFill>
              </a:rPr>
              <a:t>c</a:t>
            </a:r>
            <a:r>
              <a:rPr lang="en-US" sz="2400" dirty="0" smtClean="0">
                <a:solidFill>
                  <a:srgbClr val="FF0000"/>
                </a:solidFill>
              </a:rPr>
              <a:t> so that conductor bought to one specification can be repurposed as best needed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10482146" y="864858"/>
            <a:ext cx="423747" cy="2741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590264" y="726359"/>
            <a:ext cx="1044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en-US" sz="1200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6.9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 T</a:t>
            </a:r>
            <a:r>
              <a:rPr lang="en-US" sz="1200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92K</a:t>
            </a:r>
          </a:p>
        </p:txBody>
      </p:sp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6345382" y="2196790"/>
            <a:ext cx="2410688" cy="4418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181902" y="2042901"/>
            <a:ext cx="1302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en-US" sz="1400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6.5</a:t>
            </a: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</a:t>
            </a:r>
            <a:r>
              <a:rPr lang="en-US" sz="1400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~ 60 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64242" y="5791452"/>
            <a:ext cx="5061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3"/>
                </a:solidFill>
              </a:rPr>
              <a:t>Structural and Superconducting Properties of High-Tc Superconductors, 1999, Page 25, https://inis.iaea.org/collection/NCLCollectionStore/_Public/31/009/31009747.pdf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678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Methodology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504" y="923747"/>
            <a:ext cx="4827565" cy="523016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We chose </a:t>
            </a:r>
            <a:r>
              <a:rPr lang="en-US" dirty="0"/>
              <a:t>32 T REBCO tapes made by SuperPower with thick Cu (50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on each side)</a:t>
            </a:r>
          </a:p>
          <a:p>
            <a:endParaRPr lang="en-US" dirty="0"/>
          </a:p>
          <a:p>
            <a:r>
              <a:rPr lang="en-US" dirty="0"/>
              <a:t>HT in Ar to avoid surface oxidation in range 200-240 C to be compatible with subsequent solder treatments</a:t>
            </a:r>
          </a:p>
          <a:p>
            <a:endParaRPr lang="en-US" dirty="0"/>
          </a:p>
          <a:p>
            <a:r>
              <a:rPr lang="en-US" dirty="0" smtClean="0"/>
              <a:t>Measured </a:t>
            </a:r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, I</a:t>
            </a:r>
            <a:r>
              <a:rPr lang="en-US" baseline="-25000" dirty="0"/>
              <a:t>c</a:t>
            </a:r>
            <a:r>
              <a:rPr lang="en-US" dirty="0"/>
              <a:t> (77 K(SF) and 4.2 K (15 T)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775417" y="899964"/>
            <a:ext cx="5753974" cy="4115381"/>
            <a:chOff x="461295" y="3385726"/>
            <a:chExt cx="4884076" cy="2959087"/>
          </a:xfrm>
        </p:grpSpPr>
        <p:grpSp>
          <p:nvGrpSpPr>
            <p:cNvPr id="5" name="Group 4"/>
            <p:cNvGrpSpPr/>
            <p:nvPr/>
          </p:nvGrpSpPr>
          <p:grpSpPr>
            <a:xfrm>
              <a:off x="461295" y="3754868"/>
              <a:ext cx="4884076" cy="2589945"/>
              <a:chOff x="6243986" y="1385219"/>
              <a:chExt cx="5373399" cy="3378391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43986" y="1385219"/>
                <a:ext cx="5373399" cy="3132170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8161757" y="4517389"/>
                <a:ext cx="15378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Heat Treatment Profile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158059" y="3385726"/>
              <a:ext cx="3490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Typical Heat Treatment Profile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049818" y="5147960"/>
            <a:ext cx="5087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Treatments </a:t>
            </a:r>
            <a:r>
              <a:rPr lang="en-U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batch mode with 0.2 m long samples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251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6672"/>
            <a:ext cx="7629525" cy="1686960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T</a:t>
            </a:r>
            <a:r>
              <a:rPr lang="en-US" sz="3000" baseline="-25000" dirty="0"/>
              <a:t>c</a:t>
            </a:r>
            <a:r>
              <a:rPr lang="en-US" sz="3000" dirty="0"/>
              <a:t> can be reproducibly degraded but is not yet </a:t>
            </a:r>
            <a:r>
              <a:rPr lang="en-US" sz="3000" dirty="0" smtClean="0"/>
              <a:t>uniform, especially for longer HT</a:t>
            </a:r>
            <a:endParaRPr lang="en-US" sz="3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627" y="1527851"/>
            <a:ext cx="6832859" cy="4051417"/>
          </a:xfrm>
        </p:spPr>
        <p:txBody>
          <a:bodyPr>
            <a:noAutofit/>
          </a:bodyPr>
          <a:lstStyle/>
          <a:p>
            <a:r>
              <a:rPr lang="en-US" sz="2000" dirty="0"/>
              <a:t>T</a:t>
            </a:r>
            <a:r>
              <a:rPr lang="en-US" sz="2000" baseline="-25000" dirty="0"/>
              <a:t>c</a:t>
            </a:r>
            <a:r>
              <a:rPr lang="en-US" sz="2000" dirty="0"/>
              <a:t> fitting done by:</a:t>
            </a:r>
          </a:p>
          <a:p>
            <a:pPr lvl="1"/>
            <a:r>
              <a:rPr lang="en-US" sz="1800" dirty="0"/>
              <a:t>Linear Fit between 40% &amp; 60% of maximum moment</a:t>
            </a:r>
          </a:p>
          <a:p>
            <a:pPr lvl="1"/>
            <a:r>
              <a:rPr lang="en-US" sz="1800" dirty="0"/>
              <a:t>Linear Fit of first 10 points</a:t>
            </a:r>
          </a:p>
          <a:p>
            <a:pPr lvl="1"/>
            <a:r>
              <a:rPr lang="en-US" sz="1800" dirty="0"/>
              <a:t>Intersection of these </a:t>
            </a:r>
            <a:r>
              <a:rPr lang="en-US" sz="1800" dirty="0" smtClean="0"/>
              <a:t>fits at 0 and 1</a:t>
            </a:r>
            <a:endParaRPr lang="en-US" sz="1800" dirty="0"/>
          </a:p>
          <a:p>
            <a:pPr lvl="1"/>
            <a:r>
              <a:rPr lang="en-US" sz="1800" dirty="0" smtClean="0"/>
              <a:t>Breadth </a:t>
            </a:r>
            <a:r>
              <a:rPr lang="en-US" sz="1800" dirty="0"/>
              <a:t>defined as </a:t>
            </a:r>
            <a:r>
              <a:rPr lang="en-US" sz="1800" dirty="0" smtClean="0">
                <a:latin typeface="Symbol" panose="05050102010706020507" pitchFamily="18" charset="2"/>
              </a:rPr>
              <a:t>D</a:t>
            </a:r>
            <a:r>
              <a:rPr lang="en-US" sz="1800" dirty="0" smtClean="0"/>
              <a:t>T at </a:t>
            </a:r>
            <a:r>
              <a:rPr lang="en-US" sz="1800" dirty="0"/>
              <a:t>10% &amp; 90% of maximum </a:t>
            </a:r>
            <a:r>
              <a:rPr lang="en-US" sz="1800" dirty="0" smtClean="0"/>
              <a:t>moment</a:t>
            </a:r>
            <a:endParaRPr lang="en-US" sz="2000" dirty="0"/>
          </a:p>
          <a:p>
            <a:r>
              <a:rPr lang="en-US" sz="2000" dirty="0" smtClean="0"/>
              <a:t>Longer and higher temperatures give broader transitions</a:t>
            </a:r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Lowest T</a:t>
            </a:r>
            <a:r>
              <a:rPr lang="en-US" sz="2000" baseline="-25000" dirty="0">
                <a:sym typeface="Wingdings" panose="05000000000000000000" pitchFamily="2" charset="2"/>
              </a:rPr>
              <a:t>c</a:t>
            </a:r>
            <a:r>
              <a:rPr lang="en-US" sz="2000" dirty="0">
                <a:sym typeface="Wingdings" panose="05000000000000000000" pitchFamily="2" charset="2"/>
              </a:rPr>
              <a:t> reached was ~72 K, with a spread of ~13 K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Still </a:t>
            </a:r>
            <a:r>
              <a:rPr lang="en-US" sz="1800" dirty="0" smtClean="0">
                <a:sym typeface="Wingdings" panose="05000000000000000000" pitchFamily="2" charset="2"/>
              </a:rPr>
              <a:t>retained an I</a:t>
            </a:r>
            <a:r>
              <a:rPr lang="en-US" sz="1800" baseline="-25000" dirty="0" smtClean="0">
                <a:sym typeface="Wingdings" panose="05000000000000000000" pitchFamily="2" charset="2"/>
              </a:rPr>
              <a:t>c</a:t>
            </a:r>
            <a:r>
              <a:rPr lang="en-US" sz="1800" dirty="0" smtClean="0">
                <a:sym typeface="Wingdings" panose="05000000000000000000" pitchFamily="2" charset="2"/>
              </a:rPr>
              <a:t> of </a:t>
            </a:r>
            <a:r>
              <a:rPr lang="en-US" sz="1800" dirty="0">
                <a:sym typeface="Wingdings" panose="05000000000000000000" pitchFamily="2" charset="2"/>
              </a:rPr>
              <a:t>14 </a:t>
            </a:r>
            <a:r>
              <a:rPr lang="en-US" sz="1800" dirty="0" smtClean="0">
                <a:sym typeface="Wingdings" panose="05000000000000000000" pitchFamily="2" charset="2"/>
              </a:rPr>
              <a:t>A at 77K (SF), </a:t>
            </a:r>
            <a:r>
              <a:rPr lang="en-US" sz="1800" dirty="0">
                <a:sym typeface="Wingdings" panose="05000000000000000000" pitchFamily="2" charset="2"/>
              </a:rPr>
              <a:t>originally was 119 A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Originally, T</a:t>
            </a:r>
            <a:r>
              <a:rPr lang="en-US" sz="1800" baseline="-25000" dirty="0">
                <a:sym typeface="Wingdings" panose="05000000000000000000" pitchFamily="2" charset="2"/>
              </a:rPr>
              <a:t>c</a:t>
            </a:r>
            <a:r>
              <a:rPr lang="en-US" sz="1800" dirty="0">
                <a:sym typeface="Wingdings" panose="05000000000000000000" pitchFamily="2" charset="2"/>
              </a:rPr>
              <a:t> was ~86 K with a spread of ~3 K</a:t>
            </a:r>
            <a:endParaRPr lang="en-US" sz="1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7581203" y="3437213"/>
            <a:ext cx="3956859" cy="3212734"/>
            <a:chOff x="7365074" y="3436400"/>
            <a:chExt cx="3956859" cy="321273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5074" y="3436400"/>
              <a:ext cx="3956859" cy="296651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818117" y="6402913"/>
              <a:ext cx="30507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1000" baseline="-25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Changes with Treatments</a:t>
              </a: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203" y="129066"/>
            <a:ext cx="3956859" cy="3212734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12744361">
            <a:off x="9256661" y="5283197"/>
            <a:ext cx="758614" cy="2641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0636" y="4774243"/>
            <a:ext cx="1180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Greater deoxygenation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11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773" y="206267"/>
            <a:ext cx="11513557" cy="6619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</a:t>
            </a:r>
            <a:r>
              <a:rPr lang="en-US" dirty="0" smtClean="0"/>
              <a:t>is degraded controllably by HT at 200-240 C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0CA343B-9233-4CD5-BEF3-7F80A9E1DED2}"/>
              </a:ext>
            </a:extLst>
          </p:cNvPr>
          <p:cNvGrpSpPr/>
          <p:nvPr/>
        </p:nvGrpSpPr>
        <p:grpSpPr>
          <a:xfrm>
            <a:off x="0" y="1438256"/>
            <a:ext cx="6076190" cy="4628571"/>
            <a:chOff x="0" y="1752020"/>
            <a:chExt cx="6076190" cy="462857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52020"/>
              <a:ext cx="6076190" cy="462857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92501" y="5289249"/>
              <a:ext cx="109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6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32 hours</a:t>
              </a:r>
              <a:endParaRPr lang="en-US" dirty="0">
                <a:solidFill>
                  <a:srgbClr val="FF06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14076" y="3021120"/>
              <a:ext cx="9525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 hours</a:t>
              </a:r>
              <a:endParaRPr lang="en-US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68122" y="4004831"/>
              <a:ext cx="10447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19FF1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 hours</a:t>
              </a:r>
              <a:endParaRPr lang="en-US" dirty="0">
                <a:solidFill>
                  <a:srgbClr val="19FF1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77903" y="5289249"/>
              <a:ext cx="10854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2D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16 hours</a:t>
              </a:r>
              <a:endParaRPr lang="en-US" dirty="0">
                <a:solidFill>
                  <a:srgbClr val="2D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07113" y="4831139"/>
              <a:ext cx="1046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707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 hours</a:t>
              </a:r>
              <a:endParaRPr lang="en-US" dirty="0">
                <a:solidFill>
                  <a:srgbClr val="0707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110BEC0-FAF2-4343-B47E-1E2632E06627}"/>
                </a:ext>
              </a:extLst>
            </p:cNvPr>
            <p:cNvSpPr txBox="1"/>
            <p:nvPr/>
          </p:nvSpPr>
          <p:spPr>
            <a:xfrm>
              <a:off x="5034935" y="2279590"/>
              <a:ext cx="8778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 </a:t>
              </a:r>
              <a:r>
                <a:rPr lang="en-US" dirty="0" smtClean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hour</a:t>
              </a:r>
              <a:endParaRPr lang="en-US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808DBD-5FFF-49E3-898A-E065CDA47796}"/>
              </a:ext>
            </a:extLst>
          </p:cNvPr>
          <p:cNvGrpSpPr/>
          <p:nvPr/>
        </p:nvGrpSpPr>
        <p:grpSpPr>
          <a:xfrm>
            <a:off x="6076190" y="1473970"/>
            <a:ext cx="6076190" cy="4557142"/>
            <a:chOff x="6076190" y="1787734"/>
            <a:chExt cx="6076190" cy="455714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6076190" y="1787734"/>
              <a:ext cx="6076190" cy="455714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1C1271B-D264-4B52-8FC4-52CDF35C2719}"/>
                </a:ext>
              </a:extLst>
            </p:cNvPr>
            <p:cNvSpPr txBox="1"/>
            <p:nvPr/>
          </p:nvSpPr>
          <p:spPr>
            <a:xfrm>
              <a:off x="10712229" y="4667571"/>
              <a:ext cx="926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210 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32A6ED-CFB0-44F6-9030-5B860147AC55}"/>
                </a:ext>
              </a:extLst>
            </p:cNvPr>
            <p:cNvSpPr txBox="1"/>
            <p:nvPr/>
          </p:nvSpPr>
          <p:spPr>
            <a:xfrm>
              <a:off x="9042717" y="4667571"/>
              <a:ext cx="8431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19FF1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220 C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FBE9348-5A7B-495B-82D2-0B745123B720}"/>
                </a:ext>
              </a:extLst>
            </p:cNvPr>
            <p:cNvSpPr txBox="1"/>
            <p:nvPr/>
          </p:nvSpPr>
          <p:spPr>
            <a:xfrm>
              <a:off x="7910875" y="5473915"/>
              <a:ext cx="867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2D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240 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6AD23E-F0D2-4F0A-AB82-CD19FC3336F2}"/>
                </a:ext>
              </a:extLst>
            </p:cNvPr>
            <p:cNvSpPr txBox="1"/>
            <p:nvPr/>
          </p:nvSpPr>
          <p:spPr>
            <a:xfrm>
              <a:off x="7755038" y="4276339"/>
              <a:ext cx="874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707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230 C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456EDD5-149E-4D5A-82BC-A0033A2CA736}"/>
                </a:ext>
              </a:extLst>
            </p:cNvPr>
            <p:cNvSpPr txBox="1"/>
            <p:nvPr/>
          </p:nvSpPr>
          <p:spPr>
            <a:xfrm>
              <a:off x="10612878" y="3359599"/>
              <a:ext cx="9298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200 C</a:t>
              </a:r>
            </a:p>
          </p:txBody>
        </p:sp>
      </p:grp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038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After deoxygenation I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(H,4K, </a:t>
            </a:r>
            <a:r>
              <a:rPr lang="en-US" sz="2800" dirty="0" err="1" smtClean="0"/>
              <a:t>H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‖</a:t>
            </a:r>
            <a:r>
              <a:rPr lang="en-US" sz="2800" dirty="0" err="1" smtClean="0"/>
              <a:t>c</a:t>
            </a:r>
            <a:r>
              <a:rPr lang="en-US" sz="2800" dirty="0" smtClean="0"/>
              <a:t>) was systematically degraded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16149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  <p:grpSp>
        <p:nvGrpSpPr>
          <p:cNvPr id="22" name="Group 21"/>
          <p:cNvGrpSpPr/>
          <p:nvPr/>
        </p:nvGrpSpPr>
        <p:grpSpPr>
          <a:xfrm>
            <a:off x="5855656" y="1035808"/>
            <a:ext cx="6101814" cy="3999999"/>
            <a:chOff x="6108110" y="1429000"/>
            <a:chExt cx="6101814" cy="399999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8110" y="1429000"/>
              <a:ext cx="5333333" cy="399999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0908792" y="2706624"/>
              <a:ext cx="1283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>
                  <a:solidFill>
                    <a:srgbClr val="000000"/>
                  </a:solidFill>
                </a:rPr>
                <a:t>α</a:t>
              </a:r>
              <a:r>
                <a:rPr lang="en-US" dirty="0" smtClean="0">
                  <a:solidFill>
                    <a:srgbClr val="000000"/>
                  </a:solidFill>
                </a:rPr>
                <a:t> = 0.7106</a:t>
              </a:r>
              <a:endParaRPr lang="en-US" dirty="0" smtClean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908792" y="2968752"/>
              <a:ext cx="1283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</a:rPr>
                <a:t>α</a:t>
              </a:r>
              <a:r>
                <a:rPr lang="en-US" dirty="0" smtClean="0">
                  <a:solidFill>
                    <a:srgbClr val="FF0000"/>
                  </a:solidFill>
                </a:rPr>
                <a:t> = 0.7255</a:t>
              </a:r>
              <a:endParaRPr lang="en-US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926716" y="3230880"/>
              <a:ext cx="1283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>
                  <a:solidFill>
                    <a:srgbClr val="00FF00"/>
                  </a:solidFill>
                </a:rPr>
                <a:t>α</a:t>
              </a:r>
              <a:r>
                <a:rPr lang="en-US" dirty="0" smtClean="0">
                  <a:solidFill>
                    <a:srgbClr val="00FF00"/>
                  </a:solidFill>
                </a:rPr>
                <a:t> = 0.7530</a:t>
              </a:r>
              <a:endParaRPr lang="en-US" dirty="0" smtClean="0">
                <a:solidFill>
                  <a:srgbClr val="00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926716" y="3742944"/>
              <a:ext cx="1283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>
                  <a:solidFill>
                    <a:srgbClr val="0000FF"/>
                  </a:solidFill>
                </a:rPr>
                <a:t>α</a:t>
              </a:r>
              <a:r>
                <a:rPr lang="en-US" dirty="0" smtClean="0">
                  <a:solidFill>
                    <a:srgbClr val="0000FF"/>
                  </a:solidFill>
                </a:rPr>
                <a:t> = 0.8104</a:t>
              </a:r>
              <a:endParaRPr lang="en-US" dirty="0" smtClean="0">
                <a:solidFill>
                  <a:srgbClr val="0000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926716" y="4738885"/>
              <a:ext cx="1283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>
                  <a:solidFill>
                    <a:srgbClr val="05FFFF"/>
                  </a:solidFill>
                </a:rPr>
                <a:t>α</a:t>
              </a:r>
              <a:r>
                <a:rPr lang="en-US" dirty="0" smtClean="0">
                  <a:solidFill>
                    <a:srgbClr val="05FFFF"/>
                  </a:solidFill>
                </a:rPr>
                <a:t> = 1.014</a:t>
              </a:r>
              <a:endParaRPr lang="en-US" dirty="0" smtClean="0">
                <a:solidFill>
                  <a:srgbClr val="05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50667" y="1035808"/>
            <a:ext cx="5797094" cy="4000000"/>
            <a:chOff x="503121" y="1429000"/>
            <a:chExt cx="5797094" cy="400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121" y="1429000"/>
              <a:ext cx="5333333" cy="40000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339629" y="3338414"/>
              <a:ext cx="960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Control</a:t>
              </a:r>
              <a:endParaRPr lang="en-US" dirty="0" smtClean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43372" y="3600212"/>
              <a:ext cx="511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 h</a:t>
              </a:r>
              <a:endParaRPr lang="en-US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57553" y="3871351"/>
              <a:ext cx="5677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FF00"/>
                  </a:solidFill>
                </a:rPr>
                <a:t>2 h</a:t>
              </a:r>
              <a:endParaRPr lang="en-US" dirty="0" smtClean="0">
                <a:solidFill>
                  <a:srgbClr val="00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55508" y="4160753"/>
              <a:ext cx="510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4 h</a:t>
              </a:r>
              <a:endParaRPr lang="en-US" dirty="0" smtClean="0">
                <a:solidFill>
                  <a:srgbClr val="0000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39629" y="4530085"/>
              <a:ext cx="510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5FFFF"/>
                  </a:solidFill>
                </a:rPr>
                <a:t>8 h</a:t>
              </a:r>
              <a:endParaRPr lang="en-US" dirty="0" smtClean="0">
                <a:solidFill>
                  <a:srgbClr val="05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575813"/>
              </p:ext>
            </p:extLst>
          </p:nvPr>
        </p:nvGraphicFramePr>
        <p:xfrm>
          <a:off x="250667" y="5113325"/>
          <a:ext cx="11554235" cy="1452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0605">
                  <a:extLst>
                    <a:ext uri="{9D8B030D-6E8A-4147-A177-3AD203B41FA5}">
                      <a16:colId xmlns:a16="http://schemas.microsoft.com/office/drawing/2014/main" val="825409016"/>
                    </a:ext>
                  </a:extLst>
                </a:gridCol>
                <a:gridCol w="1650605">
                  <a:extLst>
                    <a:ext uri="{9D8B030D-6E8A-4147-A177-3AD203B41FA5}">
                      <a16:colId xmlns:a16="http://schemas.microsoft.com/office/drawing/2014/main" val="2238263850"/>
                    </a:ext>
                  </a:extLst>
                </a:gridCol>
                <a:gridCol w="1650605">
                  <a:extLst>
                    <a:ext uri="{9D8B030D-6E8A-4147-A177-3AD203B41FA5}">
                      <a16:colId xmlns:a16="http://schemas.microsoft.com/office/drawing/2014/main" val="2962989722"/>
                    </a:ext>
                  </a:extLst>
                </a:gridCol>
                <a:gridCol w="1650605">
                  <a:extLst>
                    <a:ext uri="{9D8B030D-6E8A-4147-A177-3AD203B41FA5}">
                      <a16:colId xmlns:a16="http://schemas.microsoft.com/office/drawing/2014/main" val="3041534858"/>
                    </a:ext>
                  </a:extLst>
                </a:gridCol>
                <a:gridCol w="1650605">
                  <a:extLst>
                    <a:ext uri="{9D8B030D-6E8A-4147-A177-3AD203B41FA5}">
                      <a16:colId xmlns:a16="http://schemas.microsoft.com/office/drawing/2014/main" val="243995883"/>
                    </a:ext>
                  </a:extLst>
                </a:gridCol>
                <a:gridCol w="1650605">
                  <a:extLst>
                    <a:ext uri="{9D8B030D-6E8A-4147-A177-3AD203B41FA5}">
                      <a16:colId xmlns:a16="http://schemas.microsoft.com/office/drawing/2014/main" val="3763011949"/>
                    </a:ext>
                  </a:extLst>
                </a:gridCol>
                <a:gridCol w="1650605">
                  <a:extLst>
                    <a:ext uri="{9D8B030D-6E8A-4147-A177-3AD203B41FA5}">
                      <a16:colId xmlns:a16="http://schemas.microsoft.com/office/drawing/2014/main" val="1712158912"/>
                    </a:ext>
                  </a:extLst>
                </a:gridCol>
              </a:tblGrid>
              <a:tr h="65993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4.2 K, 15 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Control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 h @ 200 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 h @ 210</a:t>
                      </a:r>
                      <a:r>
                        <a:rPr lang="en-US" sz="2000" baseline="0" dirty="0" smtClean="0"/>
                        <a:t> 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 h @ 220 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 h @ 230 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 h @ 240</a:t>
                      </a:r>
                      <a:r>
                        <a:rPr lang="en-US" sz="2000" baseline="0" dirty="0" smtClean="0"/>
                        <a:t> C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418980"/>
                  </a:ext>
                </a:extLst>
              </a:tr>
              <a:tr h="36663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</a:t>
                      </a:r>
                      <a:r>
                        <a:rPr lang="en-US" sz="2000" baseline="-25000" dirty="0" smtClean="0"/>
                        <a:t>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145 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125 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111 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87 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65 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37 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354429"/>
                  </a:ext>
                </a:extLst>
              </a:tr>
              <a:tr h="366632">
                <a:tc>
                  <a:txBody>
                    <a:bodyPr/>
                    <a:lstStyle/>
                    <a:p>
                      <a:pPr algn="ctr"/>
                      <a:r>
                        <a:rPr lang="el-GR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0.7106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0.7244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0.7446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0.7796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0.8311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1.014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772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46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(4.2 K,15 T) can be reduced to 25% very easily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60110" y="578445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(4.2K,15T) originally was 145 A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8H @ 240C 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 I</a:t>
            </a:r>
            <a:r>
              <a:rPr lang="en-US" baseline="-25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c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 = 36 A, 80% decrease!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7826" y="6623464"/>
            <a:ext cx="6038574" cy="234536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Griffin Bradford MT26 Vancouver Canada, September 23-27, 2019</a:t>
            </a:r>
            <a:endParaRPr lang="fr-FR" dirty="0"/>
          </a:p>
        </p:txBody>
      </p:sp>
      <p:grpSp>
        <p:nvGrpSpPr>
          <p:cNvPr id="19" name="Group 18"/>
          <p:cNvGrpSpPr/>
          <p:nvPr/>
        </p:nvGrpSpPr>
        <p:grpSpPr>
          <a:xfrm>
            <a:off x="274522" y="1518827"/>
            <a:ext cx="5333331" cy="3999999"/>
            <a:chOff x="274522" y="1518827"/>
            <a:chExt cx="5333331" cy="399999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522" y="1518827"/>
              <a:ext cx="5333331" cy="3999999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4005072" y="1810512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 hour</a:t>
              </a:r>
              <a:endParaRPr lang="en-US" dirty="0" smtClean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05072" y="2567571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4A4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 hours</a:t>
              </a:r>
              <a:endParaRPr lang="en-US" dirty="0" smtClean="0">
                <a:solidFill>
                  <a:srgbClr val="FF4A4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05072" y="3284482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FF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 hours</a:t>
              </a:r>
              <a:endParaRPr lang="en-US" dirty="0" smtClean="0">
                <a:solidFill>
                  <a:srgbClr val="00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05072" y="4188632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 hours</a:t>
              </a:r>
              <a:endParaRPr lang="en-US" dirty="0" smtClean="0">
                <a:solidFill>
                  <a:srgbClr val="0000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27504" y="3819300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16 hours</a:t>
              </a:r>
              <a:endParaRPr lang="en-US" dirty="0" smtClean="0">
                <a:solidFill>
                  <a:srgbClr val="00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91737" y="4003966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32 hours</a:t>
              </a:r>
              <a:endParaRPr lang="en-US" dirty="0" smtClean="0">
                <a:solidFill>
                  <a:srgbClr val="FF00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455836" y="1518827"/>
            <a:ext cx="5333331" cy="3999999"/>
            <a:chOff x="6455836" y="1518827"/>
            <a:chExt cx="5333331" cy="39999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5836" y="1518827"/>
              <a:ext cx="5333331" cy="399999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9329431" y="2560213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200 C</a:t>
              </a:r>
              <a:endParaRPr lang="en-US" dirty="0" smtClean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146792" y="3449968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4A4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210 C</a:t>
              </a:r>
              <a:endParaRPr lang="en-US" dirty="0" smtClean="0">
                <a:solidFill>
                  <a:srgbClr val="FF4A4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866632" y="3786265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FF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220 C</a:t>
              </a:r>
              <a:endParaRPr lang="en-US" dirty="0" smtClean="0">
                <a:solidFill>
                  <a:srgbClr val="00FF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00011" y="3593584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230 C</a:t>
              </a:r>
              <a:endParaRPr lang="en-US" dirty="0" smtClean="0">
                <a:solidFill>
                  <a:srgbClr val="0000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00011" y="4332425"/>
              <a:ext cx="1134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240 C</a:t>
              </a:r>
              <a:endParaRPr lang="en-US" dirty="0" smtClean="0">
                <a:solidFill>
                  <a:srgbClr val="00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20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ASC-Wide_2018">
  <a:themeElements>
    <a:clrScheme name="MagLabColorScheme">
      <a:dk1>
        <a:srgbClr val="4C4184"/>
      </a:dk1>
      <a:lt1>
        <a:sysClr val="window" lastClr="FFFFFF"/>
      </a:lt1>
      <a:dk2>
        <a:srgbClr val="595565"/>
      </a:dk2>
      <a:lt2>
        <a:srgbClr val="E31837"/>
      </a:lt2>
      <a:accent1>
        <a:srgbClr val="3A5DAE"/>
      </a:accent1>
      <a:accent2>
        <a:srgbClr val="B1B2B0"/>
      </a:accent2>
      <a:accent3>
        <a:srgbClr val="141313"/>
      </a:accent3>
      <a:accent4>
        <a:srgbClr val="777876"/>
      </a:accent4>
      <a:accent5>
        <a:srgbClr val="FFFEFD"/>
      </a:accent5>
      <a:accent6>
        <a:srgbClr val="F79646"/>
      </a:accent6>
      <a:hlink>
        <a:srgbClr val="1F4284"/>
      </a:hlink>
      <a:folHlink>
        <a:srgbClr val="433C78"/>
      </a:folHlink>
    </a:clrScheme>
    <a:fontScheme name="Open Sans All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10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C-Wide_2018_simple" id="{DF539F2C-4BA3-481E-9822-7471A41198D4}" vid="{30DCC535-DD6C-4F35-B4A1-B0FF688A03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5DC0FF"/>
    </a:dk2>
    <a:lt2>
      <a:srgbClr val="CEDBE6"/>
    </a:lt2>
    <a:accent1>
      <a:srgbClr val="3494BA"/>
    </a:accent1>
    <a:accent2>
      <a:srgbClr val="58B6C0"/>
    </a:accent2>
    <a:accent3>
      <a:srgbClr val="75BDA7"/>
    </a:accent3>
    <a:accent4>
      <a:srgbClr val="7A8C8E"/>
    </a:accent4>
    <a:accent5>
      <a:srgbClr val="84ACB6"/>
    </a:accent5>
    <a:accent6>
      <a:srgbClr val="2683C6"/>
    </a:accent6>
    <a:hlink>
      <a:srgbClr val="009EA4"/>
    </a:hlink>
    <a:folHlink>
      <a:srgbClr val="283575"/>
    </a:folHlink>
  </a:clrScheme>
  <a:fontScheme name="Arial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Bradford_Griffin_MT2019</Template>
  <TotalTime>14104</TotalTime>
  <Words>1775</Words>
  <Application>Microsoft Office PowerPoint</Application>
  <PresentationFormat>Widescreen</PresentationFormat>
  <Paragraphs>235</Paragraphs>
  <Slides>21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Open Sans</vt:lpstr>
      <vt:lpstr>Symbol</vt:lpstr>
      <vt:lpstr>Wingdings</vt:lpstr>
      <vt:lpstr>ASC-Wide_2018</vt:lpstr>
      <vt:lpstr>Controllable Critical Current Degradation of ReBCO CC by Post-Manufacturing Deoxygenation</vt:lpstr>
      <vt:lpstr>Outline</vt:lpstr>
      <vt:lpstr>The large anisotropy of REBCO makes many regions of a solenoid far too stable (Weijers: 32 T experience)</vt:lpstr>
      <vt:lpstr>How best to address highly a variable stability margin?</vt:lpstr>
      <vt:lpstr>Methodology</vt:lpstr>
      <vt:lpstr>Tc can be reproducibly degraded but is not yet uniform, especially for longer HT</vt:lpstr>
      <vt:lpstr>Tc is degraded controllably by HT at 200-240 C</vt:lpstr>
      <vt:lpstr>After deoxygenation Ic(H,4K, H‖c) was systematically degraded</vt:lpstr>
      <vt:lpstr>Ic(4.2 K,15 T) can be reduced to 25% very easily</vt:lpstr>
      <vt:lpstr>α Increases with Longer and Hotter Treatments </vt:lpstr>
      <vt:lpstr>Deoxygenation causes marked vortex pinning changes: 77 K, 1 T</vt:lpstr>
      <vt:lpstr>YateStar: Degradation of properties over 50 cm seems to be quite uniform</vt:lpstr>
      <vt:lpstr>Ic Surface Plots show smooth, progressive nature of the changes</vt:lpstr>
      <vt:lpstr>Observed Current Transfer Resistance @ 4K</vt:lpstr>
      <vt:lpstr>Ic loss is clearly by outward diffusion of oxygen</vt:lpstr>
      <vt:lpstr>So what?  32 T could have had a uniform Ic across all pancakes, simplifying quench protection</vt:lpstr>
      <vt:lpstr>Additional Thanks</vt:lpstr>
      <vt:lpstr>END</vt:lpstr>
      <vt:lpstr>20 Samples with varying HT from 4 h/200 C to 8h/240 C </vt:lpstr>
      <vt:lpstr>Ic(4.2 K,5 T) versus Temperature and Duration</vt:lpstr>
      <vt:lpstr>Ic(4.2 K,10 T) versus Temperature and Duration</vt:lpstr>
    </vt:vector>
  </TitlesOfParts>
  <Company>Florida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Controllable Critical Current Degradation of ReBCO CC by Post-Manufacturing Annealing</dc:title>
  <dc:creator>Griffin Bradford</dc:creator>
  <cp:lastModifiedBy>Griffin Bradford</cp:lastModifiedBy>
  <cp:revision>193</cp:revision>
  <cp:lastPrinted>2019-09-13T16:58:41Z</cp:lastPrinted>
  <dcterms:created xsi:type="dcterms:W3CDTF">2019-09-09T14:47:14Z</dcterms:created>
  <dcterms:modified xsi:type="dcterms:W3CDTF">2019-09-24T17:09:23Z</dcterms:modified>
</cp:coreProperties>
</file>