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3" r:id="rId2"/>
    <p:sldId id="362" r:id="rId3"/>
    <p:sldId id="364" r:id="rId4"/>
    <p:sldId id="271" r:id="rId5"/>
    <p:sldId id="336" r:id="rId6"/>
    <p:sldId id="339" r:id="rId7"/>
    <p:sldId id="329" r:id="rId8"/>
    <p:sldId id="330" r:id="rId9"/>
    <p:sldId id="361" r:id="rId10"/>
    <p:sldId id="360" r:id="rId11"/>
    <p:sldId id="307" r:id="rId12"/>
    <p:sldId id="279" r:id="rId13"/>
    <p:sldId id="280" r:id="rId14"/>
    <p:sldId id="363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io, Anna" initials="KA" lastIdx="1" clrIdx="0">
    <p:extLst>
      <p:ext uri="{19B8F6BF-5375-455C-9EA6-DF929625EA0E}">
        <p15:presenceInfo xmlns:p15="http://schemas.microsoft.com/office/powerpoint/2012/main" userId="S-1-5-21-839522115-515967899-725345543-384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826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05" autoAdjust="0"/>
    <p:restoredTop sz="94660"/>
  </p:normalViewPr>
  <p:slideViewPr>
    <p:cSldViewPr snapToGrid="0">
      <p:cViewPr varScale="1">
        <p:scale>
          <a:sx n="69" d="100"/>
          <a:sy n="69" d="100"/>
        </p:scale>
        <p:origin x="22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kario\Desktop\L_He_p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kario\Desktop\flow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kario\Desktop\RGA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kario\Desktop\RGAs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22802286700464"/>
          <c:y val="0.1254149879129734"/>
          <c:w val="0.8105896799780955"/>
          <c:h val="0.82359387590652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25400">
              <a:noFill/>
            </a:ln>
            <a:effectLst/>
          </c:spPr>
          <c:invertIfNegative val="0"/>
          <c:cat>
            <c:numRef>
              <c:f>Tabelle1!$D$4:$D$5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cat>
          <c:val>
            <c:numRef>
              <c:f>Tabelle1!$E$4:$E$5</c:f>
              <c:numCache>
                <c:formatCode>0.00E+00</c:formatCode>
                <c:ptCount val="2"/>
                <c:pt idx="0">
                  <c:v>1.4E-8</c:v>
                </c:pt>
                <c:pt idx="1">
                  <c:v>1.0999999999999999E-8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BC-49AE-B4F6-F32921673D0C}"/>
            </c:ext>
          </c:extLst>
        </c:ser>
        <c:ser>
          <c:idx val="1"/>
          <c:order val="1"/>
          <c:tx>
            <c:strRef>
              <c:f>Tabelle1!$F$4:$F$5</c:f>
              <c:strCache>
                <c:ptCount val="2"/>
                <c:pt idx="0">
                  <c:v>2</c:v>
                </c:pt>
                <c:pt idx="1">
                  <c:v>2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invertIfNegative val="0"/>
          <c:cat>
            <c:numRef>
              <c:f>Tabelle1!$F$4:$F$5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cat>
          <c:val>
            <c:numRef>
              <c:f>Tabelle1!$G$4:$G$5</c:f>
              <c:numCache>
                <c:formatCode>0.00E+00</c:formatCode>
                <c:ptCount val="2"/>
                <c:pt idx="0">
                  <c:v>4.5999999999999998E-9</c:v>
                </c:pt>
                <c:pt idx="1">
                  <c:v>1.0000000000000001E-9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BC-49AE-B4F6-F32921673D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8481816"/>
        <c:axId val="478482144"/>
      </c:barChart>
      <c:catAx>
        <c:axId val="47848181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8482144"/>
        <c:crosses val="autoZero"/>
        <c:auto val="1"/>
        <c:lblAlgn val="ctr"/>
        <c:lblOffset val="100"/>
        <c:tickMarkSkip val="1"/>
        <c:noMultiLvlLbl val="0"/>
      </c:catAx>
      <c:valAx>
        <c:axId val="478482144"/>
        <c:scaling>
          <c:orientation val="minMax"/>
          <c:max val="5.0000000000000024E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478481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743658210947928E-2"/>
          <c:y val="0.16203699190749504"/>
          <c:w val="0.86259874057798847"/>
          <c:h val="0.6582929268313179"/>
        </c:manualLayout>
      </c:layout>
      <c:scatterChart>
        <c:scatterStyle val="smoothMarker"/>
        <c:varyColors val="0"/>
        <c:ser>
          <c:idx val="5"/>
          <c:order val="0"/>
          <c:spPr>
            <a:ln w="19050" cap="rnd">
              <a:solidFill>
                <a:schemeClr val="accent6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6">
                    <a:alpha val="60000"/>
                  </a:schemeClr>
                </a:solidFill>
              </a:ln>
              <a:effectLst/>
            </c:spPr>
          </c:marker>
          <c:xVal>
            <c:numRef>
              <c:f>Tabelle1!$B$4:$B$7</c:f>
              <c:numCache>
                <c:formatCode>General</c:formatCode>
                <c:ptCount val="4"/>
                <c:pt idx="0">
                  <c:v>0.09</c:v>
                </c:pt>
                <c:pt idx="1">
                  <c:v>0.12</c:v>
                </c:pt>
                <c:pt idx="2">
                  <c:v>0.15</c:v>
                </c:pt>
                <c:pt idx="3">
                  <c:v>0.18</c:v>
                </c:pt>
              </c:numCache>
            </c:numRef>
          </c:xVal>
          <c:yVal>
            <c:numRef>
              <c:f>Tabelle1!$C$4:$C$7</c:f>
              <c:numCache>
                <c:formatCode>General</c:formatCode>
                <c:ptCount val="4"/>
                <c:pt idx="0">
                  <c:v>2.588E-2</c:v>
                </c:pt>
                <c:pt idx="1">
                  <c:v>3.3169999999999998E-2</c:v>
                </c:pt>
                <c:pt idx="2">
                  <c:v>4.0169999999999997E-2</c:v>
                </c:pt>
                <c:pt idx="3">
                  <c:v>4.7050000000000002E-2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A17-4CC1-967B-FD06C448C0D3}"/>
            </c:ext>
          </c:extLst>
        </c:ser>
        <c:ser>
          <c:idx val="6"/>
          <c:order val="1"/>
          <c:tx>
            <c:v>VQD</c:v>
          </c:tx>
          <c:spPr>
            <a:ln w="19050" cap="rnd">
              <a:solidFill>
                <a:schemeClr val="accent1">
                  <a:lumMod val="60000"/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1">
                    <a:lumMod val="60000"/>
                    <a:alpha val="60000"/>
                  </a:schemeClr>
                </a:solidFill>
              </a:ln>
              <a:effectLst/>
            </c:spPr>
          </c:marker>
          <c:xVal>
            <c:numRef>
              <c:f>Tabelle1!$E$4:$E$7</c:f>
              <c:numCache>
                <c:formatCode>General</c:formatCode>
                <c:ptCount val="4"/>
                <c:pt idx="0">
                  <c:v>0.09</c:v>
                </c:pt>
                <c:pt idx="1">
                  <c:v>0.12</c:v>
                </c:pt>
                <c:pt idx="2">
                  <c:v>0.15</c:v>
                </c:pt>
                <c:pt idx="3">
                  <c:v>0.18</c:v>
                </c:pt>
              </c:numCache>
            </c:numRef>
          </c:xVal>
          <c:yVal>
            <c:numRef>
              <c:f>Tabelle1!$F$4:$F$7</c:f>
              <c:numCache>
                <c:formatCode>General</c:formatCode>
                <c:ptCount val="4"/>
                <c:pt idx="0">
                  <c:v>2.5229999999999999E-2</c:v>
                </c:pt>
                <c:pt idx="1">
                  <c:v>3.2329999999999998E-2</c:v>
                </c:pt>
                <c:pt idx="2">
                  <c:v>3.9070000000000001E-2</c:v>
                </c:pt>
                <c:pt idx="3">
                  <c:v>4.5580000000000002E-2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A17-4CC1-967B-FD06C448C0D3}"/>
            </c:ext>
          </c:extLst>
        </c:ser>
        <c:ser>
          <c:idx val="7"/>
          <c:order val="2"/>
          <c:tx>
            <c:v>sf2b_noell</c:v>
          </c:tx>
          <c:spPr>
            <a:ln w="19050" cap="rnd">
              <a:solidFill>
                <a:schemeClr val="accent2">
                  <a:lumMod val="60000"/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2">
                    <a:lumMod val="60000"/>
                    <a:alpha val="60000"/>
                  </a:schemeClr>
                </a:solidFill>
              </a:ln>
              <a:effectLst/>
            </c:spPr>
          </c:marker>
          <c:xVal>
            <c:numRef>
              <c:f>Tabelle1!$B$13:$B$16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</c:numCache>
            </c:numRef>
          </c:xVal>
          <c:yVal>
            <c:numRef>
              <c:f>Tabelle1!$C$13:$C$16</c:f>
              <c:numCache>
                <c:formatCode>General</c:formatCode>
                <c:ptCount val="4"/>
                <c:pt idx="0">
                  <c:v>0.2</c:v>
                </c:pt>
                <c:pt idx="1">
                  <c:v>0.36</c:v>
                </c:pt>
                <c:pt idx="2">
                  <c:v>0.81</c:v>
                </c:pt>
                <c:pt idx="3">
                  <c:v>1.61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A17-4CC1-967B-FD06C448C0D3}"/>
            </c:ext>
          </c:extLst>
        </c:ser>
        <c:ser>
          <c:idx val="8"/>
          <c:order val="3"/>
          <c:tx>
            <c:v>vqd_noell</c:v>
          </c:tx>
          <c:spPr>
            <a:ln w="19050" cap="rnd">
              <a:solidFill>
                <a:schemeClr val="accent3">
                  <a:lumMod val="60000"/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3">
                    <a:lumMod val="60000"/>
                    <a:alpha val="60000"/>
                  </a:schemeClr>
                </a:solidFill>
              </a:ln>
              <a:effectLst/>
            </c:spPr>
          </c:marker>
          <c:xVal>
            <c:numRef>
              <c:f>Tabelle1!$E$13:$E$16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</c:numCache>
            </c:numRef>
          </c:xVal>
          <c:yVal>
            <c:numRef>
              <c:f>Tabelle1!$F$13:$F$16</c:f>
              <c:numCache>
                <c:formatCode>General</c:formatCode>
                <c:ptCount val="4"/>
                <c:pt idx="0">
                  <c:v>0.21</c:v>
                </c:pt>
                <c:pt idx="1">
                  <c:v>0.36</c:v>
                </c:pt>
                <c:pt idx="2">
                  <c:v>0.75</c:v>
                </c:pt>
                <c:pt idx="3">
                  <c:v>1.48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A17-4CC1-967B-FD06C448C0D3}"/>
            </c:ext>
          </c:extLst>
        </c:ser>
        <c:ser>
          <c:idx val="9"/>
          <c:order val="4"/>
          <c:tx>
            <c:v>both</c:v>
          </c:tx>
          <c:spPr>
            <a:ln w="19050" cap="rnd">
              <a:solidFill>
                <a:schemeClr val="accent4">
                  <a:lumMod val="60000"/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4">
                    <a:lumMod val="60000"/>
                    <a:alpha val="60000"/>
                  </a:schemeClr>
                </a:solidFill>
              </a:ln>
              <a:effectLst/>
            </c:spPr>
          </c:marker>
          <c:xVal>
            <c:numRef>
              <c:f>Tabelle1!$H$13:$H$16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</c:numCache>
            </c:numRef>
          </c:xVal>
          <c:yVal>
            <c:numRef>
              <c:f>Tabelle1!$I$13:$I$16</c:f>
              <c:numCache>
                <c:formatCode>General</c:formatCode>
                <c:ptCount val="4"/>
                <c:pt idx="0">
                  <c:v>0.35</c:v>
                </c:pt>
                <c:pt idx="1">
                  <c:v>0.67</c:v>
                </c:pt>
                <c:pt idx="2">
                  <c:v>1.02</c:v>
                </c:pt>
                <c:pt idx="3">
                  <c:v>3.01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8A17-4CC1-967B-FD06C448C0D3}"/>
            </c:ext>
          </c:extLst>
        </c:ser>
        <c:ser>
          <c:idx val="0"/>
          <c:order val="5"/>
          <c:spPr>
            <a:ln w="19050" cap="rnd">
              <a:solidFill>
                <a:schemeClr val="accent1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1">
                    <a:alpha val="60000"/>
                  </a:schemeClr>
                </a:solidFill>
              </a:ln>
              <a:effectLst/>
            </c:spPr>
          </c:marker>
          <c:xVal>
            <c:numRef>
              <c:f>Tabelle1!$B$4:$B$7</c:f>
              <c:numCache>
                <c:formatCode>General</c:formatCode>
                <c:ptCount val="4"/>
                <c:pt idx="0">
                  <c:v>0.09</c:v>
                </c:pt>
                <c:pt idx="1">
                  <c:v>0.12</c:v>
                </c:pt>
                <c:pt idx="2">
                  <c:v>0.15</c:v>
                </c:pt>
                <c:pt idx="3">
                  <c:v>0.18</c:v>
                </c:pt>
              </c:numCache>
            </c:numRef>
          </c:xVal>
          <c:yVal>
            <c:numRef>
              <c:f>Tabelle1!$C$4:$C$7</c:f>
              <c:numCache>
                <c:formatCode>General</c:formatCode>
                <c:ptCount val="4"/>
                <c:pt idx="0">
                  <c:v>2.588E-2</c:v>
                </c:pt>
                <c:pt idx="1">
                  <c:v>3.3169999999999998E-2</c:v>
                </c:pt>
                <c:pt idx="2">
                  <c:v>4.0169999999999997E-2</c:v>
                </c:pt>
                <c:pt idx="3">
                  <c:v>4.7050000000000002E-2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8A17-4CC1-967B-FD06C448C0D3}"/>
            </c:ext>
          </c:extLst>
        </c:ser>
        <c:ser>
          <c:idx val="1"/>
          <c:order val="6"/>
          <c:tx>
            <c:v>VQD</c:v>
          </c:tx>
          <c:spPr>
            <a:ln w="19050" cap="rnd">
              <a:solidFill>
                <a:schemeClr val="accent2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2">
                    <a:alpha val="60000"/>
                  </a:schemeClr>
                </a:solidFill>
              </a:ln>
              <a:effectLst/>
            </c:spPr>
          </c:marker>
          <c:xVal>
            <c:numRef>
              <c:f>Tabelle1!$E$4:$E$7</c:f>
              <c:numCache>
                <c:formatCode>General</c:formatCode>
                <c:ptCount val="4"/>
                <c:pt idx="0">
                  <c:v>0.09</c:v>
                </c:pt>
                <c:pt idx="1">
                  <c:v>0.12</c:v>
                </c:pt>
                <c:pt idx="2">
                  <c:v>0.15</c:v>
                </c:pt>
                <c:pt idx="3">
                  <c:v>0.18</c:v>
                </c:pt>
              </c:numCache>
            </c:numRef>
          </c:xVal>
          <c:yVal>
            <c:numRef>
              <c:f>Tabelle1!$F$4:$F$7</c:f>
              <c:numCache>
                <c:formatCode>General</c:formatCode>
                <c:ptCount val="4"/>
                <c:pt idx="0">
                  <c:v>2.5229999999999999E-2</c:v>
                </c:pt>
                <c:pt idx="1">
                  <c:v>3.2329999999999998E-2</c:v>
                </c:pt>
                <c:pt idx="2">
                  <c:v>3.9070000000000001E-2</c:v>
                </c:pt>
                <c:pt idx="3">
                  <c:v>4.5580000000000002E-2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8A17-4CC1-967B-FD06C448C0D3}"/>
            </c:ext>
          </c:extLst>
        </c:ser>
        <c:ser>
          <c:idx val="2"/>
          <c:order val="7"/>
          <c:tx>
            <c:v>sf2b_noell</c:v>
          </c:tx>
          <c:spPr>
            <a:ln w="19050" cap="rnd">
              <a:solidFill>
                <a:schemeClr val="accent3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44450">
                <a:solidFill>
                  <a:schemeClr val="accent3">
                    <a:alpha val="60000"/>
                  </a:schemeClr>
                </a:solidFill>
              </a:ln>
              <a:effectLst/>
            </c:spPr>
          </c:marker>
          <c:xVal>
            <c:numRef>
              <c:f>Tabelle1!$B$13:$B$16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</c:numCache>
            </c:numRef>
          </c:xVal>
          <c:yVal>
            <c:numRef>
              <c:f>Tabelle1!$C$13:$C$16</c:f>
              <c:numCache>
                <c:formatCode>General</c:formatCode>
                <c:ptCount val="4"/>
                <c:pt idx="0">
                  <c:v>0.2</c:v>
                </c:pt>
                <c:pt idx="1">
                  <c:v>0.36</c:v>
                </c:pt>
                <c:pt idx="2">
                  <c:v>0.81</c:v>
                </c:pt>
                <c:pt idx="3">
                  <c:v>1.61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8A17-4CC1-967B-FD06C448C0D3}"/>
            </c:ext>
          </c:extLst>
        </c:ser>
        <c:ser>
          <c:idx val="3"/>
          <c:order val="8"/>
          <c:tx>
            <c:v>vqd_noell</c:v>
          </c:tx>
          <c:spPr>
            <a:ln w="19050" cap="rnd">
              <a:solidFill>
                <a:schemeClr val="accent4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44450">
                <a:solidFill>
                  <a:schemeClr val="accent4">
                    <a:alpha val="60000"/>
                  </a:schemeClr>
                </a:solidFill>
              </a:ln>
              <a:effectLst/>
            </c:spPr>
          </c:marker>
          <c:xVal>
            <c:numRef>
              <c:f>Tabelle1!$E$13:$E$16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</c:numCache>
            </c:numRef>
          </c:xVal>
          <c:yVal>
            <c:numRef>
              <c:f>Tabelle1!$F$13:$F$16</c:f>
              <c:numCache>
                <c:formatCode>General</c:formatCode>
                <c:ptCount val="4"/>
                <c:pt idx="0">
                  <c:v>0.21</c:v>
                </c:pt>
                <c:pt idx="1">
                  <c:v>0.36</c:v>
                </c:pt>
                <c:pt idx="2">
                  <c:v>0.75</c:v>
                </c:pt>
                <c:pt idx="3">
                  <c:v>1.48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8A17-4CC1-967B-FD06C448C0D3}"/>
            </c:ext>
          </c:extLst>
        </c:ser>
        <c:ser>
          <c:idx val="4"/>
          <c:order val="9"/>
          <c:tx>
            <c:v>both</c:v>
          </c:tx>
          <c:spPr>
            <a:ln w="19050" cap="rnd">
              <a:solidFill>
                <a:schemeClr val="accent5">
                  <a:alpha val="60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47625">
                <a:solidFill>
                  <a:schemeClr val="accent5">
                    <a:alpha val="60000"/>
                  </a:schemeClr>
                </a:solidFill>
              </a:ln>
              <a:effectLst/>
            </c:spPr>
          </c:marker>
          <c:xVal>
            <c:numRef>
              <c:f>Tabelle1!$H$13:$H$16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</c:numCache>
            </c:numRef>
          </c:xVal>
          <c:yVal>
            <c:numRef>
              <c:f>Tabelle1!$I$13:$I$16</c:f>
              <c:numCache>
                <c:formatCode>General</c:formatCode>
                <c:ptCount val="4"/>
                <c:pt idx="0">
                  <c:v>0.35</c:v>
                </c:pt>
                <c:pt idx="1">
                  <c:v>0.67</c:v>
                </c:pt>
                <c:pt idx="2">
                  <c:v>1.02</c:v>
                </c:pt>
                <c:pt idx="3">
                  <c:v>3.01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8A17-4CC1-967B-FD06C448C0D3}"/>
            </c:ext>
          </c:extLst>
        </c:ser>
        <c:ser>
          <c:idx val="10"/>
          <c:order val="10"/>
          <c:tx>
            <c:v>vc</c:v>
          </c:tx>
          <c:spPr>
            <a:ln w="19050" cap="rnd">
              <a:solidFill>
                <a:schemeClr val="accent6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44450">
                <a:solidFill>
                  <a:srgbClr val="00B050">
                    <a:alpha val="60000"/>
                  </a:srgbClr>
                </a:solidFill>
              </a:ln>
              <a:effectLst/>
            </c:spPr>
          </c:marker>
          <c:xVal>
            <c:numRef>
              <c:f>Tabelle1!$K$13:$K$16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</c:numCache>
            </c:numRef>
          </c:xVal>
          <c:yVal>
            <c:numRef>
              <c:f>Tabelle1!$L$13:$L$16</c:f>
              <c:numCache>
                <c:formatCode>General</c:formatCode>
                <c:ptCount val="4"/>
                <c:pt idx="0">
                  <c:v>0.15</c:v>
                </c:pt>
                <c:pt idx="1">
                  <c:v>0.24</c:v>
                </c:pt>
                <c:pt idx="2">
                  <c:v>0.36</c:v>
                </c:pt>
                <c:pt idx="3">
                  <c:v>0.59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8A17-4CC1-967B-FD06C448C0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728816"/>
        <c:axId val="452725536"/>
      </c:scatterChart>
      <c:valAx>
        <c:axId val="452728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de-DE"/>
          </a:p>
        </c:txPr>
        <c:crossAx val="452725536"/>
        <c:crosses val="autoZero"/>
        <c:crossBetween val="midCat"/>
      </c:valAx>
      <c:valAx>
        <c:axId val="452725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de-DE"/>
          </a:p>
        </c:txPr>
        <c:crossAx val="4527288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47875896620414"/>
          <c:y val="0.13682293272059856"/>
          <c:w val="0.85697726709242783"/>
          <c:h val="0.7059279289377083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25400">
              <a:noFill/>
            </a:ln>
            <a:effectLst/>
          </c:spPr>
          <c:invertIfNegative val="0"/>
          <c:cat>
            <c:numRef>
              <c:f>sf2b!$A$1:$A$101</c:f>
              <c:numCache>
                <c:formatCode>0</c:formatCode>
                <c:ptCount val="101"/>
                <c:pt idx="0">
                  <c:v>0</c:v>
                </c:pt>
                <c:pt idx="1">
                  <c:v>0.90691781804274096</c:v>
                </c:pt>
                <c:pt idx="2">
                  <c:v>1.89769087345221</c:v>
                </c:pt>
                <c:pt idx="3">
                  <c:v>3.11406989530047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7.7539800162547197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11.9253238992207</c:v>
                </c:pt>
                <c:pt idx="13">
                  <c:v>13.023378113496101</c:v>
                </c:pt>
                <c:pt idx="14">
                  <c:v>13.7364822871348</c:v>
                </c:pt>
                <c:pt idx="15">
                  <c:v>14.967060285891799</c:v>
                </c:pt>
                <c:pt idx="16">
                  <c:v>16.009896256633301</c:v>
                </c:pt>
                <c:pt idx="17">
                  <c:v>16.694602476454499</c:v>
                </c:pt>
                <c:pt idx="18">
                  <c:v>17.598604006310602</c:v>
                </c:pt>
                <c:pt idx="19">
                  <c:v>18.838647989673401</c:v>
                </c:pt>
                <c:pt idx="20">
                  <c:v>19.927236219343101</c:v>
                </c:pt>
                <c:pt idx="21">
                  <c:v>21.006358464406901</c:v>
                </c:pt>
                <c:pt idx="22">
                  <c:v>21.9308696275756</c:v>
                </c:pt>
                <c:pt idx="23">
                  <c:v>23</c:v>
                </c:pt>
                <c:pt idx="24">
                  <c:v>23.776736625711099</c:v>
                </c:pt>
                <c:pt idx="25">
                  <c:v>24.931586747621498</c:v>
                </c:pt>
                <c:pt idx="26">
                  <c:v>25.796146674953299</c:v>
                </c:pt>
                <c:pt idx="27">
                  <c:v>26.7411674714347</c:v>
                </c:pt>
                <c:pt idx="28">
                  <c:v>27.5410431706267</c:v>
                </c:pt>
                <c:pt idx="29">
                  <c:v>28.765310512979799</c:v>
                </c:pt>
                <c:pt idx="30">
                  <c:v>29.9248936271931</c:v>
                </c:pt>
                <c:pt idx="31">
                  <c:v>30.926710331309401</c:v>
                </c:pt>
                <c:pt idx="32">
                  <c:v>31.819668212458701</c:v>
                </c:pt>
                <c:pt idx="33">
                  <c:v>33.064445188124402</c:v>
                </c:pt>
                <c:pt idx="34">
                  <c:v>33.987378687192198</c:v>
                </c:pt>
                <c:pt idx="35">
                  <c:v>35</c:v>
                </c:pt>
                <c:pt idx="36">
                  <c:v>35.978390782616998</c:v>
                </c:pt>
                <c:pt idx="37">
                  <c:v>37.003872448247797</c:v>
                </c:pt>
                <c:pt idx="38">
                  <c:v>38.045130754888298</c:v>
                </c:pt>
                <c:pt idx="39">
                  <c:v>38.745613615719201</c:v>
                </c:pt>
                <c:pt idx="40">
                  <c:v>40</c:v>
                </c:pt>
                <c:pt idx="41">
                  <c:v>40.722426734235299</c:v>
                </c:pt>
                <c:pt idx="42">
                  <c:v>41.736864751159303</c:v>
                </c:pt>
                <c:pt idx="43">
                  <c:v>42.659798250226999</c:v>
                </c:pt>
                <c:pt idx="44">
                  <c:v>43.874599607974297</c:v>
                </c:pt>
                <c:pt idx="45">
                  <c:v>44.955299517139103</c:v>
                </c:pt>
                <c:pt idx="46">
                  <c:v>45.916096954630198</c:v>
                </c:pt>
                <c:pt idx="47">
                  <c:v>46.979442558684298</c:v>
                </c:pt>
                <c:pt idx="48">
                  <c:v>47.905531385953999</c:v>
                </c:pt>
                <c:pt idx="49">
                  <c:v>48.831620213223601</c:v>
                </c:pt>
                <c:pt idx="50">
                  <c:v>50.133193096524302</c:v>
                </c:pt>
                <c:pt idx="51">
                  <c:v>50.909403834201797</c:v>
                </c:pt>
                <c:pt idx="52">
                  <c:v>52.001147392073399</c:v>
                </c:pt>
                <c:pt idx="53">
                  <c:v>53.017163073098402</c:v>
                </c:pt>
                <c:pt idx="54">
                  <c:v>54.094707654061203</c:v>
                </c:pt>
                <c:pt idx="55">
                  <c:v>54.825166132810601</c:v>
                </c:pt>
                <c:pt idx="56">
                  <c:v>55.708658029354098</c:v>
                </c:pt>
                <c:pt idx="57">
                  <c:v>56.794090930821802</c:v>
                </c:pt>
                <c:pt idx="58">
                  <c:v>57.945785724530197</c:v>
                </c:pt>
                <c:pt idx="59">
                  <c:v>58.895539513314503</c:v>
                </c:pt>
                <c:pt idx="60">
                  <c:v>60.088253573648203</c:v>
                </c:pt>
                <c:pt idx="61">
                  <c:v>61.157909834106199</c:v>
                </c:pt>
                <c:pt idx="62">
                  <c:v>61.9562078691973</c:v>
                </c:pt>
                <c:pt idx="63">
                  <c:v>63.013242816847502</c:v>
                </c:pt>
                <c:pt idx="64">
                  <c:v>64.070277764497703</c:v>
                </c:pt>
                <c:pt idx="65">
                  <c:v>64.988478271262593</c:v>
                </c:pt>
                <c:pt idx="66">
                  <c:v>65.791509298656507</c:v>
                </c:pt>
                <c:pt idx="67">
                  <c:v>66.913228474446598</c:v>
                </c:pt>
                <c:pt idx="68">
                  <c:v>67.891380217048294</c:v>
                </c:pt>
                <c:pt idx="69">
                  <c:v>68.8616436391451</c:v>
                </c:pt>
                <c:pt idx="70">
                  <c:v>69.973896830329394</c:v>
                </c:pt>
                <c:pt idx="71">
                  <c:v>70.716976621886502</c:v>
                </c:pt>
                <c:pt idx="72">
                  <c:v>72.151073289668602</c:v>
                </c:pt>
                <c:pt idx="73">
                  <c:v>72.872065783812204</c:v>
                </c:pt>
                <c:pt idx="74">
                  <c:v>74.006406272410004</c:v>
                </c:pt>
                <c:pt idx="75">
                  <c:v>74.811014963904896</c:v>
                </c:pt>
                <c:pt idx="76">
                  <c:v>75.871205239757103</c:v>
                </c:pt>
                <c:pt idx="77">
                  <c:v>76.778362097815105</c:v>
                </c:pt>
                <c:pt idx="78">
                  <c:v>77.848018358273094</c:v>
                </c:pt>
                <c:pt idx="79">
                  <c:v>79.0249557775971</c:v>
                </c:pt>
                <c:pt idx="80">
                  <c:v>79.711239661519301</c:v>
                </c:pt>
                <c:pt idx="81">
                  <c:v>80.719367022039407</c:v>
                </c:pt>
                <c:pt idx="82">
                  <c:v>81.807955251709103</c:v>
                </c:pt>
                <c:pt idx="83">
                  <c:v>82.967538365922394</c:v>
                </c:pt>
                <c:pt idx="84">
                  <c:v>83.794234354830905</c:v>
                </c:pt>
                <c:pt idx="85">
                  <c:v>84.9617057895491</c:v>
                </c:pt>
                <c:pt idx="86">
                  <c:v>85.810489075871303</c:v>
                </c:pt>
                <c:pt idx="87">
                  <c:v>86.870679351723396</c:v>
                </c:pt>
                <c:pt idx="88">
                  <c:v>87.799923507195004</c:v>
                </c:pt>
                <c:pt idx="89">
                  <c:v>89.123583687909303</c:v>
                </c:pt>
                <c:pt idx="90">
                  <c:v>90.052827843380896</c:v>
                </c:pt>
                <c:pt idx="91">
                  <c:v>90.966295357842895</c:v>
                </c:pt>
                <c:pt idx="92">
                  <c:v>92.040684610603805</c:v>
                </c:pt>
                <c:pt idx="93">
                  <c:v>92.831094325189994</c:v>
                </c:pt>
                <c:pt idx="94">
                  <c:v>93.894439929244101</c:v>
                </c:pt>
                <c:pt idx="95">
                  <c:v>94.929387579480803</c:v>
                </c:pt>
                <c:pt idx="96">
                  <c:v>96.003776832241698</c:v>
                </c:pt>
                <c:pt idx="97">
                  <c:v>96.781565234020107</c:v>
                </c:pt>
                <c:pt idx="98">
                  <c:v>97.865420471386898</c:v>
                </c:pt>
                <c:pt idx="99">
                  <c:v>98.924033083138099</c:v>
                </c:pt>
                <c:pt idx="100">
                  <c:v>99.996844671798002</c:v>
                </c:pt>
              </c:numCache>
            </c:numRef>
          </c:cat>
          <c:val>
            <c:numRef>
              <c:f>sf2b!$B$1:$B$101</c:f>
              <c:numCache>
                <c:formatCode>0.E+00</c:formatCode>
                <c:ptCount val="101"/>
                <c:pt idx="0">
                  <c:v>0</c:v>
                </c:pt>
                <c:pt idx="1">
                  <c:v>1.9371453402837001E-7</c:v>
                </c:pt>
                <c:pt idx="2">
                  <c:v>4.3881136298183201E-7</c:v>
                </c:pt>
                <c:pt idx="3">
                  <c:v>1.3639383571160401E-7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1.3564726527625501E-7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1.7980593835667599E-7</c:v>
                </c:pt>
                <c:pt idx="13">
                  <c:v>1.54286437709612E-7</c:v>
                </c:pt>
                <c:pt idx="14">
                  <c:v>2.15089690552532E-7</c:v>
                </c:pt>
                <c:pt idx="15">
                  <c:v>3.1560542222087202E-7</c:v>
                </c:pt>
                <c:pt idx="16">
                  <c:v>3.3864346798322499E-7</c:v>
                </c:pt>
                <c:pt idx="17">
                  <c:v>9.0562538907469099E-7</c:v>
                </c:pt>
                <c:pt idx="18">
                  <c:v>9.9685026633341096E-7</c:v>
                </c:pt>
                <c:pt idx="19">
                  <c:v>1.6464685418870899E-7</c:v>
                </c:pt>
                <c:pt idx="20">
                  <c:v>1.46797447985648E-7</c:v>
                </c:pt>
                <c:pt idx="21">
                  <c:v>1.3599561997857901E-7</c:v>
                </c:pt>
                <c:pt idx="22">
                  <c:v>1.37768524938831E-7</c:v>
                </c:pt>
                <c:pt idx="23">
                  <c:v>0</c:v>
                </c:pt>
                <c:pt idx="24">
                  <c:v>1.43201411548524E-7</c:v>
                </c:pt>
                <c:pt idx="25">
                  <c:v>1.6696019269071301E-7</c:v>
                </c:pt>
                <c:pt idx="26">
                  <c:v>3.6865762914010401E-7</c:v>
                </c:pt>
                <c:pt idx="27">
                  <c:v>5.8773568742673601E-7</c:v>
                </c:pt>
                <c:pt idx="28">
                  <c:v>9.86093786941704E-7</c:v>
                </c:pt>
                <c:pt idx="29">
                  <c:v>5.0764172630723195E-7</c:v>
                </c:pt>
                <c:pt idx="30">
                  <c:v>1.9857394971043699E-7</c:v>
                </c:pt>
                <c:pt idx="31">
                  <c:v>1.47110280954329E-7</c:v>
                </c:pt>
                <c:pt idx="32">
                  <c:v>1.6933209048010699E-7</c:v>
                </c:pt>
                <c:pt idx="33">
                  <c:v>1.3718673138734999E-7</c:v>
                </c:pt>
                <c:pt idx="34">
                  <c:v>1.3986554884745701E-7</c:v>
                </c:pt>
                <c:pt idx="35">
                  <c:v>0</c:v>
                </c:pt>
                <c:pt idx="36">
                  <c:v>1.38143584239579E-7</c:v>
                </c:pt>
                <c:pt idx="37">
                  <c:v>1.5901500373324199E-7</c:v>
                </c:pt>
                <c:pt idx="38">
                  <c:v>1.7171566208807501E-7</c:v>
                </c:pt>
                <c:pt idx="39">
                  <c:v>4.3080448522901498E-7</c:v>
                </c:pt>
                <c:pt idx="40">
                  <c:v>2.08046996112618E-7</c:v>
                </c:pt>
                <c:pt idx="41">
                  <c:v>7.70641166539252E-7</c:v>
                </c:pt>
                <c:pt idx="42">
                  <c:v>3.1724478437526301E-7</c:v>
                </c:pt>
                <c:pt idx="43">
                  <c:v>5.5307386590753895E-7</c:v>
                </c:pt>
                <c:pt idx="44">
                  <c:v>5.0588706618524101E-7</c:v>
                </c:pt>
                <c:pt idx="45">
                  <c:v>1.5925989716489599E-7</c:v>
                </c:pt>
                <c:pt idx="46">
                  <c:v>1.3929633399707699E-7</c:v>
                </c:pt>
                <c:pt idx="47">
                  <c:v>1.3755667872112699E-7</c:v>
                </c:pt>
                <c:pt idx="48">
                  <c:v>1.3846283221188901E-7</c:v>
                </c:pt>
                <c:pt idx="49">
                  <c:v>1.39374954981325E-7</c:v>
                </c:pt>
                <c:pt idx="50">
                  <c:v>1.53426188544619E-7</c:v>
                </c:pt>
                <c:pt idx="51">
                  <c:v>1.6567196513257501E-7</c:v>
                </c:pt>
                <c:pt idx="52">
                  <c:v>1.4583674959603501E-7</c:v>
                </c:pt>
                <c:pt idx="53">
                  <c:v>1.74427801679609E-7</c:v>
                </c:pt>
                <c:pt idx="54">
                  <c:v>1.6262813474568501E-7</c:v>
                </c:pt>
                <c:pt idx="55">
                  <c:v>3.6138355725040598E-7</c:v>
                </c:pt>
                <c:pt idx="56">
                  <c:v>2.52764442324494E-7</c:v>
                </c:pt>
                <c:pt idx="57">
                  <c:v>3.9031762721290399E-7</c:v>
                </c:pt>
                <c:pt idx="58">
                  <c:v>1.57634370320687E-7</c:v>
                </c:pt>
                <c:pt idx="59">
                  <c:v>1.44178026737285E-7</c:v>
                </c:pt>
                <c:pt idx="60">
                  <c:v>1.4421131148646599E-7</c:v>
                </c:pt>
                <c:pt idx="61">
                  <c:v>1.3881841755008101E-7</c:v>
                </c:pt>
                <c:pt idx="62">
                  <c:v>1.37077699196388E-7</c:v>
                </c:pt>
                <c:pt idx="63">
                  <c:v>1.3886827231528801E-7</c:v>
                </c:pt>
                <c:pt idx="64">
                  <c:v>1.4068223473903499E-7</c:v>
                </c:pt>
                <c:pt idx="65">
                  <c:v>1.4620377197267199E-7</c:v>
                </c:pt>
                <c:pt idx="66">
                  <c:v>1.41630771407183E-7</c:v>
                </c:pt>
                <c:pt idx="67">
                  <c:v>1.8882868758147399E-7</c:v>
                </c:pt>
                <c:pt idx="68">
                  <c:v>1.53954395825753E-7</c:v>
                </c:pt>
                <c:pt idx="69">
                  <c:v>2.21602167375333E-7</c:v>
                </c:pt>
                <c:pt idx="70">
                  <c:v>1.79529451343561E-7</c:v>
                </c:pt>
                <c:pt idx="71">
                  <c:v>2.2168175280944799E-7</c:v>
                </c:pt>
                <c:pt idx="72">
                  <c:v>1.4271375731657601E-7</c:v>
                </c:pt>
                <c:pt idx="73">
                  <c:v>1.92703629157435E-7</c:v>
                </c:pt>
                <c:pt idx="74">
                  <c:v>1.42765011040602E-7</c:v>
                </c:pt>
                <c:pt idx="75">
                  <c:v>1.3741915339722599E-7</c:v>
                </c:pt>
                <c:pt idx="76">
                  <c:v>1.3744735250633301E-7</c:v>
                </c:pt>
                <c:pt idx="77">
                  <c:v>1.49372483934752E-7</c:v>
                </c:pt>
                <c:pt idx="78">
                  <c:v>1.4378658394832701E-7</c:v>
                </c:pt>
                <c:pt idx="79">
                  <c:v>1.5330424968567199E-7</c:v>
                </c:pt>
                <c:pt idx="80">
                  <c:v>1.3931777168430399E-7</c:v>
                </c:pt>
                <c:pt idx="81">
                  <c:v>1.7203746722645399E-7</c:v>
                </c:pt>
                <c:pt idx="82">
                  <c:v>1.53386842835226E-7</c:v>
                </c:pt>
                <c:pt idx="83">
                  <c:v>1.7544179948207599E-7</c:v>
                </c:pt>
                <c:pt idx="84">
                  <c:v>1.5442896050850699E-7</c:v>
                </c:pt>
                <c:pt idx="85">
                  <c:v>1.7108263217674601E-7</c:v>
                </c:pt>
                <c:pt idx="86">
                  <c:v>1.37712000734157E-7</c:v>
                </c:pt>
                <c:pt idx="87">
                  <c:v>1.37740259937028E-7</c:v>
                </c:pt>
                <c:pt idx="88">
                  <c:v>1.3688797905921401E-7</c:v>
                </c:pt>
                <c:pt idx="89">
                  <c:v>1.37800329998877E-7</c:v>
                </c:pt>
                <c:pt idx="90">
                  <c:v>1.3694767743187699E-7</c:v>
                </c:pt>
                <c:pt idx="91">
                  <c:v>1.4507569632108399E-7</c:v>
                </c:pt>
                <c:pt idx="92">
                  <c:v>1.37000374087076E-7</c:v>
                </c:pt>
                <c:pt idx="93">
                  <c:v>1.39671970232782E-7</c:v>
                </c:pt>
                <c:pt idx="94">
                  <c:v>1.37927623680755E-7</c:v>
                </c:pt>
                <c:pt idx="95">
                  <c:v>1.52797866557918E-7</c:v>
                </c:pt>
                <c:pt idx="96">
                  <c:v>1.4429270655928299E-7</c:v>
                </c:pt>
                <c:pt idx="97">
                  <c:v>1.54817606609468E-7</c:v>
                </c:pt>
                <c:pt idx="98">
                  <c:v>1.4070388571620201E-7</c:v>
                </c:pt>
                <c:pt idx="99">
                  <c:v>1.4163440400038899E-7</c:v>
                </c:pt>
                <c:pt idx="100">
                  <c:v>1.34607545925379E-7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78-4435-9D25-7021661A5A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9078144"/>
        <c:axId val="459078472"/>
      </c:barChart>
      <c:catAx>
        <c:axId val="459078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0" i="0" u="none" strike="noStrike" kern="5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459078472"/>
        <c:crosses val="autoZero"/>
        <c:auto val="1"/>
        <c:lblAlgn val="ctr"/>
        <c:lblOffset val="100"/>
        <c:tickLblSkip val="10"/>
        <c:noMultiLvlLbl val="0"/>
      </c:catAx>
      <c:valAx>
        <c:axId val="459078472"/>
        <c:scaling>
          <c:orientation val="minMax"/>
          <c:min val="1.0000000000000005E-7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0.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4590781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25957534261393"/>
          <c:y val="0.12276926381836296"/>
          <c:w val="0.87293425421944715"/>
          <c:h val="0.7282050550387119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25400">
              <a:noFill/>
            </a:ln>
            <a:effectLst/>
          </c:spPr>
          <c:invertIfNegative val="0"/>
          <c:cat>
            <c:numRef>
              <c:f>Tabelle3!$B$1:$B$101</c:f>
              <c:numCache>
                <c:formatCode>0</c:formatCode>
                <c:ptCount val="101"/>
                <c:pt idx="0" formatCode="General">
                  <c:v>0</c:v>
                </c:pt>
                <c:pt idx="1">
                  <c:v>0.85852509376001096</c:v>
                </c:pt>
                <c:pt idx="2">
                  <c:v>2.23116413184824</c:v>
                </c:pt>
                <c:pt idx="3">
                  <c:v>3.1206460488871199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Tabelle3!$C$1:$C$101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1.7480490732249001E-9</c:v>
                </c:pt>
                <c:pt idx="2">
                  <c:v>7.2782983173917502E-9</c:v>
                </c:pt>
                <c:pt idx="3">
                  <c:v>1.5380832515453199E-9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1.5417051647500799E-9</c:v>
                </c:pt>
                <c:pt idx="13">
                  <c:v>1.55147816187529E-9</c:v>
                </c:pt>
                <c:pt idx="14">
                  <c:v>1.5518893894309801E-9</c:v>
                </c:pt>
                <c:pt idx="15">
                  <c:v>1.54282917761125E-9</c:v>
                </c:pt>
                <c:pt idx="16">
                  <c:v>1.56198564737799E-9</c:v>
                </c:pt>
                <c:pt idx="17">
                  <c:v>2.7775387458520498E-9</c:v>
                </c:pt>
                <c:pt idx="18">
                  <c:v>1.9936857929913899E-8</c:v>
                </c:pt>
                <c:pt idx="19">
                  <c:v>1.57282479289827E-9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1.56613071520847E-9</c:v>
                </c:pt>
                <c:pt idx="27">
                  <c:v>1.5858391603665301E-9</c:v>
                </c:pt>
                <c:pt idx="28">
                  <c:v>3.22629602516849E-9</c:v>
                </c:pt>
                <c:pt idx="29">
                  <c:v>1.6458652379473299E-9</c:v>
                </c:pt>
                <c:pt idx="30">
                  <c:v>1.54861544390237E-9</c:v>
                </c:pt>
                <c:pt idx="31">
                  <c:v>0</c:v>
                </c:pt>
                <c:pt idx="32">
                  <c:v>1.6982470707991799E-9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1.56158467727017E-9</c:v>
                </c:pt>
                <c:pt idx="40">
                  <c:v>1.54299529442349E-9</c:v>
                </c:pt>
                <c:pt idx="41">
                  <c:v>1.5816026338992199E-9</c:v>
                </c:pt>
                <c:pt idx="42">
                  <c:v>0</c:v>
                </c:pt>
                <c:pt idx="43">
                  <c:v>1.54412024788108E-9</c:v>
                </c:pt>
                <c:pt idx="44">
                  <c:v>1.8445002109842801E-9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1.53923011900564E-9</c:v>
                </c:pt>
                <c:pt idx="56">
                  <c:v>1.5396381001522799E-9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1.51644184626737E-9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63-4FE9-88AB-D08EC6F448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5258976"/>
        <c:axId val="465257992"/>
      </c:barChart>
      <c:catAx>
        <c:axId val="465258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465257992"/>
        <c:crosses val="autoZero"/>
        <c:auto val="1"/>
        <c:lblAlgn val="ctr"/>
        <c:lblOffset val="100"/>
        <c:tickLblSkip val="10"/>
        <c:noMultiLvlLbl val="0"/>
      </c:catAx>
      <c:valAx>
        <c:axId val="465257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465258976"/>
        <c:crosses val="autoZero"/>
        <c:crossBetween val="between"/>
        <c:majorUnit val="5.0000000000000026E-9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>
            <a:alpha val="6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38100">
        <a:solidFill>
          <a:schemeClr val="phClr">
            <a:alpha val="60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15000"/>
            <a:lumOff val="85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>
        <a:solidFill>
          <a:schemeClr val="tx1">
            <a:lumMod val="25000"/>
            <a:lumOff val="75000"/>
          </a:schemeClr>
        </a:solidFill>
      </a:ln>
    </cs:spPr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0.31928</cdr:x>
      <cdr:y>0.54714</cdr:y>
    </cdr:from>
    <cdr:to>
      <cdr:x>0.47418</cdr:x>
      <cdr:y>0.61966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1924050" y="2155825"/>
          <a:ext cx="933450" cy="2857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sz="1400">
              <a:latin typeface="Arial" panose="020B0604020202020204" pitchFamily="34" charset="0"/>
              <a:cs typeface="Arial" panose="020B0604020202020204" pitchFamily="34" charset="0"/>
            </a:rPr>
            <a:t>SF2B</a:t>
          </a:r>
        </a:p>
      </cdr:txBody>
    </cdr:sp>
  </cdr:relSizeAnchor>
  <cdr:relSizeAnchor xmlns:cdr="http://schemas.openxmlformats.org/drawingml/2006/chartDrawing">
    <cdr:from>
      <cdr:x>0.72708</cdr:x>
      <cdr:y>0.54875</cdr:y>
    </cdr:from>
    <cdr:to>
      <cdr:x>0.87882</cdr:x>
      <cdr:y>0.639</cdr:y>
    </cdr:to>
    <cdr:sp macro="" textlink="">
      <cdr:nvSpPr>
        <cdr:cNvPr id="3" name="Textfeld 2"/>
        <cdr:cNvSpPr txBox="1"/>
      </cdr:nvSpPr>
      <cdr:spPr>
        <a:xfrm xmlns:a="http://schemas.openxmlformats.org/drawingml/2006/main">
          <a:off x="4381500" y="2162176"/>
          <a:ext cx="914400" cy="355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sz="1400">
              <a:latin typeface="Arial" panose="020B0604020202020204" pitchFamily="34" charset="0"/>
              <a:cs typeface="Arial" panose="020B0604020202020204" pitchFamily="34" charset="0"/>
            </a:rPr>
            <a:t>VQD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0.00668</cdr:x>
      <cdr:y>0.02824</cdr:y>
    </cdr:from>
    <cdr:to>
      <cdr:x>0.20668</cdr:x>
      <cdr:y>0.12593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1750" y="84013"/>
          <a:ext cx="951230" cy="2906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l-GR" sz="1600">
              <a:latin typeface="Arial" panose="020B0604020202020204" pitchFamily="34" charset="0"/>
              <a:cs typeface="Arial" panose="020B0604020202020204" pitchFamily="34" charset="0"/>
            </a:rPr>
            <a:t>Δ</a:t>
          </a:r>
          <a:r>
            <a:rPr lang="de-DE" sz="1600">
              <a:latin typeface="Arial" panose="020B0604020202020204" pitchFamily="34" charset="0"/>
              <a:cs typeface="Arial" panose="020B0604020202020204" pitchFamily="34" charset="0"/>
            </a:rPr>
            <a:t> p (mbar)</a:t>
          </a:r>
        </a:p>
      </cdr:txBody>
    </cdr:sp>
  </cdr:relSizeAnchor>
  <cdr:relSizeAnchor xmlns:cdr="http://schemas.openxmlformats.org/drawingml/2006/chartDrawing">
    <cdr:from>
      <cdr:x>0.72639</cdr:x>
      <cdr:y>0.90137</cdr:y>
    </cdr:from>
    <cdr:to>
      <cdr:x>0.92639</cdr:x>
      <cdr:y>0.98817</cdr:y>
    </cdr:to>
    <cdr:sp macro="" textlink="">
      <cdr:nvSpPr>
        <cdr:cNvPr id="3" name="Textfeld 2"/>
        <cdr:cNvSpPr txBox="1"/>
      </cdr:nvSpPr>
      <cdr:spPr>
        <a:xfrm xmlns:a="http://schemas.openxmlformats.org/drawingml/2006/main">
          <a:off x="3321035" y="2681546"/>
          <a:ext cx="914400" cy="2582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sz="1400">
              <a:latin typeface="Arial" panose="020B0604020202020204" pitchFamily="34" charset="0"/>
              <a:cs typeface="Arial" panose="020B0604020202020204" pitchFamily="34" charset="0"/>
            </a:rPr>
            <a:t>flow rate (l/s)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0.79764</cdr:x>
      <cdr:y>0.89606</cdr:y>
    </cdr:from>
    <cdr:to>
      <cdr:x>0.99783</cdr:x>
      <cdr:y>0.98577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664906" y="3197773"/>
          <a:ext cx="1170744" cy="3201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sz="1400">
              <a:latin typeface="Arial" panose="020B0604020202020204" pitchFamily="34" charset="0"/>
              <a:cs typeface="Arial" panose="020B0604020202020204" pitchFamily="34" charset="0"/>
            </a:rPr>
            <a:t>mass (amu)</a:t>
          </a:r>
        </a:p>
      </cdr:txBody>
    </cdr:sp>
  </cdr:relSizeAnchor>
  <cdr:relSizeAnchor xmlns:cdr="http://schemas.openxmlformats.org/drawingml/2006/chartDrawing">
    <cdr:from>
      <cdr:x>0</cdr:x>
      <cdr:y>0.00534</cdr:y>
    </cdr:from>
    <cdr:to>
      <cdr:x>0.26167</cdr:x>
      <cdr:y>0.10676</cdr:y>
    </cdr:to>
    <cdr:sp macro="" textlink="">
      <cdr:nvSpPr>
        <cdr:cNvPr id="3" name="Textfeld 2"/>
        <cdr:cNvSpPr txBox="1"/>
      </cdr:nvSpPr>
      <cdr:spPr>
        <a:xfrm xmlns:a="http://schemas.openxmlformats.org/drawingml/2006/main">
          <a:off x="0" y="19050"/>
          <a:ext cx="1530350" cy="3619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sz="1400">
              <a:latin typeface="Arial" panose="020B0604020202020204" pitchFamily="34" charset="0"/>
              <a:cs typeface="Arial" panose="020B0604020202020204" pitchFamily="34" charset="0"/>
            </a:rPr>
            <a:t>Ion current (A)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0.00723</cdr:x>
      <cdr:y>0.01197</cdr:y>
    </cdr:from>
    <cdr:to>
      <cdr:x>0.21993</cdr:x>
      <cdr:y>0.1094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50800" y="44450"/>
          <a:ext cx="1494465" cy="3619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400">
              <a:latin typeface="Arial" panose="020B0604020202020204" pitchFamily="34" charset="0"/>
              <a:cs typeface="Arial" panose="020B0604020202020204" pitchFamily="34" charset="0"/>
            </a:rPr>
            <a:t>Ion current (A)</a:t>
          </a:r>
        </a:p>
      </cdr:txBody>
    </cdr:sp>
  </cdr:relSizeAnchor>
  <cdr:relSizeAnchor xmlns:cdr="http://schemas.openxmlformats.org/drawingml/2006/chartDrawing">
    <cdr:from>
      <cdr:x>0.83338</cdr:x>
      <cdr:y>0.91382</cdr:y>
    </cdr:from>
    <cdr:to>
      <cdr:x>1</cdr:x>
      <cdr:y>1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5855532" y="3394622"/>
          <a:ext cx="1170744" cy="3201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400">
              <a:latin typeface="Arial" panose="020B0604020202020204" pitchFamily="34" charset="0"/>
              <a:cs typeface="Arial" panose="020B0604020202020204" pitchFamily="34" charset="0"/>
            </a:rPr>
            <a:t>mass (amu)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2954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474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540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480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044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713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2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11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551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41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385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AFC1-9529-4C88-8E81-1D71A8BF82D7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228B4-5224-4BCA-A81E-2A8B5057D2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263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7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10" name="Gerader Verbinder 9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3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3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  <p:sp>
        <p:nvSpPr>
          <p:cNvPr id="2" name="Textfeld 1"/>
          <p:cNvSpPr txBox="1"/>
          <p:nvPr/>
        </p:nvSpPr>
        <p:spPr>
          <a:xfrm>
            <a:off x="940219" y="948905"/>
            <a:ext cx="10399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FAIR’s first SIS 100 Accelerator Quadrupole Doublet Module – Manufacturing 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and Test</a:t>
            </a:r>
            <a:endParaRPr lang="de-DE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837875" y="3634003"/>
            <a:ext cx="64403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Anna </a:t>
            </a:r>
            <a:r>
              <a:rPr lang="de-DE" b="1" u="sng" dirty="0">
                <a:latin typeface="Arial" panose="020B0604020202020204" pitchFamily="34" charset="0"/>
                <a:cs typeface="Arial" panose="020B0604020202020204" pitchFamily="34" charset="0"/>
              </a:rPr>
              <a:t>Kario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A. Szwangruber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A. Bleile, K. Sugita, J.P. Meier,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J. Ketter,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A. Waldt, 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Fischer, C.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Roux, P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Spiller,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Lindner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Blümel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T. Winkler, J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Macavei, F. Garnica-Buenaver,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Eberl,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Bozyk, P. Kowina, S. Wilfert, I. Pongrac,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Kollmus,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Schroeder, B.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Streicher @ </a:t>
            </a:r>
            <a:r>
              <a:rPr lang="de-DE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GSI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Breitenbach, J. Amend, A. Kramer, S.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Curelli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K. Heyn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@ </a:t>
            </a:r>
            <a:r>
              <a:rPr lang="de-D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Bilfinger </a:t>
            </a:r>
            <a:r>
              <a:rPr lang="de-DE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Noell</a:t>
            </a:r>
            <a:endParaRPr lang="de-DE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4"/>
          <a:srcRect l="31087" t="27983" r="31134" b="27920"/>
          <a:stretch/>
        </p:blipFill>
        <p:spPr>
          <a:xfrm>
            <a:off x="6775703" y="2691897"/>
            <a:ext cx="4922782" cy="359128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3552800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1" t="5041" r="24421" b="33171"/>
          <a:stretch/>
        </p:blipFill>
        <p:spPr>
          <a:xfrm>
            <a:off x="729673" y="1260038"/>
            <a:ext cx="7653218" cy="4941437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73353" y="434191"/>
            <a:ext cx="9236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 integration of the cold mass into cryostat</a:t>
            </a:r>
            <a:endParaRPr lang="en-GB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478982" y="1260038"/>
            <a:ext cx="364241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cryostat leak free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merging cryostat with thermal shield (MLI, thermal connections, Aluminium body)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thermal shield with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thermalisation connections and MLI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collisions between thermalisation and suspension system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successful merging of cold mass and cryostat system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131736" y="6444023"/>
            <a:ext cx="11989661" cy="403665"/>
            <a:chOff x="100739" y="3874592"/>
            <a:chExt cx="11989661" cy="403665"/>
          </a:xfrm>
        </p:grpSpPr>
        <p:cxnSp>
          <p:nvCxnSpPr>
            <p:cNvPr id="6" name="Gerader Verbinder 5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3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3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638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5" name="Gerader Verbinder 4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2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2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  <p:sp>
        <p:nvSpPr>
          <p:cNvPr id="8" name="Rechteck 7"/>
          <p:cNvSpPr/>
          <p:nvPr/>
        </p:nvSpPr>
        <p:spPr>
          <a:xfrm>
            <a:off x="533075" y="251138"/>
            <a:ext cx="7045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 testing at GSI </a:t>
            </a:r>
            <a:endParaRPr lang="de-DE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004279" y="1206716"/>
            <a:ext cx="7824948" cy="206210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echanical template for mechanical measurement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reparation of cables for instrumentation and powering of corrector magnets, quench detection system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Nuclotron cable assembly for powering in series of quadrupole magnets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 adapters for cooling system are procured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easurement software in progress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422567" y="1206716"/>
            <a:ext cx="11406660" cy="5218557"/>
            <a:chOff x="724830" y="1457783"/>
            <a:chExt cx="11406660" cy="5218557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3"/>
            <a:srcRect l="5215" t="26430" r="12835" b="15354"/>
            <a:stretch/>
          </p:blipFill>
          <p:spPr>
            <a:xfrm>
              <a:off x="724830" y="1468934"/>
              <a:ext cx="11231470" cy="520740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12" name="Textfeld 11"/>
            <p:cNvSpPr txBox="1"/>
            <p:nvPr/>
          </p:nvSpPr>
          <p:spPr>
            <a:xfrm>
              <a:off x="4306542" y="1457783"/>
              <a:ext cx="7824948" cy="23391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Cables for instrumentation and powering of corrector magnets, quench detection system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Nuclotron cable assembly adapter</a:t>
              </a:r>
              <a:r>
                <a:rPr lang="en-US" sz="14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for powering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quadrupole 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magnets in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series</a:t>
              </a:r>
              <a:endParaRPr lang="en-US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 adapters for cooling system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easurement software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Template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for mechanical 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measurement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5819393" y="6046981"/>
            <a:ext cx="5196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Mounting scheme at Series Test Facility station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46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2"/>
          <a:srcRect l="25201" t="23266" r="38080" b="9331"/>
          <a:stretch/>
        </p:blipFill>
        <p:spPr>
          <a:xfrm rot="5400000">
            <a:off x="7892801" y="2720562"/>
            <a:ext cx="3789819" cy="43480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hteck 3"/>
          <p:cNvSpPr/>
          <p:nvPr/>
        </p:nvSpPr>
        <p:spPr>
          <a:xfrm>
            <a:off x="331907" y="251138"/>
            <a:ext cx="7045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 testing at 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GSI at warm </a:t>
            </a:r>
            <a:endParaRPr lang="de-DE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33075" y="993864"/>
            <a:ext cx="692990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 of the cold mass and cryostat by laser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tracker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Functional tests of sensors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insulation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low and high voltage circuits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Leak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tests of the process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lines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Leak tests of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ultra high vacuum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Instrumentation tests: temperature sensors with calibration curves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Checking the power circuits for electrical integrity (voltage taps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Leak tests of the cryostat vessel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Integral leak test of the process lines during pump and purge process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 tests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instrumentation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131736" y="6444022"/>
            <a:ext cx="11989661" cy="403665"/>
            <a:chOff x="100739" y="3874592"/>
            <a:chExt cx="11989661" cy="403665"/>
          </a:xfrm>
        </p:grpSpPr>
        <p:cxnSp>
          <p:nvCxnSpPr>
            <p:cNvPr id="9" name="Gerader Verbinder 8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3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3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682" y="217343"/>
            <a:ext cx="4348058" cy="28987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8796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" t="3410" r="7453" b="4789"/>
          <a:stretch/>
        </p:blipFill>
        <p:spPr>
          <a:xfrm>
            <a:off x="7174770" y="738342"/>
            <a:ext cx="4955862" cy="3554296"/>
          </a:xfrm>
          <a:prstGeom prst="rect">
            <a:avLst/>
          </a:prstGeom>
        </p:spPr>
      </p:pic>
      <p:pic>
        <p:nvPicPr>
          <p:cNvPr id="54" name="Grafik 53"/>
          <p:cNvPicPr>
            <a:picLocks noChangeAspect="1"/>
          </p:cNvPicPr>
          <p:nvPr/>
        </p:nvPicPr>
        <p:blipFill rotWithShape="1">
          <a:blip r:embed="rId3"/>
          <a:srcRect l="6868" t="14106" r="6211" b="18442"/>
          <a:stretch/>
        </p:blipFill>
        <p:spPr>
          <a:xfrm>
            <a:off x="7350377" y="4341114"/>
            <a:ext cx="4771019" cy="2236524"/>
          </a:xfrm>
          <a:prstGeom prst="rect">
            <a:avLst/>
          </a:prstGeom>
        </p:spPr>
      </p:pic>
      <p:grpSp>
        <p:nvGrpSpPr>
          <p:cNvPr id="12" name="Gruppieren 11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13" name="Gerader Verbinder 12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4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 rotWithShape="1">
            <a:blip r:embed="rId4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  <p:sp>
        <p:nvSpPr>
          <p:cNvPr id="17" name="Rechteck 16"/>
          <p:cNvSpPr/>
          <p:nvPr/>
        </p:nvSpPr>
        <p:spPr>
          <a:xfrm>
            <a:off x="252569" y="207512"/>
            <a:ext cx="7045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 testing at 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GSI at 4.5 K </a:t>
            </a:r>
            <a:endParaRPr lang="de-DE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83518" y="869853"/>
            <a:ext cx="681469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helium mass flow rates of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static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heat load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igh and low voltage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tests at cold conditions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Validation of the voltage taps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over cool down</a:t>
            </a:r>
            <a:endParaRPr lang="en-US" sz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 of cold mass position via. laser tracker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Test of the quench detection system for corrector magnets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owering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main quadrupole magnets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owering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corrector magnets and testing the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functionality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Local Current Leads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easurement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helium mass flow rates of the dynamic heat load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 of the Ultra High Vacuum system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test of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Beam Position Monitor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cryocatcher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49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49951" y="251138"/>
            <a:ext cx="7045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Summary:</a:t>
            </a:r>
            <a:endParaRPr lang="de-DE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l="6868" t="14106" r="6211" b="18442"/>
          <a:stretch/>
        </p:blipFill>
        <p:spPr>
          <a:xfrm>
            <a:off x="431474" y="1082621"/>
            <a:ext cx="11344903" cy="5318182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951429" y="440099"/>
            <a:ext cx="7824948" cy="24006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 Magnet units, vacuum chambers, beam diagnostic and other 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module components available at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Bilfinger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Noell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for prototype 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assembly.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 Integration of QDM prototype advanced, module will be delivered 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in October 2019 to GSI.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 Testing campaign of the magnet module is planned and will start 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in November 2019 at GSI series test facility.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10" name="Gerader Verbinder 9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3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3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342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5" name="Gerader Verbinder 4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2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2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  <p:grpSp>
        <p:nvGrpSpPr>
          <p:cNvPr id="8" name="Gruppieren 7"/>
          <p:cNvGrpSpPr/>
          <p:nvPr/>
        </p:nvGrpSpPr>
        <p:grpSpPr>
          <a:xfrm>
            <a:off x="957882" y="1076490"/>
            <a:ext cx="11120911" cy="5340656"/>
            <a:chOff x="2019332" y="1118225"/>
            <a:chExt cx="11120911" cy="5340656"/>
          </a:xfrm>
        </p:grpSpPr>
        <p:grpSp>
          <p:nvGrpSpPr>
            <p:cNvPr id="9" name="Gruppieren 8"/>
            <p:cNvGrpSpPr/>
            <p:nvPr/>
          </p:nvGrpSpPr>
          <p:grpSpPr>
            <a:xfrm>
              <a:off x="2019332" y="1118225"/>
              <a:ext cx="6865839" cy="5340656"/>
              <a:chOff x="1984960" y="837502"/>
              <a:chExt cx="7283074" cy="5623849"/>
            </a:xfrm>
          </p:grpSpPr>
          <p:grpSp>
            <p:nvGrpSpPr>
              <p:cNvPr id="25" name="Gruppieren 24"/>
              <p:cNvGrpSpPr/>
              <p:nvPr/>
            </p:nvGrpSpPr>
            <p:grpSpPr>
              <a:xfrm>
                <a:off x="1984960" y="837502"/>
                <a:ext cx="7283074" cy="5623849"/>
                <a:chOff x="1992723" y="1003972"/>
                <a:chExt cx="7283074" cy="5623849"/>
              </a:xfrm>
            </p:grpSpPr>
            <p:grpSp>
              <p:nvGrpSpPr>
                <p:cNvPr id="42" name="Gruppieren 41"/>
                <p:cNvGrpSpPr/>
                <p:nvPr/>
              </p:nvGrpSpPr>
              <p:grpSpPr>
                <a:xfrm>
                  <a:off x="1992723" y="1003972"/>
                  <a:ext cx="7283074" cy="5623849"/>
                  <a:chOff x="1728563" y="1247812"/>
                  <a:chExt cx="7283074" cy="5623849"/>
                </a:xfrm>
              </p:grpSpPr>
              <p:grpSp>
                <p:nvGrpSpPr>
                  <p:cNvPr id="44" name="Gruppieren 43"/>
                  <p:cNvGrpSpPr/>
                  <p:nvPr/>
                </p:nvGrpSpPr>
                <p:grpSpPr>
                  <a:xfrm>
                    <a:off x="1904486" y="1247812"/>
                    <a:ext cx="7107151" cy="5623849"/>
                    <a:chOff x="2350191" y="929781"/>
                    <a:chExt cx="7107151" cy="5623849"/>
                  </a:xfrm>
                </p:grpSpPr>
                <p:pic>
                  <p:nvPicPr>
                    <p:cNvPr id="46" name="Grafik 45"/>
                    <p:cNvPicPr>
                      <a:picLocks noChangeAspect="1"/>
                    </p:cNvPicPr>
                    <p:nvPr/>
                  </p:nvPicPr>
                  <p:blipFill rotWithShape="1">
                    <a:blip r:embed="rId3"/>
                    <a:srcRect l="32930" t="29162" r="33148" b="28325"/>
                    <a:stretch/>
                  </p:blipFill>
                  <p:spPr>
                    <a:xfrm>
                      <a:off x="2350191" y="929781"/>
                      <a:ext cx="7107151" cy="5566873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7" name="Rechteck 46"/>
                    <p:cNvSpPr/>
                    <p:nvPr/>
                  </p:nvSpPr>
                  <p:spPr>
                    <a:xfrm>
                      <a:off x="7693891" y="5602945"/>
                      <a:ext cx="1588654" cy="95068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</p:grpSp>
              <p:pic>
                <p:nvPicPr>
                  <p:cNvPr id="45" name="Grafik 44"/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33698" t="61975" r="61092" b="34921"/>
                  <a:stretch/>
                </p:blipFill>
                <p:spPr>
                  <a:xfrm>
                    <a:off x="1728563" y="5603638"/>
                    <a:ext cx="1091685" cy="4064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43" name="Rechteck 42"/>
                <p:cNvSpPr/>
                <p:nvPr/>
              </p:nvSpPr>
              <p:spPr>
                <a:xfrm>
                  <a:off x="2916789" y="5230045"/>
                  <a:ext cx="507131" cy="5386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6" name="Rechteck 25"/>
              <p:cNvSpPr/>
              <p:nvPr/>
            </p:nvSpPr>
            <p:spPr>
              <a:xfrm rot="2431818">
                <a:off x="7680910" y="3548557"/>
                <a:ext cx="215616" cy="218279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0066FF"/>
                  </a:solidFill>
                </a:endParaRPr>
              </a:p>
            </p:txBody>
          </p:sp>
          <p:sp>
            <p:nvSpPr>
              <p:cNvPr id="27" name="Rechteck 26"/>
              <p:cNvSpPr/>
              <p:nvPr/>
            </p:nvSpPr>
            <p:spPr>
              <a:xfrm rot="3916745">
                <a:off x="5977316" y="5194004"/>
                <a:ext cx="208098" cy="161451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Rechteck 27"/>
              <p:cNvSpPr/>
              <p:nvPr/>
            </p:nvSpPr>
            <p:spPr>
              <a:xfrm rot="1443542">
                <a:off x="5640208" y="3945573"/>
                <a:ext cx="134753" cy="284112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9" name="Gerader Verbinder 28"/>
              <p:cNvCxnSpPr/>
              <p:nvPr/>
            </p:nvCxnSpPr>
            <p:spPr>
              <a:xfrm>
                <a:off x="8612864" y="1136443"/>
                <a:ext cx="424490" cy="476600"/>
              </a:xfrm>
              <a:prstGeom prst="line">
                <a:avLst/>
              </a:prstGeom>
              <a:ln w="57150">
                <a:solidFill>
                  <a:srgbClr val="00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r Verbinder 29"/>
              <p:cNvCxnSpPr/>
              <p:nvPr/>
            </p:nvCxnSpPr>
            <p:spPr>
              <a:xfrm>
                <a:off x="6189094" y="2039412"/>
                <a:ext cx="838394" cy="1218888"/>
              </a:xfrm>
              <a:prstGeom prst="line">
                <a:avLst/>
              </a:prstGeom>
              <a:ln w="57150">
                <a:solidFill>
                  <a:srgbClr val="00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r Verbinder 30"/>
              <p:cNvCxnSpPr/>
              <p:nvPr/>
            </p:nvCxnSpPr>
            <p:spPr>
              <a:xfrm flipV="1">
                <a:off x="6293646" y="1092926"/>
                <a:ext cx="417151" cy="442445"/>
              </a:xfrm>
              <a:prstGeom prst="line">
                <a:avLst/>
              </a:prstGeom>
              <a:ln w="57150">
                <a:solidFill>
                  <a:srgbClr val="00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r Verbinder 31"/>
              <p:cNvCxnSpPr/>
              <p:nvPr/>
            </p:nvCxnSpPr>
            <p:spPr>
              <a:xfrm flipV="1">
                <a:off x="8667604" y="2088962"/>
                <a:ext cx="392819" cy="544916"/>
              </a:xfrm>
              <a:prstGeom prst="line">
                <a:avLst/>
              </a:prstGeom>
              <a:ln w="57150">
                <a:solidFill>
                  <a:srgbClr val="00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r Verbinder 32"/>
              <p:cNvCxnSpPr/>
              <p:nvPr/>
            </p:nvCxnSpPr>
            <p:spPr>
              <a:xfrm>
                <a:off x="7270594" y="2876470"/>
                <a:ext cx="782091" cy="7694"/>
              </a:xfrm>
              <a:prstGeom prst="line">
                <a:avLst/>
              </a:prstGeom>
              <a:ln w="57150">
                <a:solidFill>
                  <a:srgbClr val="00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r Verbinder 33"/>
              <p:cNvCxnSpPr/>
              <p:nvPr/>
            </p:nvCxnSpPr>
            <p:spPr>
              <a:xfrm flipH="1">
                <a:off x="7179713" y="916342"/>
                <a:ext cx="850501" cy="8214"/>
              </a:xfrm>
              <a:prstGeom prst="line">
                <a:avLst/>
              </a:prstGeom>
              <a:ln w="57150">
                <a:solidFill>
                  <a:srgbClr val="00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Bogen 34"/>
              <p:cNvSpPr/>
              <p:nvPr/>
            </p:nvSpPr>
            <p:spPr>
              <a:xfrm rot="13464343">
                <a:off x="6222317" y="1300182"/>
                <a:ext cx="652662" cy="922178"/>
              </a:xfrm>
              <a:prstGeom prst="arc">
                <a:avLst/>
              </a:prstGeom>
              <a:ln w="57150">
                <a:solidFill>
                  <a:srgbClr val="00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Bogen 35"/>
              <p:cNvSpPr/>
              <p:nvPr/>
            </p:nvSpPr>
            <p:spPr>
              <a:xfrm rot="2370753">
                <a:off x="8406703" y="1500450"/>
                <a:ext cx="718733" cy="769421"/>
              </a:xfrm>
              <a:prstGeom prst="arc">
                <a:avLst/>
              </a:prstGeom>
              <a:ln w="57150">
                <a:solidFill>
                  <a:srgbClr val="00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Freihandform 36"/>
              <p:cNvSpPr/>
              <p:nvPr/>
            </p:nvSpPr>
            <p:spPr>
              <a:xfrm>
                <a:off x="6621051" y="3246634"/>
                <a:ext cx="702267" cy="2157573"/>
              </a:xfrm>
              <a:custGeom>
                <a:avLst/>
                <a:gdLst>
                  <a:gd name="connsiteX0" fmla="*/ 401336 w 702267"/>
                  <a:gd name="connsiteY0" fmla="*/ 0 h 2157573"/>
                  <a:gd name="connsiteX1" fmla="*/ 673601 w 702267"/>
                  <a:gd name="connsiteY1" fmla="*/ 400692 h 2157573"/>
                  <a:gd name="connsiteX2" fmla="*/ 658189 w 702267"/>
                  <a:gd name="connsiteY2" fmla="*/ 770562 h 2157573"/>
                  <a:gd name="connsiteX3" fmla="*/ 355102 w 702267"/>
                  <a:gd name="connsiteY3" fmla="*/ 1001730 h 2157573"/>
                  <a:gd name="connsiteX4" fmla="*/ 247223 w 702267"/>
                  <a:gd name="connsiteY4" fmla="*/ 1017141 h 2157573"/>
                  <a:gd name="connsiteX5" fmla="*/ 72562 w 702267"/>
                  <a:gd name="connsiteY5" fmla="*/ 1217487 h 2157573"/>
                  <a:gd name="connsiteX6" fmla="*/ 643 w 702267"/>
                  <a:gd name="connsiteY6" fmla="*/ 1582220 h 2157573"/>
                  <a:gd name="connsiteX7" fmla="*/ 108522 w 702267"/>
                  <a:gd name="connsiteY7" fmla="*/ 1895582 h 2157573"/>
                  <a:gd name="connsiteX8" fmla="*/ 77700 w 702267"/>
                  <a:gd name="connsiteY8" fmla="*/ 2065105 h 2157573"/>
                  <a:gd name="connsiteX9" fmla="*/ 185578 w 702267"/>
                  <a:gd name="connsiteY9" fmla="*/ 2157573 h 2157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02267" h="2157573">
                    <a:moveTo>
                      <a:pt x="401336" y="0"/>
                    </a:moveTo>
                    <a:cubicBezTo>
                      <a:pt x="516064" y="136132"/>
                      <a:pt x="630792" y="272265"/>
                      <a:pt x="673601" y="400692"/>
                    </a:cubicBezTo>
                    <a:cubicBezTo>
                      <a:pt x="716410" y="529119"/>
                      <a:pt x="711272" y="670389"/>
                      <a:pt x="658189" y="770562"/>
                    </a:cubicBezTo>
                    <a:cubicBezTo>
                      <a:pt x="605106" y="870735"/>
                      <a:pt x="423596" y="960634"/>
                      <a:pt x="355102" y="1001730"/>
                    </a:cubicBezTo>
                    <a:cubicBezTo>
                      <a:pt x="286608" y="1042826"/>
                      <a:pt x="294313" y="981181"/>
                      <a:pt x="247223" y="1017141"/>
                    </a:cubicBezTo>
                    <a:cubicBezTo>
                      <a:pt x="200133" y="1053101"/>
                      <a:pt x="113659" y="1123307"/>
                      <a:pt x="72562" y="1217487"/>
                    </a:cubicBezTo>
                    <a:cubicBezTo>
                      <a:pt x="31465" y="1311667"/>
                      <a:pt x="-5350" y="1469204"/>
                      <a:pt x="643" y="1582220"/>
                    </a:cubicBezTo>
                    <a:cubicBezTo>
                      <a:pt x="6636" y="1695236"/>
                      <a:pt x="95679" y="1815101"/>
                      <a:pt x="108522" y="1895582"/>
                    </a:cubicBezTo>
                    <a:cubicBezTo>
                      <a:pt x="121365" y="1976063"/>
                      <a:pt x="64857" y="2021440"/>
                      <a:pt x="77700" y="2065105"/>
                    </a:cubicBezTo>
                    <a:cubicBezTo>
                      <a:pt x="90543" y="2108770"/>
                      <a:pt x="153043" y="2137025"/>
                      <a:pt x="185578" y="2157573"/>
                    </a:cubicBezTo>
                  </a:path>
                </a:pathLst>
              </a:custGeom>
              <a:noFill/>
              <a:ln w="57150"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Freihandform 37"/>
              <p:cNvSpPr/>
              <p:nvPr/>
            </p:nvSpPr>
            <p:spPr>
              <a:xfrm>
                <a:off x="6693613" y="919537"/>
                <a:ext cx="508571" cy="195209"/>
              </a:xfrm>
              <a:custGeom>
                <a:avLst/>
                <a:gdLst>
                  <a:gd name="connsiteX0" fmla="*/ 0 w 508571"/>
                  <a:gd name="connsiteY0" fmla="*/ 195209 h 195209"/>
                  <a:gd name="connsiteX1" fmla="*/ 159250 w 508571"/>
                  <a:gd name="connsiteY1" fmla="*/ 107879 h 195209"/>
                  <a:gd name="connsiteX2" fmla="*/ 313362 w 508571"/>
                  <a:gd name="connsiteY2" fmla="*/ 51371 h 195209"/>
                  <a:gd name="connsiteX3" fmla="*/ 508571 w 508571"/>
                  <a:gd name="connsiteY3" fmla="*/ 0 h 195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571" h="195209">
                    <a:moveTo>
                      <a:pt x="0" y="195209"/>
                    </a:moveTo>
                    <a:cubicBezTo>
                      <a:pt x="53511" y="163530"/>
                      <a:pt x="107023" y="131852"/>
                      <a:pt x="159250" y="107879"/>
                    </a:cubicBezTo>
                    <a:cubicBezTo>
                      <a:pt x="211477" y="83906"/>
                      <a:pt x="255142" y="69351"/>
                      <a:pt x="313362" y="51371"/>
                    </a:cubicBezTo>
                    <a:cubicBezTo>
                      <a:pt x="371582" y="33391"/>
                      <a:pt x="488023" y="10274"/>
                      <a:pt x="508571" y="0"/>
                    </a:cubicBezTo>
                  </a:path>
                </a:pathLst>
              </a:custGeom>
              <a:noFill/>
              <a:ln w="57150"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Freihandform 38"/>
              <p:cNvSpPr/>
              <p:nvPr/>
            </p:nvSpPr>
            <p:spPr>
              <a:xfrm>
                <a:off x="6637106" y="2671281"/>
                <a:ext cx="657546" cy="210970"/>
              </a:xfrm>
              <a:custGeom>
                <a:avLst/>
                <a:gdLst>
                  <a:gd name="connsiteX0" fmla="*/ 0 w 657546"/>
                  <a:gd name="connsiteY0" fmla="*/ 0 h 210970"/>
                  <a:gd name="connsiteX1" fmla="*/ 200346 w 657546"/>
                  <a:gd name="connsiteY1" fmla="*/ 107879 h 210970"/>
                  <a:gd name="connsiteX2" fmla="*/ 308224 w 657546"/>
                  <a:gd name="connsiteY2" fmla="*/ 159249 h 210970"/>
                  <a:gd name="connsiteX3" fmla="*/ 472611 w 657546"/>
                  <a:gd name="connsiteY3" fmla="*/ 205483 h 210970"/>
                  <a:gd name="connsiteX4" fmla="*/ 657546 w 657546"/>
                  <a:gd name="connsiteY4" fmla="*/ 200346 h 21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7546" h="210970">
                    <a:moveTo>
                      <a:pt x="0" y="0"/>
                    </a:moveTo>
                    <a:lnTo>
                      <a:pt x="200346" y="107879"/>
                    </a:lnTo>
                    <a:cubicBezTo>
                      <a:pt x="251717" y="134420"/>
                      <a:pt x="262847" y="142982"/>
                      <a:pt x="308224" y="159249"/>
                    </a:cubicBezTo>
                    <a:cubicBezTo>
                      <a:pt x="353601" y="175516"/>
                      <a:pt x="414391" y="198633"/>
                      <a:pt x="472611" y="205483"/>
                    </a:cubicBezTo>
                    <a:cubicBezTo>
                      <a:pt x="530831" y="212333"/>
                      <a:pt x="573640" y="214901"/>
                      <a:pt x="657546" y="200346"/>
                    </a:cubicBezTo>
                  </a:path>
                </a:pathLst>
              </a:custGeom>
              <a:noFill/>
              <a:ln w="57150"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Freihandform 39"/>
              <p:cNvSpPr/>
              <p:nvPr/>
            </p:nvSpPr>
            <p:spPr>
              <a:xfrm>
                <a:off x="8018980" y="919537"/>
                <a:ext cx="636998" cy="256854"/>
              </a:xfrm>
              <a:custGeom>
                <a:avLst/>
                <a:gdLst>
                  <a:gd name="connsiteX0" fmla="*/ 0 w 636998"/>
                  <a:gd name="connsiteY0" fmla="*/ 0 h 256854"/>
                  <a:gd name="connsiteX1" fmla="*/ 220894 w 636998"/>
                  <a:gd name="connsiteY1" fmla="*/ 30823 h 256854"/>
                  <a:gd name="connsiteX2" fmla="*/ 385281 w 636998"/>
                  <a:gd name="connsiteY2" fmla="*/ 123290 h 256854"/>
                  <a:gd name="connsiteX3" fmla="*/ 529119 w 636998"/>
                  <a:gd name="connsiteY3" fmla="*/ 184935 h 256854"/>
                  <a:gd name="connsiteX4" fmla="*/ 636998 w 636998"/>
                  <a:gd name="connsiteY4" fmla="*/ 256854 h 25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6998" h="256854">
                    <a:moveTo>
                      <a:pt x="0" y="0"/>
                    </a:moveTo>
                    <a:cubicBezTo>
                      <a:pt x="78340" y="5137"/>
                      <a:pt x="156681" y="10275"/>
                      <a:pt x="220894" y="30823"/>
                    </a:cubicBezTo>
                    <a:cubicBezTo>
                      <a:pt x="285107" y="51371"/>
                      <a:pt x="333910" y="97605"/>
                      <a:pt x="385281" y="123290"/>
                    </a:cubicBezTo>
                    <a:cubicBezTo>
                      <a:pt x="436652" y="148975"/>
                      <a:pt x="487166" y="162674"/>
                      <a:pt x="529119" y="184935"/>
                    </a:cubicBezTo>
                    <a:cubicBezTo>
                      <a:pt x="571072" y="207196"/>
                      <a:pt x="604035" y="232025"/>
                      <a:pt x="636998" y="256854"/>
                    </a:cubicBezTo>
                  </a:path>
                </a:pathLst>
              </a:custGeom>
              <a:noFill/>
              <a:ln w="57150"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Freihandform 40"/>
              <p:cNvSpPr/>
              <p:nvPr/>
            </p:nvSpPr>
            <p:spPr>
              <a:xfrm>
                <a:off x="8050959" y="2616032"/>
                <a:ext cx="632813" cy="272503"/>
              </a:xfrm>
              <a:custGeom>
                <a:avLst/>
                <a:gdLst>
                  <a:gd name="connsiteX0" fmla="*/ 0 w 632813"/>
                  <a:gd name="connsiteY0" fmla="*/ 272503 h 272503"/>
                  <a:gd name="connsiteX1" fmla="*/ 218003 w 632813"/>
                  <a:gd name="connsiteY1" fmla="*/ 227086 h 272503"/>
                  <a:gd name="connsiteX2" fmla="*/ 396644 w 632813"/>
                  <a:gd name="connsiteY2" fmla="*/ 154418 h 272503"/>
                  <a:gd name="connsiteX3" fmla="*/ 541979 w 632813"/>
                  <a:gd name="connsiteY3" fmla="*/ 66612 h 272503"/>
                  <a:gd name="connsiteX4" fmla="*/ 632813 w 632813"/>
                  <a:gd name="connsiteY4" fmla="*/ 0 h 272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2813" h="272503">
                    <a:moveTo>
                      <a:pt x="0" y="272503"/>
                    </a:moveTo>
                    <a:cubicBezTo>
                      <a:pt x="75948" y="259635"/>
                      <a:pt x="151896" y="246767"/>
                      <a:pt x="218003" y="227086"/>
                    </a:cubicBezTo>
                    <a:cubicBezTo>
                      <a:pt x="284110" y="207405"/>
                      <a:pt x="342648" y="181164"/>
                      <a:pt x="396644" y="154418"/>
                    </a:cubicBezTo>
                    <a:cubicBezTo>
                      <a:pt x="450640" y="127672"/>
                      <a:pt x="502618" y="92348"/>
                      <a:pt x="541979" y="66612"/>
                    </a:cubicBezTo>
                    <a:cubicBezTo>
                      <a:pt x="581341" y="40876"/>
                      <a:pt x="607077" y="20438"/>
                      <a:pt x="632813" y="0"/>
                    </a:cubicBezTo>
                  </a:path>
                </a:pathLst>
              </a:custGeom>
              <a:noFill/>
              <a:ln w="57150"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" name="Gruppieren 9"/>
            <p:cNvGrpSpPr/>
            <p:nvPr/>
          </p:nvGrpSpPr>
          <p:grpSpPr>
            <a:xfrm>
              <a:off x="4461503" y="1118225"/>
              <a:ext cx="8678740" cy="4992682"/>
              <a:chOff x="4704400" y="1027072"/>
              <a:chExt cx="8678740" cy="4992682"/>
            </a:xfrm>
          </p:grpSpPr>
          <p:sp>
            <p:nvSpPr>
              <p:cNvPr id="13" name="Textfeld 12"/>
              <p:cNvSpPr txBox="1"/>
              <p:nvPr/>
            </p:nvSpPr>
            <p:spPr>
              <a:xfrm>
                <a:off x="6075867" y="3583092"/>
                <a:ext cx="8087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APPA</a:t>
                </a:r>
                <a:endParaRPr lang="de-DE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>
                <a:off x="7238788" y="4245659"/>
                <a:ext cx="13003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SuperFRS</a:t>
                </a:r>
                <a:endParaRPr lang="de-DE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7861224" y="3437000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CBM</a:t>
                </a:r>
                <a:endParaRPr lang="de-DE" b="1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5793629" y="3804629"/>
                <a:ext cx="140175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de-DE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 </a:t>
                </a:r>
                <a:r>
                  <a:rPr lang="de-DE" sz="11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quadrupoles</a:t>
                </a:r>
                <a:endParaRPr lang="de-DE" sz="11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9491923" y="1027072"/>
                <a:ext cx="356558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108 dipoles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303 quadrupoles, </a:t>
                </a:r>
                <a:r>
                  <a:rPr lang="en-GB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sextupole</a:t>
                </a: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and corrector magnets assembled with UHV and beam diagnostic into </a:t>
                </a:r>
                <a:r>
                  <a:rPr lang="en-GB" sz="16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Quadrupole Doublet Modules</a:t>
                </a: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5928841" y="5650422"/>
                <a:ext cx="11037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NuSTAR</a:t>
                </a:r>
                <a:endParaRPr lang="de-DE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4704400" y="4314591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HESR</a:t>
                </a:r>
                <a:endParaRPr lang="de-DE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5170850" y="5291930"/>
                <a:ext cx="5180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CR</a:t>
                </a:r>
                <a:endParaRPr lang="de-DE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1" name="Grafik 20"/>
              <p:cNvPicPr>
                <a:picLocks noChangeAspect="1"/>
              </p:cNvPicPr>
              <p:nvPr/>
            </p:nvPicPr>
            <p:blipFill rotWithShape="1">
              <a:blip r:embed="rId4"/>
              <a:srcRect l="12070" t="41013" r="79676" b="44840"/>
              <a:stretch/>
            </p:blipFill>
            <p:spPr>
              <a:xfrm>
                <a:off x="12554490" y="4349933"/>
                <a:ext cx="828650" cy="799056"/>
              </a:xfrm>
              <a:prstGeom prst="rect">
                <a:avLst/>
              </a:prstGeom>
            </p:spPr>
          </p:pic>
          <p:pic>
            <p:nvPicPr>
              <p:cNvPr id="22" name="Grafik 21"/>
              <p:cNvPicPr>
                <a:picLocks noChangeAspect="1"/>
              </p:cNvPicPr>
              <p:nvPr/>
            </p:nvPicPr>
            <p:blipFill rotWithShape="1">
              <a:blip r:embed="rId5"/>
              <a:srcRect l="3638" t="13544" r="79273" b="70097"/>
              <a:stretch/>
            </p:blipFill>
            <p:spPr>
              <a:xfrm>
                <a:off x="12556204" y="3604400"/>
                <a:ext cx="826936" cy="445273"/>
              </a:xfrm>
              <a:prstGeom prst="rect">
                <a:avLst/>
              </a:prstGeom>
            </p:spPr>
          </p:pic>
          <p:sp>
            <p:nvSpPr>
              <p:cNvPr id="23" name="Freihandform 22"/>
              <p:cNvSpPr/>
              <p:nvPr/>
            </p:nvSpPr>
            <p:spPr>
              <a:xfrm>
                <a:off x="6200568" y="4683923"/>
                <a:ext cx="462988" cy="544010"/>
              </a:xfrm>
              <a:custGeom>
                <a:avLst/>
                <a:gdLst>
                  <a:gd name="connsiteX0" fmla="*/ 462988 w 462988"/>
                  <a:gd name="connsiteY0" fmla="*/ 0 h 544010"/>
                  <a:gd name="connsiteX1" fmla="*/ 225707 w 462988"/>
                  <a:gd name="connsiteY1" fmla="*/ 225707 h 544010"/>
                  <a:gd name="connsiteX2" fmla="*/ 173621 w 462988"/>
                  <a:gd name="connsiteY2" fmla="*/ 335666 h 544010"/>
                  <a:gd name="connsiteX3" fmla="*/ 127322 w 462988"/>
                  <a:gd name="connsiteY3" fmla="*/ 457200 h 544010"/>
                  <a:gd name="connsiteX4" fmla="*/ 0 w 462988"/>
                  <a:gd name="connsiteY4" fmla="*/ 544010 h 544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2988" h="544010">
                    <a:moveTo>
                      <a:pt x="462988" y="0"/>
                    </a:moveTo>
                    <a:cubicBezTo>
                      <a:pt x="368461" y="84881"/>
                      <a:pt x="273935" y="169763"/>
                      <a:pt x="225707" y="225707"/>
                    </a:cubicBezTo>
                    <a:cubicBezTo>
                      <a:pt x="177479" y="281651"/>
                      <a:pt x="190018" y="297084"/>
                      <a:pt x="173621" y="335666"/>
                    </a:cubicBezTo>
                    <a:cubicBezTo>
                      <a:pt x="157224" y="374248"/>
                      <a:pt x="156259" y="422476"/>
                      <a:pt x="127322" y="457200"/>
                    </a:cubicBezTo>
                    <a:cubicBezTo>
                      <a:pt x="98385" y="491924"/>
                      <a:pt x="41476" y="528577"/>
                      <a:pt x="0" y="544010"/>
                    </a:cubicBezTo>
                  </a:path>
                </a:pathLst>
              </a:custGeom>
              <a:noFill/>
              <a:ln w="57150"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Freihandform 23"/>
              <p:cNvSpPr/>
              <p:nvPr/>
            </p:nvSpPr>
            <p:spPr>
              <a:xfrm>
                <a:off x="5949816" y="4473277"/>
                <a:ext cx="758475" cy="578758"/>
              </a:xfrm>
              <a:custGeom>
                <a:avLst/>
                <a:gdLst>
                  <a:gd name="connsiteX0" fmla="*/ 799386 w 799386"/>
                  <a:gd name="connsiteY0" fmla="*/ 0 h 630820"/>
                  <a:gd name="connsiteX1" fmla="*/ 666277 w 799386"/>
                  <a:gd name="connsiteY1" fmla="*/ 121534 h 630820"/>
                  <a:gd name="connsiteX2" fmla="*/ 550530 w 799386"/>
                  <a:gd name="connsiteY2" fmla="*/ 173620 h 630820"/>
                  <a:gd name="connsiteX3" fmla="*/ 405847 w 799386"/>
                  <a:gd name="connsiteY3" fmla="*/ 225707 h 630820"/>
                  <a:gd name="connsiteX4" fmla="*/ 180140 w 799386"/>
                  <a:gd name="connsiteY4" fmla="*/ 462988 h 630820"/>
                  <a:gd name="connsiteX5" fmla="*/ 41244 w 799386"/>
                  <a:gd name="connsiteY5" fmla="*/ 630820 h 63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9386" h="630820">
                    <a:moveTo>
                      <a:pt x="799386" y="0"/>
                    </a:moveTo>
                    <a:cubicBezTo>
                      <a:pt x="753569" y="46298"/>
                      <a:pt x="707753" y="92597"/>
                      <a:pt x="666277" y="121534"/>
                    </a:cubicBezTo>
                    <a:cubicBezTo>
                      <a:pt x="624801" y="150471"/>
                      <a:pt x="593935" y="156258"/>
                      <a:pt x="550530" y="173620"/>
                    </a:cubicBezTo>
                    <a:cubicBezTo>
                      <a:pt x="507125" y="190982"/>
                      <a:pt x="467579" y="177479"/>
                      <a:pt x="405847" y="225707"/>
                    </a:cubicBezTo>
                    <a:cubicBezTo>
                      <a:pt x="344115" y="273935"/>
                      <a:pt x="240907" y="395469"/>
                      <a:pt x="180140" y="462988"/>
                    </a:cubicBezTo>
                    <a:cubicBezTo>
                      <a:pt x="119373" y="530507"/>
                      <a:pt x="-87042" y="600919"/>
                      <a:pt x="41244" y="630820"/>
                    </a:cubicBezTo>
                  </a:path>
                </a:pathLst>
              </a:custGeom>
              <a:noFill/>
              <a:ln w="57150"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1" name="Textfeld 10"/>
            <p:cNvSpPr txBox="1"/>
            <p:nvPr/>
          </p:nvSpPr>
          <p:spPr>
            <a:xfrm>
              <a:off x="4733646" y="3729063"/>
              <a:ext cx="9882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PANDA</a:t>
              </a:r>
              <a:endParaRPr lang="de-DE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469663" y="5457808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de-DE" b="1" i="1" baseline="30000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de-DE" b="1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B-GLAD</a:t>
              </a:r>
              <a:endParaRPr lang="de-DE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uppieren 47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49" name="Gerader Verbinder 48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0" name="Grafik 49"/>
            <p:cNvPicPr>
              <a:picLocks noChangeAspect="1"/>
            </p:cNvPicPr>
            <p:nvPr/>
          </p:nvPicPr>
          <p:blipFill rotWithShape="1">
            <a:blip r:embed="rId2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51" name="Grafik 50"/>
            <p:cNvPicPr>
              <a:picLocks noChangeAspect="1"/>
            </p:cNvPicPr>
            <p:nvPr/>
          </p:nvPicPr>
          <p:blipFill rotWithShape="1">
            <a:blip r:embed="rId2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  <p:sp>
        <p:nvSpPr>
          <p:cNvPr id="53" name="Textfeld 52"/>
          <p:cNvSpPr txBox="1"/>
          <p:nvPr/>
        </p:nvSpPr>
        <p:spPr>
          <a:xfrm>
            <a:off x="282328" y="284600"/>
            <a:ext cx="11395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Superconductivity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at FAIR - Facility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for Antiproton and Ion Research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8059854" y="3495113"/>
            <a:ext cx="328560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JINR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Dubna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quadrupole and corrector magnets production and testing</a:t>
            </a: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Bilfinger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Noell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integration of magnet units, UHV system and beam diagnostic into QDM </a:t>
            </a: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INFN Salerno: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QDM testing</a:t>
            </a:r>
          </a:p>
          <a:p>
            <a:endParaRPr lang="de-DE" dirty="0"/>
          </a:p>
        </p:txBody>
      </p:sp>
      <p:pic>
        <p:nvPicPr>
          <p:cNvPr id="56" name="Picture 2" descr="Risultati immagini per Logo INF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8625" y="5508298"/>
            <a:ext cx="736940" cy="32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37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:\1_FAIRGSI$docu\1_Machines\2.8_SIS100\2.8.2_SIS100-Magnets\2.8.2.10_Cryogenic_Quadrupole_Module\01_Specifications\In_Work\Pictures\QDM\Capture_003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9814">
            <a:off x="38434" y="1197906"/>
            <a:ext cx="3189304" cy="229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B:\1_FAIRGSI$docu\1_Machines\2.8_SIS100\2.8.2_SIS100-Magnets\2.8.2.10_Cryogenic_Quadrupole_Module\01_Specifications\In_Work\Pictures\QDM\Capture_020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0"/>
          <a:stretch/>
        </p:blipFill>
        <p:spPr bwMode="auto">
          <a:xfrm>
            <a:off x="131748" y="3772118"/>
            <a:ext cx="3384902" cy="274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B:\1_FAIRGSI$docu\1_Machines\2.8_SIS100\2.8.2_SIS100-Magnets\2.8.2.10_Cryogenic_Quadrupole_Module\01_Specifications\In_Work\Pictures\QDM\Capture_024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085" y="3784624"/>
            <a:ext cx="3758752" cy="263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B:\1_FAIRGSI$docu\1_Machines\2.8_SIS100\2.8.2_SIS100-Magnets\2.8.2.10_Cryogenic_Quadrupole_Module\01_Specifications\In_Work\Pictures\QDM\Capture_014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516" y="1138902"/>
            <a:ext cx="3261343" cy="260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8728127" y="1560468"/>
            <a:ext cx="2957861" cy="206210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Straight section modules</a:t>
            </a:r>
          </a:p>
          <a:p>
            <a:pPr marL="273050" lvl="1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types 2.123 and 2.13s</a:t>
            </a:r>
          </a:p>
          <a:p>
            <a:pPr marL="444500" lvl="1" indent="-171450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 modules</a:t>
            </a:r>
          </a:p>
          <a:p>
            <a:pPr marL="44450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Stand-alone module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types are in between two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warm sections</a:t>
            </a:r>
          </a:p>
          <a:p>
            <a:pPr marL="44450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Cryogenic supply through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attached by-pass line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629459" y="4169015"/>
            <a:ext cx="3127907" cy="230832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 termination modules</a:t>
            </a:r>
          </a:p>
          <a:p>
            <a:pPr marL="273050" lvl="1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types 2.4 and 1.E</a:t>
            </a:r>
          </a:p>
          <a:p>
            <a:pPr marL="444500" lvl="1" indent="-171450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modules</a:t>
            </a:r>
          </a:p>
          <a:p>
            <a:pPr marL="44450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US- and DS-termination of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arc section of SIS100</a:t>
            </a:r>
          </a:p>
          <a:p>
            <a:pPr marL="44450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Cryogenic supply by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attached by-pass line</a:t>
            </a:r>
          </a:p>
          <a:p>
            <a:pPr marL="44450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support for vacuum forces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8915029" y="3970975"/>
            <a:ext cx="3119765" cy="255454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Special modules</a:t>
            </a:r>
          </a:p>
          <a:p>
            <a:pPr marL="273050" lvl="1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types 2.4x and 1.Ei</a:t>
            </a:r>
          </a:p>
          <a:p>
            <a:pPr marL="444500" lvl="1" indent="-171450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modules</a:t>
            </a:r>
          </a:p>
          <a:p>
            <a:pPr marL="44450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US- and DS-terminations of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sector 5 in SIS100</a:t>
            </a:r>
          </a:p>
          <a:p>
            <a:pPr marL="44450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Injection-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extraction QP-doublets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separately supported</a:t>
            </a:r>
          </a:p>
          <a:p>
            <a:pPr marL="44450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Cryogenic supply by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attached by-pass line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2555564" y="1792684"/>
            <a:ext cx="2961067" cy="181588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Arc section modules</a:t>
            </a:r>
          </a:p>
          <a:p>
            <a:pPr marL="273050" lvl="1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types 2.5 to 2.9D</a:t>
            </a:r>
          </a:p>
          <a:p>
            <a:pPr marL="55880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54 modules</a:t>
            </a:r>
          </a:p>
          <a:p>
            <a:pPr marL="55880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Arc section module type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incline of the arc-section</a:t>
            </a:r>
          </a:p>
          <a:p>
            <a:pPr marL="55880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Cryogenic supply in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line of the arc section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53121" y="433530"/>
            <a:ext cx="8914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SIS100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Quadruple Doublet Module configurations </a:t>
            </a:r>
          </a:p>
        </p:txBody>
      </p:sp>
      <p:grpSp>
        <p:nvGrpSpPr>
          <p:cNvPr id="23" name="Gruppieren 22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24" name="Gerader Verbinder 23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Grafik 24"/>
            <p:cNvPicPr>
              <a:picLocks noChangeAspect="1"/>
            </p:cNvPicPr>
            <p:nvPr/>
          </p:nvPicPr>
          <p:blipFill rotWithShape="1">
            <a:blip r:embed="rId6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26" name="Grafik 25"/>
            <p:cNvPicPr>
              <a:picLocks noChangeAspect="1"/>
            </p:cNvPicPr>
            <p:nvPr/>
          </p:nvPicPr>
          <p:blipFill rotWithShape="1">
            <a:blip r:embed="rId6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098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/>
          <p:cNvGrpSpPr/>
          <p:nvPr/>
        </p:nvGrpSpPr>
        <p:grpSpPr>
          <a:xfrm>
            <a:off x="25134" y="842928"/>
            <a:ext cx="12145379" cy="5678907"/>
            <a:chOff x="40639" y="549346"/>
            <a:chExt cx="12145379" cy="5678907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2"/>
            <a:srcRect l="8092" t="19630" r="4238" b="21339"/>
            <a:stretch/>
          </p:blipFill>
          <p:spPr>
            <a:xfrm>
              <a:off x="40640" y="847022"/>
              <a:ext cx="12145378" cy="4599935"/>
            </a:xfrm>
            <a:prstGeom prst="rect">
              <a:avLst/>
            </a:prstGeom>
          </p:spPr>
        </p:pic>
        <p:sp>
          <p:nvSpPr>
            <p:cNvPr id="3" name="Rechteck 2"/>
            <p:cNvSpPr/>
            <p:nvPr/>
          </p:nvSpPr>
          <p:spPr>
            <a:xfrm>
              <a:off x="40639" y="616017"/>
              <a:ext cx="2086543" cy="20020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" name="Rechteck 4"/>
            <p:cNvSpPr/>
            <p:nvPr/>
          </p:nvSpPr>
          <p:spPr>
            <a:xfrm>
              <a:off x="1867835" y="847022"/>
              <a:ext cx="2684914" cy="12893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/>
            <p:cNvSpPr/>
            <p:nvPr/>
          </p:nvSpPr>
          <p:spPr>
            <a:xfrm>
              <a:off x="2127182" y="549346"/>
              <a:ext cx="2684914" cy="12893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>
              <a:off x="2337868" y="4938939"/>
              <a:ext cx="2022376" cy="12893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4552749" y="5205663"/>
              <a:ext cx="1828800" cy="9840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6320588" y="4809848"/>
              <a:ext cx="5672489" cy="9840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/>
          </p:nvSpPr>
          <p:spPr>
            <a:xfrm>
              <a:off x="8439751" y="4317803"/>
              <a:ext cx="3553326" cy="9840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11078678" y="3291841"/>
              <a:ext cx="1052361" cy="10447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8969141" y="3623842"/>
              <a:ext cx="1214387" cy="9840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10193153" y="3425025"/>
              <a:ext cx="1214387" cy="9840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8686800" y="3730251"/>
              <a:ext cx="1214387" cy="9840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0" name="Abgerundetes Rechteck 19"/>
          <p:cNvSpPr/>
          <p:nvPr/>
        </p:nvSpPr>
        <p:spPr>
          <a:xfrm rot="20863665">
            <a:off x="1389402" y="3935760"/>
            <a:ext cx="923636" cy="619434"/>
          </a:xfrm>
          <a:prstGeom prst="round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1197533" y="1811630"/>
            <a:ext cx="1471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Beam Position Monitor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Abgerundetes Rechteck 22"/>
          <p:cNvSpPr/>
          <p:nvPr/>
        </p:nvSpPr>
        <p:spPr>
          <a:xfrm rot="20900670">
            <a:off x="2276606" y="3639950"/>
            <a:ext cx="3708057" cy="206447"/>
          </a:xfrm>
          <a:prstGeom prst="roundRect">
            <a:avLst/>
          </a:prstGeom>
          <a:solidFill>
            <a:srgbClr val="FFFF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8066153" y="4811309"/>
            <a:ext cx="2054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Abgerundetes Rechteck 24"/>
          <p:cNvSpPr/>
          <p:nvPr/>
        </p:nvSpPr>
        <p:spPr>
          <a:xfrm rot="20863665">
            <a:off x="5864451" y="2846930"/>
            <a:ext cx="1026010" cy="61943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7802423" y="961291"/>
            <a:ext cx="18439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Defocusing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QD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7802423" y="6020657"/>
            <a:ext cx="39998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Upstream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VQD (QD +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1704007" y="6054168"/>
            <a:ext cx="40895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Downstream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SF2B (F2 +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steerer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Gerade Verbindung mit Pfeil 29"/>
          <p:cNvCxnSpPr/>
          <p:nvPr/>
        </p:nvCxnSpPr>
        <p:spPr>
          <a:xfrm flipH="1">
            <a:off x="2697822" y="1738055"/>
            <a:ext cx="2078519" cy="261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2853728" y="1312635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eam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direction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Gerade Verbindung mit Pfeil 40"/>
          <p:cNvCxnSpPr>
            <a:endCxn id="20" idx="0"/>
          </p:cNvCxnSpPr>
          <p:nvPr/>
        </p:nvCxnSpPr>
        <p:spPr>
          <a:xfrm flipH="1">
            <a:off x="1785387" y="3065263"/>
            <a:ext cx="58274" cy="877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 flipH="1">
            <a:off x="6377456" y="1383739"/>
            <a:ext cx="433245" cy="163849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flipV="1">
            <a:off x="8493844" y="2753979"/>
            <a:ext cx="673909" cy="208657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uppieren 47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49" name="Gerader Verbinder 48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0" name="Grafik 49"/>
            <p:cNvPicPr>
              <a:picLocks noChangeAspect="1"/>
            </p:cNvPicPr>
            <p:nvPr/>
          </p:nvPicPr>
          <p:blipFill rotWithShape="1">
            <a:blip r:embed="rId3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51" name="Grafik 50"/>
            <p:cNvPicPr>
              <a:picLocks noChangeAspect="1"/>
            </p:cNvPicPr>
            <p:nvPr/>
          </p:nvPicPr>
          <p:blipFill rotWithShape="1">
            <a:blip r:embed="rId3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  <p:sp>
        <p:nvSpPr>
          <p:cNvPr id="52" name="Abgerundetes Rechteck 51"/>
          <p:cNvSpPr/>
          <p:nvPr/>
        </p:nvSpPr>
        <p:spPr>
          <a:xfrm rot="20900670">
            <a:off x="7099607" y="2657923"/>
            <a:ext cx="3708057" cy="206447"/>
          </a:xfrm>
          <a:prstGeom prst="roundRect">
            <a:avLst/>
          </a:prstGeom>
          <a:solidFill>
            <a:srgbClr val="FFFF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Abgerundetes Rechteck 52"/>
          <p:cNvSpPr/>
          <p:nvPr/>
        </p:nvSpPr>
        <p:spPr>
          <a:xfrm rot="20867832">
            <a:off x="2497720" y="3938444"/>
            <a:ext cx="2653866" cy="145564"/>
          </a:xfrm>
          <a:prstGeom prst="round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Abgerundetes Rechteck 53"/>
          <p:cNvSpPr/>
          <p:nvPr/>
        </p:nvSpPr>
        <p:spPr>
          <a:xfrm rot="20986660">
            <a:off x="2316172" y="3446417"/>
            <a:ext cx="2653866" cy="224182"/>
          </a:xfrm>
          <a:prstGeom prst="round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Abgerundetes Rechteck 54"/>
          <p:cNvSpPr/>
          <p:nvPr/>
        </p:nvSpPr>
        <p:spPr>
          <a:xfrm rot="20986660">
            <a:off x="7177934" y="2508845"/>
            <a:ext cx="2653866" cy="224182"/>
          </a:xfrm>
          <a:prstGeom prst="round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Abgerundetes Rechteck 55"/>
          <p:cNvSpPr/>
          <p:nvPr/>
        </p:nvSpPr>
        <p:spPr>
          <a:xfrm rot="20986660">
            <a:off x="7295610" y="2930224"/>
            <a:ext cx="2653866" cy="141778"/>
          </a:xfrm>
          <a:prstGeom prst="round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Textfeld 56"/>
          <p:cNvSpPr txBox="1"/>
          <p:nvPr/>
        </p:nvSpPr>
        <p:spPr>
          <a:xfrm>
            <a:off x="5793588" y="1074447"/>
            <a:ext cx="1843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Cryocatcher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2838721" y="5206144"/>
            <a:ext cx="18439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Focusing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F2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Abgerundetes Rechteck 58"/>
          <p:cNvSpPr/>
          <p:nvPr/>
        </p:nvSpPr>
        <p:spPr>
          <a:xfrm rot="20863665">
            <a:off x="5015857" y="3129569"/>
            <a:ext cx="774750" cy="188583"/>
          </a:xfrm>
          <a:prstGeom prst="roundRect">
            <a:avLst/>
          </a:prstGeom>
          <a:solidFill>
            <a:srgbClr val="7030A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Abgerundetes Rechteck 59"/>
          <p:cNvSpPr/>
          <p:nvPr/>
        </p:nvSpPr>
        <p:spPr>
          <a:xfrm rot="20863665">
            <a:off x="5175011" y="3604323"/>
            <a:ext cx="668211" cy="176928"/>
          </a:xfrm>
          <a:prstGeom prst="roundRect">
            <a:avLst/>
          </a:prstGeom>
          <a:solidFill>
            <a:srgbClr val="7030A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Abgerundetes Rechteck 60"/>
          <p:cNvSpPr/>
          <p:nvPr/>
        </p:nvSpPr>
        <p:spPr>
          <a:xfrm rot="20863665">
            <a:off x="10031099" y="2558345"/>
            <a:ext cx="668211" cy="176928"/>
          </a:xfrm>
          <a:prstGeom prst="roundRect">
            <a:avLst/>
          </a:prstGeom>
          <a:solidFill>
            <a:srgbClr val="7030A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Abgerundetes Rechteck 61"/>
          <p:cNvSpPr/>
          <p:nvPr/>
        </p:nvSpPr>
        <p:spPr>
          <a:xfrm rot="20863665">
            <a:off x="9895399" y="2165552"/>
            <a:ext cx="774750" cy="188583"/>
          </a:xfrm>
          <a:prstGeom prst="roundRect">
            <a:avLst/>
          </a:prstGeom>
          <a:solidFill>
            <a:srgbClr val="7030A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Textfeld 62"/>
          <p:cNvSpPr txBox="1"/>
          <p:nvPr/>
        </p:nvSpPr>
        <p:spPr>
          <a:xfrm flipH="1">
            <a:off x="9598579" y="3985023"/>
            <a:ext cx="3038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Vertical Focusing Chromaticity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Magnet - CV</a:t>
            </a:r>
          </a:p>
          <a:p>
            <a:endParaRPr lang="de-DE" dirty="0"/>
          </a:p>
        </p:txBody>
      </p:sp>
      <p:cxnSp>
        <p:nvCxnSpPr>
          <p:cNvPr id="65" name="Gerade Verbindung mit Pfeil 64"/>
          <p:cNvCxnSpPr/>
          <p:nvPr/>
        </p:nvCxnSpPr>
        <p:spPr>
          <a:xfrm flipH="1" flipV="1">
            <a:off x="4013221" y="3803575"/>
            <a:ext cx="4457581" cy="1045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/>
          <p:nvPr/>
        </p:nvCxnSpPr>
        <p:spPr>
          <a:xfrm flipH="1" flipV="1">
            <a:off x="10530625" y="2683914"/>
            <a:ext cx="232978" cy="13799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/>
          <p:cNvSpPr/>
          <p:nvPr/>
        </p:nvSpPr>
        <p:spPr>
          <a:xfrm>
            <a:off x="5834338" y="5326229"/>
            <a:ext cx="1491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Steering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Magnet - ST</a:t>
            </a:r>
          </a:p>
        </p:txBody>
      </p:sp>
      <p:cxnSp>
        <p:nvCxnSpPr>
          <p:cNvPr id="71" name="Gerade Verbindung mit Pfeil 70"/>
          <p:cNvCxnSpPr>
            <a:endCxn id="60" idx="2"/>
          </p:cNvCxnSpPr>
          <p:nvPr/>
        </p:nvCxnSpPr>
        <p:spPr>
          <a:xfrm flipH="1" flipV="1">
            <a:off x="5527921" y="3779229"/>
            <a:ext cx="705910" cy="149335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/>
          <p:cNvCxnSpPr/>
          <p:nvPr/>
        </p:nvCxnSpPr>
        <p:spPr>
          <a:xfrm flipV="1">
            <a:off x="3601916" y="4061638"/>
            <a:ext cx="20372" cy="12149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/>
          <p:cNvSpPr txBox="1"/>
          <p:nvPr/>
        </p:nvSpPr>
        <p:spPr>
          <a:xfrm>
            <a:off x="303924" y="292753"/>
            <a:ext cx="831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of Series Quadrupole Doublet Module - 2.5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80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rafik 10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2" t="5253" r="31235" b="6936"/>
          <a:stretch/>
        </p:blipFill>
        <p:spPr>
          <a:xfrm>
            <a:off x="9138814" y="2811182"/>
            <a:ext cx="2899073" cy="3765331"/>
          </a:xfrm>
          <a:prstGeom prst="rect">
            <a:avLst/>
          </a:prstGeom>
        </p:spPr>
      </p:pic>
      <p:grpSp>
        <p:nvGrpSpPr>
          <p:cNvPr id="32" name="Gruppieren 31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33" name="Gerader Verbinder 32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Grafik 33"/>
            <p:cNvPicPr>
              <a:picLocks noChangeAspect="1"/>
            </p:cNvPicPr>
            <p:nvPr/>
          </p:nvPicPr>
          <p:blipFill rotWithShape="1">
            <a:blip r:embed="rId3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35" name="Grafik 34"/>
            <p:cNvPicPr>
              <a:picLocks noChangeAspect="1"/>
            </p:cNvPicPr>
            <p:nvPr/>
          </p:nvPicPr>
          <p:blipFill rotWithShape="1">
            <a:blip r:embed="rId3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  <p:grpSp>
        <p:nvGrpSpPr>
          <p:cNvPr id="25" name="Gruppieren 24"/>
          <p:cNvGrpSpPr/>
          <p:nvPr/>
        </p:nvGrpSpPr>
        <p:grpSpPr>
          <a:xfrm>
            <a:off x="44163" y="1011861"/>
            <a:ext cx="8809743" cy="4609518"/>
            <a:chOff x="105711" y="1415217"/>
            <a:chExt cx="8809743" cy="4609518"/>
          </a:xfrm>
        </p:grpSpPr>
        <p:grpSp>
          <p:nvGrpSpPr>
            <p:cNvPr id="3" name="Gruppieren 2"/>
            <p:cNvGrpSpPr/>
            <p:nvPr/>
          </p:nvGrpSpPr>
          <p:grpSpPr>
            <a:xfrm>
              <a:off x="105711" y="1738080"/>
              <a:ext cx="8809743" cy="4286655"/>
              <a:chOff x="1353527" y="1338290"/>
              <a:chExt cx="8809743" cy="4302424"/>
            </a:xfrm>
          </p:grpSpPr>
          <p:grpSp>
            <p:nvGrpSpPr>
              <p:cNvPr id="170" name="Gruppieren 169"/>
              <p:cNvGrpSpPr/>
              <p:nvPr/>
            </p:nvGrpSpPr>
            <p:grpSpPr>
              <a:xfrm>
                <a:off x="1353527" y="1595920"/>
                <a:ext cx="8809743" cy="3732663"/>
                <a:chOff x="1353527" y="1595920"/>
                <a:chExt cx="8809743" cy="3732663"/>
              </a:xfrm>
            </p:grpSpPr>
            <p:pic>
              <p:nvPicPr>
                <p:cNvPr id="144" name="Picture 2" descr="B:\1_FAIRGSI$docu\1_Ma\2.8_SIS100\2.8.2_Mag\2.8.2.10_QDM\01_Specifications\Assembly_Alignment\Bilder\01_Iso_total_noCG.jpg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241" t="-1368"/>
                <a:stretch/>
              </p:blipFill>
              <p:spPr bwMode="auto">
                <a:xfrm rot="926446">
                  <a:off x="1353527" y="1595920"/>
                  <a:ext cx="8809743" cy="365385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8" name="Grafik 147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9562"/>
                <a:stretch/>
              </p:blipFill>
              <p:spPr>
                <a:xfrm rot="21434238">
                  <a:off x="1908737" y="4332749"/>
                  <a:ext cx="7933243" cy="805112"/>
                </a:xfrm>
                <a:prstGeom prst="rect">
                  <a:avLst/>
                </a:prstGeom>
              </p:spPr>
            </p:pic>
            <p:pic>
              <p:nvPicPr>
                <p:cNvPr id="152" name="Grafik 151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9582"/>
                <a:stretch/>
              </p:blipFill>
              <p:spPr>
                <a:xfrm>
                  <a:off x="2052078" y="1822663"/>
                  <a:ext cx="7921256" cy="803579"/>
                </a:xfrm>
                <a:prstGeom prst="rect">
                  <a:avLst/>
                </a:prstGeom>
                <a:scene3d>
                  <a:camera prst="orthographicFront">
                    <a:rot lat="0" lon="0" rev="120000"/>
                  </a:camera>
                  <a:lightRig rig="threePt" dir="t"/>
                </a:scene3d>
              </p:spPr>
            </p:pic>
            <p:cxnSp>
              <p:nvCxnSpPr>
                <p:cNvPr id="154" name="Gerade Verbindung mit Pfeil 153"/>
                <p:cNvCxnSpPr/>
                <p:nvPr/>
              </p:nvCxnSpPr>
              <p:spPr>
                <a:xfrm flipH="1" flipV="1">
                  <a:off x="8878189" y="4029742"/>
                  <a:ext cx="119694" cy="105262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Gerade Verbindung mit Pfeil 155"/>
                <p:cNvCxnSpPr/>
                <p:nvPr/>
              </p:nvCxnSpPr>
              <p:spPr>
                <a:xfrm flipH="1" flipV="1">
                  <a:off x="8082600" y="4029742"/>
                  <a:ext cx="161674" cy="105262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Gerade Verbindung mit Pfeil 156"/>
                <p:cNvCxnSpPr/>
                <p:nvPr/>
              </p:nvCxnSpPr>
              <p:spPr>
                <a:xfrm flipH="1" flipV="1">
                  <a:off x="7280004" y="4029741"/>
                  <a:ext cx="115807" cy="105262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Gerade Verbindung mit Pfeil 157"/>
                <p:cNvCxnSpPr/>
                <p:nvPr/>
              </p:nvCxnSpPr>
              <p:spPr>
                <a:xfrm flipH="1" flipV="1">
                  <a:off x="4703234" y="4205810"/>
                  <a:ext cx="131110" cy="107015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Gerade Verbindung mit Pfeil 158"/>
                <p:cNvCxnSpPr/>
                <p:nvPr/>
              </p:nvCxnSpPr>
              <p:spPr>
                <a:xfrm flipH="1" flipV="1">
                  <a:off x="3190067" y="4244899"/>
                  <a:ext cx="152785" cy="108368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Gerade Verbindung mit Pfeil 159"/>
                <p:cNvCxnSpPr/>
                <p:nvPr/>
              </p:nvCxnSpPr>
              <p:spPr>
                <a:xfrm flipH="1" flipV="1">
                  <a:off x="4054339" y="4205810"/>
                  <a:ext cx="130789" cy="106557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Gerade Verbindung mit Pfeil 160"/>
                <p:cNvCxnSpPr/>
                <p:nvPr/>
              </p:nvCxnSpPr>
              <p:spPr>
                <a:xfrm>
                  <a:off x="8846111" y="1681552"/>
                  <a:ext cx="137358" cy="108444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Gerade Verbindung mit Pfeil 164"/>
                <p:cNvCxnSpPr/>
                <p:nvPr/>
              </p:nvCxnSpPr>
              <p:spPr>
                <a:xfrm>
                  <a:off x="8082598" y="1731607"/>
                  <a:ext cx="108802" cy="103439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Gerade Verbindung mit Pfeil 165"/>
                <p:cNvCxnSpPr/>
                <p:nvPr/>
              </p:nvCxnSpPr>
              <p:spPr>
                <a:xfrm>
                  <a:off x="7150689" y="1731607"/>
                  <a:ext cx="125381" cy="103439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Gerade Verbindung mit Pfeil 166"/>
                <p:cNvCxnSpPr/>
                <p:nvPr/>
              </p:nvCxnSpPr>
              <p:spPr>
                <a:xfrm>
                  <a:off x="4292296" y="1822663"/>
                  <a:ext cx="148784" cy="103579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Gerade Verbindung mit Pfeil 167"/>
                <p:cNvCxnSpPr/>
                <p:nvPr/>
              </p:nvCxnSpPr>
              <p:spPr>
                <a:xfrm>
                  <a:off x="3357142" y="1822663"/>
                  <a:ext cx="168608" cy="103429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Gerade Verbindung mit Pfeil 168"/>
                <p:cNvCxnSpPr/>
                <p:nvPr/>
              </p:nvCxnSpPr>
              <p:spPr>
                <a:xfrm>
                  <a:off x="2426138" y="1822663"/>
                  <a:ext cx="135270" cy="103428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" name="Gruppieren 1"/>
              <p:cNvGrpSpPr/>
              <p:nvPr/>
            </p:nvGrpSpPr>
            <p:grpSpPr>
              <a:xfrm>
                <a:off x="2115643" y="1338290"/>
                <a:ext cx="7075321" cy="4302424"/>
                <a:chOff x="2115643" y="1338290"/>
                <a:chExt cx="7075321" cy="4302424"/>
              </a:xfrm>
            </p:grpSpPr>
            <p:sp>
              <p:nvSpPr>
                <p:cNvPr id="171" name="Textfeld 170"/>
                <p:cNvSpPr txBox="1"/>
                <p:nvPr/>
              </p:nvSpPr>
              <p:spPr>
                <a:xfrm>
                  <a:off x="8762642" y="5106348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J1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3" name="Textfeld 172"/>
                <p:cNvSpPr txBox="1"/>
                <p:nvPr/>
              </p:nvSpPr>
              <p:spPr>
                <a:xfrm>
                  <a:off x="8030113" y="5091299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J3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4" name="Textfeld 173"/>
                <p:cNvSpPr txBox="1"/>
                <p:nvPr/>
              </p:nvSpPr>
              <p:spPr>
                <a:xfrm>
                  <a:off x="7202079" y="5101086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J5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5" name="Textfeld 174"/>
                <p:cNvSpPr txBox="1"/>
                <p:nvPr/>
              </p:nvSpPr>
              <p:spPr>
                <a:xfrm>
                  <a:off x="4620183" y="5271382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J1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6" name="Textfeld 175"/>
                <p:cNvSpPr txBox="1"/>
                <p:nvPr/>
              </p:nvSpPr>
              <p:spPr>
                <a:xfrm>
                  <a:off x="3153999" y="5271382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J5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7" name="Textfeld 176"/>
                <p:cNvSpPr txBox="1"/>
                <p:nvPr/>
              </p:nvSpPr>
              <p:spPr>
                <a:xfrm>
                  <a:off x="3946203" y="5246689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J3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8" name="Textfeld 177"/>
                <p:cNvSpPr txBox="1"/>
                <p:nvPr/>
              </p:nvSpPr>
              <p:spPr>
                <a:xfrm>
                  <a:off x="6954930" y="1362275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J6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9" name="Textfeld 178"/>
                <p:cNvSpPr txBox="1"/>
                <p:nvPr/>
              </p:nvSpPr>
              <p:spPr>
                <a:xfrm>
                  <a:off x="7868437" y="1338290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J4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0" name="Textfeld 179"/>
                <p:cNvSpPr txBox="1"/>
                <p:nvPr/>
              </p:nvSpPr>
              <p:spPr>
                <a:xfrm>
                  <a:off x="8662329" y="1370872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J2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1" name="Textfeld 180"/>
                <p:cNvSpPr txBox="1"/>
                <p:nvPr/>
              </p:nvSpPr>
              <p:spPr>
                <a:xfrm>
                  <a:off x="2115643" y="1396130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J6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2" name="Textfeld 181"/>
                <p:cNvSpPr txBox="1"/>
                <p:nvPr/>
              </p:nvSpPr>
              <p:spPr>
                <a:xfrm>
                  <a:off x="3063406" y="1385182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J4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3" name="Textfeld 182"/>
                <p:cNvSpPr txBox="1"/>
                <p:nvPr/>
              </p:nvSpPr>
              <p:spPr>
                <a:xfrm>
                  <a:off x="4078135" y="1396130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J2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4" name="Textfeld 3"/>
            <p:cNvSpPr txBox="1"/>
            <p:nvPr/>
          </p:nvSpPr>
          <p:spPr>
            <a:xfrm>
              <a:off x="1561085" y="1418265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unit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SF2B</a:t>
              </a:r>
              <a:endParaRPr lang="de-DE" dirty="0"/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6298640" y="1415217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unit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VQD</a:t>
              </a:r>
              <a:endParaRPr lang="de-DE" dirty="0"/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9168034" y="816705"/>
            <a:ext cx="2780336" cy="2001770"/>
            <a:chOff x="9053642" y="3729772"/>
            <a:chExt cx="2780336" cy="2001770"/>
          </a:xfrm>
        </p:grpSpPr>
        <p:grpSp>
          <p:nvGrpSpPr>
            <p:cNvPr id="21" name="Gruppieren 20"/>
            <p:cNvGrpSpPr/>
            <p:nvPr/>
          </p:nvGrpSpPr>
          <p:grpSpPr>
            <a:xfrm>
              <a:off x="9053642" y="3986164"/>
              <a:ext cx="2780336" cy="1745378"/>
              <a:chOff x="8488041" y="4052700"/>
              <a:chExt cx="2780336" cy="1745378"/>
            </a:xfrm>
          </p:grpSpPr>
          <p:grpSp>
            <p:nvGrpSpPr>
              <p:cNvPr id="61" name="Gruppieren 60"/>
              <p:cNvGrpSpPr/>
              <p:nvPr/>
            </p:nvGrpSpPr>
            <p:grpSpPr>
              <a:xfrm>
                <a:off x="9167324" y="4464057"/>
                <a:ext cx="1564824" cy="964689"/>
                <a:chOff x="8739102" y="-135430"/>
                <a:chExt cx="1564824" cy="964689"/>
              </a:xfrm>
            </p:grpSpPr>
            <p:cxnSp>
              <p:nvCxnSpPr>
                <p:cNvPr id="62" name="Gerade Verbindung mit Pfeil 61"/>
                <p:cNvCxnSpPr/>
                <p:nvPr/>
              </p:nvCxnSpPr>
              <p:spPr>
                <a:xfrm flipH="1" flipV="1">
                  <a:off x="8739102" y="815292"/>
                  <a:ext cx="825512" cy="13967"/>
                </a:xfrm>
                <a:prstGeom prst="straightConnector1">
                  <a:avLst/>
                </a:prstGeom>
                <a:ln w="19050">
                  <a:solidFill>
                    <a:srgbClr val="0000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Gerade Verbindung mit Pfeil 62"/>
                <p:cNvCxnSpPr/>
                <p:nvPr/>
              </p:nvCxnSpPr>
              <p:spPr>
                <a:xfrm flipV="1">
                  <a:off x="9570078" y="89696"/>
                  <a:ext cx="733848" cy="733656"/>
                </a:xfrm>
                <a:prstGeom prst="straightConnector1">
                  <a:avLst/>
                </a:prstGeom>
                <a:ln w="19050">
                  <a:solidFill>
                    <a:srgbClr val="0000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Gerade Verbindung mit Pfeil 63"/>
                <p:cNvCxnSpPr/>
                <p:nvPr/>
              </p:nvCxnSpPr>
              <p:spPr>
                <a:xfrm flipH="1" flipV="1">
                  <a:off x="9539775" y="-135430"/>
                  <a:ext cx="30611" cy="935399"/>
                </a:xfrm>
                <a:prstGeom prst="straightConnector1">
                  <a:avLst/>
                </a:prstGeom>
                <a:ln w="19050">
                  <a:solidFill>
                    <a:srgbClr val="0000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Textfeld 17"/>
              <p:cNvSpPr txBox="1"/>
              <p:nvPr/>
            </p:nvSpPr>
            <p:spPr>
              <a:xfrm>
                <a:off x="9166919" y="5414779"/>
                <a:ext cx="4976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solidFill>
                      <a:srgbClr val="0000FF"/>
                    </a:solidFill>
                  </a:rPr>
                  <a:t>Y</a:t>
                </a:r>
              </a:p>
            </p:txBody>
          </p:sp>
          <p:sp>
            <p:nvSpPr>
              <p:cNvPr id="67" name="Textfeld 66"/>
              <p:cNvSpPr txBox="1"/>
              <p:nvPr/>
            </p:nvSpPr>
            <p:spPr>
              <a:xfrm>
                <a:off x="9655222" y="4467957"/>
                <a:ext cx="4976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solidFill>
                      <a:srgbClr val="0000FF"/>
                    </a:solidFill>
                  </a:rPr>
                  <a:t>Z</a:t>
                </a:r>
              </a:p>
            </p:txBody>
          </p:sp>
          <p:sp>
            <p:nvSpPr>
              <p:cNvPr id="19" name="Nach unten gekrümmter Pfeil 18"/>
              <p:cNvSpPr/>
              <p:nvPr/>
            </p:nvSpPr>
            <p:spPr>
              <a:xfrm>
                <a:off x="8652460" y="5179668"/>
                <a:ext cx="461310" cy="257429"/>
              </a:xfrm>
              <a:prstGeom prst="curvedDownArrow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Nach unten gekrümmter Pfeil 68"/>
              <p:cNvSpPr/>
              <p:nvPr/>
            </p:nvSpPr>
            <p:spPr>
              <a:xfrm>
                <a:off x="10782924" y="4289949"/>
                <a:ext cx="461310" cy="207237"/>
              </a:xfrm>
              <a:prstGeom prst="curvedDownArrow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Nach unten gekrümmter Pfeil 69"/>
              <p:cNvSpPr/>
              <p:nvPr/>
            </p:nvSpPr>
            <p:spPr>
              <a:xfrm>
                <a:off x="9765917" y="4175485"/>
                <a:ext cx="461310" cy="257429"/>
              </a:xfrm>
              <a:prstGeom prst="curvedDownArrow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8488041" y="5428746"/>
                <a:ext cx="6719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 smtClean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pitch</a:t>
                </a:r>
                <a:endParaRPr lang="de-DE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Textfeld 72"/>
              <p:cNvSpPr txBox="1"/>
              <p:nvPr/>
            </p:nvSpPr>
            <p:spPr>
              <a:xfrm>
                <a:off x="9285848" y="4052700"/>
                <a:ext cx="5950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</a:t>
                </a:r>
                <a:r>
                  <a:rPr lang="de-DE" dirty="0" err="1" smtClean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aw</a:t>
                </a:r>
                <a:endParaRPr lang="de-DE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Textfeld 73"/>
              <p:cNvSpPr txBox="1"/>
              <p:nvPr/>
            </p:nvSpPr>
            <p:spPr>
              <a:xfrm>
                <a:off x="10775934" y="4463466"/>
                <a:ext cx="4924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roll</a:t>
                </a:r>
                <a:endParaRPr lang="de-DE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0" name="Gruppieren 89"/>
            <p:cNvGrpSpPr/>
            <p:nvPr/>
          </p:nvGrpSpPr>
          <p:grpSpPr>
            <a:xfrm>
              <a:off x="9994202" y="3729772"/>
              <a:ext cx="1564824" cy="1399908"/>
              <a:chOff x="9167324" y="4464057"/>
              <a:chExt cx="1564824" cy="1399908"/>
            </a:xfrm>
          </p:grpSpPr>
          <p:grpSp>
            <p:nvGrpSpPr>
              <p:cNvPr id="91" name="Gruppieren 90"/>
              <p:cNvGrpSpPr/>
              <p:nvPr/>
            </p:nvGrpSpPr>
            <p:grpSpPr>
              <a:xfrm>
                <a:off x="9167324" y="4464057"/>
                <a:ext cx="1564824" cy="964689"/>
                <a:chOff x="8739102" y="-135430"/>
                <a:chExt cx="1564824" cy="964689"/>
              </a:xfrm>
            </p:grpSpPr>
            <p:cxnSp>
              <p:nvCxnSpPr>
                <p:cNvPr id="101" name="Gerade Verbindung mit Pfeil 100"/>
                <p:cNvCxnSpPr/>
                <p:nvPr/>
              </p:nvCxnSpPr>
              <p:spPr>
                <a:xfrm flipH="1" flipV="1">
                  <a:off x="8739102" y="815292"/>
                  <a:ext cx="825512" cy="13967"/>
                </a:xfrm>
                <a:prstGeom prst="straightConnector1">
                  <a:avLst/>
                </a:prstGeom>
                <a:ln w="1905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Gerade Verbindung mit Pfeil 101"/>
                <p:cNvCxnSpPr/>
                <p:nvPr/>
              </p:nvCxnSpPr>
              <p:spPr>
                <a:xfrm flipV="1">
                  <a:off x="9570078" y="89696"/>
                  <a:ext cx="733848" cy="733656"/>
                </a:xfrm>
                <a:prstGeom prst="straightConnector1">
                  <a:avLst/>
                </a:prstGeom>
                <a:ln w="1905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Gerade Verbindung mit Pfeil 102"/>
                <p:cNvCxnSpPr/>
                <p:nvPr/>
              </p:nvCxnSpPr>
              <p:spPr>
                <a:xfrm flipH="1" flipV="1">
                  <a:off x="9539775" y="-135430"/>
                  <a:ext cx="30611" cy="935399"/>
                </a:xfrm>
                <a:prstGeom prst="straightConnector1">
                  <a:avLst/>
                </a:prstGeom>
                <a:ln w="1905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3" name="Textfeld 92"/>
              <p:cNvSpPr txBox="1"/>
              <p:nvPr/>
            </p:nvSpPr>
            <p:spPr>
              <a:xfrm>
                <a:off x="10205724" y="5494633"/>
                <a:ext cx="4976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solidFill>
                      <a:srgbClr val="0000FF"/>
                    </a:solidFill>
                  </a:rPr>
                  <a:t>X</a:t>
                </a:r>
              </a:p>
            </p:txBody>
          </p:sp>
        </p:grpSp>
      </p:grpSp>
      <p:sp>
        <p:nvSpPr>
          <p:cNvPr id="199" name="Textfeld 198"/>
          <p:cNvSpPr txBox="1"/>
          <p:nvPr/>
        </p:nvSpPr>
        <p:spPr>
          <a:xfrm>
            <a:off x="537040" y="205034"/>
            <a:ext cx="11210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 module mechanical correction of the magnetic field:</a:t>
            </a:r>
            <a:endParaRPr lang="en-GB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45219" y="5797911"/>
            <a:ext cx="8544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existing system of plates with variable shape, thickness and pin connection system allows for correction of the magnetic axis mechanically.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8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l="39983" t="26347" r="36096" b="10822"/>
          <a:stretch/>
        </p:blipFill>
        <p:spPr>
          <a:xfrm>
            <a:off x="6502932" y="1335635"/>
            <a:ext cx="3242785" cy="4791108"/>
          </a:xfrm>
          <a:prstGeom prst="rect">
            <a:avLst/>
          </a:prstGeom>
        </p:spPr>
      </p:pic>
      <p:grpSp>
        <p:nvGrpSpPr>
          <p:cNvPr id="4" name="Gruppieren 3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5" name="Gerader Verbinder 4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3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3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  <p:sp>
        <p:nvSpPr>
          <p:cNvPr id="8" name="Textfeld 7"/>
          <p:cNvSpPr txBox="1"/>
          <p:nvPr/>
        </p:nvSpPr>
        <p:spPr>
          <a:xfrm>
            <a:off x="354640" y="298495"/>
            <a:ext cx="7476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Qualification of the hydraulic connections:</a:t>
            </a:r>
            <a:endParaRPr lang="en-GB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78116" y="2979355"/>
            <a:ext cx="4484959" cy="189064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9903499" y="732450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  <a:p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b="1" dirty="0" smtClean="0">
                <a:solidFill>
                  <a:srgbClr val="FFC000"/>
                </a:solidFill>
              </a:rPr>
              <a:t>2.9E-09</a:t>
            </a:r>
          </a:p>
          <a:p>
            <a:r>
              <a:rPr lang="de-DE" b="1" dirty="0" smtClean="0">
                <a:solidFill>
                  <a:srgbClr val="FFC000"/>
                </a:solidFill>
              </a:rPr>
              <a:t>mbar*L/s</a:t>
            </a:r>
            <a:r>
              <a:rPr lang="de-DE" dirty="0">
                <a:solidFill>
                  <a:schemeClr val="bg1"/>
                </a:solidFill>
              </a:rPr>
              <a:t>	</a:t>
            </a: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0975710" y="732450"/>
            <a:ext cx="11079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  <a:p>
            <a:r>
              <a:rPr lang="de-DE" dirty="0"/>
              <a:t> </a:t>
            </a:r>
            <a:r>
              <a:rPr lang="de-DE" b="1" dirty="0" smtClean="0"/>
              <a:t>1.1E-08</a:t>
            </a:r>
          </a:p>
          <a:p>
            <a:r>
              <a:rPr lang="de-DE" b="1" dirty="0" smtClean="0"/>
              <a:t>mbar*L/s</a:t>
            </a:r>
            <a:r>
              <a:rPr lang="de-DE" dirty="0" smtClean="0">
                <a:solidFill>
                  <a:srgbClr val="FF0000"/>
                </a:solidFill>
              </a:rPr>
              <a:t>	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</a:p>
          <a:p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5"/>
          <a:srcRect l="27949" t="12062" r="30155" b="5380"/>
          <a:stretch/>
        </p:blipFill>
        <p:spPr>
          <a:xfrm rot="5400000">
            <a:off x="771634" y="550740"/>
            <a:ext cx="5136541" cy="632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7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96932" y="410922"/>
            <a:ext cx="9214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de-DE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lines</a:t>
            </a:r>
            <a:r>
              <a:rPr lang="de-DE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DE" sz="28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eak</a:t>
            </a:r>
            <a:r>
              <a:rPr lang="de-DE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de-DE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8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</a:t>
            </a:r>
            <a:r>
              <a:rPr lang="de-DE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</a:t>
            </a:r>
            <a:r>
              <a:rPr lang="de-DE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</a:t>
            </a:r>
            <a:r>
              <a:rPr lang="de-DE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rates</a:t>
            </a:r>
            <a:r>
              <a:rPr lang="de-DE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876007" y="5039682"/>
            <a:ext cx="3188693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Entire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Cold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Leak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@ 15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bar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1.80E-06 mbar*L/s</a:t>
            </a:r>
          </a:p>
          <a:p>
            <a:pPr>
              <a:lnSpc>
                <a:spcPct val="150000"/>
              </a:lnSpc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@ 20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bar </a:t>
            </a:r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1.10E-06 mbar*L/s</a:t>
            </a:r>
            <a:endParaRPr lang="de-DE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295842" y="1053895"/>
            <a:ext cx="5029542" cy="3846666"/>
            <a:chOff x="491334" y="1390138"/>
            <a:chExt cx="6026150" cy="4432252"/>
          </a:xfrm>
        </p:grpSpPr>
        <p:graphicFrame>
          <p:nvGraphicFramePr>
            <p:cNvPr id="3" name="Diagramm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97702247"/>
                </p:ext>
              </p:extLst>
            </p:nvPr>
          </p:nvGraphicFramePr>
          <p:xfrm>
            <a:off x="491334" y="1469545"/>
            <a:ext cx="6026150" cy="39401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5" name="Gerader Verbinder 4"/>
            <p:cNvCxnSpPr/>
            <p:nvPr/>
          </p:nvCxnSpPr>
          <p:spPr>
            <a:xfrm flipV="1">
              <a:off x="1499191" y="1953715"/>
              <a:ext cx="5018293" cy="2394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" name="Textfeld 5"/>
            <p:cNvSpPr txBox="1"/>
            <p:nvPr/>
          </p:nvSpPr>
          <p:spPr>
            <a:xfrm>
              <a:off x="5215396" y="1390138"/>
              <a:ext cx="1204624" cy="425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criterion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2009553" y="5453058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JINR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458586" y="540972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JINR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2690188" y="5453058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Noell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5183896" y="5409720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Noell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730999" y="1391760"/>
              <a:ext cx="1597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q </a:t>
              </a:r>
              <a:r>
                <a:rPr lang="de-DE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(mbar*L/s)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97210" y="6425575"/>
            <a:ext cx="11989661" cy="403665"/>
            <a:chOff x="100739" y="3874592"/>
            <a:chExt cx="11989661" cy="403665"/>
          </a:xfrm>
        </p:grpSpPr>
        <p:cxnSp>
          <p:nvCxnSpPr>
            <p:cNvPr id="15" name="Gerader Verbinder 14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Grafik 15"/>
            <p:cNvPicPr>
              <a:picLocks noChangeAspect="1"/>
            </p:cNvPicPr>
            <p:nvPr/>
          </p:nvPicPr>
          <p:blipFill rotWithShape="1">
            <a:blip r:embed="rId3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17" name="Grafik 16"/>
            <p:cNvPicPr>
              <a:picLocks noChangeAspect="1"/>
            </p:cNvPicPr>
            <p:nvPr/>
          </p:nvPicPr>
          <p:blipFill rotWithShape="1">
            <a:blip r:embed="rId3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  <p:grpSp>
        <p:nvGrpSpPr>
          <p:cNvPr id="18" name="Gruppieren 17"/>
          <p:cNvGrpSpPr/>
          <p:nvPr/>
        </p:nvGrpSpPr>
        <p:grpSpPr>
          <a:xfrm>
            <a:off x="5527883" y="902054"/>
            <a:ext cx="6664117" cy="4470060"/>
            <a:chOff x="5455414" y="1192498"/>
            <a:chExt cx="5908650" cy="3912446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5455414" y="1192498"/>
              <a:ext cx="5908650" cy="3692670"/>
              <a:chOff x="5455414" y="1192498"/>
              <a:chExt cx="5908650" cy="3692670"/>
            </a:xfrm>
          </p:grpSpPr>
          <p:graphicFrame>
            <p:nvGraphicFramePr>
              <p:cNvPr id="23" name="Diagramm 2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095448759"/>
                  </p:ext>
                </p:extLst>
              </p:nvPr>
            </p:nvGraphicFramePr>
            <p:xfrm>
              <a:off x="5455414" y="1192498"/>
              <a:ext cx="5656984" cy="3692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4" name="Textfeld 23"/>
              <p:cNvSpPr txBox="1"/>
              <p:nvPr/>
            </p:nvSpPr>
            <p:spPr>
              <a:xfrm>
                <a:off x="9709444" y="1760355"/>
                <a:ext cx="122341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cold</a:t>
                </a:r>
                <a:r>
                  <a:rPr lang="de-D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mass</a:t>
                </a:r>
                <a:r>
                  <a:rPr lang="de-D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de-DE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feld 24"/>
              <p:cNvSpPr txBox="1"/>
              <p:nvPr/>
            </p:nvSpPr>
            <p:spPr>
              <a:xfrm>
                <a:off x="9709444" y="2725852"/>
                <a:ext cx="16546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VQD </a:t>
                </a:r>
                <a:r>
                  <a:rPr lang="de-DE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and</a:t>
                </a:r>
                <a:r>
                  <a:rPr lang="de-D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SF2B </a:t>
                </a:r>
                <a:endParaRPr lang="de-DE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feld 25"/>
              <p:cNvSpPr txBox="1"/>
              <p:nvPr/>
            </p:nvSpPr>
            <p:spPr>
              <a:xfrm>
                <a:off x="9709444" y="3438889"/>
                <a:ext cx="1610596" cy="2963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vacuum chamber </a:t>
                </a:r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" name="Textfeld 19"/>
            <p:cNvSpPr txBox="1"/>
            <p:nvPr/>
          </p:nvSpPr>
          <p:spPr>
            <a:xfrm>
              <a:off x="5549387" y="4520169"/>
              <a:ext cx="9044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JINR </a:t>
              </a:r>
              <a:r>
                <a:rPr lang="de-DE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Dubna</a:t>
              </a:r>
              <a:endParaRPr lang="de-DE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7515317" y="4738738"/>
              <a:ext cx="14729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Noell</a:t>
              </a:r>
              <a:endParaRPr lang="de-DE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hteck 21"/>
            <p:cNvSpPr/>
            <p:nvPr/>
          </p:nvSpPr>
          <p:spPr>
            <a:xfrm>
              <a:off x="5565344" y="4016502"/>
              <a:ext cx="666744" cy="1060790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  <a:alpha val="4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5955638" y="5606843"/>
            <a:ext cx="5750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results should be compared with calculations (20% agreement)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62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45327" y="414211"/>
            <a:ext cx="7421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 High Vacuum </a:t>
            </a:r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Residual</a:t>
            </a:r>
            <a:r>
              <a:rPr lang="en-GB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Gas Analysis</a:t>
            </a:r>
            <a:endParaRPr lang="en-GB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573342" y="1296913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SF2B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m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2585"/>
              </p:ext>
            </p:extLst>
          </p:nvPr>
        </p:nvGraphicFramePr>
        <p:xfrm>
          <a:off x="382198" y="1670367"/>
          <a:ext cx="5384180" cy="3324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2" name="Gruppieren 11"/>
          <p:cNvGrpSpPr/>
          <p:nvPr/>
        </p:nvGrpSpPr>
        <p:grpSpPr>
          <a:xfrm>
            <a:off x="518687" y="5063750"/>
            <a:ext cx="4499652" cy="1469349"/>
            <a:chOff x="7352300" y="3382824"/>
            <a:chExt cx="4499652" cy="1469349"/>
          </a:xfrm>
        </p:grpSpPr>
        <p:sp>
          <p:nvSpPr>
            <p:cNvPr id="13" name="Textfeld 12"/>
            <p:cNvSpPr txBox="1"/>
            <p:nvPr/>
          </p:nvSpPr>
          <p:spPr>
            <a:xfrm>
              <a:off x="7352300" y="3928843"/>
              <a:ext cx="150714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 = 5.04*10</a:t>
              </a:r>
              <a:r>
                <a:rPr lang="de-DE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-4</a:t>
              </a:r>
            </a:p>
            <a:p>
              <a:pPr>
                <a:lnSpc>
                  <a:spcPct val="150000"/>
                </a:lnSpc>
              </a:pP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 = 22°C</a:t>
              </a:r>
            </a:p>
          </p:txBody>
        </p:sp>
        <p:grpSp>
          <p:nvGrpSpPr>
            <p:cNvPr id="14" name="Gruppieren 13"/>
            <p:cNvGrpSpPr/>
            <p:nvPr/>
          </p:nvGrpSpPr>
          <p:grpSpPr>
            <a:xfrm>
              <a:off x="8611433" y="3382824"/>
              <a:ext cx="3240519" cy="1348974"/>
              <a:chOff x="8271192" y="2946889"/>
              <a:chExt cx="3240519" cy="1348974"/>
            </a:xfrm>
          </p:grpSpPr>
          <p:sp>
            <p:nvSpPr>
              <p:cNvPr id="15" name="Textfeld 14"/>
              <p:cNvSpPr txBox="1"/>
              <p:nvPr/>
            </p:nvSpPr>
            <p:spPr>
              <a:xfrm>
                <a:off x="10486380" y="3466215"/>
                <a:ext cx="3257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≤</a:t>
                </a:r>
                <a:endParaRPr lang="de-DE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6" name="Gruppieren 15"/>
              <p:cNvGrpSpPr/>
              <p:nvPr/>
            </p:nvGrpSpPr>
            <p:grpSpPr>
              <a:xfrm>
                <a:off x="8271192" y="2946889"/>
                <a:ext cx="2604977" cy="1348974"/>
                <a:chOff x="9920047" y="2340833"/>
                <a:chExt cx="2604977" cy="1348974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feld 17"/>
                    <p:cNvSpPr txBox="1"/>
                    <p:nvPr/>
                  </p:nvSpPr>
                  <p:spPr>
                    <a:xfrm>
                      <a:off x="9920047" y="2340833"/>
                      <a:ext cx="2604977" cy="56618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nary>
                              <m:naryPr>
                                <m:chr m:val="∑"/>
                                <m:limLoc m:val="subSup"/>
                                <m:ctrlPr>
                                  <a:rPr lang="de-DE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5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=41</m:t>
                                </m:r>
                              </m:sub>
                              <m: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sup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𝐼𝑛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44</m:t>
                                </m:r>
                              </m:e>
                            </m:nary>
                          </m:oMath>
                        </m:oMathPara>
                      </a14:m>
                      <a:endParaRPr lang="de-DE" dirty="0"/>
                    </a:p>
                  </p:txBody>
                </p:sp>
              </mc:Choice>
              <mc:Fallback xmlns="">
                <p:sp>
                  <p:nvSpPr>
                    <p:cNvPr id="18" name="Textfeld 1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920047" y="2340833"/>
                      <a:ext cx="2604977" cy="566181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feld 18"/>
                    <p:cNvSpPr txBox="1"/>
                    <p:nvPr/>
                  </p:nvSpPr>
                  <p:spPr>
                    <a:xfrm>
                      <a:off x="9920047" y="3124203"/>
                      <a:ext cx="2604977" cy="56560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nary>
                              <m:naryPr>
                                <m:chr m:val="∑"/>
                                <m:limLoc m:val="subSup"/>
                                <m:ctrlPr>
                                  <a:rPr lang="de-DE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5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40</m:t>
                                </m:r>
                              </m:sup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𝐼𝑛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44</m:t>
                                </m:r>
                              </m:e>
                            </m:nary>
                          </m:oMath>
                        </m:oMathPara>
                      </a14:m>
                      <a:endParaRPr lang="de-DE" dirty="0"/>
                    </a:p>
                  </p:txBody>
                </p:sp>
              </mc:Choice>
              <mc:Fallback xmlns="">
                <p:sp>
                  <p:nvSpPr>
                    <p:cNvPr id="19" name="Textfeld 1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920047" y="3124203"/>
                      <a:ext cx="2604977" cy="565604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0" name="Gerader Verbinder 19"/>
                <p:cNvCxnSpPr/>
                <p:nvPr/>
              </p:nvCxnSpPr>
              <p:spPr>
                <a:xfrm>
                  <a:off x="10428875" y="3040912"/>
                  <a:ext cx="1575283" cy="1063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feld 16"/>
              <p:cNvSpPr txBox="1"/>
              <p:nvPr/>
            </p:nvSpPr>
            <p:spPr>
              <a:xfrm>
                <a:off x="10828511" y="3446913"/>
                <a:ext cx="6832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0.62</a:t>
                </a:r>
                <a:endParaRPr lang="de-DE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1" name="Textfeld 30"/>
          <p:cNvSpPr txBox="1"/>
          <p:nvPr/>
        </p:nvSpPr>
        <p:spPr>
          <a:xfrm>
            <a:off x="4318738" y="6235440"/>
            <a:ext cx="1888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(required ≤ 0.15)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uppieren 31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33" name="Gerader Verbinder 32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Grafik 33"/>
            <p:cNvPicPr>
              <a:picLocks noChangeAspect="1"/>
            </p:cNvPicPr>
            <p:nvPr/>
          </p:nvPicPr>
          <p:blipFill rotWithShape="1">
            <a:blip r:embed="rId6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35" name="Grafik 34"/>
            <p:cNvPicPr>
              <a:picLocks noChangeAspect="1"/>
            </p:cNvPicPr>
            <p:nvPr/>
          </p:nvPicPr>
          <p:blipFill rotWithShape="1">
            <a:blip r:embed="rId6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  <p:graphicFrame>
        <p:nvGraphicFramePr>
          <p:cNvPr id="36" name="Diagramm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0054158"/>
              </p:ext>
            </p:extLst>
          </p:nvPr>
        </p:nvGraphicFramePr>
        <p:xfrm>
          <a:off x="5766378" y="1742649"/>
          <a:ext cx="6078412" cy="3252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37" name="Gruppieren 36"/>
          <p:cNvGrpSpPr/>
          <p:nvPr/>
        </p:nvGrpSpPr>
        <p:grpSpPr>
          <a:xfrm>
            <a:off x="6467035" y="5082048"/>
            <a:ext cx="4731391" cy="1497083"/>
            <a:chOff x="6467035" y="5082048"/>
            <a:chExt cx="4731391" cy="1497083"/>
          </a:xfrm>
        </p:grpSpPr>
        <p:sp>
          <p:nvSpPr>
            <p:cNvPr id="38" name="Textfeld 37"/>
            <p:cNvSpPr txBox="1"/>
            <p:nvPr/>
          </p:nvSpPr>
          <p:spPr>
            <a:xfrm>
              <a:off x="6467035" y="5655801"/>
              <a:ext cx="118654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 = 1*10</a:t>
              </a:r>
              <a:r>
                <a:rPr lang="de-DE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-3</a:t>
              </a:r>
            </a:p>
            <a:p>
              <a:pPr>
                <a:lnSpc>
                  <a:spcPct val="150000"/>
                </a:lnSpc>
              </a:pP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 = 22°C</a:t>
              </a:r>
            </a:p>
          </p:txBody>
        </p:sp>
        <p:grpSp>
          <p:nvGrpSpPr>
            <p:cNvPr id="39" name="Gruppieren 38"/>
            <p:cNvGrpSpPr/>
            <p:nvPr/>
          </p:nvGrpSpPr>
          <p:grpSpPr>
            <a:xfrm>
              <a:off x="7957907" y="5082048"/>
              <a:ext cx="3240519" cy="1348974"/>
              <a:chOff x="7617666" y="4646113"/>
              <a:chExt cx="3240519" cy="1348974"/>
            </a:xfrm>
          </p:grpSpPr>
          <p:sp>
            <p:nvSpPr>
              <p:cNvPr id="40" name="Textfeld 39"/>
              <p:cNvSpPr txBox="1"/>
              <p:nvPr/>
            </p:nvSpPr>
            <p:spPr>
              <a:xfrm>
                <a:off x="9832854" y="5165439"/>
                <a:ext cx="3257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≤</a:t>
                </a:r>
                <a:endParaRPr lang="de-DE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1" name="Gruppieren 40"/>
              <p:cNvGrpSpPr/>
              <p:nvPr/>
            </p:nvGrpSpPr>
            <p:grpSpPr>
              <a:xfrm>
                <a:off x="7617666" y="4646113"/>
                <a:ext cx="2604977" cy="1348974"/>
                <a:chOff x="9266521" y="4040057"/>
                <a:chExt cx="2604977" cy="1348974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Textfeld 42"/>
                    <p:cNvSpPr txBox="1"/>
                    <p:nvPr/>
                  </p:nvSpPr>
                  <p:spPr>
                    <a:xfrm>
                      <a:off x="9266521" y="4040057"/>
                      <a:ext cx="2604977" cy="56618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nary>
                              <m:naryPr>
                                <m:chr m:val="∑"/>
                                <m:limLoc m:val="subSup"/>
                                <m:ctrlPr>
                                  <a:rPr lang="de-DE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5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=41</m:t>
                                </m:r>
                              </m:sub>
                              <m: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sup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𝐼𝑛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44</m:t>
                                </m:r>
                              </m:e>
                            </m:nary>
                          </m:oMath>
                        </m:oMathPara>
                      </a14:m>
                      <a:endParaRPr lang="de-DE" dirty="0"/>
                    </a:p>
                  </p:txBody>
                </p:sp>
              </mc:Choice>
              <mc:Fallback xmlns="">
                <p:sp>
                  <p:nvSpPr>
                    <p:cNvPr id="43" name="Textfeld 4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266521" y="4040057"/>
                      <a:ext cx="2604977" cy="566181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4" name="Textfeld 43"/>
                    <p:cNvSpPr txBox="1"/>
                    <p:nvPr/>
                  </p:nvSpPr>
                  <p:spPr>
                    <a:xfrm>
                      <a:off x="9266521" y="4823427"/>
                      <a:ext cx="2604977" cy="56560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nary>
                              <m:naryPr>
                                <m:chr m:val="∑"/>
                                <m:limLoc m:val="subSup"/>
                                <m:ctrlPr>
                                  <a:rPr lang="de-DE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5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40</m:t>
                                </m:r>
                              </m:sup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𝐼𝑛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44</m:t>
                                </m:r>
                              </m:e>
                            </m:nary>
                          </m:oMath>
                        </m:oMathPara>
                      </a14:m>
                      <a:endParaRPr lang="de-DE" dirty="0"/>
                    </a:p>
                  </p:txBody>
                </p:sp>
              </mc:Choice>
              <mc:Fallback xmlns="">
                <p:sp>
                  <p:nvSpPr>
                    <p:cNvPr id="44" name="Textfeld 4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266521" y="4823427"/>
                      <a:ext cx="2604977" cy="565604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45" name="Gerader Verbinder 44"/>
                <p:cNvCxnSpPr/>
                <p:nvPr/>
              </p:nvCxnSpPr>
              <p:spPr>
                <a:xfrm>
                  <a:off x="9775349" y="4740136"/>
                  <a:ext cx="1575283" cy="1063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" name="Textfeld 41"/>
              <p:cNvSpPr txBox="1"/>
              <p:nvPr/>
            </p:nvSpPr>
            <p:spPr>
              <a:xfrm>
                <a:off x="10174985" y="5146137"/>
                <a:ext cx="6832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0.03</a:t>
                </a:r>
                <a:endParaRPr lang="de-DE" sz="2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6" name="Textfeld 45"/>
          <p:cNvSpPr txBox="1"/>
          <p:nvPr/>
        </p:nvSpPr>
        <p:spPr>
          <a:xfrm>
            <a:off x="7704522" y="1259347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integrated UHV system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2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4" t="4544" r="24445" b="32544"/>
          <a:stretch/>
        </p:blipFill>
        <p:spPr>
          <a:xfrm>
            <a:off x="769435" y="1336853"/>
            <a:ext cx="7367801" cy="4868009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769435" y="434192"/>
            <a:ext cx="72378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 of the cold mass into cryostat</a:t>
            </a:r>
            <a:endParaRPr lang="en-GB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8442036" y="1193658"/>
            <a:ext cx="359294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mechanical connections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Beam Position Monitor and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cryocatcher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installation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hydraulic connections for process lines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Ultra High Vacuum connections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extended prototype instrumentation </a:t>
            </a:r>
            <a:b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(temperature sensors, heaters, voltage taps, quench detection, strain gauges)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131736" y="6416313"/>
            <a:ext cx="11989661" cy="403665"/>
            <a:chOff x="100739" y="3874592"/>
            <a:chExt cx="11989661" cy="403665"/>
          </a:xfrm>
        </p:grpSpPr>
        <p:cxnSp>
          <p:nvCxnSpPr>
            <p:cNvPr id="7" name="Gerader Verbinder 6"/>
            <p:cNvCxnSpPr/>
            <p:nvPr/>
          </p:nvCxnSpPr>
          <p:spPr>
            <a:xfrm>
              <a:off x="100739" y="4098943"/>
              <a:ext cx="119896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3"/>
            <a:srcRect l="32530" t="84265" r="61345" b="11637"/>
            <a:stretch/>
          </p:blipFill>
          <p:spPr>
            <a:xfrm>
              <a:off x="502078" y="3879437"/>
              <a:ext cx="805912" cy="358628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 rotWithShape="1">
            <a:blip r:embed="rId3"/>
            <a:srcRect l="71149" t="83585" r="25176" b="11637"/>
            <a:stretch/>
          </p:blipFill>
          <p:spPr>
            <a:xfrm>
              <a:off x="11261750" y="3874592"/>
              <a:ext cx="552043" cy="4036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81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666</Words>
  <Application>Microsoft Office PowerPoint</Application>
  <PresentationFormat>Breitbild</PresentationFormat>
  <Paragraphs>181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Kario, Anna</dc:creator>
  <cp:lastModifiedBy>Kario, Anna</cp:lastModifiedBy>
  <cp:revision>354</cp:revision>
  <cp:lastPrinted>2018-11-06T14:21:06Z</cp:lastPrinted>
  <dcterms:created xsi:type="dcterms:W3CDTF">2018-11-06T13:47:30Z</dcterms:created>
  <dcterms:modified xsi:type="dcterms:W3CDTF">2019-09-26T19:39:38Z</dcterms:modified>
</cp:coreProperties>
</file>