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48" r:id="rId1"/>
  </p:sldMasterIdLst>
  <p:notesMasterIdLst>
    <p:notesMasterId r:id="rId25"/>
  </p:notesMasterIdLst>
  <p:sldIdLst>
    <p:sldId id="312" r:id="rId2"/>
    <p:sldId id="361" r:id="rId3"/>
    <p:sldId id="339" r:id="rId4"/>
    <p:sldId id="362" r:id="rId5"/>
    <p:sldId id="363" r:id="rId6"/>
    <p:sldId id="364" r:id="rId7"/>
    <p:sldId id="365" r:id="rId8"/>
    <p:sldId id="366" r:id="rId9"/>
    <p:sldId id="367" r:id="rId10"/>
    <p:sldId id="351" r:id="rId11"/>
    <p:sldId id="314" r:id="rId12"/>
    <p:sldId id="332" r:id="rId13"/>
    <p:sldId id="315" r:id="rId14"/>
    <p:sldId id="333" r:id="rId15"/>
    <p:sldId id="305" r:id="rId16"/>
    <p:sldId id="307" r:id="rId17"/>
    <p:sldId id="309" r:id="rId18"/>
    <p:sldId id="323" r:id="rId19"/>
    <p:sldId id="326" r:id="rId20"/>
    <p:sldId id="324" r:id="rId21"/>
    <p:sldId id="327" r:id="rId22"/>
    <p:sldId id="329" r:id="rId23"/>
    <p:sldId id="359" r:id="rId24"/>
  </p:sldIdLst>
  <p:sldSz cx="9144000" cy="6858000" type="screen4x3"/>
  <p:notesSz cx="6810375" cy="99425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A143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12" autoAdjust="0"/>
    <p:restoredTop sz="94007" autoAdjust="0"/>
  </p:normalViewPr>
  <p:slideViewPr>
    <p:cSldViewPr>
      <p:cViewPr>
        <p:scale>
          <a:sx n="100" d="100"/>
          <a:sy n="100" d="100"/>
        </p:scale>
        <p:origin x="-1944" y="-24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3192" y="-78"/>
      </p:cViewPr>
      <p:guideLst>
        <p:guide orient="horz" pos="3132"/>
        <p:guide pos="2145"/>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44.wmf"/><Relationship Id="rId3" Type="http://schemas.openxmlformats.org/officeDocument/2006/relationships/image" Target="../media/image39.wmf"/><Relationship Id="rId7" Type="http://schemas.openxmlformats.org/officeDocument/2006/relationships/image" Target="../media/image43.wmf"/><Relationship Id="rId2" Type="http://schemas.openxmlformats.org/officeDocument/2006/relationships/image" Target="../media/image38.wmf"/><Relationship Id="rId1" Type="http://schemas.openxmlformats.org/officeDocument/2006/relationships/image" Target="../media/image37.wmf"/><Relationship Id="rId6" Type="http://schemas.openxmlformats.org/officeDocument/2006/relationships/image" Target="../media/image42.wmf"/><Relationship Id="rId5" Type="http://schemas.openxmlformats.org/officeDocument/2006/relationships/image" Target="../media/image41.wmf"/><Relationship Id="rId4" Type="http://schemas.openxmlformats.org/officeDocument/2006/relationships/image" Target="../media/image4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51163" cy="497126"/>
          </a:xfrm>
          <a:prstGeom prst="rect">
            <a:avLst/>
          </a:prstGeom>
        </p:spPr>
        <p:txBody>
          <a:bodyPr vert="horz" lIns="91440" tIns="45720" rIns="91440" bIns="45720" rtlCol="0"/>
          <a:lstStyle>
            <a:lvl1pPr algn="l">
              <a:defRPr sz="1200"/>
            </a:lvl1pPr>
          </a:lstStyle>
          <a:p>
            <a:endParaRPr lang="en-GB"/>
          </a:p>
        </p:txBody>
      </p:sp>
      <p:sp>
        <p:nvSpPr>
          <p:cNvPr id="3" name="日期占位符 2"/>
          <p:cNvSpPr>
            <a:spLocks noGrp="1"/>
          </p:cNvSpPr>
          <p:nvPr>
            <p:ph type="dt" idx="1"/>
          </p:nvPr>
        </p:nvSpPr>
        <p:spPr>
          <a:xfrm>
            <a:off x="3857636" y="0"/>
            <a:ext cx="2951163" cy="497126"/>
          </a:xfrm>
          <a:prstGeom prst="rect">
            <a:avLst/>
          </a:prstGeom>
        </p:spPr>
        <p:txBody>
          <a:bodyPr vert="horz" lIns="91440" tIns="45720" rIns="91440" bIns="45720" rtlCol="0"/>
          <a:lstStyle>
            <a:lvl1pPr algn="r">
              <a:defRPr sz="1200"/>
            </a:lvl1pPr>
          </a:lstStyle>
          <a:p>
            <a:fld id="{3DD1C438-37BC-44D1-AA0E-2813DAA6391B}" type="datetimeFigureOut">
              <a:rPr lang="en-GB" smtClean="0"/>
              <a:pPr/>
              <a:t>23/09/2019</a:t>
            </a:fld>
            <a:endParaRPr lang="en-GB"/>
          </a:p>
        </p:txBody>
      </p:sp>
      <p:sp>
        <p:nvSpPr>
          <p:cNvPr id="4" name="幻灯片图像占位符 3"/>
          <p:cNvSpPr>
            <a:spLocks noGrp="1" noRot="1" noChangeAspect="1"/>
          </p:cNvSpPr>
          <p:nvPr>
            <p:ph type="sldImg" idx="2"/>
          </p:nvPr>
        </p:nvSpPr>
        <p:spPr>
          <a:xfrm>
            <a:off x="920750" y="746125"/>
            <a:ext cx="4968875" cy="3727450"/>
          </a:xfrm>
          <a:prstGeom prst="rect">
            <a:avLst/>
          </a:prstGeom>
          <a:noFill/>
          <a:ln w="12700">
            <a:solidFill>
              <a:prstClr val="black"/>
            </a:solidFill>
          </a:ln>
        </p:spPr>
        <p:txBody>
          <a:bodyPr vert="horz" lIns="91440" tIns="45720" rIns="91440" bIns="45720" rtlCol="0" anchor="ctr"/>
          <a:lstStyle/>
          <a:p>
            <a:endParaRPr lang="en-GB"/>
          </a:p>
        </p:txBody>
      </p:sp>
      <p:sp>
        <p:nvSpPr>
          <p:cNvPr id="5" name="备注占位符 4"/>
          <p:cNvSpPr>
            <a:spLocks noGrp="1"/>
          </p:cNvSpPr>
          <p:nvPr>
            <p:ph type="body" sz="quarter" idx="3"/>
          </p:nvPr>
        </p:nvSpPr>
        <p:spPr>
          <a:xfrm>
            <a:off x="681038" y="4722694"/>
            <a:ext cx="5448300" cy="447413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GB"/>
          </a:p>
        </p:txBody>
      </p:sp>
      <p:sp>
        <p:nvSpPr>
          <p:cNvPr id="6" name="页脚占位符 5"/>
          <p:cNvSpPr>
            <a:spLocks noGrp="1"/>
          </p:cNvSpPr>
          <p:nvPr>
            <p:ph type="ftr" sz="quarter" idx="4"/>
          </p:nvPr>
        </p:nvSpPr>
        <p:spPr>
          <a:xfrm>
            <a:off x="0" y="9443662"/>
            <a:ext cx="2951163" cy="497126"/>
          </a:xfrm>
          <a:prstGeom prst="rect">
            <a:avLst/>
          </a:prstGeom>
        </p:spPr>
        <p:txBody>
          <a:bodyPr vert="horz" lIns="91440" tIns="45720" rIns="91440" bIns="45720" rtlCol="0" anchor="b"/>
          <a:lstStyle>
            <a:lvl1pPr algn="l">
              <a:defRPr sz="1200"/>
            </a:lvl1pPr>
          </a:lstStyle>
          <a:p>
            <a:endParaRPr lang="en-GB"/>
          </a:p>
        </p:txBody>
      </p:sp>
      <p:sp>
        <p:nvSpPr>
          <p:cNvPr id="7" name="灯片编号占位符 6"/>
          <p:cNvSpPr>
            <a:spLocks noGrp="1"/>
          </p:cNvSpPr>
          <p:nvPr>
            <p:ph type="sldNum" sz="quarter" idx="5"/>
          </p:nvPr>
        </p:nvSpPr>
        <p:spPr>
          <a:xfrm>
            <a:off x="3857636" y="9443662"/>
            <a:ext cx="2951163" cy="497126"/>
          </a:xfrm>
          <a:prstGeom prst="rect">
            <a:avLst/>
          </a:prstGeom>
        </p:spPr>
        <p:txBody>
          <a:bodyPr vert="horz" lIns="91440" tIns="45720" rIns="91440" bIns="45720" rtlCol="0" anchor="b"/>
          <a:lstStyle>
            <a:lvl1pPr algn="r">
              <a:defRPr sz="1200"/>
            </a:lvl1pPr>
          </a:lstStyle>
          <a:p>
            <a:fld id="{10D9AA3A-DDFD-4301-B31F-8AD065CD73BE}"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GB" dirty="0"/>
          </a:p>
        </p:txBody>
      </p:sp>
      <p:sp>
        <p:nvSpPr>
          <p:cNvPr id="4" name="灯片编号占位符 3"/>
          <p:cNvSpPr>
            <a:spLocks noGrp="1"/>
          </p:cNvSpPr>
          <p:nvPr>
            <p:ph type="sldNum" sz="quarter" idx="10"/>
          </p:nvPr>
        </p:nvSpPr>
        <p:spPr/>
        <p:txBody>
          <a:bodyPr/>
          <a:lstStyle/>
          <a:p>
            <a:fld id="{10D9AA3A-DDFD-4301-B31F-8AD065CD73BE}"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10D9AA3A-DDFD-4301-B31F-8AD065CD73BE}" type="slidenum">
              <a:rPr lang="en-GB" smtClean="0"/>
              <a:pPr/>
              <a:t>22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2019/9/23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2019/9/23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2019/9/23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2019/9/23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2019/9/23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2019/9/23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2019/9/23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2019/9/23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2019/9/23</a:t>
            </a:fld>
            <a:endParaRPr lang="zh-CN" altLang="en-US" dirty="0"/>
          </a:p>
        </p:txBody>
      </p:sp>
      <p:sp>
        <p:nvSpPr>
          <p:cNvPr id="3" name="页脚占位符 2"/>
          <p:cNvSpPr>
            <a:spLocks noGrp="1"/>
          </p:cNvSpPr>
          <p:nvPr>
            <p:ph type="ftr" sz="quarter" idx="11"/>
          </p:nvPr>
        </p:nvSpPr>
        <p:spPr/>
        <p:txBody>
          <a:bodyPr/>
          <a:lstStyle/>
          <a:p>
            <a:endParaRPr lang="zh-CN" altLang="en-US" dirty="0"/>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矩形 4"/>
          <p:cNvSpPr/>
          <p:nvPr userDrawn="1"/>
        </p:nvSpPr>
        <p:spPr>
          <a:xfrm>
            <a:off x="5641529" y="6330586"/>
            <a:ext cx="3466975" cy="400110"/>
          </a:xfrm>
          <a:prstGeom prst="rect">
            <a:avLst/>
          </a:prstGeom>
        </p:spPr>
        <p:txBody>
          <a:bodyPr wrap="none">
            <a:spAutoFit/>
          </a:bodyPr>
          <a:lstStyle/>
          <a:p>
            <a:r>
              <a:rPr lang="en-GB" sz="2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EPEC Superconductivity Group </a:t>
            </a:r>
            <a:endParaRPr lang="en-GB"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2019/9/23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2019/9/23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2019/9/23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
        <p:nvSpPr>
          <p:cNvPr id="7" name="Rectangle 7"/>
          <p:cNvSpPr>
            <a:spLocks noChangeArrowheads="1"/>
          </p:cNvSpPr>
          <p:nvPr userDrawn="1"/>
        </p:nvSpPr>
        <p:spPr bwMode="auto">
          <a:xfrm>
            <a:off x="0" y="6165850"/>
            <a:ext cx="9144000" cy="71438"/>
          </a:xfrm>
          <a:prstGeom prst="rect">
            <a:avLst/>
          </a:prstGeom>
          <a:solidFill>
            <a:srgbClr val="800000"/>
          </a:solidFill>
          <a:ln w="9525">
            <a:noFill/>
            <a:miter lim="800000"/>
            <a:headEnd/>
            <a:tailEnd/>
          </a:ln>
          <a:effectLst/>
        </p:spPr>
        <p:txBody>
          <a:bodyPr wrap="none" anchor="ctr"/>
          <a:lstStyle/>
          <a:p>
            <a:pPr>
              <a:defRPr/>
            </a:pPr>
            <a:endParaRPr lang="en-GB"/>
          </a:p>
        </p:txBody>
      </p:sp>
      <p:pic>
        <p:nvPicPr>
          <p:cNvPr id="8" name="Picture 8" descr="University of Cambridge Logo"/>
          <p:cNvPicPr>
            <a:picLocks noChangeAspect="1" noChangeArrowheads="1"/>
          </p:cNvPicPr>
          <p:nvPr userDrawn="1"/>
        </p:nvPicPr>
        <p:blipFill>
          <a:blip r:embed="rId13" cstate="print"/>
          <a:srcRect/>
          <a:stretch>
            <a:fillRect/>
          </a:stretch>
        </p:blipFill>
        <p:spPr bwMode="auto">
          <a:xfrm>
            <a:off x="251049" y="6337300"/>
            <a:ext cx="1944687" cy="4095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oleObject" Target="../embeddings/oleObject5.bin"/><Relationship Id="rId7"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8.bin"/><Relationship Id="rId5" Type="http://schemas.openxmlformats.org/officeDocument/2006/relationships/oleObject" Target="../embeddings/oleObject7.bin"/><Relationship Id="rId10" Type="http://schemas.openxmlformats.org/officeDocument/2006/relationships/oleObject" Target="../embeddings/oleObject12.bin"/><Relationship Id="rId4" Type="http://schemas.openxmlformats.org/officeDocument/2006/relationships/oleObject" Target="../embeddings/oleObject6.bin"/><Relationship Id="rId9" Type="http://schemas.openxmlformats.org/officeDocument/2006/relationships/oleObject" Target="../embeddings/oleObject11.bin"/></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 Id="rId4" Type="http://schemas.openxmlformats.org/officeDocument/2006/relationships/image" Target="../media/image48.png"/></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 Id="rId4" Type="http://schemas.openxmlformats.org/officeDocument/2006/relationships/image" Target="../media/image51.png"/></Relationships>
</file>

<file path=ppt/slides/_rels/slide2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54.png"/><Relationship Id="rId4" Type="http://schemas.openxmlformats.org/officeDocument/2006/relationships/image" Target="../media/image53.png"/></Relationships>
</file>

<file path=ppt/slides/_rels/slide2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179512" y="332656"/>
            <a:ext cx="8847137" cy="1584176"/>
          </a:xfrm>
          <a:prstGeom prst="rect">
            <a:avLst/>
          </a:prstGeom>
        </p:spPr>
        <p:txBody>
          <a:bodyPr/>
          <a:lstStyle/>
          <a:p>
            <a:pPr algn="ctr"/>
            <a:r>
              <a:rPr lang="en-GB" sz="3200" b="1" dirty="0" smtClean="0">
                <a:latin typeface="+mj-lt"/>
              </a:rPr>
              <a:t>High Temperature Superconductors</a:t>
            </a:r>
            <a:r>
              <a:rPr lang="en-US" sz="3200" b="1" dirty="0" smtClean="0">
                <a:latin typeface="+mj-lt"/>
              </a:rPr>
              <a:t> and</a:t>
            </a:r>
            <a:r>
              <a:rPr lang="en-GB" sz="3200" b="1" dirty="0" smtClean="0">
                <a:latin typeface="+mj-lt"/>
              </a:rPr>
              <a:t> </a:t>
            </a:r>
          </a:p>
          <a:p>
            <a:pPr algn="ctr"/>
            <a:r>
              <a:rPr lang="en-GB" sz="3200" b="1" dirty="0" smtClean="0">
                <a:latin typeface="+mj-lt"/>
              </a:rPr>
              <a:t>Medical Devices</a:t>
            </a:r>
            <a:r>
              <a:rPr lang="en-US" sz="3200" b="1" dirty="0" smtClean="0">
                <a:latin typeface="+mj-lt"/>
              </a:rPr>
              <a:t>: Ultra-compact MRI and LFEIT</a:t>
            </a:r>
            <a:endParaRPr lang="en-GB" sz="3200" dirty="0">
              <a:latin typeface="+mj-lt"/>
            </a:endParaRPr>
          </a:p>
        </p:txBody>
      </p:sp>
      <p:sp>
        <p:nvSpPr>
          <p:cNvPr id="5" name="Rectangle 3"/>
          <p:cNvSpPr txBox="1">
            <a:spLocks noChangeArrowheads="1"/>
          </p:cNvSpPr>
          <p:nvPr/>
        </p:nvSpPr>
        <p:spPr bwMode="auto">
          <a:xfrm>
            <a:off x="899592" y="2852936"/>
            <a:ext cx="7200800" cy="1752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1" hangingPunct="1">
              <a:lnSpc>
                <a:spcPct val="100000"/>
              </a:lnSpc>
              <a:spcBef>
                <a:spcPct val="20000"/>
              </a:spcBef>
              <a:spcAft>
                <a:spcPct val="0"/>
              </a:spcAft>
              <a:buClrTx/>
              <a:buSzTx/>
              <a:buFontTx/>
              <a:buNone/>
              <a:tabLst/>
              <a:defRPr/>
            </a:pPr>
            <a:r>
              <a:rPr kumimoji="1" lang="en-US" altLang="ko-KR" sz="3200" b="1" i="0" u="none" strike="noStrike" kern="0" cap="none" spc="0" normalizeH="0" baseline="0" noProof="0" dirty="0" smtClean="0">
                <a:ln>
                  <a:noFill/>
                </a:ln>
                <a:solidFill>
                  <a:srgbClr val="000000"/>
                </a:solidFill>
                <a:effectLst/>
                <a:uLnTx/>
                <a:uFillTx/>
                <a:latin typeface="Calibri"/>
                <a:ea typeface="굴림"/>
                <a:cs typeface="+mn-cs"/>
              </a:rPr>
              <a:t>Dr.</a:t>
            </a:r>
            <a:r>
              <a:rPr kumimoji="1" lang="en-US" altLang="ko-KR" sz="3200" b="1" i="0" u="none" strike="noStrike" kern="0" cap="none" spc="0" normalizeH="0" noProof="0" dirty="0" smtClean="0">
                <a:ln>
                  <a:noFill/>
                </a:ln>
                <a:solidFill>
                  <a:srgbClr val="000000"/>
                </a:solidFill>
                <a:effectLst/>
                <a:uLnTx/>
                <a:uFillTx/>
                <a:latin typeface="Calibri"/>
                <a:ea typeface="굴림"/>
                <a:cs typeface="+mn-cs"/>
              </a:rPr>
              <a:t> </a:t>
            </a:r>
            <a:r>
              <a:rPr kumimoji="1" lang="en-US" altLang="ko-KR" sz="3200" b="1" i="0" u="none" strike="noStrike" kern="0" cap="none" spc="0" normalizeH="0" baseline="0" noProof="0" dirty="0" err="1" smtClean="0">
                <a:ln>
                  <a:noFill/>
                </a:ln>
                <a:solidFill>
                  <a:srgbClr val="000000"/>
                </a:solidFill>
                <a:effectLst/>
                <a:uLnTx/>
                <a:uFillTx/>
                <a:latin typeface="Calibri"/>
                <a:ea typeface="굴림"/>
                <a:cs typeface="+mn-cs"/>
              </a:rPr>
              <a:t>Boyang</a:t>
            </a:r>
            <a:r>
              <a:rPr kumimoji="1" lang="en-US" altLang="ko-KR" sz="3200" b="1" i="0" u="none" strike="noStrike" kern="0" cap="none" spc="0" normalizeH="0" baseline="0" noProof="0" dirty="0" smtClean="0">
                <a:ln>
                  <a:noFill/>
                </a:ln>
                <a:solidFill>
                  <a:srgbClr val="000000"/>
                </a:solidFill>
                <a:effectLst/>
                <a:uLnTx/>
                <a:uFillTx/>
                <a:latin typeface="Calibri"/>
                <a:ea typeface="굴림"/>
                <a:cs typeface="+mn-cs"/>
              </a:rPr>
              <a:t> </a:t>
            </a:r>
            <a:r>
              <a:rPr kumimoji="1" lang="en-US" altLang="ko-KR" sz="3200" b="1" i="0" u="none" strike="noStrike" kern="0" cap="none" spc="0" normalizeH="0" baseline="0" noProof="0" dirty="0" err="1" smtClean="0">
                <a:ln>
                  <a:noFill/>
                </a:ln>
                <a:solidFill>
                  <a:srgbClr val="000000"/>
                </a:solidFill>
                <a:effectLst/>
                <a:uLnTx/>
                <a:uFillTx/>
                <a:latin typeface="Calibri"/>
                <a:ea typeface="굴림"/>
                <a:cs typeface="+mn-cs"/>
              </a:rPr>
              <a:t>Shen</a:t>
            </a:r>
            <a:r>
              <a:rPr kumimoji="1" lang="en-US" altLang="ko-KR" sz="3200" b="1" i="0" u="none" strike="noStrike" kern="0" cap="none" spc="0" normalizeH="0" baseline="0" noProof="0" dirty="0" smtClean="0">
                <a:ln>
                  <a:noFill/>
                </a:ln>
                <a:solidFill>
                  <a:srgbClr val="000000"/>
                </a:solidFill>
                <a:effectLst/>
                <a:uLnTx/>
                <a:uFillTx/>
                <a:latin typeface="Calibri"/>
                <a:ea typeface="굴림"/>
                <a:cs typeface="+mn-cs"/>
              </a:rPr>
              <a:t> and Dr Tim Coombs</a:t>
            </a:r>
            <a:endParaRPr kumimoji="1" lang="en-GB" altLang="zh-CN" sz="3200" b="1" i="0" u="none" strike="noStrike" kern="0" cap="none" spc="0" normalizeH="0" baseline="0" noProof="0" dirty="0" smtClean="0">
              <a:ln>
                <a:noFill/>
              </a:ln>
              <a:solidFill>
                <a:srgbClr val="000000"/>
              </a:solidFill>
              <a:effectLst/>
              <a:uLnTx/>
              <a:uFillTx/>
              <a:latin typeface="+mn-ea"/>
              <a:cs typeface="+mn-cs"/>
            </a:endParaRPr>
          </a:p>
          <a:p>
            <a:pPr marL="0" marR="0" lvl="0" indent="0" algn="ctr" defTabSz="914400" rtl="0" eaLnBrk="1" fontAlgn="base" latinLnBrk="1" hangingPunct="1">
              <a:lnSpc>
                <a:spcPct val="100000"/>
              </a:lnSpc>
              <a:spcBef>
                <a:spcPct val="20000"/>
              </a:spcBef>
              <a:spcAft>
                <a:spcPct val="0"/>
              </a:spcAft>
              <a:buClrTx/>
              <a:buSzTx/>
              <a:buFontTx/>
              <a:buNone/>
              <a:tabLst/>
              <a:defRPr/>
            </a:pPr>
            <a:r>
              <a:rPr kumimoji="1" lang="en-GB" altLang="ko-KR" sz="2400" kern="0" dirty="0" smtClean="0">
                <a:solidFill>
                  <a:srgbClr val="000000"/>
                </a:solidFill>
                <a:latin typeface="+mn-ea"/>
              </a:rPr>
              <a:t>Department of Engineering</a:t>
            </a:r>
          </a:p>
          <a:p>
            <a:pPr marL="0" marR="0" lvl="0" indent="0" algn="ctr" defTabSz="914400" rtl="0" eaLnBrk="1" fontAlgn="base" latinLnBrk="1" hangingPunct="1">
              <a:lnSpc>
                <a:spcPct val="100000"/>
              </a:lnSpc>
              <a:spcBef>
                <a:spcPct val="20000"/>
              </a:spcBef>
              <a:spcAft>
                <a:spcPct val="0"/>
              </a:spcAft>
              <a:buClrTx/>
              <a:buSzTx/>
              <a:buFontTx/>
              <a:buNone/>
              <a:tabLst/>
              <a:defRPr/>
            </a:pPr>
            <a:r>
              <a:rPr kumimoji="1" lang="en-GB" altLang="ko-KR" sz="2400" kern="0" dirty="0" smtClean="0">
                <a:solidFill>
                  <a:srgbClr val="000000"/>
                </a:solidFill>
                <a:latin typeface="+mn-ea"/>
              </a:rPr>
              <a:t>University of Cambridge, UK</a:t>
            </a:r>
          </a:p>
          <a:p>
            <a:pPr marL="0" marR="0" lvl="0" indent="0" algn="ctr" defTabSz="914400" rtl="0" eaLnBrk="1" fontAlgn="base" latinLnBrk="1" hangingPunct="1">
              <a:lnSpc>
                <a:spcPct val="100000"/>
              </a:lnSpc>
              <a:spcBef>
                <a:spcPct val="20000"/>
              </a:spcBef>
              <a:spcAft>
                <a:spcPct val="0"/>
              </a:spcAft>
              <a:buClrTx/>
              <a:buSzTx/>
              <a:buFontTx/>
              <a:buNone/>
              <a:tabLst/>
              <a:defRPr/>
            </a:pPr>
            <a:endParaRPr kumimoji="1" lang="en-US" altLang="ko-KR" sz="2400" b="1" i="0" u="none" strike="noStrike" kern="0" cap="none" spc="0" normalizeH="0" baseline="0" noProof="0" dirty="0" smtClean="0">
              <a:ln>
                <a:noFill/>
              </a:ln>
              <a:solidFill>
                <a:srgbClr val="000000"/>
              </a:solidFill>
              <a:effectLst/>
              <a:uLnTx/>
              <a:uFillTx/>
              <a:latin typeface="+mn-ea"/>
              <a:cs typeface="+mn-cs"/>
            </a:endParaRPr>
          </a:p>
          <a:p>
            <a:pPr algn="ctr" fontAlgn="base" latinLnBrk="1">
              <a:spcBef>
                <a:spcPct val="20000"/>
              </a:spcBef>
              <a:spcAft>
                <a:spcPct val="0"/>
              </a:spcAft>
            </a:pPr>
            <a:r>
              <a:rPr lang="en-GB" sz="2400" dirty="0" smtClean="0"/>
              <a:t>2019 Magnet Technology Conference </a:t>
            </a:r>
          </a:p>
          <a:p>
            <a:pPr algn="ctr" fontAlgn="base" latinLnBrk="1">
              <a:spcBef>
                <a:spcPct val="20000"/>
              </a:spcBef>
              <a:spcAft>
                <a:spcPct val="0"/>
              </a:spcAft>
            </a:pPr>
            <a:r>
              <a:rPr lang="en-GB" sz="2400" dirty="0" smtClean="0"/>
              <a:t>MT26</a:t>
            </a:r>
          </a:p>
          <a:p>
            <a:pPr algn="ctr" fontAlgn="base" latinLnBrk="1">
              <a:spcBef>
                <a:spcPct val="20000"/>
              </a:spcBef>
              <a:spcAft>
                <a:spcPct val="0"/>
              </a:spcAft>
            </a:pPr>
            <a:r>
              <a:rPr kumimoji="1" lang="en-US" altLang="zh-CN" sz="2400" kern="0" dirty="0" smtClean="0">
                <a:solidFill>
                  <a:srgbClr val="000000"/>
                </a:solidFill>
                <a:ea typeface="굴림"/>
              </a:rPr>
              <a:t>September</a:t>
            </a:r>
            <a:r>
              <a:rPr kumimoji="1" lang="en-US" altLang="ko-KR" sz="2400" kern="0" dirty="0" smtClean="0">
                <a:solidFill>
                  <a:srgbClr val="000000"/>
                </a:solidFill>
                <a:ea typeface="굴림"/>
              </a:rPr>
              <a:t> 2019</a:t>
            </a:r>
          </a:p>
          <a:p>
            <a:pPr marL="0" marR="0" lvl="0" indent="0" algn="ctr" defTabSz="914400" rtl="0" eaLnBrk="1" fontAlgn="base" latinLnBrk="1" hangingPunct="1">
              <a:lnSpc>
                <a:spcPct val="100000"/>
              </a:lnSpc>
              <a:spcBef>
                <a:spcPct val="20000"/>
              </a:spcBef>
              <a:spcAft>
                <a:spcPct val="0"/>
              </a:spcAft>
              <a:buClrTx/>
              <a:buSzTx/>
              <a:buFontTx/>
              <a:buNone/>
              <a:tabLst/>
              <a:defRPr/>
            </a:pPr>
            <a:endParaRPr kumimoji="1" lang="en-US" altLang="ko-KR" sz="2400" b="0" i="1" u="none" strike="noStrike" kern="0" cap="none" spc="0" normalizeH="0" baseline="0" noProof="0" dirty="0" smtClean="0">
              <a:ln>
                <a:noFill/>
              </a:ln>
              <a:solidFill>
                <a:srgbClr val="000000"/>
              </a:solidFill>
              <a:effectLst/>
              <a:uLnTx/>
              <a:uFillTx/>
              <a:latin typeface="Calibri"/>
              <a:ea typeface="굴림"/>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1520" y="2556193"/>
            <a:ext cx="8748464" cy="1077218"/>
          </a:xfrm>
          <a:prstGeom prst="rect">
            <a:avLst/>
          </a:prstGeom>
        </p:spPr>
        <p:txBody>
          <a:bodyPr wrap="square">
            <a:spAutoFit/>
          </a:bodyPr>
          <a:lstStyle/>
          <a:p>
            <a:pPr marL="457200" indent="-457200" algn="ctr">
              <a:spcAft>
                <a:spcPts val="1200"/>
              </a:spcAft>
            </a:pPr>
            <a:r>
              <a:rPr lang="en-GB" altLang="zh-CN" sz="3200" b="1" kern="0" dirty="0" smtClean="0">
                <a:solidFill>
                  <a:srgbClr val="000000"/>
                </a:solidFill>
                <a:effectLst>
                  <a:outerShdw blurRad="38100" dist="38100" dir="2700000" algn="tl">
                    <a:srgbClr val="000000">
                      <a:alpha val="43137"/>
                    </a:srgbClr>
                  </a:outerShdw>
                </a:effectLst>
              </a:rPr>
              <a:t>2. </a:t>
            </a:r>
            <a:r>
              <a:rPr lang="en-GB" altLang="zh-CN" sz="3200" b="1" kern="0" dirty="0" smtClean="0">
                <a:solidFill>
                  <a:srgbClr val="000000"/>
                </a:solidFill>
                <a:effectLst>
                  <a:outerShdw blurRad="38100" dist="38100" dir="2700000" algn="tl">
                    <a:srgbClr val="000000">
                      <a:alpha val="43137"/>
                    </a:srgbClr>
                  </a:outerShdw>
                </a:effectLst>
              </a:rPr>
              <a:t>Superconducting Lorentz Force Electrical Impedance Tomography (LFEIT</a:t>
            </a:r>
            <a:r>
              <a:rPr lang="en-GB" altLang="zh-CN" sz="3200" b="1" kern="0" dirty="0" smtClean="0">
                <a:solidFill>
                  <a:srgbClr val="000000"/>
                </a:solidFill>
                <a:effectLst>
                  <a:outerShdw blurRad="38100" dist="38100" dir="2700000" algn="tl">
                    <a:srgbClr val="000000">
                      <a:alpha val="43137"/>
                    </a:srgbClr>
                  </a:outerShdw>
                </a:effectLst>
              </a:rPr>
              <a:t>)</a:t>
            </a:r>
            <a:r>
              <a:rPr lang="en-GB" altLang="zh-CN" sz="3200" b="1" kern="0" dirty="0" smtClean="0">
                <a:solidFill>
                  <a:srgbClr val="000000"/>
                </a:solidFill>
                <a:effectLst>
                  <a:outerShdw blurRad="38100" dist="38100" dir="2700000" algn="tl">
                    <a:srgbClr val="000000">
                      <a:alpha val="43137"/>
                    </a:srgbClr>
                  </a:outerShdw>
                </a:effectLst>
              </a:rPr>
              <a:t> </a:t>
            </a:r>
            <a:endParaRPr lang="en-US" altLang="zh-CN" sz="3200" b="1" kern="0" dirty="0" smtClean="0">
              <a:solidFill>
                <a:srgbClr val="000000"/>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p:nvPr/>
        </p:nvPicPr>
        <p:blipFill>
          <a:blip r:embed="rId2" cstate="print"/>
          <a:srcRect/>
          <a:stretch>
            <a:fillRect/>
          </a:stretch>
        </p:blipFill>
        <p:spPr bwMode="auto">
          <a:xfrm>
            <a:off x="35496" y="1268760"/>
            <a:ext cx="5112568" cy="3867790"/>
          </a:xfrm>
          <a:prstGeom prst="rect">
            <a:avLst/>
          </a:prstGeom>
          <a:noFill/>
          <a:ln w="9525">
            <a:noFill/>
            <a:miter lim="800000"/>
            <a:headEnd/>
            <a:tailEnd/>
          </a:ln>
        </p:spPr>
      </p:pic>
      <p:sp>
        <p:nvSpPr>
          <p:cNvPr id="3" name="标题 1"/>
          <p:cNvSpPr txBox="1">
            <a:spLocks/>
          </p:cNvSpPr>
          <p:nvPr/>
        </p:nvSpPr>
        <p:spPr>
          <a:xfrm>
            <a:off x="457200" y="116632"/>
            <a:ext cx="8229600" cy="648072"/>
          </a:xfrm>
          <a:prstGeom prst="rect">
            <a:avLst/>
          </a:prstGeom>
        </p:spPr>
        <p:txBody>
          <a:bodyPr>
            <a:noAutofit/>
          </a:bodyPr>
          <a:lstStyle/>
          <a:p>
            <a:pPr algn="ctr"/>
            <a:r>
              <a:rPr lang="en-GB" sz="3200" b="1" dirty="0" smtClean="0"/>
              <a:t>Design of Superconducting Lorentz Force Electrical Impedance Tomography (LFEIT)</a:t>
            </a:r>
            <a:endParaRPr lang="en-GB" sz="3200" dirty="0"/>
          </a:p>
        </p:txBody>
      </p:sp>
      <p:sp>
        <p:nvSpPr>
          <p:cNvPr id="4" name="TextBox 3"/>
          <p:cNvSpPr txBox="1"/>
          <p:nvPr/>
        </p:nvSpPr>
        <p:spPr>
          <a:xfrm>
            <a:off x="1259632" y="5631631"/>
            <a:ext cx="6120680" cy="461665"/>
          </a:xfrm>
          <a:prstGeom prst="rect">
            <a:avLst/>
          </a:prstGeom>
          <a:noFill/>
        </p:spPr>
        <p:txBody>
          <a:bodyPr wrap="square" rtlCol="0">
            <a:spAutoFit/>
          </a:bodyPr>
          <a:lstStyle/>
          <a:p>
            <a:pPr>
              <a:buFont typeface="Wingdings"/>
              <a:buChar char="è"/>
            </a:pPr>
            <a:r>
              <a:rPr lang="en-GB" sz="1200" b="1" dirty="0" smtClean="0">
                <a:solidFill>
                  <a:srgbClr val="0000FF"/>
                </a:solidFill>
                <a:sym typeface="Wingdings" pitchFamily="2" charset="2"/>
              </a:rPr>
              <a:t>LFEIT is a novel diagnostic scanner which is able to achieve the 3D high resolution imaging of tissue impedance based on ultrasonically induced Lorentz force</a:t>
            </a:r>
          </a:p>
        </p:txBody>
      </p:sp>
      <p:pic>
        <p:nvPicPr>
          <p:cNvPr id="62466" name="Picture 2" descr="DrÃ¤ger PulmoVistaÂ® 500 - Image 4"/>
          <p:cNvPicPr>
            <a:picLocks noChangeAspect="1" noChangeArrowheads="1"/>
          </p:cNvPicPr>
          <p:nvPr/>
        </p:nvPicPr>
        <p:blipFill>
          <a:blip r:embed="rId3" cstate="print"/>
          <a:srcRect/>
          <a:stretch>
            <a:fillRect/>
          </a:stretch>
        </p:blipFill>
        <p:spPr bwMode="auto">
          <a:xfrm>
            <a:off x="5292080" y="1759406"/>
            <a:ext cx="3779912" cy="3253770"/>
          </a:xfrm>
          <a:prstGeom prst="rect">
            <a:avLst/>
          </a:prstGeom>
          <a:noFill/>
        </p:spPr>
      </p:pic>
      <p:sp>
        <p:nvSpPr>
          <p:cNvPr id="6" name="矩形 5"/>
          <p:cNvSpPr/>
          <p:nvPr/>
        </p:nvSpPr>
        <p:spPr>
          <a:xfrm>
            <a:off x="683568" y="5085184"/>
            <a:ext cx="4104456" cy="338554"/>
          </a:xfrm>
          <a:prstGeom prst="rect">
            <a:avLst/>
          </a:prstGeom>
        </p:spPr>
        <p:txBody>
          <a:bodyPr wrap="square">
            <a:spAutoFit/>
          </a:bodyPr>
          <a:lstStyle/>
          <a:p>
            <a:pPr lvl="0" algn="ctr" fontAlgn="base">
              <a:spcBef>
                <a:spcPct val="0"/>
              </a:spcBef>
              <a:spcAft>
                <a:spcPct val="0"/>
              </a:spcAft>
            </a:pPr>
            <a:r>
              <a:rPr lang="en-GB" altLang="zh-CN" sz="1600" b="1" dirty="0" smtClean="0">
                <a:cs typeface="Times New Roman" pitchFamily="18" charset="0"/>
              </a:rPr>
              <a:t>Superconducting LFEIT</a:t>
            </a:r>
            <a:endParaRPr lang="en-US" altLang="zh-CN" sz="1600" b="1" dirty="0">
              <a:cs typeface="Times New Roman" pitchFamily="18" charset="0"/>
            </a:endParaRPr>
          </a:p>
        </p:txBody>
      </p:sp>
      <p:sp>
        <p:nvSpPr>
          <p:cNvPr id="7" name="矩形 6"/>
          <p:cNvSpPr/>
          <p:nvPr/>
        </p:nvSpPr>
        <p:spPr>
          <a:xfrm>
            <a:off x="5004048" y="5085184"/>
            <a:ext cx="4104456" cy="584775"/>
          </a:xfrm>
          <a:prstGeom prst="rect">
            <a:avLst/>
          </a:prstGeom>
        </p:spPr>
        <p:txBody>
          <a:bodyPr wrap="square">
            <a:spAutoFit/>
          </a:bodyPr>
          <a:lstStyle/>
          <a:p>
            <a:pPr algn="ctr" fontAlgn="base">
              <a:spcBef>
                <a:spcPct val="0"/>
              </a:spcBef>
              <a:spcAft>
                <a:spcPct val="0"/>
              </a:spcAft>
            </a:pPr>
            <a:r>
              <a:rPr lang="en-GB" altLang="zh-CN" sz="1600" b="1" dirty="0" smtClean="0">
                <a:cs typeface="Times New Roman" pitchFamily="18" charset="0"/>
              </a:rPr>
              <a:t>Conventional Electrical Impedance Tomography (EIT)</a:t>
            </a:r>
            <a:endParaRPr lang="en-US" altLang="zh-CN" sz="1600" b="1" dirty="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57200" y="116632"/>
            <a:ext cx="8229600" cy="648072"/>
          </a:xfrm>
          <a:prstGeom prst="rect">
            <a:avLst/>
          </a:prstGeom>
        </p:spPr>
        <p:txBody>
          <a:bodyPr>
            <a:noAutofit/>
          </a:bodyPr>
          <a:lstStyle/>
          <a:p>
            <a:pPr lvl="0" algn="ctr">
              <a:spcBef>
                <a:spcPct val="0"/>
              </a:spcBef>
            </a:pPr>
            <a:r>
              <a:rPr lang="en-GB" sz="3200" b="1" dirty="0" smtClean="0"/>
              <a:t>Advantages of LFEIT</a:t>
            </a:r>
            <a:endParaRPr kumimoji="0" lang="zh-CN" altLang="en-US" sz="3200" b="0" i="0" u="none" strike="noStrike" kern="1200" cap="none" spc="0" normalizeH="0" baseline="0" noProof="0" dirty="0">
              <a:ln>
                <a:noFill/>
              </a:ln>
              <a:uLnTx/>
              <a:uFillTx/>
              <a:latin typeface="+mj-lt"/>
              <a:ea typeface="+mj-ea"/>
              <a:cs typeface="+mj-cs"/>
            </a:endParaRPr>
          </a:p>
        </p:txBody>
      </p:sp>
      <p:sp>
        <p:nvSpPr>
          <p:cNvPr id="3" name="矩形 2"/>
          <p:cNvSpPr/>
          <p:nvPr/>
        </p:nvSpPr>
        <p:spPr>
          <a:xfrm>
            <a:off x="107504" y="764704"/>
            <a:ext cx="5544616" cy="2031325"/>
          </a:xfrm>
          <a:prstGeom prst="rect">
            <a:avLst/>
          </a:prstGeom>
        </p:spPr>
        <p:txBody>
          <a:bodyPr wrap="square">
            <a:spAutoFit/>
          </a:bodyPr>
          <a:lstStyle/>
          <a:p>
            <a:pPr indent="-342900" algn="just"/>
            <a:r>
              <a:rPr lang="en-GB" b="1" dirty="0" smtClean="0"/>
              <a:t>1. Excellent bio-detection</a:t>
            </a:r>
            <a:endParaRPr lang="en-GB" b="1" dirty="0" smtClean="0"/>
          </a:p>
          <a:p>
            <a:pPr indent="-342900" algn="just">
              <a:buAutoNum type="arabicPeriod"/>
            </a:pPr>
            <a:endParaRPr lang="en-GB" dirty="0" smtClean="0"/>
          </a:p>
          <a:p>
            <a:pPr algn="just"/>
            <a:r>
              <a:rPr lang="en-GB" b="1" dirty="0" smtClean="0"/>
              <a:t>2. High </a:t>
            </a:r>
            <a:r>
              <a:rPr lang="en-GB" b="1" dirty="0" smtClean="0"/>
              <a:t>resolution</a:t>
            </a:r>
            <a:endParaRPr lang="en-GB" dirty="0" smtClean="0"/>
          </a:p>
          <a:p>
            <a:pPr algn="just"/>
            <a:endParaRPr lang="en-GB" dirty="0" smtClean="0"/>
          </a:p>
          <a:p>
            <a:pPr algn="just"/>
            <a:r>
              <a:rPr lang="en-GB" b="1" dirty="0" smtClean="0"/>
              <a:t>3. </a:t>
            </a:r>
            <a:r>
              <a:rPr lang="en-GB" b="1" dirty="0" smtClean="0"/>
              <a:t>Portability</a:t>
            </a:r>
            <a:endParaRPr lang="en-GB" dirty="0" smtClean="0"/>
          </a:p>
          <a:p>
            <a:pPr algn="just"/>
            <a:endParaRPr lang="en-GB" dirty="0" smtClean="0"/>
          </a:p>
          <a:p>
            <a:pPr algn="just"/>
            <a:r>
              <a:rPr lang="en-GB" b="1" dirty="0" smtClean="0"/>
              <a:t>4. Low </a:t>
            </a:r>
            <a:r>
              <a:rPr lang="en-GB" b="1" dirty="0" smtClean="0"/>
              <a:t>cost</a:t>
            </a:r>
            <a:endParaRPr lang="en-GB" dirty="0"/>
          </a:p>
        </p:txBody>
      </p:sp>
      <p:sp>
        <p:nvSpPr>
          <p:cNvPr id="80902" name="AutoShape 6" descr="Image result for hospit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80903" name="Picture 7"/>
          <p:cNvPicPr>
            <a:picLocks noChangeAspect="1" noChangeArrowheads="1"/>
          </p:cNvPicPr>
          <p:nvPr/>
        </p:nvPicPr>
        <p:blipFill>
          <a:blip r:embed="rId2" cstate="print"/>
          <a:srcRect t="12149"/>
          <a:stretch>
            <a:fillRect/>
          </a:stretch>
        </p:blipFill>
        <p:spPr bwMode="auto">
          <a:xfrm>
            <a:off x="6084168" y="980728"/>
            <a:ext cx="2681858" cy="1562058"/>
          </a:xfrm>
          <a:prstGeom prst="rect">
            <a:avLst/>
          </a:prstGeom>
          <a:noFill/>
          <a:ln w="9525">
            <a:noFill/>
            <a:miter lim="800000"/>
            <a:headEnd/>
            <a:tailEnd/>
          </a:ln>
        </p:spPr>
      </p:pic>
      <p:pic>
        <p:nvPicPr>
          <p:cNvPr id="80906" name="Picture 10" descr="Image result for ambulance"/>
          <p:cNvPicPr>
            <a:picLocks noChangeAspect="1" noChangeArrowheads="1"/>
          </p:cNvPicPr>
          <p:nvPr/>
        </p:nvPicPr>
        <p:blipFill>
          <a:blip r:embed="rId3" cstate="print"/>
          <a:srcRect/>
          <a:stretch>
            <a:fillRect/>
          </a:stretch>
        </p:blipFill>
        <p:spPr bwMode="auto">
          <a:xfrm>
            <a:off x="6084168" y="2636913"/>
            <a:ext cx="2690690" cy="1512168"/>
          </a:xfrm>
          <a:prstGeom prst="rect">
            <a:avLst/>
          </a:prstGeom>
          <a:noFill/>
        </p:spPr>
      </p:pic>
      <p:pic>
        <p:nvPicPr>
          <p:cNvPr id="80908" name="Picture 12" descr="Image result for home"/>
          <p:cNvPicPr>
            <a:picLocks noChangeAspect="1" noChangeArrowheads="1"/>
          </p:cNvPicPr>
          <p:nvPr/>
        </p:nvPicPr>
        <p:blipFill>
          <a:blip r:embed="rId4" cstate="print"/>
          <a:srcRect/>
          <a:stretch>
            <a:fillRect/>
          </a:stretch>
        </p:blipFill>
        <p:spPr bwMode="auto">
          <a:xfrm>
            <a:off x="6372200" y="4365104"/>
            <a:ext cx="2402210" cy="1656697"/>
          </a:xfrm>
          <a:prstGeom prst="rect">
            <a:avLst/>
          </a:prstGeom>
          <a:noFill/>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57200" y="116632"/>
            <a:ext cx="8229600" cy="648072"/>
          </a:xfrm>
          <a:prstGeom prst="rect">
            <a:avLst/>
          </a:prstGeom>
        </p:spPr>
        <p:txBody>
          <a:bodyPr>
            <a:noAutofit/>
          </a:bodyPr>
          <a:lstStyle/>
          <a:p>
            <a:pPr lvl="0" algn="ctr">
              <a:spcBef>
                <a:spcPct val="0"/>
              </a:spcBef>
            </a:pPr>
            <a:r>
              <a:rPr lang="en-GB" sz="3200" b="1" dirty="0" smtClean="0"/>
              <a:t>Working Principle</a:t>
            </a:r>
            <a:endParaRPr kumimoji="0" lang="zh-CN" altLang="en-US" sz="3200" b="0" i="0" u="none" strike="noStrike" kern="1200" cap="none" spc="0" normalizeH="0" baseline="0" noProof="0" dirty="0">
              <a:ln>
                <a:noFill/>
              </a:ln>
              <a:uLnTx/>
              <a:uFillTx/>
              <a:latin typeface="+mj-lt"/>
              <a:ea typeface="+mj-ea"/>
              <a:cs typeface="+mj-cs"/>
            </a:endParaRPr>
          </a:p>
        </p:txBody>
      </p:sp>
      <p:pic>
        <p:nvPicPr>
          <p:cNvPr id="32" name="Picture 6" descr="https://upload.wikimedia.org/wikipedia/en/1/19/Hall_Effect_Measurement_Setup_for_Electrons.png"/>
          <p:cNvPicPr>
            <a:picLocks noChangeAspect="1" noChangeArrowheads="1"/>
          </p:cNvPicPr>
          <p:nvPr/>
        </p:nvPicPr>
        <p:blipFill>
          <a:blip r:embed="rId3" cstate="print"/>
          <a:srcRect/>
          <a:stretch>
            <a:fillRect/>
          </a:stretch>
        </p:blipFill>
        <p:spPr bwMode="auto">
          <a:xfrm>
            <a:off x="539552" y="1484784"/>
            <a:ext cx="3829966" cy="2472680"/>
          </a:xfrm>
          <a:prstGeom prst="rect">
            <a:avLst/>
          </a:prstGeom>
          <a:noFill/>
        </p:spPr>
      </p:pic>
      <p:sp>
        <p:nvSpPr>
          <p:cNvPr id="33" name="流程图: 库存数据 32"/>
          <p:cNvSpPr/>
          <p:nvPr/>
        </p:nvSpPr>
        <p:spPr>
          <a:xfrm rot="5400000">
            <a:off x="6883685" y="1880828"/>
            <a:ext cx="360040" cy="576064"/>
          </a:xfrm>
          <a:prstGeom prst="flowChartOnlineStorage">
            <a:avLst/>
          </a:prstGeom>
          <a:solidFill>
            <a:srgbClr val="FFC000"/>
          </a:solidFill>
          <a:ln>
            <a:noFill/>
          </a:ln>
          <a:scene3d>
            <a:camera prst="orthographicFront"/>
            <a:lightRig rig="threePt" dir="t"/>
          </a:scene3d>
          <a:sp3d extrusionH="254000">
            <a:bevelT w="1016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弧形 33"/>
          <p:cNvSpPr/>
          <p:nvPr/>
        </p:nvSpPr>
        <p:spPr>
          <a:xfrm rot="8100000">
            <a:off x="6815295" y="2028462"/>
            <a:ext cx="504056" cy="504056"/>
          </a:xfrm>
          <a:prstGeom prst="arc">
            <a:avLst/>
          </a:prstGeom>
          <a:noFill/>
          <a:ln w="28575">
            <a:solidFill>
              <a:srgbClr val="FF0000"/>
            </a:solidFill>
          </a:ln>
          <a:effectLst>
            <a:glow rad="228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5" name="弧形 34"/>
          <p:cNvSpPr/>
          <p:nvPr/>
        </p:nvSpPr>
        <p:spPr>
          <a:xfrm rot="8100000">
            <a:off x="6706754" y="2010229"/>
            <a:ext cx="710284" cy="715401"/>
          </a:xfrm>
          <a:prstGeom prst="arc">
            <a:avLst/>
          </a:prstGeom>
          <a:noFill/>
          <a:ln w="28575">
            <a:solidFill>
              <a:srgbClr val="FF0000"/>
            </a:solidFill>
          </a:ln>
          <a:effectLst>
            <a:glow rad="228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6" name="弧形 35"/>
          <p:cNvSpPr/>
          <p:nvPr/>
        </p:nvSpPr>
        <p:spPr>
          <a:xfrm rot="8100000">
            <a:off x="6608280" y="2012902"/>
            <a:ext cx="930185" cy="902838"/>
          </a:xfrm>
          <a:prstGeom prst="arc">
            <a:avLst/>
          </a:prstGeom>
          <a:noFill/>
          <a:ln w="28575">
            <a:solidFill>
              <a:srgbClr val="FF0000"/>
            </a:solidFill>
          </a:ln>
          <a:effectLst>
            <a:glow rad="228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7" name="弧形 36"/>
          <p:cNvSpPr/>
          <p:nvPr/>
        </p:nvSpPr>
        <p:spPr>
          <a:xfrm rot="8100000">
            <a:off x="6488637" y="2015471"/>
            <a:ext cx="1156247" cy="1092756"/>
          </a:xfrm>
          <a:prstGeom prst="arc">
            <a:avLst/>
          </a:prstGeom>
          <a:noFill/>
          <a:ln w="28575">
            <a:solidFill>
              <a:srgbClr val="FF0000"/>
            </a:solidFill>
          </a:ln>
          <a:effectLst>
            <a:glow rad="228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8" name="弧形 37"/>
          <p:cNvSpPr/>
          <p:nvPr/>
        </p:nvSpPr>
        <p:spPr>
          <a:xfrm rot="8100000">
            <a:off x="6371540" y="2017126"/>
            <a:ext cx="1381687" cy="1305817"/>
          </a:xfrm>
          <a:prstGeom prst="arc">
            <a:avLst/>
          </a:prstGeom>
          <a:noFill/>
          <a:ln w="28575">
            <a:solidFill>
              <a:srgbClr val="FF0000"/>
            </a:solidFill>
          </a:ln>
          <a:effectLst>
            <a:glow rad="228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9" name="弧形 38"/>
          <p:cNvSpPr/>
          <p:nvPr/>
        </p:nvSpPr>
        <p:spPr>
          <a:xfrm rot="8100000">
            <a:off x="6254112" y="2040659"/>
            <a:ext cx="1604329" cy="1552545"/>
          </a:xfrm>
          <a:prstGeom prst="arc">
            <a:avLst/>
          </a:prstGeom>
          <a:noFill/>
          <a:ln w="28575">
            <a:solidFill>
              <a:srgbClr val="FF0000"/>
            </a:solidFill>
          </a:ln>
          <a:effectLst>
            <a:glow rad="228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40" name="直接连接符 39"/>
          <p:cNvCxnSpPr/>
          <p:nvPr/>
        </p:nvCxnSpPr>
        <p:spPr>
          <a:xfrm flipV="1">
            <a:off x="7351737" y="1628800"/>
            <a:ext cx="504056" cy="360040"/>
          </a:xfrm>
          <a:prstGeom prst="line">
            <a:avLst/>
          </a:prstGeom>
          <a:ln w="12700">
            <a:solidFill>
              <a:schemeClr val="tx1"/>
            </a:solidFill>
            <a:headEnd type="triangle" w="med" len="lg"/>
          </a:ln>
        </p:spPr>
        <p:style>
          <a:lnRef idx="1">
            <a:schemeClr val="accent1"/>
          </a:lnRef>
          <a:fillRef idx="0">
            <a:schemeClr val="accent1"/>
          </a:fillRef>
          <a:effectRef idx="0">
            <a:schemeClr val="accent1"/>
          </a:effectRef>
          <a:fontRef idx="minor">
            <a:schemeClr val="tx1"/>
          </a:fontRef>
        </p:style>
      </p:cxnSp>
      <p:sp>
        <p:nvSpPr>
          <p:cNvPr id="41" name="Rectangle 1"/>
          <p:cNvSpPr>
            <a:spLocks noChangeArrowheads="1"/>
          </p:cNvSpPr>
          <p:nvPr/>
        </p:nvSpPr>
        <p:spPr bwMode="auto">
          <a:xfrm>
            <a:off x="6732240" y="1268760"/>
            <a:ext cx="2880320" cy="3600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r>
              <a:rPr lang="en-GB" sz="1600" b="1" dirty="0" smtClean="0"/>
              <a:t>Ultrasound transducer </a:t>
            </a:r>
            <a:endParaRPr lang="en-US" altLang="zh-CN" sz="1600" b="1" baseline="-25000" dirty="0" smtClean="0">
              <a:ea typeface="宋体" pitchFamily="2" charset="-122"/>
              <a:cs typeface="宋体" pitchFamily="2" charset="-122"/>
            </a:endParaRPr>
          </a:p>
        </p:txBody>
      </p:sp>
      <p:sp>
        <p:nvSpPr>
          <p:cNvPr id="42" name="上下箭头 41"/>
          <p:cNvSpPr/>
          <p:nvPr/>
        </p:nvSpPr>
        <p:spPr>
          <a:xfrm rot="5400000">
            <a:off x="4860032" y="1628800"/>
            <a:ext cx="288032" cy="2592288"/>
          </a:xfrm>
          <a:prstGeom prst="upDownArrow">
            <a:avLst/>
          </a:prstGeom>
          <a:solidFill>
            <a:srgbClr val="00B050"/>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43" name="对象 42"/>
          <p:cNvGraphicFramePr>
            <a:graphicFrameLocks noChangeAspect="1"/>
          </p:cNvGraphicFramePr>
          <p:nvPr/>
        </p:nvGraphicFramePr>
        <p:xfrm>
          <a:off x="1619672" y="4467776"/>
          <a:ext cx="5220618" cy="977448"/>
        </p:xfrm>
        <a:graphic>
          <a:graphicData uri="http://schemas.openxmlformats.org/presentationml/2006/ole">
            <p:oleObj spid="_x0000_s39938" name="公式" r:id="rId4" imgW="2577960" imgH="482400" progId="Equation.3">
              <p:embed/>
            </p:oleObj>
          </a:graphicData>
        </a:graphic>
      </p:graphicFrame>
      <p:sp>
        <p:nvSpPr>
          <p:cNvPr id="44" name="Rectangle 1"/>
          <p:cNvSpPr>
            <a:spLocks noChangeArrowheads="1"/>
          </p:cNvSpPr>
          <p:nvPr/>
        </p:nvSpPr>
        <p:spPr bwMode="auto">
          <a:xfrm>
            <a:off x="7380312" y="4715948"/>
            <a:ext cx="792088" cy="3600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r>
              <a:rPr lang="en-GB" sz="1600" b="1" dirty="0" smtClean="0"/>
              <a:t>(1.1)</a:t>
            </a:r>
            <a:endParaRPr lang="en-US" altLang="zh-CN" sz="1600" b="1" baseline="-25000" dirty="0" smtClean="0">
              <a:ea typeface="宋体" pitchFamily="2" charset="-122"/>
              <a:cs typeface="宋体" pitchFamily="2" charset="-122"/>
            </a:endParaRPr>
          </a:p>
        </p:txBody>
      </p:sp>
      <p:sp>
        <p:nvSpPr>
          <p:cNvPr id="45" name="직사각형 26"/>
          <p:cNvSpPr/>
          <p:nvPr/>
        </p:nvSpPr>
        <p:spPr>
          <a:xfrm>
            <a:off x="323528" y="764704"/>
            <a:ext cx="8496944" cy="3600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c</a:t>
            </a:r>
            <a:endParaRPr lang="en-GB" dirty="0"/>
          </a:p>
        </p:txBody>
      </p:sp>
      <p:sp>
        <p:nvSpPr>
          <p:cNvPr id="46" name="Rectangle 1"/>
          <p:cNvSpPr>
            <a:spLocks noChangeArrowheads="1"/>
          </p:cNvSpPr>
          <p:nvPr/>
        </p:nvSpPr>
        <p:spPr bwMode="auto">
          <a:xfrm>
            <a:off x="1043608" y="1124744"/>
            <a:ext cx="2880320" cy="3600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pPr algn="ctr"/>
            <a:r>
              <a:rPr lang="en-GB" sz="1600" b="1" dirty="0" smtClean="0"/>
              <a:t>Hall effect</a:t>
            </a:r>
            <a:endParaRPr lang="en-US" altLang="zh-CN" sz="1600" b="1" baseline="-25000" dirty="0" smtClean="0">
              <a:ea typeface="宋体" pitchFamily="2" charset="-122"/>
              <a:cs typeface="宋体" pitchFamily="2" charset="-122"/>
            </a:endParaRPr>
          </a:p>
        </p:txBody>
      </p:sp>
      <p:sp>
        <p:nvSpPr>
          <p:cNvPr id="18" name="TextBox 17"/>
          <p:cNvSpPr txBox="1"/>
          <p:nvPr/>
        </p:nvSpPr>
        <p:spPr>
          <a:xfrm>
            <a:off x="1547664" y="5559623"/>
            <a:ext cx="6120680" cy="461665"/>
          </a:xfrm>
          <a:prstGeom prst="rect">
            <a:avLst/>
          </a:prstGeom>
          <a:noFill/>
        </p:spPr>
        <p:txBody>
          <a:bodyPr wrap="square" rtlCol="0">
            <a:spAutoFit/>
          </a:bodyPr>
          <a:lstStyle/>
          <a:p>
            <a:pPr>
              <a:buFont typeface="Wingdings"/>
              <a:buChar char="è"/>
            </a:pPr>
            <a:r>
              <a:rPr lang="en-GB" sz="1200" b="1" dirty="0" smtClean="0">
                <a:solidFill>
                  <a:srgbClr val="0000FF"/>
                </a:solidFill>
                <a:sym typeface="Wingdings" pitchFamily="2" charset="2"/>
              </a:rPr>
              <a:t>The measured signal is proportional to the magnitude of magnetic field, the momentum of ultrasound and the gradient of electrical conductivity.</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457200" y="116632"/>
            <a:ext cx="8229600" cy="648072"/>
          </a:xfrm>
          <a:prstGeom prst="rect">
            <a:avLst/>
          </a:prstGeom>
        </p:spPr>
        <p:txBody>
          <a:bodyPr>
            <a:noAutofit/>
          </a:bodyPr>
          <a:lstStyle/>
          <a:p>
            <a:pPr lvl="0" algn="ctr">
              <a:spcBef>
                <a:spcPct val="0"/>
              </a:spcBef>
            </a:pPr>
            <a:r>
              <a:rPr lang="en-US" sz="3200" b="1" dirty="0" smtClean="0"/>
              <a:t>Superconducting Magnet Design</a:t>
            </a:r>
            <a:endParaRPr kumimoji="0" lang="zh-CN" altLang="en-US" sz="3200" b="0" i="0" u="none" strike="noStrike" kern="1200" cap="none" spc="0" normalizeH="0" baseline="0" noProof="0" dirty="0">
              <a:ln>
                <a:noFill/>
              </a:ln>
              <a:uLnTx/>
              <a:uFillTx/>
              <a:latin typeface="+mj-lt"/>
              <a:ea typeface="+mj-ea"/>
              <a:cs typeface="+mj-cs"/>
            </a:endParaRPr>
          </a:p>
        </p:txBody>
      </p:sp>
      <p:pic>
        <p:nvPicPr>
          <p:cNvPr id="4" name="图片 3"/>
          <p:cNvPicPr/>
          <p:nvPr/>
        </p:nvPicPr>
        <p:blipFill>
          <a:blip r:embed="rId2" cstate="print"/>
          <a:srcRect/>
          <a:stretch>
            <a:fillRect/>
          </a:stretch>
        </p:blipFill>
        <p:spPr bwMode="auto">
          <a:xfrm>
            <a:off x="827584" y="764704"/>
            <a:ext cx="7513587" cy="4320480"/>
          </a:xfrm>
          <a:prstGeom prst="rect">
            <a:avLst/>
          </a:prstGeom>
          <a:noFill/>
          <a:ln w="9525">
            <a:noFill/>
            <a:miter lim="800000"/>
            <a:headEnd/>
            <a:tailEnd/>
          </a:ln>
        </p:spPr>
      </p:pic>
      <p:sp>
        <p:nvSpPr>
          <p:cNvPr id="5" name="矩形 4"/>
          <p:cNvSpPr/>
          <p:nvPr/>
        </p:nvSpPr>
        <p:spPr>
          <a:xfrm>
            <a:off x="611560" y="5085184"/>
            <a:ext cx="4032448" cy="461665"/>
          </a:xfrm>
          <a:prstGeom prst="rect">
            <a:avLst/>
          </a:prstGeom>
        </p:spPr>
        <p:txBody>
          <a:bodyPr wrap="square">
            <a:spAutoFit/>
          </a:bodyPr>
          <a:lstStyle/>
          <a:p>
            <a:r>
              <a:rPr lang="en-US" sz="1200" b="1" dirty="0" smtClean="0"/>
              <a:t>(a) Configuration of permanent magnet (PM) based </a:t>
            </a:r>
            <a:r>
              <a:rPr lang="en-US" sz="1200" b="1" dirty="0" err="1" smtClean="0"/>
              <a:t>Halbach</a:t>
            </a:r>
            <a:r>
              <a:rPr lang="en-US" sz="1200" b="1" dirty="0" smtClean="0"/>
              <a:t> Array magnet. </a:t>
            </a:r>
            <a:endParaRPr lang="en-GB" sz="1200" b="1" dirty="0"/>
          </a:p>
        </p:txBody>
      </p:sp>
      <p:sp>
        <p:nvSpPr>
          <p:cNvPr id="7" name="TextBox 6"/>
          <p:cNvSpPr txBox="1"/>
          <p:nvPr/>
        </p:nvSpPr>
        <p:spPr>
          <a:xfrm>
            <a:off x="1835696" y="5487615"/>
            <a:ext cx="6120680" cy="461665"/>
          </a:xfrm>
          <a:prstGeom prst="rect">
            <a:avLst/>
          </a:prstGeom>
          <a:noFill/>
        </p:spPr>
        <p:txBody>
          <a:bodyPr wrap="square" rtlCol="0">
            <a:spAutoFit/>
          </a:bodyPr>
          <a:lstStyle/>
          <a:p>
            <a:pPr>
              <a:buFont typeface="Wingdings"/>
              <a:buChar char="è"/>
            </a:pPr>
            <a:r>
              <a:rPr lang="en-GB" sz="1200" b="1" dirty="0" err="1" smtClean="0">
                <a:solidFill>
                  <a:srgbClr val="0000FF"/>
                </a:solidFill>
                <a:sym typeface="Wingdings" pitchFamily="2" charset="2"/>
              </a:rPr>
              <a:t>Halbach</a:t>
            </a:r>
            <a:r>
              <a:rPr lang="en-GB" sz="1200" b="1" dirty="0" smtClean="0">
                <a:solidFill>
                  <a:srgbClr val="0000FF"/>
                </a:solidFill>
                <a:sym typeface="Wingdings" pitchFamily="2" charset="2"/>
              </a:rPr>
              <a:t> Array is an effective arrangement of magnets that is able to generate a homogenous magnetic field, whose geometry has thin depth in z direction.</a:t>
            </a:r>
          </a:p>
        </p:txBody>
      </p:sp>
      <p:sp>
        <p:nvSpPr>
          <p:cNvPr id="6" name="矩形 5"/>
          <p:cNvSpPr/>
          <p:nvPr/>
        </p:nvSpPr>
        <p:spPr>
          <a:xfrm>
            <a:off x="4716016" y="5085184"/>
            <a:ext cx="4572000" cy="461665"/>
          </a:xfrm>
          <a:prstGeom prst="rect">
            <a:avLst/>
          </a:prstGeom>
        </p:spPr>
        <p:txBody>
          <a:bodyPr>
            <a:spAutoFit/>
          </a:bodyPr>
          <a:lstStyle/>
          <a:p>
            <a:pPr algn="ctr"/>
            <a:r>
              <a:rPr lang="en-US" sz="1200" b="1" dirty="0" smtClean="0"/>
              <a:t>(b) Configuration of high temperature superconducting (HTS) coils based </a:t>
            </a:r>
            <a:r>
              <a:rPr lang="en-US" sz="1200" b="1" dirty="0" err="1" smtClean="0"/>
              <a:t>Halbach</a:t>
            </a:r>
            <a:r>
              <a:rPr lang="en-US" sz="1200" b="1" dirty="0" smtClean="0"/>
              <a:t> Array magnet.</a:t>
            </a:r>
            <a:endParaRPr lang="en-GB" sz="1200" b="1" dirty="0" smtClean="0"/>
          </a:p>
        </p:txBody>
      </p:sp>
      <p:sp>
        <p:nvSpPr>
          <p:cNvPr id="8" name="矩形 7"/>
          <p:cNvSpPr/>
          <p:nvPr/>
        </p:nvSpPr>
        <p:spPr>
          <a:xfrm>
            <a:off x="0" y="5949280"/>
            <a:ext cx="9144000" cy="253916"/>
          </a:xfrm>
          <a:prstGeom prst="rect">
            <a:avLst/>
          </a:prstGeom>
        </p:spPr>
        <p:txBody>
          <a:bodyPr wrap="square">
            <a:spAutoFit/>
          </a:bodyPr>
          <a:lstStyle/>
          <a:p>
            <a:pPr marL="285750" indent="-285750" algn="ctr" eaLnBrk="0" fontAlgn="base" hangingPunct="0">
              <a:spcBef>
                <a:spcPct val="0"/>
              </a:spcBef>
              <a:spcAft>
                <a:spcPct val="0"/>
              </a:spcAft>
            </a:pPr>
            <a:r>
              <a:rPr lang="en-GB" altLang="zh-CN" sz="1050" b="1" dirty="0" smtClean="0"/>
              <a:t>B. </a:t>
            </a:r>
            <a:r>
              <a:rPr lang="en-GB" altLang="zh-CN" sz="1050" b="1" dirty="0" err="1" smtClean="0"/>
              <a:t>Shen</a:t>
            </a:r>
            <a:r>
              <a:rPr lang="en-GB" altLang="zh-CN" sz="1050" b="1" dirty="0" smtClean="0"/>
              <a:t> </a:t>
            </a:r>
            <a:r>
              <a:rPr lang="en-GB" altLang="zh-CN" sz="1050" b="1" i="1" dirty="0" smtClean="0"/>
              <a:t>et al</a:t>
            </a:r>
            <a:r>
              <a:rPr lang="en-GB" altLang="zh-CN" sz="1050" b="1" dirty="0" smtClean="0"/>
              <a:t>, “Design of a Superconducting Magnet for Lorentz Force Electrical Impedance Tomography”, </a:t>
            </a:r>
            <a:r>
              <a:rPr lang="en-GB" altLang="zh-CN" sz="1050" b="1" i="1" dirty="0" smtClean="0"/>
              <a:t>IEEE Trans. Appl. </a:t>
            </a:r>
            <a:r>
              <a:rPr lang="en-GB" altLang="zh-CN" sz="1050" b="1" i="1" dirty="0" err="1" smtClean="0"/>
              <a:t>Supercond</a:t>
            </a:r>
            <a:r>
              <a:rPr lang="en-GB" altLang="zh-CN" sz="1050" b="1" i="1" dirty="0" smtClean="0"/>
              <a:t>.</a:t>
            </a:r>
            <a:r>
              <a:rPr lang="en-GB" altLang="zh-CN" sz="1050" b="1" dirty="0" smtClean="0"/>
              <a:t>, 2016.</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p:nvPr/>
        </p:nvPicPr>
        <p:blipFill>
          <a:blip r:embed="rId2" cstate="print"/>
          <a:srcRect/>
          <a:stretch>
            <a:fillRect/>
          </a:stretch>
        </p:blipFill>
        <p:spPr bwMode="auto">
          <a:xfrm>
            <a:off x="1040970" y="692696"/>
            <a:ext cx="3026974" cy="2520279"/>
          </a:xfrm>
          <a:prstGeom prst="rect">
            <a:avLst/>
          </a:prstGeom>
          <a:noFill/>
          <a:ln w="9525">
            <a:noFill/>
            <a:miter lim="800000"/>
            <a:headEnd/>
            <a:tailEnd/>
          </a:ln>
        </p:spPr>
      </p:pic>
      <p:sp>
        <p:nvSpPr>
          <p:cNvPr id="6" name="标题 1"/>
          <p:cNvSpPr txBox="1">
            <a:spLocks/>
          </p:cNvSpPr>
          <p:nvPr/>
        </p:nvSpPr>
        <p:spPr>
          <a:xfrm>
            <a:off x="457200" y="116632"/>
            <a:ext cx="8229600" cy="936104"/>
          </a:xfrm>
          <a:prstGeom prst="rect">
            <a:avLst/>
          </a:prstGeom>
        </p:spPr>
        <p:txBody>
          <a:bodyPr>
            <a:noAutofit/>
          </a:bodyPr>
          <a:lstStyle/>
          <a:p>
            <a:pPr algn="ctr">
              <a:spcBef>
                <a:spcPct val="0"/>
              </a:spcBef>
            </a:pPr>
            <a:r>
              <a:rPr lang="en-US" sz="3200" b="1" dirty="0" smtClean="0"/>
              <a:t>Superconducting Magnet Design</a:t>
            </a:r>
          </a:p>
          <a:p>
            <a:pPr lvl="0" algn="ctr">
              <a:spcBef>
                <a:spcPct val="0"/>
              </a:spcBef>
            </a:pPr>
            <a:endParaRPr kumimoji="0" lang="zh-CN" altLang="en-US" sz="3200" b="0" i="0" u="none" strike="noStrike" kern="1200" cap="none" spc="0" normalizeH="0" baseline="0" noProof="0" dirty="0">
              <a:ln>
                <a:noFill/>
              </a:ln>
              <a:uLnTx/>
              <a:uFillTx/>
              <a:latin typeface="+mj-lt"/>
              <a:ea typeface="+mj-ea"/>
              <a:cs typeface="+mj-cs"/>
            </a:endParaRPr>
          </a:p>
        </p:txBody>
      </p:sp>
      <p:pic>
        <p:nvPicPr>
          <p:cNvPr id="7" name="图片 6"/>
          <p:cNvPicPr/>
          <p:nvPr/>
        </p:nvPicPr>
        <p:blipFill>
          <a:blip r:embed="rId3" cstate="print"/>
          <a:srcRect/>
          <a:stretch>
            <a:fillRect/>
          </a:stretch>
        </p:blipFill>
        <p:spPr bwMode="auto">
          <a:xfrm>
            <a:off x="1043608" y="3284984"/>
            <a:ext cx="3312368" cy="2637301"/>
          </a:xfrm>
          <a:prstGeom prst="rect">
            <a:avLst/>
          </a:prstGeom>
          <a:noFill/>
          <a:ln w="9525">
            <a:noFill/>
            <a:miter lim="800000"/>
            <a:headEnd/>
            <a:tailEnd/>
          </a:ln>
        </p:spPr>
      </p:pic>
      <p:pic>
        <p:nvPicPr>
          <p:cNvPr id="8" name="图片 7"/>
          <p:cNvPicPr>
            <a:picLocks noChangeAspect="1"/>
          </p:cNvPicPr>
          <p:nvPr/>
        </p:nvPicPr>
        <p:blipFill>
          <a:blip r:embed="rId4" cstate="print"/>
          <a:srcRect/>
          <a:stretch>
            <a:fillRect/>
          </a:stretch>
        </p:blipFill>
        <p:spPr bwMode="auto">
          <a:xfrm>
            <a:off x="4644008" y="881825"/>
            <a:ext cx="3307107" cy="2520000"/>
          </a:xfrm>
          <a:prstGeom prst="rect">
            <a:avLst/>
          </a:prstGeom>
          <a:noFill/>
          <a:ln w="9525">
            <a:noFill/>
            <a:miter lim="800000"/>
            <a:headEnd/>
            <a:tailEnd/>
          </a:ln>
        </p:spPr>
      </p:pic>
      <p:pic>
        <p:nvPicPr>
          <p:cNvPr id="9" name="图片 8"/>
          <p:cNvPicPr>
            <a:picLocks noChangeAspect="1"/>
          </p:cNvPicPr>
          <p:nvPr/>
        </p:nvPicPr>
        <p:blipFill>
          <a:blip r:embed="rId5" cstate="print"/>
          <a:srcRect/>
          <a:stretch>
            <a:fillRect/>
          </a:stretch>
        </p:blipFill>
        <p:spPr bwMode="auto">
          <a:xfrm>
            <a:off x="4644008" y="3429000"/>
            <a:ext cx="3354950" cy="2592000"/>
          </a:xfrm>
          <a:prstGeom prst="rect">
            <a:avLst/>
          </a:prstGeom>
          <a:noFill/>
          <a:ln w="9525">
            <a:noFill/>
            <a:miter lim="800000"/>
            <a:headEnd/>
            <a:tailEnd/>
          </a:ln>
        </p:spPr>
      </p:pic>
      <p:sp>
        <p:nvSpPr>
          <p:cNvPr id="10" name="矩形 9"/>
          <p:cNvSpPr/>
          <p:nvPr/>
        </p:nvSpPr>
        <p:spPr>
          <a:xfrm>
            <a:off x="0" y="5949280"/>
            <a:ext cx="9036496" cy="253916"/>
          </a:xfrm>
          <a:prstGeom prst="rect">
            <a:avLst/>
          </a:prstGeom>
        </p:spPr>
        <p:txBody>
          <a:bodyPr wrap="square">
            <a:spAutoFit/>
          </a:bodyPr>
          <a:lstStyle/>
          <a:p>
            <a:pPr marL="285750" indent="-285750" algn="ctr" eaLnBrk="0" fontAlgn="base" hangingPunct="0">
              <a:spcBef>
                <a:spcPct val="0"/>
              </a:spcBef>
              <a:spcAft>
                <a:spcPct val="0"/>
              </a:spcAft>
            </a:pPr>
            <a:r>
              <a:rPr lang="en-GB" altLang="zh-CN" sz="1050" b="1" dirty="0" smtClean="0"/>
              <a:t>B. </a:t>
            </a:r>
            <a:r>
              <a:rPr lang="en-GB" altLang="zh-CN" sz="1050" b="1" dirty="0" err="1" smtClean="0"/>
              <a:t>Shen</a:t>
            </a:r>
            <a:r>
              <a:rPr lang="en-GB" altLang="zh-CN" sz="1050" b="1" dirty="0" smtClean="0"/>
              <a:t> </a:t>
            </a:r>
            <a:r>
              <a:rPr lang="en-GB" altLang="zh-CN" sz="1050" b="1" i="1" dirty="0" smtClean="0"/>
              <a:t>et al</a:t>
            </a:r>
            <a:r>
              <a:rPr lang="en-GB" altLang="zh-CN" sz="1050" b="1" dirty="0" smtClean="0"/>
              <a:t>, “Design of a Superconducting Magnet for Lorentz Force Electrical Impedance Tomography”, </a:t>
            </a:r>
            <a:r>
              <a:rPr lang="en-GB" altLang="zh-CN" sz="1050" b="1" i="1" dirty="0" smtClean="0"/>
              <a:t>IEEE Trans. Appl. </a:t>
            </a:r>
            <a:r>
              <a:rPr lang="en-GB" altLang="zh-CN" sz="1050" b="1" i="1" dirty="0" err="1" smtClean="0"/>
              <a:t>Supercond</a:t>
            </a:r>
            <a:r>
              <a:rPr lang="en-GB" altLang="zh-CN" sz="1050" b="1" i="1" dirty="0" smtClean="0"/>
              <a:t>.</a:t>
            </a:r>
            <a:r>
              <a:rPr lang="en-GB" altLang="zh-CN" sz="1050" b="1" dirty="0" smtClean="0"/>
              <a:t>, 2016.</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a:spLocks/>
          </p:cNvSpPr>
          <p:nvPr/>
        </p:nvSpPr>
        <p:spPr>
          <a:xfrm>
            <a:off x="107504" y="116632"/>
            <a:ext cx="8856984" cy="936104"/>
          </a:xfrm>
          <a:prstGeom prst="rect">
            <a:avLst/>
          </a:prstGeom>
        </p:spPr>
        <p:txBody>
          <a:bodyPr>
            <a:noAutofit/>
          </a:bodyPr>
          <a:lstStyle/>
          <a:p>
            <a:pPr algn="ctr">
              <a:spcBef>
                <a:spcPct val="0"/>
              </a:spcBef>
            </a:pPr>
            <a:r>
              <a:rPr lang="en-US" sz="3200" b="1" dirty="0" smtClean="0"/>
              <a:t>Superconducting Magnet </a:t>
            </a:r>
            <a:r>
              <a:rPr lang="en-US" sz="3200" b="1" dirty="0" err="1" smtClean="0"/>
              <a:t>Optimisation</a:t>
            </a:r>
            <a:endParaRPr lang="en-US" sz="3200" b="1" dirty="0" smtClean="0"/>
          </a:p>
          <a:p>
            <a:pPr lvl="0" algn="ctr">
              <a:spcBef>
                <a:spcPct val="0"/>
              </a:spcBef>
            </a:pPr>
            <a:endParaRPr kumimoji="0" lang="zh-CN" altLang="en-US" sz="3200" b="0" i="0" u="none" strike="noStrike" kern="1200" cap="none" spc="0" normalizeH="0" baseline="0" noProof="0" dirty="0">
              <a:ln>
                <a:noFill/>
              </a:ln>
              <a:uLnTx/>
              <a:uFillTx/>
              <a:latin typeface="+mj-lt"/>
              <a:ea typeface="+mj-ea"/>
              <a:cs typeface="+mj-cs"/>
            </a:endParaRPr>
          </a:p>
        </p:txBody>
      </p:sp>
      <p:pic>
        <p:nvPicPr>
          <p:cNvPr id="6" name="图片 5"/>
          <p:cNvPicPr/>
          <p:nvPr/>
        </p:nvPicPr>
        <p:blipFill>
          <a:blip r:embed="rId2" cstate="print"/>
          <a:srcRect/>
          <a:stretch>
            <a:fillRect/>
          </a:stretch>
        </p:blipFill>
        <p:spPr bwMode="auto">
          <a:xfrm>
            <a:off x="179512" y="1196753"/>
            <a:ext cx="4608512" cy="4616520"/>
          </a:xfrm>
          <a:prstGeom prst="rect">
            <a:avLst/>
          </a:prstGeom>
          <a:noFill/>
          <a:ln w="9525">
            <a:noFill/>
            <a:miter lim="800000"/>
            <a:headEnd/>
            <a:tailEnd/>
          </a:ln>
        </p:spPr>
      </p:pic>
      <p:pic>
        <p:nvPicPr>
          <p:cNvPr id="7" name="图片 6"/>
          <p:cNvPicPr/>
          <p:nvPr/>
        </p:nvPicPr>
        <p:blipFill>
          <a:blip r:embed="rId3" cstate="print"/>
          <a:srcRect/>
          <a:stretch>
            <a:fillRect/>
          </a:stretch>
        </p:blipFill>
        <p:spPr bwMode="auto">
          <a:xfrm>
            <a:off x="5148064" y="1268760"/>
            <a:ext cx="3764371" cy="3112155"/>
          </a:xfrm>
          <a:prstGeom prst="rect">
            <a:avLst/>
          </a:prstGeom>
          <a:noFill/>
          <a:ln w="9525">
            <a:noFill/>
            <a:miter lim="800000"/>
            <a:headEnd/>
            <a:tailEnd/>
          </a:ln>
        </p:spPr>
      </p:pic>
      <p:sp>
        <p:nvSpPr>
          <p:cNvPr id="8" name="TextBox 7"/>
          <p:cNvSpPr txBox="1"/>
          <p:nvPr/>
        </p:nvSpPr>
        <p:spPr>
          <a:xfrm>
            <a:off x="5148064" y="4653136"/>
            <a:ext cx="3851920" cy="830997"/>
          </a:xfrm>
          <a:prstGeom prst="rect">
            <a:avLst/>
          </a:prstGeom>
          <a:noFill/>
        </p:spPr>
        <p:txBody>
          <a:bodyPr wrap="square" rtlCol="0">
            <a:spAutoFit/>
          </a:bodyPr>
          <a:lstStyle/>
          <a:p>
            <a:pPr>
              <a:buFont typeface="Wingdings"/>
              <a:buChar char="è"/>
            </a:pPr>
            <a:r>
              <a:rPr lang="en-GB" sz="1200" b="1" dirty="0" smtClean="0">
                <a:solidFill>
                  <a:srgbClr val="0000FF"/>
                </a:solidFill>
                <a:sym typeface="Wingdings" pitchFamily="2" charset="2"/>
              </a:rPr>
              <a:t>Without changing the total amount of superconductor, optimisation on using increasing numbers of coils can be done by shrinking each coil’s size with increasing number of coils.</a:t>
            </a:r>
          </a:p>
        </p:txBody>
      </p:sp>
      <p:sp>
        <p:nvSpPr>
          <p:cNvPr id="9" name="矩形 8"/>
          <p:cNvSpPr/>
          <p:nvPr/>
        </p:nvSpPr>
        <p:spPr>
          <a:xfrm>
            <a:off x="0" y="5949280"/>
            <a:ext cx="9144000" cy="253916"/>
          </a:xfrm>
          <a:prstGeom prst="rect">
            <a:avLst/>
          </a:prstGeom>
        </p:spPr>
        <p:txBody>
          <a:bodyPr wrap="square">
            <a:spAutoFit/>
          </a:bodyPr>
          <a:lstStyle/>
          <a:p>
            <a:pPr marL="285750" indent="-285750" algn="ctr" eaLnBrk="0" fontAlgn="base" hangingPunct="0">
              <a:spcBef>
                <a:spcPct val="0"/>
              </a:spcBef>
              <a:spcAft>
                <a:spcPct val="0"/>
              </a:spcAft>
            </a:pPr>
            <a:r>
              <a:rPr lang="en-GB" altLang="zh-CN" sz="1050" b="1" dirty="0" smtClean="0"/>
              <a:t>B. </a:t>
            </a:r>
            <a:r>
              <a:rPr lang="en-GB" altLang="zh-CN" sz="1050" b="1" dirty="0" err="1" smtClean="0"/>
              <a:t>Shen</a:t>
            </a:r>
            <a:r>
              <a:rPr lang="en-GB" altLang="zh-CN" sz="1050" b="1" dirty="0" smtClean="0"/>
              <a:t> </a:t>
            </a:r>
            <a:r>
              <a:rPr lang="en-GB" altLang="zh-CN" sz="1050" b="1" i="1" dirty="0" smtClean="0"/>
              <a:t>et al</a:t>
            </a:r>
            <a:r>
              <a:rPr lang="en-GB" altLang="zh-CN" sz="1050" b="1" dirty="0" smtClean="0"/>
              <a:t>, “</a:t>
            </a:r>
            <a:r>
              <a:rPr lang="en-US" altLang="zh-CN" sz="1050" b="1" dirty="0" smtClean="0"/>
              <a:t>Optimization Study on the Magnetic Field of Superconducting </a:t>
            </a:r>
            <a:r>
              <a:rPr lang="en-US" altLang="zh-CN" sz="1050" b="1" dirty="0" err="1" smtClean="0"/>
              <a:t>Halbach</a:t>
            </a:r>
            <a:r>
              <a:rPr lang="en-US" altLang="zh-CN" sz="1050" b="1" dirty="0" smtClean="0"/>
              <a:t> Array Magnet</a:t>
            </a:r>
            <a:r>
              <a:rPr lang="en-GB" altLang="zh-CN" sz="1050" b="1" dirty="0" smtClean="0"/>
              <a:t>”, </a:t>
            </a:r>
            <a:r>
              <a:rPr lang="en-GB" altLang="zh-CN" sz="1050" b="1" i="1" dirty="0" err="1" smtClean="0"/>
              <a:t>Physica</a:t>
            </a:r>
            <a:r>
              <a:rPr lang="en-GB" altLang="zh-CN" sz="1050" b="1" i="1" dirty="0" smtClean="0"/>
              <a:t> C</a:t>
            </a:r>
            <a:r>
              <a:rPr lang="en-GB" altLang="zh-CN" sz="1050" b="1" dirty="0" smtClean="0"/>
              <a:t>, 2017.</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p:nvPr/>
        </p:nvPicPr>
        <p:blipFill>
          <a:blip r:embed="rId3" cstate="print"/>
          <a:srcRect/>
          <a:stretch>
            <a:fillRect/>
          </a:stretch>
        </p:blipFill>
        <p:spPr bwMode="auto">
          <a:xfrm>
            <a:off x="323528" y="1556792"/>
            <a:ext cx="4883466" cy="3672408"/>
          </a:xfrm>
          <a:prstGeom prst="rect">
            <a:avLst/>
          </a:prstGeom>
          <a:noFill/>
          <a:ln w="9525">
            <a:noFill/>
            <a:miter lim="800000"/>
            <a:headEnd/>
            <a:tailEnd/>
          </a:ln>
        </p:spPr>
      </p:pic>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5361" name="Object 1"/>
          <p:cNvGraphicFramePr>
            <a:graphicFrameLocks noChangeAspect="1"/>
          </p:cNvGraphicFramePr>
          <p:nvPr/>
        </p:nvGraphicFramePr>
        <p:xfrm>
          <a:off x="5469368" y="1492849"/>
          <a:ext cx="2415000" cy="360000"/>
        </p:xfrm>
        <a:graphic>
          <a:graphicData uri="http://schemas.openxmlformats.org/presentationml/2006/ole">
            <p:oleObj spid="_x0000_s15361" name="公式" r:id="rId4" imgW="1485900" imgH="228600" progId="Equation.3">
              <p:embed/>
            </p:oleObj>
          </a:graphicData>
        </a:graphic>
      </p:graphicFrame>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5363" name="Object 3"/>
          <p:cNvGraphicFramePr>
            <a:graphicFrameLocks noChangeAspect="1"/>
          </p:cNvGraphicFramePr>
          <p:nvPr/>
        </p:nvGraphicFramePr>
        <p:xfrm>
          <a:off x="5613384" y="1997401"/>
          <a:ext cx="2143635" cy="360000"/>
        </p:xfrm>
        <a:graphic>
          <a:graphicData uri="http://schemas.openxmlformats.org/presentationml/2006/ole">
            <p:oleObj spid="_x0000_s15363" name="公式" r:id="rId5" imgW="1205977" imgH="215806" progId="Equation.3">
              <p:embed/>
            </p:oleObj>
          </a:graphicData>
        </a:graphic>
      </p:graphicFrame>
      <p:sp>
        <p:nvSpPr>
          <p:cNvPr id="1536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5365" name="Object 5"/>
          <p:cNvGraphicFramePr>
            <a:graphicFrameLocks noChangeAspect="1"/>
          </p:cNvGraphicFramePr>
          <p:nvPr/>
        </p:nvGraphicFramePr>
        <p:xfrm>
          <a:off x="5584163" y="2564944"/>
          <a:ext cx="2225455" cy="360000"/>
        </p:xfrm>
        <a:graphic>
          <a:graphicData uri="http://schemas.openxmlformats.org/presentationml/2006/ole">
            <p:oleObj spid="_x0000_s15365" name="公式" r:id="rId6" imgW="1256755" imgH="215806" progId="Equation.3">
              <p:embed/>
            </p:oleObj>
          </a:graphicData>
        </a:graphic>
      </p:graphicFrame>
      <p:sp>
        <p:nvSpPr>
          <p:cNvPr id="10" name="TextBox 9"/>
          <p:cNvSpPr txBox="1"/>
          <p:nvPr/>
        </p:nvSpPr>
        <p:spPr>
          <a:xfrm>
            <a:off x="5508104" y="3340149"/>
            <a:ext cx="3312368" cy="1384995"/>
          </a:xfrm>
          <a:prstGeom prst="rect">
            <a:avLst/>
          </a:prstGeom>
          <a:noFill/>
        </p:spPr>
        <p:txBody>
          <a:bodyPr wrap="square" rtlCol="0">
            <a:spAutoFit/>
          </a:bodyPr>
          <a:lstStyle/>
          <a:p>
            <a:pPr algn="just">
              <a:buFont typeface="Wingdings"/>
              <a:buChar char="è"/>
            </a:pPr>
            <a:r>
              <a:rPr lang="en-GB" sz="1200" b="1" dirty="0" smtClean="0">
                <a:solidFill>
                  <a:srgbClr val="0000FF"/>
                </a:solidFill>
                <a:sym typeface="Wingdings" pitchFamily="2" charset="2"/>
              </a:rPr>
              <a:t>Some equations have been derived  from this investigation. </a:t>
            </a:r>
            <a:r>
              <a:rPr lang="en-GB" sz="1200" b="1" dirty="0" smtClean="0">
                <a:solidFill>
                  <a:srgbClr val="0000FF"/>
                </a:solidFill>
                <a:latin typeface="Symbol" pitchFamily="18" charset="2"/>
                <a:sym typeface="Wingdings" pitchFamily="2" charset="2"/>
              </a:rPr>
              <a:t>a</a:t>
            </a:r>
            <a:r>
              <a:rPr lang="en-GB" sz="1200" b="1" dirty="0" smtClean="0">
                <a:solidFill>
                  <a:srgbClr val="0000FF"/>
                </a:solidFill>
                <a:sym typeface="Wingdings" pitchFamily="2" charset="2"/>
              </a:rPr>
              <a:t> and </a:t>
            </a:r>
            <a:r>
              <a:rPr lang="en-GB" sz="1200" b="1" dirty="0" smtClean="0">
                <a:solidFill>
                  <a:srgbClr val="0000FF"/>
                </a:solidFill>
                <a:latin typeface="Symbol" pitchFamily="18" charset="2"/>
                <a:sym typeface="Wingdings" pitchFamily="2" charset="2"/>
              </a:rPr>
              <a:t>b</a:t>
            </a:r>
            <a:r>
              <a:rPr lang="en-GB" sz="1200" b="1" dirty="0" smtClean="0">
                <a:solidFill>
                  <a:srgbClr val="0000FF"/>
                </a:solidFill>
                <a:sym typeface="Wingdings" pitchFamily="2" charset="2"/>
              </a:rPr>
              <a:t> are the variables for power law which is related to the n (numbers of coils) in equation (2.2) and (2.3). Both </a:t>
            </a:r>
            <a:r>
              <a:rPr lang="en-GB" altLang="zh-CN" sz="1200" b="1" dirty="0" smtClean="0">
                <a:solidFill>
                  <a:srgbClr val="0000FF"/>
                </a:solidFill>
                <a:latin typeface="Symbol" pitchFamily="18" charset="2"/>
                <a:sym typeface="Wingdings" pitchFamily="2" charset="2"/>
              </a:rPr>
              <a:t>a</a:t>
            </a:r>
            <a:r>
              <a:rPr lang="en-GB" altLang="zh-CN" sz="1200" b="1" dirty="0" smtClean="0">
                <a:solidFill>
                  <a:srgbClr val="0000FF"/>
                </a:solidFill>
                <a:sym typeface="Wingdings" pitchFamily="2" charset="2"/>
              </a:rPr>
              <a:t> and </a:t>
            </a:r>
            <a:r>
              <a:rPr lang="en-GB" altLang="zh-CN" sz="1200" b="1" dirty="0" smtClean="0">
                <a:solidFill>
                  <a:srgbClr val="0000FF"/>
                </a:solidFill>
                <a:latin typeface="Symbol" pitchFamily="18" charset="2"/>
                <a:sym typeface="Wingdings" pitchFamily="2" charset="2"/>
              </a:rPr>
              <a:t>b</a:t>
            </a:r>
            <a:r>
              <a:rPr lang="en-GB" altLang="zh-CN" sz="1200" b="1" dirty="0" smtClean="0">
                <a:solidFill>
                  <a:srgbClr val="0000FF"/>
                </a:solidFill>
                <a:sym typeface="Wingdings" pitchFamily="2" charset="2"/>
              </a:rPr>
              <a:t> </a:t>
            </a:r>
            <a:r>
              <a:rPr lang="en-GB" sz="1200" b="1" dirty="0" smtClean="0">
                <a:solidFill>
                  <a:srgbClr val="0000FF"/>
                </a:solidFill>
                <a:sym typeface="Wingdings" pitchFamily="2" charset="2"/>
              </a:rPr>
              <a:t>have exponential relation with n and adding a constant, where a = 1.408E-4, b = -0.1556, c = 1.188E-05, e = 43.32, f = ‑0.5279, g = 2.022.</a:t>
            </a:r>
          </a:p>
        </p:txBody>
      </p:sp>
      <p:sp>
        <p:nvSpPr>
          <p:cNvPr id="11" name="Rectangle 1"/>
          <p:cNvSpPr>
            <a:spLocks noChangeArrowheads="1"/>
          </p:cNvSpPr>
          <p:nvPr/>
        </p:nvSpPr>
        <p:spPr bwMode="auto">
          <a:xfrm>
            <a:off x="8172400" y="1484784"/>
            <a:ext cx="792088" cy="3600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r>
              <a:rPr lang="en-GB" sz="1400" b="1" dirty="0" smtClean="0"/>
              <a:t>(2.1)</a:t>
            </a:r>
            <a:endParaRPr lang="en-US" altLang="zh-CN" sz="1400" b="1" baseline="-25000" dirty="0" smtClean="0">
              <a:ea typeface="宋体" pitchFamily="2" charset="-122"/>
              <a:cs typeface="宋体" pitchFamily="2" charset="-122"/>
            </a:endParaRPr>
          </a:p>
        </p:txBody>
      </p:sp>
      <p:sp>
        <p:nvSpPr>
          <p:cNvPr id="12" name="Rectangle 1"/>
          <p:cNvSpPr>
            <a:spLocks noChangeArrowheads="1"/>
          </p:cNvSpPr>
          <p:nvPr/>
        </p:nvSpPr>
        <p:spPr bwMode="auto">
          <a:xfrm>
            <a:off x="8172400" y="1988840"/>
            <a:ext cx="792088" cy="3600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r>
              <a:rPr lang="en-GB" sz="1400" b="1" dirty="0" smtClean="0"/>
              <a:t>(2.2)</a:t>
            </a:r>
            <a:endParaRPr lang="en-US" altLang="zh-CN" sz="1400" b="1" baseline="-25000" dirty="0" smtClean="0">
              <a:ea typeface="宋体" pitchFamily="2" charset="-122"/>
              <a:cs typeface="宋体" pitchFamily="2" charset="-122"/>
            </a:endParaRPr>
          </a:p>
        </p:txBody>
      </p:sp>
      <p:sp>
        <p:nvSpPr>
          <p:cNvPr id="13" name="Rectangle 1"/>
          <p:cNvSpPr>
            <a:spLocks noChangeArrowheads="1"/>
          </p:cNvSpPr>
          <p:nvPr/>
        </p:nvSpPr>
        <p:spPr bwMode="auto">
          <a:xfrm>
            <a:off x="8172400" y="2564904"/>
            <a:ext cx="792088" cy="3600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r>
              <a:rPr lang="en-GB" sz="1400" b="1" dirty="0" smtClean="0"/>
              <a:t>(2.3)</a:t>
            </a:r>
            <a:endParaRPr lang="en-US" altLang="zh-CN" sz="1400" b="1" baseline="-25000" dirty="0" smtClean="0">
              <a:ea typeface="宋体" pitchFamily="2" charset="-122"/>
              <a:cs typeface="宋体" pitchFamily="2" charset="-122"/>
            </a:endParaRPr>
          </a:p>
        </p:txBody>
      </p:sp>
      <p:sp>
        <p:nvSpPr>
          <p:cNvPr id="15" name="标题 1"/>
          <p:cNvSpPr txBox="1">
            <a:spLocks/>
          </p:cNvSpPr>
          <p:nvPr/>
        </p:nvSpPr>
        <p:spPr>
          <a:xfrm>
            <a:off x="107504" y="116632"/>
            <a:ext cx="8856984" cy="936104"/>
          </a:xfrm>
          <a:prstGeom prst="rect">
            <a:avLst/>
          </a:prstGeom>
        </p:spPr>
        <p:txBody>
          <a:bodyPr>
            <a:noAutofit/>
          </a:bodyPr>
          <a:lstStyle/>
          <a:p>
            <a:pPr algn="ctr">
              <a:spcBef>
                <a:spcPct val="0"/>
              </a:spcBef>
            </a:pPr>
            <a:r>
              <a:rPr lang="en-US" sz="3200" b="1" dirty="0" smtClean="0"/>
              <a:t>Superconducting Magnet </a:t>
            </a:r>
            <a:r>
              <a:rPr lang="en-US" sz="3200" b="1" dirty="0" err="1" smtClean="0"/>
              <a:t>Optimisation</a:t>
            </a:r>
            <a:endParaRPr lang="en-US" sz="3200" b="1" dirty="0" smtClean="0"/>
          </a:p>
          <a:p>
            <a:pPr lvl="0" algn="ctr">
              <a:spcBef>
                <a:spcPct val="0"/>
              </a:spcBef>
            </a:pPr>
            <a:endParaRPr kumimoji="0" lang="zh-CN" altLang="en-US" sz="3200" b="0" i="0" u="none" strike="noStrike" kern="1200" cap="none" spc="0" normalizeH="0" baseline="0" noProof="0" dirty="0">
              <a:ln>
                <a:noFill/>
              </a:ln>
              <a:uLnTx/>
              <a:uFillTx/>
              <a:latin typeface="+mj-lt"/>
              <a:ea typeface="+mj-ea"/>
              <a:cs typeface="+mj-cs"/>
            </a:endParaRPr>
          </a:p>
        </p:txBody>
      </p:sp>
      <p:sp>
        <p:nvSpPr>
          <p:cNvPr id="16" name="矩形 15"/>
          <p:cNvSpPr/>
          <p:nvPr/>
        </p:nvSpPr>
        <p:spPr>
          <a:xfrm>
            <a:off x="0" y="5949280"/>
            <a:ext cx="9144000" cy="253916"/>
          </a:xfrm>
          <a:prstGeom prst="rect">
            <a:avLst/>
          </a:prstGeom>
        </p:spPr>
        <p:txBody>
          <a:bodyPr wrap="square">
            <a:spAutoFit/>
          </a:bodyPr>
          <a:lstStyle/>
          <a:p>
            <a:pPr marL="285750" indent="-285750" algn="ctr" eaLnBrk="0" fontAlgn="base" hangingPunct="0">
              <a:spcBef>
                <a:spcPct val="0"/>
              </a:spcBef>
              <a:spcAft>
                <a:spcPct val="0"/>
              </a:spcAft>
            </a:pPr>
            <a:r>
              <a:rPr lang="en-GB" altLang="zh-CN" sz="1050" b="1" dirty="0" smtClean="0"/>
              <a:t>B. </a:t>
            </a:r>
            <a:r>
              <a:rPr lang="en-GB" altLang="zh-CN" sz="1050" b="1" dirty="0" err="1" smtClean="0"/>
              <a:t>Shen</a:t>
            </a:r>
            <a:r>
              <a:rPr lang="en-GB" altLang="zh-CN" sz="1050" b="1" dirty="0" smtClean="0"/>
              <a:t> </a:t>
            </a:r>
            <a:r>
              <a:rPr lang="en-GB" altLang="zh-CN" sz="1050" b="1" i="1" dirty="0" smtClean="0"/>
              <a:t>et al</a:t>
            </a:r>
            <a:r>
              <a:rPr lang="en-GB" altLang="zh-CN" sz="1050" b="1" dirty="0" smtClean="0"/>
              <a:t>, “</a:t>
            </a:r>
            <a:r>
              <a:rPr lang="en-US" altLang="zh-CN" sz="1050" b="1" dirty="0" smtClean="0"/>
              <a:t>Optimization Study on the Magnetic Field of Superconducting </a:t>
            </a:r>
            <a:r>
              <a:rPr lang="en-US" altLang="zh-CN" sz="1050" b="1" dirty="0" err="1" smtClean="0"/>
              <a:t>Halbach</a:t>
            </a:r>
            <a:r>
              <a:rPr lang="en-US" altLang="zh-CN" sz="1050" b="1" dirty="0" smtClean="0"/>
              <a:t> Array Magnet</a:t>
            </a:r>
            <a:r>
              <a:rPr lang="en-GB" altLang="zh-CN" sz="1050" b="1" dirty="0" smtClean="0"/>
              <a:t>”, </a:t>
            </a:r>
            <a:r>
              <a:rPr lang="en-GB" altLang="zh-CN" sz="1050" b="1" i="1" dirty="0" err="1" smtClean="0"/>
              <a:t>Physica</a:t>
            </a:r>
            <a:r>
              <a:rPr lang="en-GB" altLang="zh-CN" sz="1050" b="1" i="1" dirty="0" smtClean="0"/>
              <a:t> C</a:t>
            </a:r>
            <a:r>
              <a:rPr lang="en-GB" altLang="zh-CN" sz="1050" b="1" dirty="0" smtClean="0"/>
              <a:t>, 2017.</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GB"/>
          </a:p>
        </p:txBody>
      </p:sp>
      <p:sp>
        <p:nvSpPr>
          <p:cNvPr id="4" name="标题 1"/>
          <p:cNvSpPr txBox="1">
            <a:spLocks/>
          </p:cNvSpPr>
          <p:nvPr/>
        </p:nvSpPr>
        <p:spPr>
          <a:xfrm>
            <a:off x="457200" y="116632"/>
            <a:ext cx="8229600" cy="936104"/>
          </a:xfrm>
          <a:prstGeom prst="rect">
            <a:avLst/>
          </a:prstGeom>
        </p:spPr>
        <p:txBody>
          <a:bodyPr>
            <a:noAutofit/>
          </a:bodyPr>
          <a:lstStyle/>
          <a:p>
            <a:pPr algn="ctr">
              <a:spcBef>
                <a:spcPct val="0"/>
              </a:spcBef>
            </a:pPr>
            <a:r>
              <a:rPr lang="en-US" sz="3200" b="1" dirty="0" smtClean="0"/>
              <a:t>LFEIT System simulation</a:t>
            </a:r>
          </a:p>
        </p:txBody>
      </p:sp>
      <p:sp>
        <p:nvSpPr>
          <p:cNvPr id="5" name="标题 1"/>
          <p:cNvSpPr txBox="1">
            <a:spLocks/>
          </p:cNvSpPr>
          <p:nvPr/>
        </p:nvSpPr>
        <p:spPr>
          <a:xfrm>
            <a:off x="467544" y="908720"/>
            <a:ext cx="8229600" cy="5616624"/>
          </a:xfrm>
          <a:prstGeom prst="rect">
            <a:avLst/>
          </a:prstGeom>
        </p:spPr>
        <p:txBody>
          <a:bodyPr>
            <a:noAutofit/>
          </a:bodyPr>
          <a:lstStyle/>
          <a:p>
            <a:pPr algn="just"/>
            <a:r>
              <a:rPr lang="en-GB" sz="1200" dirty="0" smtClean="0"/>
              <a:t>According to the formula of Lorentz force:</a:t>
            </a:r>
          </a:p>
          <a:p>
            <a:pPr algn="just"/>
            <a:r>
              <a:rPr lang="en-GB" sz="1200" dirty="0" smtClean="0"/>
              <a:t>                                                           </a:t>
            </a:r>
          </a:p>
          <a:p>
            <a:pPr algn="just"/>
            <a:r>
              <a:rPr lang="en-GB" sz="1200" dirty="0" smtClean="0"/>
              <a:t>Where </a:t>
            </a:r>
            <a:r>
              <a:rPr lang="en-GB" sz="1200" i="1" dirty="0" smtClean="0"/>
              <a:t>q</a:t>
            </a:r>
            <a:r>
              <a:rPr lang="en-GB" sz="1200" dirty="0" smtClean="0"/>
              <a:t> is charge of particle move with velocity </a:t>
            </a:r>
            <a:r>
              <a:rPr lang="en-GB" sz="1200" i="1" dirty="0" smtClean="0"/>
              <a:t>v</a:t>
            </a:r>
            <a:r>
              <a:rPr lang="en-GB" sz="1200" dirty="0" smtClean="0"/>
              <a:t>, and </a:t>
            </a:r>
            <a:r>
              <a:rPr lang="en-GB" sz="1200" i="1" dirty="0" smtClean="0"/>
              <a:t>B</a:t>
            </a:r>
            <a:r>
              <a:rPr lang="en-GB" sz="1200" dirty="0" smtClean="0"/>
              <a:t> is magnetic flux density. This Lorentz force is also equivalent to the force caused by the induced electric field :</a:t>
            </a:r>
          </a:p>
          <a:p>
            <a:pPr algn="just"/>
            <a:r>
              <a:rPr lang="en-GB" sz="1200" dirty="0" smtClean="0"/>
              <a:t>                                                              </a:t>
            </a:r>
          </a:p>
          <a:p>
            <a:pPr algn="just"/>
            <a:r>
              <a:rPr lang="en-GB" sz="1200" dirty="0" smtClean="0"/>
              <a:t>Meanwhile, the relation of electrical conductivity is :</a:t>
            </a:r>
          </a:p>
          <a:p>
            <a:pPr algn="just"/>
            <a:r>
              <a:rPr lang="en-GB" sz="1200" dirty="0" smtClean="0"/>
              <a:t>                                                                </a:t>
            </a:r>
          </a:p>
          <a:p>
            <a:pPr algn="just"/>
            <a:r>
              <a:rPr lang="en-GB" sz="1200" dirty="0" smtClean="0"/>
              <a:t>Combining Equation (2.4), (2.5) and (2.6), the equation for transient current density can be derived:</a:t>
            </a:r>
          </a:p>
          <a:p>
            <a:pPr algn="just"/>
            <a:r>
              <a:rPr lang="en-GB" sz="1200" dirty="0" smtClean="0"/>
              <a:t>                                                            </a:t>
            </a:r>
          </a:p>
          <a:p>
            <a:pPr algn="just"/>
            <a:r>
              <a:rPr lang="en-GB" sz="1200" dirty="0" smtClean="0"/>
              <a:t>Assuming the ultrasound wave propagating along z direction, the ultrasound bean width is </a:t>
            </a:r>
            <a:r>
              <a:rPr lang="en-GB" sz="1200" i="1" dirty="0" smtClean="0"/>
              <a:t>W</a:t>
            </a:r>
            <a:r>
              <a:rPr lang="en-GB" sz="1200" dirty="0" smtClean="0"/>
              <a:t> and ultrasound path is </a:t>
            </a:r>
            <a:r>
              <a:rPr lang="en-GB" sz="1200" i="1" dirty="0" smtClean="0"/>
              <a:t>L</a:t>
            </a:r>
            <a:r>
              <a:rPr lang="en-GB" sz="1200" dirty="0" smtClean="0"/>
              <a:t>, the voltage measurement can be described as:</a:t>
            </a:r>
          </a:p>
          <a:p>
            <a:pPr algn="just"/>
            <a:r>
              <a:rPr lang="en-GB" sz="1200" dirty="0" smtClean="0"/>
              <a:t>                                        </a:t>
            </a:r>
          </a:p>
          <a:p>
            <a:pPr algn="just"/>
            <a:r>
              <a:rPr lang="en-GB" sz="1200" dirty="0" smtClean="0"/>
              <a:t>Where </a:t>
            </a:r>
            <a:r>
              <a:rPr lang="en-GB" sz="1200" i="1" dirty="0" smtClean="0"/>
              <a:t>a</a:t>
            </a:r>
            <a:r>
              <a:rPr lang="en-GB" sz="1200" dirty="0" smtClean="0"/>
              <a:t> is a percentage constant representing the efficiency current collected by the electrodes, </a:t>
            </a:r>
            <a:r>
              <a:rPr lang="en-GB" sz="1200" i="1" dirty="0" smtClean="0"/>
              <a:t>B</a:t>
            </a:r>
            <a:r>
              <a:rPr lang="en-GB" sz="1200" baseline="-25000" dirty="0" smtClean="0"/>
              <a:t>0</a:t>
            </a:r>
            <a:r>
              <a:rPr lang="en-GB" sz="1200" dirty="0" smtClean="0"/>
              <a:t> is the static magnetic field and </a:t>
            </a:r>
            <a:r>
              <a:rPr lang="en-GB" sz="1200" i="1" dirty="0" smtClean="0"/>
              <a:t>R</a:t>
            </a:r>
            <a:r>
              <a:rPr lang="en-GB" sz="1200" dirty="0" smtClean="0"/>
              <a:t> is the total impedance of measurement circuit. According the formula for relation of sound pressure and particle movement velocity, z direction term can be:</a:t>
            </a:r>
          </a:p>
          <a:p>
            <a:pPr algn="just"/>
            <a:r>
              <a:rPr lang="en-GB" sz="1200" dirty="0" smtClean="0"/>
              <a:t>                                                     </a:t>
            </a:r>
          </a:p>
          <a:p>
            <a:pPr algn="just"/>
            <a:r>
              <a:rPr lang="en-GB" sz="1200" dirty="0" smtClean="0"/>
              <a:t>The ultrasound momentum </a:t>
            </a:r>
            <a:r>
              <a:rPr lang="en-GB" sz="1200" i="1" dirty="0" smtClean="0"/>
              <a:t>M</a:t>
            </a:r>
            <a:r>
              <a:rPr lang="en-GB" sz="1200" dirty="0" smtClean="0"/>
              <a:t> can be expressed by using the time integration of ultrasound pressure with regard to time </a:t>
            </a:r>
            <a:r>
              <a:rPr lang="en-GB" sz="1200" i="1" dirty="0" smtClean="0"/>
              <a:t>t</a:t>
            </a:r>
            <a:r>
              <a:rPr lang="en-GB" sz="1200" dirty="0" smtClean="0"/>
              <a:t>:</a:t>
            </a:r>
          </a:p>
          <a:p>
            <a:pPr algn="just"/>
            <a:endParaRPr lang="en-GB" sz="1200" dirty="0" smtClean="0"/>
          </a:p>
          <a:p>
            <a:pPr algn="just"/>
            <a:endParaRPr lang="en-GB" sz="1200" dirty="0" smtClean="0"/>
          </a:p>
          <a:p>
            <a:pPr algn="just"/>
            <a:r>
              <a:rPr lang="en-GB" sz="1200" dirty="0" smtClean="0"/>
              <a:t>Therefore, that the governing equation for final output signal of LFEIT can be determined by combining Equation (4.5), (4.6) and (2.10):</a:t>
            </a:r>
          </a:p>
          <a:p>
            <a:pPr algn="just"/>
            <a:r>
              <a:rPr lang="en-GB" sz="1200" dirty="0" smtClean="0"/>
              <a:t>                </a:t>
            </a:r>
          </a:p>
          <a:p>
            <a:pPr algn="just"/>
            <a:r>
              <a:rPr lang="en-GB" sz="1200" dirty="0" smtClean="0"/>
              <a:t>              </a:t>
            </a:r>
          </a:p>
          <a:p>
            <a:pPr algn="just"/>
            <a:r>
              <a:rPr lang="en-GB" sz="1200" dirty="0" smtClean="0"/>
              <a:t>Equation (2.11) reveals that magnitude of final output signal is proportional to the strength of magnetic field and the ultrasound pressure. More importantly, output signal is nonzero only at the interface where the gradient of electrical conductivity over mass density </a:t>
            </a:r>
            <a:r>
              <a:rPr lang="en-GB" sz="1200" dirty="0" smtClean="0">
                <a:sym typeface="Symbol"/>
              </a:rPr>
              <a:t></a:t>
            </a:r>
            <a:r>
              <a:rPr lang="en-GB" sz="1200" dirty="0" smtClean="0"/>
              <a:t>(</a:t>
            </a:r>
            <a:r>
              <a:rPr lang="en-GB" sz="1200" i="1" dirty="0" smtClean="0">
                <a:sym typeface="Symbol"/>
              </a:rPr>
              <a:t></a:t>
            </a:r>
            <a:r>
              <a:rPr lang="en-GB" sz="1200" i="1" dirty="0" smtClean="0"/>
              <a:t>/r</a:t>
            </a:r>
            <a:r>
              <a:rPr lang="en-GB" sz="1200" dirty="0" smtClean="0"/>
              <a:t>) is not zero. The mathematical MATLAB model of LFEIT system was built based on governing equations (2.11).</a:t>
            </a:r>
            <a:endParaRPr kumimoji="0" lang="zh-CN" altLang="en-US" sz="1200" b="0" i="0" u="none" strike="noStrike" kern="1200" cap="none" spc="0" normalizeH="0" baseline="0" noProof="0" dirty="0">
              <a:ln>
                <a:noFill/>
              </a:ln>
              <a:uLnTx/>
              <a:uFillTx/>
              <a:latin typeface="+mj-lt"/>
              <a:ea typeface="+mj-ea"/>
              <a:cs typeface="+mj-cs"/>
            </a:endParaRPr>
          </a:p>
        </p:txBody>
      </p:sp>
      <p:sp>
        <p:nvSpPr>
          <p:cNvPr id="563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GB"/>
          </a:p>
        </p:txBody>
      </p:sp>
      <p:graphicFrame>
        <p:nvGraphicFramePr>
          <p:cNvPr id="56323" name="Object 3"/>
          <p:cNvGraphicFramePr>
            <a:graphicFrameLocks noChangeAspect="1"/>
          </p:cNvGraphicFramePr>
          <p:nvPr/>
        </p:nvGraphicFramePr>
        <p:xfrm>
          <a:off x="3995936" y="1124744"/>
          <a:ext cx="819150" cy="238125"/>
        </p:xfrm>
        <a:graphic>
          <a:graphicData uri="http://schemas.openxmlformats.org/presentationml/2006/ole">
            <p:oleObj spid="_x0000_s56323" name="公式" r:id="rId3" imgW="685800" imgH="203200" progId="Equation.3">
              <p:embed/>
            </p:oleObj>
          </a:graphicData>
        </a:graphic>
      </p:graphicFrame>
      <p:sp>
        <p:nvSpPr>
          <p:cNvPr id="5632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GB"/>
          </a:p>
        </p:txBody>
      </p:sp>
      <p:graphicFrame>
        <p:nvGraphicFramePr>
          <p:cNvPr id="56325" name="Object 5"/>
          <p:cNvGraphicFramePr>
            <a:graphicFrameLocks noChangeAspect="1"/>
          </p:cNvGraphicFramePr>
          <p:nvPr/>
        </p:nvGraphicFramePr>
        <p:xfrm>
          <a:off x="4139952" y="1556792"/>
          <a:ext cx="600075" cy="238125"/>
        </p:xfrm>
        <a:graphic>
          <a:graphicData uri="http://schemas.openxmlformats.org/presentationml/2006/ole">
            <p:oleObj spid="_x0000_s56325" name="公式" r:id="rId4" imgW="494870" imgH="203024" progId="Equation.3">
              <p:embed/>
            </p:oleObj>
          </a:graphicData>
        </a:graphic>
      </p:graphicFrame>
      <p:sp>
        <p:nvSpPr>
          <p:cNvPr id="5632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56327" name="Object 7"/>
          <p:cNvGraphicFramePr>
            <a:graphicFrameLocks noChangeAspect="1"/>
          </p:cNvGraphicFramePr>
          <p:nvPr/>
        </p:nvGraphicFramePr>
        <p:xfrm>
          <a:off x="4139952" y="1988840"/>
          <a:ext cx="561975" cy="200025"/>
        </p:xfrm>
        <a:graphic>
          <a:graphicData uri="http://schemas.openxmlformats.org/presentationml/2006/ole">
            <p:oleObj spid="_x0000_s56327" name="公式" r:id="rId5" imgW="469696" imgH="177723" progId="Equation.3">
              <p:embed/>
            </p:oleObj>
          </a:graphicData>
        </a:graphic>
      </p:graphicFrame>
      <p:sp>
        <p:nvSpPr>
          <p:cNvPr id="12" name="Rectangle 1"/>
          <p:cNvSpPr>
            <a:spLocks noChangeArrowheads="1"/>
          </p:cNvSpPr>
          <p:nvPr/>
        </p:nvSpPr>
        <p:spPr bwMode="auto">
          <a:xfrm>
            <a:off x="7020272" y="1052736"/>
            <a:ext cx="792088" cy="3600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r>
              <a:rPr lang="en-GB" sz="1200" dirty="0" smtClean="0"/>
              <a:t>(2.4)</a:t>
            </a:r>
            <a:endParaRPr lang="en-US" altLang="zh-CN" sz="1200" baseline="-25000" dirty="0" smtClean="0">
              <a:ea typeface="宋体" pitchFamily="2" charset="-122"/>
              <a:cs typeface="宋体" pitchFamily="2" charset="-122"/>
            </a:endParaRPr>
          </a:p>
        </p:txBody>
      </p:sp>
      <p:sp>
        <p:nvSpPr>
          <p:cNvPr id="13" name="Rectangle 1"/>
          <p:cNvSpPr>
            <a:spLocks noChangeArrowheads="1"/>
          </p:cNvSpPr>
          <p:nvPr/>
        </p:nvSpPr>
        <p:spPr bwMode="auto">
          <a:xfrm>
            <a:off x="7020272" y="1484784"/>
            <a:ext cx="792088" cy="3600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r>
              <a:rPr lang="en-GB" sz="1200" dirty="0" smtClean="0"/>
              <a:t>(2.5)</a:t>
            </a:r>
            <a:endParaRPr lang="en-US" altLang="zh-CN" sz="1200" baseline="-25000" dirty="0" smtClean="0">
              <a:ea typeface="宋体" pitchFamily="2" charset="-122"/>
              <a:cs typeface="宋体" pitchFamily="2" charset="-122"/>
            </a:endParaRPr>
          </a:p>
        </p:txBody>
      </p:sp>
      <p:sp>
        <p:nvSpPr>
          <p:cNvPr id="14" name="Rectangle 1"/>
          <p:cNvSpPr>
            <a:spLocks noChangeArrowheads="1"/>
          </p:cNvSpPr>
          <p:nvPr/>
        </p:nvSpPr>
        <p:spPr bwMode="auto">
          <a:xfrm>
            <a:off x="7020272" y="1916832"/>
            <a:ext cx="792088" cy="3600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r>
              <a:rPr lang="en-GB" sz="1200" dirty="0" smtClean="0"/>
              <a:t>(2.6)</a:t>
            </a:r>
            <a:endParaRPr lang="en-US" altLang="zh-CN" sz="1200" baseline="-25000" dirty="0" smtClean="0">
              <a:ea typeface="宋体" pitchFamily="2" charset="-122"/>
              <a:cs typeface="宋体" pitchFamily="2" charset="-122"/>
            </a:endParaRPr>
          </a:p>
        </p:txBody>
      </p:sp>
      <p:sp>
        <p:nvSpPr>
          <p:cNvPr id="15" name="Rectangle 1"/>
          <p:cNvSpPr>
            <a:spLocks noChangeArrowheads="1"/>
          </p:cNvSpPr>
          <p:nvPr/>
        </p:nvSpPr>
        <p:spPr bwMode="auto">
          <a:xfrm>
            <a:off x="7020272" y="2852936"/>
            <a:ext cx="792088" cy="3600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r>
              <a:rPr lang="en-GB" sz="1200" dirty="0" smtClean="0"/>
              <a:t>(2.8)</a:t>
            </a:r>
            <a:endParaRPr lang="en-US" altLang="zh-CN" sz="1200" baseline="-25000" dirty="0" smtClean="0">
              <a:ea typeface="宋体" pitchFamily="2" charset="-122"/>
              <a:cs typeface="宋体" pitchFamily="2" charset="-122"/>
            </a:endParaRPr>
          </a:p>
        </p:txBody>
      </p:sp>
      <p:sp>
        <p:nvSpPr>
          <p:cNvPr id="16" name="Rectangle 1"/>
          <p:cNvSpPr>
            <a:spLocks noChangeArrowheads="1"/>
          </p:cNvSpPr>
          <p:nvPr/>
        </p:nvSpPr>
        <p:spPr bwMode="auto">
          <a:xfrm>
            <a:off x="7020272" y="2348880"/>
            <a:ext cx="792088" cy="3600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r>
              <a:rPr lang="en-GB" sz="1200" dirty="0" smtClean="0"/>
              <a:t>(2.7)</a:t>
            </a:r>
            <a:endParaRPr lang="en-US" altLang="zh-CN" sz="1200" baseline="-25000" dirty="0" smtClean="0">
              <a:ea typeface="宋体" pitchFamily="2" charset="-122"/>
              <a:cs typeface="宋体" pitchFamily="2" charset="-122"/>
            </a:endParaRPr>
          </a:p>
        </p:txBody>
      </p:sp>
      <p:sp>
        <p:nvSpPr>
          <p:cNvPr id="5633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GB"/>
          </a:p>
        </p:txBody>
      </p:sp>
      <p:graphicFrame>
        <p:nvGraphicFramePr>
          <p:cNvPr id="56329" name="Object 9"/>
          <p:cNvGraphicFramePr>
            <a:graphicFrameLocks noChangeAspect="1"/>
          </p:cNvGraphicFramePr>
          <p:nvPr/>
        </p:nvGraphicFramePr>
        <p:xfrm>
          <a:off x="4067944" y="2420888"/>
          <a:ext cx="790575" cy="209550"/>
        </p:xfrm>
        <a:graphic>
          <a:graphicData uri="http://schemas.openxmlformats.org/presentationml/2006/ole">
            <p:oleObj spid="_x0000_s56329" name="公式" r:id="rId6" imgW="672516" imgH="177646" progId="Equation.3">
              <p:embed/>
            </p:oleObj>
          </a:graphicData>
        </a:graphic>
      </p:graphicFrame>
      <p:sp>
        <p:nvSpPr>
          <p:cNvPr id="56332"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GB"/>
          </a:p>
        </p:txBody>
      </p:sp>
      <p:graphicFrame>
        <p:nvGraphicFramePr>
          <p:cNvPr id="56331" name="Object 11"/>
          <p:cNvGraphicFramePr>
            <a:graphicFrameLocks noChangeAspect="1"/>
          </p:cNvGraphicFramePr>
          <p:nvPr/>
        </p:nvGraphicFramePr>
        <p:xfrm>
          <a:off x="3491880" y="2798858"/>
          <a:ext cx="2105025" cy="419100"/>
        </p:xfrm>
        <a:graphic>
          <a:graphicData uri="http://schemas.openxmlformats.org/presentationml/2006/ole">
            <p:oleObj spid="_x0000_s56331" name="公式" r:id="rId7" imgW="1765300" imgH="368300" progId="Equation.3">
              <p:embed/>
            </p:oleObj>
          </a:graphicData>
        </a:graphic>
      </p:graphicFrame>
      <p:sp>
        <p:nvSpPr>
          <p:cNvPr id="56334"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56333" name="Object 13"/>
          <p:cNvGraphicFramePr>
            <a:graphicFrameLocks noChangeAspect="1"/>
          </p:cNvGraphicFramePr>
          <p:nvPr/>
        </p:nvGraphicFramePr>
        <p:xfrm>
          <a:off x="4067547" y="3456806"/>
          <a:ext cx="1152525" cy="476250"/>
        </p:xfrm>
        <a:graphic>
          <a:graphicData uri="http://schemas.openxmlformats.org/presentationml/2006/ole">
            <p:oleObj spid="_x0000_s56333" name="公式" r:id="rId8" imgW="1040948" imgH="431613" progId="Equation.3">
              <p:embed/>
            </p:oleObj>
          </a:graphicData>
        </a:graphic>
      </p:graphicFrame>
      <p:sp>
        <p:nvSpPr>
          <p:cNvPr id="5633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56335" name="Object 15"/>
          <p:cNvGraphicFramePr>
            <a:graphicFrameLocks noChangeAspect="1"/>
          </p:cNvGraphicFramePr>
          <p:nvPr/>
        </p:nvGraphicFramePr>
        <p:xfrm>
          <a:off x="3851874" y="4065637"/>
          <a:ext cx="1638300" cy="371475"/>
        </p:xfrm>
        <a:graphic>
          <a:graphicData uri="http://schemas.openxmlformats.org/presentationml/2006/ole">
            <p:oleObj spid="_x0000_s56335" name="公式" r:id="rId9" imgW="1371600" imgH="330200" progId="Equation.3">
              <p:embed/>
            </p:oleObj>
          </a:graphicData>
        </a:graphic>
      </p:graphicFrame>
      <p:sp>
        <p:nvSpPr>
          <p:cNvPr id="56338"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GB"/>
          </a:p>
        </p:txBody>
      </p:sp>
      <p:graphicFrame>
        <p:nvGraphicFramePr>
          <p:cNvPr id="56337" name="Object 17"/>
          <p:cNvGraphicFramePr>
            <a:graphicFrameLocks noChangeAspect="1"/>
          </p:cNvGraphicFramePr>
          <p:nvPr/>
        </p:nvGraphicFramePr>
        <p:xfrm>
          <a:off x="3354685" y="4633317"/>
          <a:ext cx="2657475" cy="523875"/>
        </p:xfrm>
        <a:graphic>
          <a:graphicData uri="http://schemas.openxmlformats.org/presentationml/2006/ole">
            <p:oleObj spid="_x0000_s56337" name="公式" r:id="rId10" imgW="2222500" imgH="457200" progId="Equation.3">
              <p:embed/>
            </p:oleObj>
          </a:graphicData>
        </a:graphic>
      </p:graphicFrame>
      <p:sp>
        <p:nvSpPr>
          <p:cNvPr id="27" name="Rectangle 1"/>
          <p:cNvSpPr>
            <a:spLocks noChangeArrowheads="1"/>
          </p:cNvSpPr>
          <p:nvPr/>
        </p:nvSpPr>
        <p:spPr bwMode="auto">
          <a:xfrm>
            <a:off x="7020272" y="3429000"/>
            <a:ext cx="792088" cy="3600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r>
              <a:rPr lang="en-GB" sz="1200" dirty="0" smtClean="0"/>
              <a:t>(2.9)</a:t>
            </a:r>
            <a:endParaRPr lang="en-US" altLang="zh-CN" sz="1200" baseline="-25000" dirty="0" smtClean="0">
              <a:ea typeface="宋体" pitchFamily="2" charset="-122"/>
              <a:cs typeface="宋体" pitchFamily="2" charset="-122"/>
            </a:endParaRPr>
          </a:p>
        </p:txBody>
      </p:sp>
      <p:sp>
        <p:nvSpPr>
          <p:cNvPr id="28" name="Rectangle 1"/>
          <p:cNvSpPr>
            <a:spLocks noChangeArrowheads="1"/>
          </p:cNvSpPr>
          <p:nvPr/>
        </p:nvSpPr>
        <p:spPr bwMode="auto">
          <a:xfrm>
            <a:off x="7020272" y="4005064"/>
            <a:ext cx="792088" cy="3600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r>
              <a:rPr lang="en-GB" sz="1200" dirty="0" smtClean="0"/>
              <a:t>(2.10)</a:t>
            </a:r>
            <a:endParaRPr lang="en-US" altLang="zh-CN" sz="1200" baseline="-25000" dirty="0" smtClean="0">
              <a:ea typeface="宋体" pitchFamily="2" charset="-122"/>
              <a:cs typeface="宋体" pitchFamily="2" charset="-122"/>
            </a:endParaRPr>
          </a:p>
        </p:txBody>
      </p:sp>
      <p:sp>
        <p:nvSpPr>
          <p:cNvPr id="29" name="Rectangle 1"/>
          <p:cNvSpPr>
            <a:spLocks noChangeArrowheads="1"/>
          </p:cNvSpPr>
          <p:nvPr/>
        </p:nvSpPr>
        <p:spPr bwMode="auto">
          <a:xfrm>
            <a:off x="7020272" y="4725144"/>
            <a:ext cx="792088" cy="3600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r>
              <a:rPr lang="en-GB" sz="1200" dirty="0" smtClean="0"/>
              <a:t>(2.11)</a:t>
            </a:r>
            <a:endParaRPr lang="en-US" altLang="zh-CN" sz="1200" baseline="-25000" dirty="0" smtClean="0">
              <a:ea typeface="宋体" pitchFamily="2" charset="-122"/>
              <a:cs typeface="宋体" pitchFamily="2" charset="-122"/>
            </a:endParaRPr>
          </a:p>
        </p:txBody>
      </p:sp>
      <p:sp>
        <p:nvSpPr>
          <p:cNvPr id="30" name="矩形 29"/>
          <p:cNvSpPr/>
          <p:nvPr/>
        </p:nvSpPr>
        <p:spPr>
          <a:xfrm>
            <a:off x="0" y="5949280"/>
            <a:ext cx="9144000" cy="253916"/>
          </a:xfrm>
          <a:prstGeom prst="rect">
            <a:avLst/>
          </a:prstGeom>
        </p:spPr>
        <p:txBody>
          <a:bodyPr wrap="square">
            <a:spAutoFit/>
          </a:bodyPr>
          <a:lstStyle/>
          <a:p>
            <a:pPr marL="285750" indent="-285750" algn="ctr" eaLnBrk="0" fontAlgn="base" hangingPunct="0">
              <a:spcBef>
                <a:spcPct val="0"/>
              </a:spcBef>
              <a:spcAft>
                <a:spcPct val="0"/>
              </a:spcAft>
            </a:pPr>
            <a:r>
              <a:rPr lang="en-GB" altLang="zh-CN" sz="1050" b="1" dirty="0" smtClean="0"/>
              <a:t>B. </a:t>
            </a:r>
            <a:r>
              <a:rPr lang="en-GB" altLang="zh-CN" sz="1050" b="1" dirty="0" err="1" smtClean="0"/>
              <a:t>Shen</a:t>
            </a:r>
            <a:r>
              <a:rPr lang="en-GB" altLang="zh-CN" sz="1050" b="1" dirty="0" smtClean="0"/>
              <a:t> </a:t>
            </a:r>
            <a:r>
              <a:rPr lang="en-GB" altLang="zh-CN" sz="1050" b="1" i="1" dirty="0" smtClean="0"/>
              <a:t>et al</a:t>
            </a:r>
            <a:r>
              <a:rPr lang="en-GB" altLang="zh-CN" sz="1050" b="1" dirty="0" smtClean="0"/>
              <a:t>, “</a:t>
            </a:r>
            <a:r>
              <a:rPr lang="en-US" altLang="zh-CN" sz="1050" b="1" dirty="0" smtClean="0"/>
              <a:t>Design and Simulation of Superconducting Lorentz Force Electrical Impedance Tomography (LFEIT)</a:t>
            </a:r>
            <a:r>
              <a:rPr lang="en-GB" altLang="zh-CN" sz="1050" b="1" dirty="0" smtClean="0"/>
              <a:t>”, </a:t>
            </a:r>
            <a:r>
              <a:rPr lang="en-GB" altLang="zh-CN" sz="1050" b="1" i="1" dirty="0" err="1" smtClean="0"/>
              <a:t>Physica</a:t>
            </a:r>
            <a:r>
              <a:rPr lang="en-GB" altLang="zh-CN" sz="1050" b="1" i="1" dirty="0" smtClean="0"/>
              <a:t> C</a:t>
            </a:r>
            <a:r>
              <a:rPr lang="en-GB" altLang="zh-CN" sz="1050" b="1" dirty="0" smtClean="0"/>
              <a:t>, 2016.</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276672" y="188640"/>
            <a:ext cx="8867328" cy="576064"/>
          </a:xfrm>
          <a:prstGeom prst="rect">
            <a:avLst/>
          </a:prstGeom>
        </p:spPr>
        <p:txBody>
          <a:bodyPr>
            <a:noAutofit/>
          </a:bodyPr>
          <a:lstStyle/>
          <a:p>
            <a:pPr marL="342900" indent="-342900" algn="ctr"/>
            <a:r>
              <a:rPr lang="en-US" sz="3200" b="1" dirty="0" smtClean="0"/>
              <a:t>Ultrasound Module Design</a:t>
            </a:r>
          </a:p>
          <a:p>
            <a:pPr lvl="0" algn="ctr">
              <a:spcBef>
                <a:spcPct val="0"/>
              </a:spcBef>
            </a:pPr>
            <a:endParaRPr kumimoji="0" lang="zh-CN" altLang="en-US" sz="3200" b="0" i="0" u="none" strike="noStrike" kern="1200" cap="none" spc="0" normalizeH="0" baseline="0" noProof="0" dirty="0">
              <a:ln>
                <a:noFill/>
              </a:ln>
              <a:uLnTx/>
              <a:uFillTx/>
              <a:latin typeface="+mj-lt"/>
              <a:ea typeface="+mj-ea"/>
              <a:cs typeface="+mj-cs"/>
            </a:endParaRPr>
          </a:p>
        </p:txBody>
      </p:sp>
      <p:sp>
        <p:nvSpPr>
          <p:cNvPr id="6" name="矩形 5"/>
          <p:cNvSpPr/>
          <p:nvPr/>
        </p:nvSpPr>
        <p:spPr>
          <a:xfrm>
            <a:off x="1979712" y="5085184"/>
            <a:ext cx="4968552" cy="646331"/>
          </a:xfrm>
          <a:prstGeom prst="rect">
            <a:avLst/>
          </a:prstGeom>
        </p:spPr>
        <p:txBody>
          <a:bodyPr wrap="square">
            <a:spAutoFit/>
          </a:bodyPr>
          <a:lstStyle/>
          <a:p>
            <a:pPr lvl="0" algn="just" fontAlgn="base">
              <a:spcBef>
                <a:spcPct val="0"/>
              </a:spcBef>
              <a:spcAft>
                <a:spcPct val="0"/>
              </a:spcAft>
              <a:buFont typeface="Wingdings"/>
              <a:buChar char="è"/>
            </a:pPr>
            <a:r>
              <a:rPr lang="en-GB" sz="1200" b="1" dirty="0" smtClean="0">
                <a:solidFill>
                  <a:srgbClr val="0000FF"/>
                </a:solidFill>
                <a:sym typeface="Wingdings" pitchFamily="2" charset="2"/>
              </a:rPr>
              <a:t>This acoustic module used</a:t>
            </a:r>
            <a:r>
              <a:rPr lang="en-US" sz="1200" b="1" dirty="0" smtClean="0">
                <a:solidFill>
                  <a:srgbClr val="0000FF"/>
                </a:solidFill>
                <a:sym typeface="Wingdings" pitchFamily="2" charset="2"/>
              </a:rPr>
              <a:t> ultrasound phase array structure, which consisted of 32 transducer elements with each generating 1 MHz ultrasound signal. </a:t>
            </a:r>
            <a:endParaRPr lang="en-US" altLang="zh-CN" sz="1200" b="1" dirty="0">
              <a:solidFill>
                <a:srgbClr val="0000FF"/>
              </a:solidFill>
              <a:sym typeface="Wingdings" pitchFamily="2" charset="2"/>
            </a:endParaRPr>
          </a:p>
        </p:txBody>
      </p:sp>
      <p:pic>
        <p:nvPicPr>
          <p:cNvPr id="5" name="图片 4"/>
          <p:cNvPicPr/>
          <p:nvPr/>
        </p:nvPicPr>
        <p:blipFill>
          <a:blip r:embed="rId3" cstate="print"/>
          <a:srcRect/>
          <a:stretch>
            <a:fillRect/>
          </a:stretch>
        </p:blipFill>
        <p:spPr bwMode="auto">
          <a:xfrm>
            <a:off x="1691680" y="1052736"/>
            <a:ext cx="5580169" cy="3953812"/>
          </a:xfrm>
          <a:prstGeom prst="rect">
            <a:avLst/>
          </a:prstGeom>
          <a:noFill/>
          <a:ln w="9525">
            <a:noFill/>
            <a:miter lim="800000"/>
            <a:headEnd/>
            <a:tailEnd/>
          </a:ln>
        </p:spPr>
      </p:pic>
      <p:sp>
        <p:nvSpPr>
          <p:cNvPr id="7" name="矩形 6"/>
          <p:cNvSpPr/>
          <p:nvPr/>
        </p:nvSpPr>
        <p:spPr>
          <a:xfrm>
            <a:off x="0" y="5949280"/>
            <a:ext cx="9144000" cy="253916"/>
          </a:xfrm>
          <a:prstGeom prst="rect">
            <a:avLst/>
          </a:prstGeom>
        </p:spPr>
        <p:txBody>
          <a:bodyPr wrap="square">
            <a:spAutoFit/>
          </a:bodyPr>
          <a:lstStyle/>
          <a:p>
            <a:pPr marL="285750" indent="-285750" algn="ctr" eaLnBrk="0" fontAlgn="base" hangingPunct="0">
              <a:spcBef>
                <a:spcPct val="0"/>
              </a:spcBef>
              <a:spcAft>
                <a:spcPct val="0"/>
              </a:spcAft>
            </a:pPr>
            <a:r>
              <a:rPr lang="en-GB" altLang="zh-CN" sz="1050" b="1" dirty="0" smtClean="0"/>
              <a:t>B. </a:t>
            </a:r>
            <a:r>
              <a:rPr lang="en-GB" altLang="zh-CN" sz="1050" b="1" dirty="0" err="1" smtClean="0"/>
              <a:t>Shen</a:t>
            </a:r>
            <a:r>
              <a:rPr lang="en-GB" altLang="zh-CN" sz="1050" b="1" dirty="0" smtClean="0"/>
              <a:t> </a:t>
            </a:r>
            <a:r>
              <a:rPr lang="en-GB" altLang="zh-CN" sz="1050" b="1" i="1" dirty="0" smtClean="0"/>
              <a:t>et al</a:t>
            </a:r>
            <a:r>
              <a:rPr lang="en-GB" altLang="zh-CN" sz="1050" b="1" dirty="0" smtClean="0"/>
              <a:t>, “</a:t>
            </a:r>
            <a:r>
              <a:rPr lang="en-US" altLang="zh-CN" sz="1050" b="1" dirty="0" smtClean="0"/>
              <a:t>Design and Simulation of Superconducting Lorentz Force Electrical Impedance Tomography (LFEIT)</a:t>
            </a:r>
            <a:r>
              <a:rPr lang="en-GB" altLang="zh-CN" sz="1050" b="1" dirty="0" smtClean="0"/>
              <a:t>”, </a:t>
            </a:r>
            <a:r>
              <a:rPr lang="en-GB" altLang="zh-CN" sz="1050" b="1" i="1" dirty="0" err="1" smtClean="0"/>
              <a:t>Physica</a:t>
            </a:r>
            <a:r>
              <a:rPr lang="en-GB" altLang="zh-CN" sz="1050" b="1" i="1" dirty="0" smtClean="0"/>
              <a:t> C</a:t>
            </a:r>
            <a:r>
              <a:rPr lang="en-GB" altLang="zh-CN" sz="1050" b="1" dirty="0" smtClean="0"/>
              <a:t>, 2016.</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bwMode="auto">
          <a:xfrm>
            <a:off x="457200" y="274638"/>
            <a:ext cx="8229600" cy="7780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1" hangingPunct="0">
              <a:lnSpc>
                <a:spcPct val="100000"/>
              </a:lnSpc>
              <a:spcBef>
                <a:spcPct val="0"/>
              </a:spcBef>
              <a:spcAft>
                <a:spcPct val="0"/>
              </a:spcAft>
              <a:buClrTx/>
              <a:buSzTx/>
              <a:buFontTx/>
              <a:buNone/>
              <a:tabLst/>
              <a:defRPr/>
            </a:pPr>
            <a:r>
              <a:rPr kumimoji="1" lang="en-US" altLang="zh-CN" sz="4400" b="1" i="0" u="none" strike="noStrike" kern="0" cap="none" spc="0" normalizeH="0" baseline="0" noProof="0" smtClean="0">
                <a:ln>
                  <a:noFill/>
                </a:ln>
                <a:effectLst>
                  <a:innerShdw blurRad="63500" dist="50800" dir="13500000">
                    <a:prstClr val="black">
                      <a:alpha val="50000"/>
                    </a:prstClr>
                  </a:innerShdw>
                </a:effectLst>
                <a:uLnTx/>
                <a:uFillTx/>
                <a:latin typeface="Calibri"/>
                <a:ea typeface="굴림"/>
                <a:cs typeface="+mj-cs"/>
              </a:rPr>
              <a:t>Outline</a:t>
            </a:r>
            <a:endParaRPr kumimoji="1" lang="zh-CN" altLang="en-US" sz="4400" b="1" i="0" u="none" strike="noStrike" kern="0" cap="none" spc="0" normalizeH="0" baseline="0" noProof="0" dirty="0">
              <a:ln>
                <a:noFill/>
              </a:ln>
              <a:effectLst>
                <a:innerShdw blurRad="63500" dist="50800" dir="13500000">
                  <a:prstClr val="black">
                    <a:alpha val="50000"/>
                  </a:prstClr>
                </a:innerShdw>
              </a:effectLst>
              <a:uLnTx/>
              <a:uFillTx/>
              <a:latin typeface="Calibri"/>
              <a:ea typeface="굴림"/>
              <a:cs typeface="+mj-cs"/>
            </a:endParaRPr>
          </a:p>
        </p:txBody>
      </p:sp>
      <p:sp>
        <p:nvSpPr>
          <p:cNvPr id="5" name="TextBox 4"/>
          <p:cNvSpPr txBox="1">
            <a:spLocks noChangeArrowheads="1"/>
          </p:cNvSpPr>
          <p:nvPr/>
        </p:nvSpPr>
        <p:spPr bwMode="auto">
          <a:xfrm>
            <a:off x="323528" y="1340768"/>
            <a:ext cx="8820472" cy="29238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457200" indent="-457200" eaLnBrk="1" hangingPunct="1">
              <a:spcAft>
                <a:spcPts val="1200"/>
              </a:spcAft>
            </a:pPr>
            <a:r>
              <a:rPr kumimoji="0" lang="en-US" altLang="zh-CN" sz="2400" b="1" i="0" u="none" strike="noStrike" kern="0" cap="none" spc="0" normalizeH="0" baseline="0" noProof="0" dirty="0" smtClean="0">
                <a:ln>
                  <a:noFill/>
                </a:ln>
                <a:solidFill>
                  <a:srgbClr val="000000"/>
                </a:solidFill>
                <a:effectLst>
                  <a:outerShdw blurRad="38100" dist="38100" dir="2700000" algn="tl">
                    <a:srgbClr val="000000">
                      <a:alpha val="43137"/>
                    </a:srgbClr>
                  </a:outerShdw>
                </a:effectLst>
                <a:uLnTx/>
                <a:uFillTx/>
                <a:latin typeface="Calibri"/>
                <a:cs typeface="Arial" charset="0"/>
              </a:rPr>
              <a:t>1. </a:t>
            </a:r>
            <a:r>
              <a:rPr lang="en-US" altLang="zh-CN" sz="2400" b="1" kern="0" dirty="0" smtClean="0">
                <a:solidFill>
                  <a:srgbClr val="000000"/>
                </a:solidFill>
                <a:effectLst>
                  <a:outerShdw blurRad="38100" dist="38100" dir="2700000" algn="tl">
                    <a:srgbClr val="000000">
                      <a:alpha val="43137"/>
                    </a:srgbClr>
                  </a:outerShdw>
                </a:effectLst>
                <a:latin typeface="Calibri"/>
              </a:rPr>
              <a:t>Ultra-compact MRI</a:t>
            </a:r>
            <a:endParaRPr lang="en-GB" altLang="zh-CN" sz="2400" b="1" kern="0" dirty="0" smtClean="0">
              <a:solidFill>
                <a:srgbClr val="00B050"/>
              </a:solidFill>
              <a:effectLst>
                <a:outerShdw blurRad="38100" dist="38100" dir="2700000" algn="tl">
                  <a:srgbClr val="000000">
                    <a:alpha val="43137"/>
                  </a:srgbClr>
                </a:outerShdw>
              </a:effectLst>
              <a:latin typeface="Calibri"/>
            </a:endParaRPr>
          </a:p>
          <a:p>
            <a:pPr marL="457200" lvl="0" indent="-457200" eaLnBrk="1" hangingPunct="1">
              <a:spcAft>
                <a:spcPts val="1200"/>
              </a:spcAft>
            </a:pPr>
            <a:endParaRPr lang="en-GB" altLang="zh-CN" sz="2400" b="1" kern="0" dirty="0" smtClean="0">
              <a:solidFill>
                <a:srgbClr val="00B050"/>
              </a:solidFill>
              <a:effectLst>
                <a:outerShdw blurRad="38100" dist="38100" dir="2700000" algn="tl">
                  <a:srgbClr val="000000">
                    <a:alpha val="43137"/>
                  </a:srgbClr>
                </a:outerShdw>
              </a:effectLst>
              <a:latin typeface="Calibri"/>
            </a:endParaRPr>
          </a:p>
          <a:p>
            <a:pPr marL="457200" lvl="0" indent="-457200" eaLnBrk="1" hangingPunct="1">
              <a:spcAft>
                <a:spcPts val="1200"/>
              </a:spcAft>
            </a:pPr>
            <a:r>
              <a:rPr lang="en-GB" altLang="zh-CN" sz="2400" b="1" kern="0" dirty="0" smtClean="0">
                <a:solidFill>
                  <a:srgbClr val="000000"/>
                </a:solidFill>
                <a:effectLst>
                  <a:outerShdw blurRad="38100" dist="38100" dir="2700000" algn="tl">
                    <a:srgbClr val="000000">
                      <a:alpha val="43137"/>
                    </a:srgbClr>
                  </a:outerShdw>
                </a:effectLst>
                <a:latin typeface="Calibri"/>
              </a:rPr>
              <a:t>2. </a:t>
            </a:r>
            <a:r>
              <a:rPr lang="en-US" altLang="zh-CN" sz="2400" b="1" kern="0" dirty="0" smtClean="0">
                <a:solidFill>
                  <a:srgbClr val="000000"/>
                </a:solidFill>
                <a:effectLst>
                  <a:outerShdw blurRad="38100" dist="38100" dir="2700000" algn="tl">
                    <a:srgbClr val="000000">
                      <a:alpha val="43137"/>
                    </a:srgbClr>
                  </a:outerShdw>
                </a:effectLst>
                <a:latin typeface="Calibri"/>
              </a:rPr>
              <a:t>Superconducting </a:t>
            </a:r>
            <a:r>
              <a:rPr lang="en-GB" altLang="zh-CN" sz="2400" b="1" kern="0" dirty="0" smtClean="0">
                <a:solidFill>
                  <a:srgbClr val="000000"/>
                </a:solidFill>
                <a:effectLst>
                  <a:outerShdw blurRad="38100" dist="38100" dir="2700000" algn="tl">
                    <a:srgbClr val="000000">
                      <a:alpha val="43137"/>
                    </a:srgbClr>
                  </a:outerShdw>
                </a:effectLst>
                <a:latin typeface="Calibri"/>
              </a:rPr>
              <a:t>Lorentz Force Electrical Impedance Tomography (LFEIT) </a:t>
            </a:r>
          </a:p>
          <a:p>
            <a:pPr marL="457200" lvl="0" indent="-457200" eaLnBrk="1" hangingPunct="1">
              <a:spcAft>
                <a:spcPts val="1200"/>
              </a:spcAft>
            </a:pPr>
            <a:endParaRPr lang="en-GB" altLang="zh-CN" sz="2400" b="1" kern="0" dirty="0" smtClean="0">
              <a:solidFill>
                <a:srgbClr val="000000"/>
              </a:solidFill>
              <a:effectLst>
                <a:outerShdw blurRad="38100" dist="38100" dir="2700000" algn="tl">
                  <a:srgbClr val="000000">
                    <a:alpha val="43137"/>
                  </a:srgbClr>
                </a:outerShdw>
              </a:effectLst>
              <a:latin typeface="Calibri"/>
            </a:endParaRPr>
          </a:p>
          <a:p>
            <a:pPr marL="457200" lvl="0" indent="-457200" eaLnBrk="1" hangingPunct="1">
              <a:spcAft>
                <a:spcPts val="1200"/>
              </a:spcAft>
            </a:pPr>
            <a:endParaRPr lang="en-US" altLang="zh-CN" sz="2400" b="1" kern="0" dirty="0" smtClean="0">
              <a:solidFill>
                <a:srgbClr val="000000"/>
              </a:solidFill>
              <a:effectLst>
                <a:outerShdw blurRad="38100" dist="38100" dir="2700000" algn="tl">
                  <a:srgbClr val="000000">
                    <a:alpha val="43137"/>
                  </a:srgbClr>
                </a:outerShdw>
              </a:effectLst>
              <a:latin typeface="Calibri"/>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p:nvPr/>
        </p:nvPicPr>
        <p:blipFill>
          <a:blip r:embed="rId2" cstate="print"/>
          <a:srcRect/>
          <a:stretch>
            <a:fillRect/>
          </a:stretch>
        </p:blipFill>
        <p:spPr bwMode="auto">
          <a:xfrm>
            <a:off x="35496" y="1556792"/>
            <a:ext cx="3890864" cy="2880320"/>
          </a:xfrm>
          <a:prstGeom prst="rect">
            <a:avLst/>
          </a:prstGeom>
          <a:noFill/>
          <a:ln w="9525">
            <a:noFill/>
            <a:miter lim="800000"/>
            <a:headEnd/>
            <a:tailEnd/>
          </a:ln>
        </p:spPr>
      </p:pic>
      <p:pic>
        <p:nvPicPr>
          <p:cNvPr id="3" name="图片 2"/>
          <p:cNvPicPr/>
          <p:nvPr/>
        </p:nvPicPr>
        <p:blipFill>
          <a:blip r:embed="rId3" cstate="print"/>
          <a:srcRect/>
          <a:stretch>
            <a:fillRect/>
          </a:stretch>
        </p:blipFill>
        <p:spPr bwMode="auto">
          <a:xfrm>
            <a:off x="4139953" y="609687"/>
            <a:ext cx="3600399" cy="2675297"/>
          </a:xfrm>
          <a:prstGeom prst="rect">
            <a:avLst/>
          </a:prstGeom>
          <a:noFill/>
          <a:ln w="9525">
            <a:noFill/>
            <a:miter lim="800000"/>
            <a:headEnd/>
            <a:tailEnd/>
          </a:ln>
        </p:spPr>
      </p:pic>
      <p:pic>
        <p:nvPicPr>
          <p:cNvPr id="4" name="图片 3"/>
          <p:cNvPicPr/>
          <p:nvPr/>
        </p:nvPicPr>
        <p:blipFill>
          <a:blip r:embed="rId4" cstate="print"/>
          <a:srcRect/>
          <a:stretch>
            <a:fillRect/>
          </a:stretch>
        </p:blipFill>
        <p:spPr bwMode="auto">
          <a:xfrm>
            <a:off x="3995936" y="3284984"/>
            <a:ext cx="3600400" cy="2654526"/>
          </a:xfrm>
          <a:prstGeom prst="rect">
            <a:avLst/>
          </a:prstGeom>
          <a:noFill/>
          <a:ln w="9525">
            <a:noFill/>
            <a:miter lim="800000"/>
            <a:headEnd/>
            <a:tailEnd/>
          </a:ln>
        </p:spPr>
      </p:pic>
      <p:sp>
        <p:nvSpPr>
          <p:cNvPr id="5" name="标题 1"/>
          <p:cNvSpPr txBox="1">
            <a:spLocks/>
          </p:cNvSpPr>
          <p:nvPr/>
        </p:nvSpPr>
        <p:spPr>
          <a:xfrm>
            <a:off x="457200" y="116632"/>
            <a:ext cx="8229600" cy="936104"/>
          </a:xfrm>
          <a:prstGeom prst="rect">
            <a:avLst/>
          </a:prstGeom>
        </p:spPr>
        <p:txBody>
          <a:bodyPr>
            <a:noAutofit/>
          </a:bodyPr>
          <a:lstStyle/>
          <a:p>
            <a:pPr algn="ctr">
              <a:spcBef>
                <a:spcPct val="0"/>
              </a:spcBef>
            </a:pPr>
            <a:r>
              <a:rPr lang="en-GB" sz="3200" b="1" dirty="0" smtClean="0"/>
              <a:t>Modelling of Electrical Signal</a:t>
            </a:r>
            <a:endParaRPr kumimoji="0" lang="zh-CN" altLang="en-US" sz="3200" b="0" i="0" u="none" strike="noStrike" kern="1200" cap="none" spc="0" normalizeH="0" baseline="0" noProof="0" dirty="0">
              <a:ln>
                <a:noFill/>
              </a:ln>
              <a:uLnTx/>
              <a:uFillTx/>
              <a:latin typeface="+mj-lt"/>
              <a:ea typeface="+mj-ea"/>
              <a:cs typeface="+mj-cs"/>
            </a:endParaRPr>
          </a:p>
        </p:txBody>
      </p:sp>
      <p:sp>
        <p:nvSpPr>
          <p:cNvPr id="6" name="TextBox 5"/>
          <p:cNvSpPr txBox="1"/>
          <p:nvPr/>
        </p:nvSpPr>
        <p:spPr>
          <a:xfrm>
            <a:off x="323527" y="4509120"/>
            <a:ext cx="3312368" cy="646331"/>
          </a:xfrm>
          <a:prstGeom prst="rect">
            <a:avLst/>
          </a:prstGeom>
          <a:noFill/>
        </p:spPr>
        <p:txBody>
          <a:bodyPr wrap="square" rtlCol="0">
            <a:spAutoFit/>
          </a:bodyPr>
          <a:lstStyle/>
          <a:p>
            <a:pPr algn="just">
              <a:buFont typeface="Wingdings"/>
              <a:buChar char="è"/>
            </a:pPr>
            <a:r>
              <a:rPr lang="en-GB" sz="1200" b="1" dirty="0" smtClean="0">
                <a:solidFill>
                  <a:srgbClr val="0000FF"/>
                </a:solidFill>
                <a:sym typeface="Wingdings" pitchFamily="2" charset="2"/>
              </a:rPr>
              <a:t>Ideal output signal (absolute value) detected from sample with absolute uniform magnetic field and zero noise.</a:t>
            </a:r>
          </a:p>
        </p:txBody>
      </p:sp>
      <p:sp>
        <p:nvSpPr>
          <p:cNvPr id="7" name="TextBox 6"/>
          <p:cNvSpPr txBox="1"/>
          <p:nvPr/>
        </p:nvSpPr>
        <p:spPr>
          <a:xfrm>
            <a:off x="7128792" y="2852936"/>
            <a:ext cx="1835696" cy="830997"/>
          </a:xfrm>
          <a:prstGeom prst="rect">
            <a:avLst/>
          </a:prstGeom>
          <a:noFill/>
        </p:spPr>
        <p:txBody>
          <a:bodyPr wrap="square" rtlCol="0">
            <a:spAutoFit/>
          </a:bodyPr>
          <a:lstStyle/>
          <a:p>
            <a:pPr algn="just">
              <a:buFont typeface="Wingdings"/>
              <a:buChar char="è"/>
            </a:pPr>
            <a:r>
              <a:rPr lang="en-GB" sz="1200" b="1" dirty="0" smtClean="0">
                <a:solidFill>
                  <a:srgbClr val="0000FF"/>
                </a:solidFill>
                <a:sym typeface="Wingdings" pitchFamily="2" charset="2"/>
              </a:rPr>
              <a:t>Output signal detected from sample located in inhomogeneous magnetic field.</a:t>
            </a:r>
          </a:p>
        </p:txBody>
      </p:sp>
      <p:sp>
        <p:nvSpPr>
          <p:cNvPr id="8" name="TextBox 7"/>
          <p:cNvSpPr txBox="1"/>
          <p:nvPr/>
        </p:nvSpPr>
        <p:spPr>
          <a:xfrm>
            <a:off x="7272808" y="5190291"/>
            <a:ext cx="1871192" cy="830997"/>
          </a:xfrm>
          <a:prstGeom prst="rect">
            <a:avLst/>
          </a:prstGeom>
          <a:noFill/>
        </p:spPr>
        <p:txBody>
          <a:bodyPr wrap="square" rtlCol="0">
            <a:spAutoFit/>
          </a:bodyPr>
          <a:lstStyle/>
          <a:p>
            <a:pPr algn="just">
              <a:buFont typeface="Wingdings"/>
              <a:buChar char="è"/>
            </a:pPr>
            <a:r>
              <a:rPr lang="en-GB" sz="1200" b="1" dirty="0" smtClean="0">
                <a:solidFill>
                  <a:srgbClr val="0000FF"/>
                </a:solidFill>
                <a:sym typeface="Wingdings" pitchFamily="2" charset="2"/>
              </a:rPr>
              <a:t>Output signal detected from sample located in inhomogeneous magnetic field with noise condition.</a:t>
            </a:r>
          </a:p>
        </p:txBody>
      </p:sp>
      <p:sp>
        <p:nvSpPr>
          <p:cNvPr id="9" name="矩形 8"/>
          <p:cNvSpPr/>
          <p:nvPr/>
        </p:nvSpPr>
        <p:spPr>
          <a:xfrm>
            <a:off x="0" y="5949280"/>
            <a:ext cx="9144000" cy="253916"/>
          </a:xfrm>
          <a:prstGeom prst="rect">
            <a:avLst/>
          </a:prstGeom>
        </p:spPr>
        <p:txBody>
          <a:bodyPr wrap="square">
            <a:spAutoFit/>
          </a:bodyPr>
          <a:lstStyle/>
          <a:p>
            <a:pPr marL="285750" indent="-285750" algn="ctr" eaLnBrk="0" fontAlgn="base" hangingPunct="0">
              <a:spcBef>
                <a:spcPct val="0"/>
              </a:spcBef>
              <a:spcAft>
                <a:spcPct val="0"/>
              </a:spcAft>
            </a:pPr>
            <a:r>
              <a:rPr lang="en-GB" altLang="zh-CN" sz="1050" b="1" dirty="0" smtClean="0"/>
              <a:t>B. </a:t>
            </a:r>
            <a:r>
              <a:rPr lang="en-GB" altLang="zh-CN" sz="1050" b="1" dirty="0" err="1" smtClean="0"/>
              <a:t>Shen</a:t>
            </a:r>
            <a:r>
              <a:rPr lang="en-GB" altLang="zh-CN" sz="1050" b="1" dirty="0" smtClean="0"/>
              <a:t> </a:t>
            </a:r>
            <a:r>
              <a:rPr lang="en-GB" altLang="zh-CN" sz="1050" b="1" i="1" dirty="0" smtClean="0"/>
              <a:t>et al</a:t>
            </a:r>
            <a:r>
              <a:rPr lang="en-GB" altLang="zh-CN" sz="1050" b="1" dirty="0" smtClean="0"/>
              <a:t>, “</a:t>
            </a:r>
            <a:r>
              <a:rPr lang="en-US" altLang="zh-CN" sz="1050" b="1" dirty="0" smtClean="0"/>
              <a:t>Design and Simulation of Superconducting Lorentz Force Electrical Impedance Tomography (LFEIT)</a:t>
            </a:r>
            <a:r>
              <a:rPr lang="en-GB" altLang="zh-CN" sz="1050" b="1" dirty="0" smtClean="0"/>
              <a:t>”, </a:t>
            </a:r>
            <a:r>
              <a:rPr lang="en-GB" altLang="zh-CN" sz="1050" b="1" i="1" dirty="0" err="1" smtClean="0"/>
              <a:t>Physica</a:t>
            </a:r>
            <a:r>
              <a:rPr lang="en-GB" altLang="zh-CN" sz="1050" b="1" i="1" dirty="0" smtClean="0"/>
              <a:t> C</a:t>
            </a:r>
            <a:r>
              <a:rPr lang="en-GB" altLang="zh-CN" sz="1050" b="1" dirty="0" smtClean="0"/>
              <a:t>, 2016.</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276672" y="188640"/>
            <a:ext cx="8867328" cy="576064"/>
          </a:xfrm>
          <a:prstGeom prst="rect">
            <a:avLst/>
          </a:prstGeom>
        </p:spPr>
        <p:txBody>
          <a:bodyPr>
            <a:noAutofit/>
          </a:bodyPr>
          <a:lstStyle/>
          <a:p>
            <a:pPr marL="342900" indent="-342900" algn="ctr"/>
            <a:r>
              <a:rPr lang="en-US" sz="3200" b="1" dirty="0" smtClean="0"/>
              <a:t>Final Signals and Basic Imaging –</a:t>
            </a:r>
          </a:p>
          <a:p>
            <a:pPr marL="342900" indent="-342900" algn="ctr"/>
            <a:r>
              <a:rPr lang="en-GB" sz="3200" b="1" dirty="0" smtClean="0"/>
              <a:t>Normal Iron Magnet</a:t>
            </a:r>
            <a:endParaRPr lang="en-US" sz="3200" b="1" dirty="0" smtClean="0"/>
          </a:p>
          <a:p>
            <a:pPr lvl="0" algn="ctr">
              <a:spcBef>
                <a:spcPct val="0"/>
              </a:spcBef>
            </a:pPr>
            <a:endParaRPr kumimoji="0" lang="zh-CN" altLang="en-US" sz="3200" b="0" i="0" u="none" strike="noStrike" kern="1200" cap="none" spc="0" normalizeH="0" baseline="0" noProof="0" dirty="0">
              <a:ln>
                <a:noFill/>
              </a:ln>
              <a:uLnTx/>
              <a:uFillTx/>
              <a:latin typeface="+mj-lt"/>
              <a:ea typeface="+mj-ea"/>
              <a:cs typeface="+mj-cs"/>
            </a:endParaRPr>
          </a:p>
        </p:txBody>
      </p:sp>
      <p:pic>
        <p:nvPicPr>
          <p:cNvPr id="10" name="图片 9"/>
          <p:cNvPicPr>
            <a:picLocks noChangeAspect="1"/>
          </p:cNvPicPr>
          <p:nvPr/>
        </p:nvPicPr>
        <p:blipFill>
          <a:blip r:embed="rId2" cstate="print"/>
          <a:srcRect/>
          <a:stretch>
            <a:fillRect/>
          </a:stretch>
        </p:blipFill>
        <p:spPr bwMode="auto">
          <a:xfrm>
            <a:off x="55587" y="1711841"/>
            <a:ext cx="3194969" cy="2340000"/>
          </a:xfrm>
          <a:prstGeom prst="rect">
            <a:avLst/>
          </a:prstGeom>
          <a:noFill/>
          <a:ln w="9525">
            <a:noFill/>
            <a:miter lim="800000"/>
            <a:headEnd/>
            <a:tailEnd/>
          </a:ln>
        </p:spPr>
      </p:pic>
      <p:pic>
        <p:nvPicPr>
          <p:cNvPr id="11" name="图片 10"/>
          <p:cNvPicPr>
            <a:picLocks noChangeAspect="1"/>
          </p:cNvPicPr>
          <p:nvPr/>
        </p:nvPicPr>
        <p:blipFill>
          <a:blip r:embed="rId3" cstate="print"/>
          <a:srcRect/>
          <a:stretch>
            <a:fillRect/>
          </a:stretch>
        </p:blipFill>
        <p:spPr bwMode="auto">
          <a:xfrm>
            <a:off x="3317817" y="1711841"/>
            <a:ext cx="3181978" cy="2340000"/>
          </a:xfrm>
          <a:prstGeom prst="rect">
            <a:avLst/>
          </a:prstGeom>
          <a:noFill/>
          <a:ln w="9525">
            <a:noFill/>
            <a:miter lim="800000"/>
            <a:headEnd/>
            <a:tailEnd/>
          </a:ln>
        </p:spPr>
      </p:pic>
      <p:pic>
        <p:nvPicPr>
          <p:cNvPr id="12" name="图片 11"/>
          <p:cNvPicPr>
            <a:picLocks noChangeAspect="1"/>
          </p:cNvPicPr>
          <p:nvPr/>
        </p:nvPicPr>
        <p:blipFill>
          <a:blip r:embed="rId4" cstate="print"/>
          <a:srcRect/>
          <a:stretch>
            <a:fillRect/>
          </a:stretch>
        </p:blipFill>
        <p:spPr bwMode="auto">
          <a:xfrm>
            <a:off x="6643811" y="1711841"/>
            <a:ext cx="2464693" cy="2340000"/>
          </a:xfrm>
          <a:prstGeom prst="rect">
            <a:avLst/>
          </a:prstGeom>
          <a:noFill/>
          <a:ln w="9525">
            <a:noFill/>
            <a:miter lim="800000"/>
            <a:headEnd/>
            <a:tailEnd/>
          </a:ln>
        </p:spPr>
      </p:pic>
      <p:sp>
        <p:nvSpPr>
          <p:cNvPr id="13" name="矩形 12"/>
          <p:cNvSpPr/>
          <p:nvPr/>
        </p:nvSpPr>
        <p:spPr>
          <a:xfrm>
            <a:off x="1403648" y="4160113"/>
            <a:ext cx="7200800" cy="276999"/>
          </a:xfrm>
          <a:prstGeom prst="rect">
            <a:avLst/>
          </a:prstGeom>
        </p:spPr>
        <p:txBody>
          <a:bodyPr wrap="square">
            <a:spAutoFit/>
          </a:bodyPr>
          <a:lstStyle/>
          <a:p>
            <a:r>
              <a:rPr lang="en-GB" sz="1200" b="1" dirty="0" smtClean="0"/>
              <a:t>(a)                                                                                         (b)                                                                                     (c) </a:t>
            </a:r>
            <a:endParaRPr lang="en-GB" sz="1200" b="1" dirty="0"/>
          </a:p>
        </p:txBody>
      </p:sp>
      <p:sp>
        <p:nvSpPr>
          <p:cNvPr id="14" name="矩形 13"/>
          <p:cNvSpPr/>
          <p:nvPr/>
        </p:nvSpPr>
        <p:spPr>
          <a:xfrm>
            <a:off x="611560" y="4623519"/>
            <a:ext cx="7848872" cy="276999"/>
          </a:xfrm>
          <a:prstGeom prst="rect">
            <a:avLst/>
          </a:prstGeom>
        </p:spPr>
        <p:txBody>
          <a:bodyPr wrap="square">
            <a:spAutoFit/>
          </a:bodyPr>
          <a:lstStyle/>
          <a:p>
            <a:r>
              <a:rPr lang="en-GB" sz="1200" b="1" dirty="0" smtClean="0"/>
              <a:t>(a) voltage output (absolute value) without noise, (b) with noise, (c) electrical signal imaging: from the sample.</a:t>
            </a:r>
            <a:endParaRPr lang="en-GB" sz="1200" b="1" dirty="0"/>
          </a:p>
        </p:txBody>
      </p:sp>
      <p:sp>
        <p:nvSpPr>
          <p:cNvPr id="8" name="TextBox 7"/>
          <p:cNvSpPr txBox="1"/>
          <p:nvPr/>
        </p:nvSpPr>
        <p:spPr>
          <a:xfrm>
            <a:off x="611560" y="5157192"/>
            <a:ext cx="8064896" cy="276999"/>
          </a:xfrm>
          <a:prstGeom prst="rect">
            <a:avLst/>
          </a:prstGeom>
          <a:noFill/>
        </p:spPr>
        <p:txBody>
          <a:bodyPr wrap="square" rtlCol="0">
            <a:spAutoFit/>
          </a:bodyPr>
          <a:lstStyle/>
          <a:p>
            <a:pPr>
              <a:buFont typeface="Wingdings"/>
              <a:buChar char="è"/>
            </a:pPr>
            <a:r>
              <a:rPr lang="en-GB" sz="1200" b="1" dirty="0" smtClean="0">
                <a:solidFill>
                  <a:srgbClr val="0000FF"/>
                </a:solidFill>
                <a:sym typeface="Wingdings" pitchFamily="2" charset="2"/>
              </a:rPr>
              <a:t>The imaging of electrical signal is faint and it is very difficult to find the edge and location of second sample.</a:t>
            </a:r>
          </a:p>
        </p:txBody>
      </p:sp>
      <p:sp>
        <p:nvSpPr>
          <p:cNvPr id="9" name="矩形 8"/>
          <p:cNvSpPr/>
          <p:nvPr/>
        </p:nvSpPr>
        <p:spPr>
          <a:xfrm>
            <a:off x="0" y="5949280"/>
            <a:ext cx="9144000" cy="253916"/>
          </a:xfrm>
          <a:prstGeom prst="rect">
            <a:avLst/>
          </a:prstGeom>
        </p:spPr>
        <p:txBody>
          <a:bodyPr wrap="square">
            <a:spAutoFit/>
          </a:bodyPr>
          <a:lstStyle/>
          <a:p>
            <a:pPr marL="285750" indent="-285750" algn="ctr" eaLnBrk="0" fontAlgn="base" hangingPunct="0">
              <a:spcBef>
                <a:spcPct val="0"/>
              </a:spcBef>
              <a:spcAft>
                <a:spcPct val="0"/>
              </a:spcAft>
            </a:pPr>
            <a:r>
              <a:rPr lang="en-GB" altLang="zh-CN" sz="1050" b="1" dirty="0" smtClean="0"/>
              <a:t>B. </a:t>
            </a:r>
            <a:r>
              <a:rPr lang="en-GB" altLang="zh-CN" sz="1050" b="1" dirty="0" err="1" smtClean="0"/>
              <a:t>Shen</a:t>
            </a:r>
            <a:r>
              <a:rPr lang="en-GB" altLang="zh-CN" sz="1050" b="1" dirty="0" smtClean="0"/>
              <a:t> </a:t>
            </a:r>
            <a:r>
              <a:rPr lang="en-GB" altLang="zh-CN" sz="1050" b="1" i="1" dirty="0" smtClean="0"/>
              <a:t>et al</a:t>
            </a:r>
            <a:r>
              <a:rPr lang="en-GB" altLang="zh-CN" sz="1050" b="1" dirty="0" smtClean="0"/>
              <a:t>, “</a:t>
            </a:r>
            <a:r>
              <a:rPr lang="en-US" altLang="zh-CN" sz="1050" b="1" dirty="0" smtClean="0"/>
              <a:t>Design and Simulation of Superconducting Lorentz Force Electrical Impedance Tomography (LFEIT)</a:t>
            </a:r>
            <a:r>
              <a:rPr lang="en-GB" altLang="zh-CN" sz="1050" b="1" dirty="0" smtClean="0"/>
              <a:t>”, </a:t>
            </a:r>
            <a:r>
              <a:rPr lang="en-GB" altLang="zh-CN" sz="1050" b="1" i="1" dirty="0" err="1" smtClean="0"/>
              <a:t>Physica</a:t>
            </a:r>
            <a:r>
              <a:rPr lang="en-GB" altLang="zh-CN" sz="1050" b="1" i="1" dirty="0" smtClean="0"/>
              <a:t> C</a:t>
            </a:r>
            <a:r>
              <a:rPr lang="en-GB" altLang="zh-CN" sz="1050" b="1" dirty="0" smtClean="0"/>
              <a:t>, 2016.</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276672" y="188640"/>
            <a:ext cx="8867328" cy="576064"/>
          </a:xfrm>
          <a:prstGeom prst="rect">
            <a:avLst/>
          </a:prstGeom>
        </p:spPr>
        <p:txBody>
          <a:bodyPr>
            <a:noAutofit/>
          </a:bodyPr>
          <a:lstStyle/>
          <a:p>
            <a:pPr marL="342900" indent="-342900" algn="ctr"/>
            <a:r>
              <a:rPr lang="en-US" sz="3200" b="1" dirty="0" smtClean="0"/>
              <a:t>Final Signals and Basic Imaging –</a:t>
            </a:r>
            <a:r>
              <a:rPr lang="en-GB" altLang="zh-CN" sz="3200" b="1" dirty="0" smtClean="0"/>
              <a:t> </a:t>
            </a:r>
          </a:p>
          <a:p>
            <a:pPr marL="342900" indent="-342900" algn="ctr"/>
            <a:r>
              <a:rPr lang="en-GB" altLang="zh-CN" sz="3200" b="1" dirty="0" smtClean="0"/>
              <a:t>Superconducting Magnet</a:t>
            </a:r>
            <a:endParaRPr lang="en-US" sz="3200" b="1" dirty="0" smtClean="0"/>
          </a:p>
          <a:p>
            <a:pPr lvl="0" algn="ctr">
              <a:spcBef>
                <a:spcPct val="0"/>
              </a:spcBef>
            </a:pPr>
            <a:endParaRPr kumimoji="0" lang="zh-CN" altLang="en-US" sz="3200" b="0" i="0" u="none" strike="noStrike" kern="1200" cap="none" spc="0" normalizeH="0" baseline="0" noProof="0" dirty="0">
              <a:ln>
                <a:noFill/>
              </a:ln>
              <a:uLnTx/>
              <a:uFillTx/>
              <a:latin typeface="+mj-lt"/>
              <a:ea typeface="+mj-ea"/>
              <a:cs typeface="+mj-cs"/>
            </a:endParaRPr>
          </a:p>
        </p:txBody>
      </p:sp>
      <p:sp>
        <p:nvSpPr>
          <p:cNvPr id="13" name="矩形 12"/>
          <p:cNvSpPr/>
          <p:nvPr/>
        </p:nvSpPr>
        <p:spPr>
          <a:xfrm>
            <a:off x="1403648" y="4160113"/>
            <a:ext cx="7200800" cy="276999"/>
          </a:xfrm>
          <a:prstGeom prst="rect">
            <a:avLst/>
          </a:prstGeom>
        </p:spPr>
        <p:txBody>
          <a:bodyPr wrap="square">
            <a:spAutoFit/>
          </a:bodyPr>
          <a:lstStyle/>
          <a:p>
            <a:r>
              <a:rPr lang="en-GB" sz="1200" b="1" dirty="0" smtClean="0"/>
              <a:t>(a)                                                                                         (b)                                                                                     (c) </a:t>
            </a:r>
            <a:endParaRPr lang="en-GB" sz="1200" b="1" dirty="0"/>
          </a:p>
        </p:txBody>
      </p:sp>
      <p:sp>
        <p:nvSpPr>
          <p:cNvPr id="14" name="矩形 13"/>
          <p:cNvSpPr/>
          <p:nvPr/>
        </p:nvSpPr>
        <p:spPr>
          <a:xfrm>
            <a:off x="611560" y="4623519"/>
            <a:ext cx="7848872" cy="276999"/>
          </a:xfrm>
          <a:prstGeom prst="rect">
            <a:avLst/>
          </a:prstGeom>
        </p:spPr>
        <p:txBody>
          <a:bodyPr wrap="square">
            <a:spAutoFit/>
          </a:bodyPr>
          <a:lstStyle/>
          <a:p>
            <a:r>
              <a:rPr lang="en-GB" sz="1200" b="1" dirty="0" smtClean="0"/>
              <a:t>(a) voltage output (absolute value) without noise, (b) with noise, (c) electrical signal imaging: from the sample.</a:t>
            </a:r>
            <a:endParaRPr lang="en-GB" sz="1200" b="1" dirty="0"/>
          </a:p>
        </p:txBody>
      </p:sp>
      <p:pic>
        <p:nvPicPr>
          <p:cNvPr id="8" name="图片 7"/>
          <p:cNvPicPr>
            <a:picLocks noChangeAspect="1"/>
          </p:cNvPicPr>
          <p:nvPr/>
        </p:nvPicPr>
        <p:blipFill>
          <a:blip r:embed="rId3" cstate="print"/>
          <a:srcRect/>
          <a:stretch>
            <a:fillRect/>
          </a:stretch>
        </p:blipFill>
        <p:spPr bwMode="auto">
          <a:xfrm>
            <a:off x="118526" y="1700808"/>
            <a:ext cx="3157330" cy="2340000"/>
          </a:xfrm>
          <a:prstGeom prst="rect">
            <a:avLst/>
          </a:prstGeom>
          <a:noFill/>
          <a:ln w="9525">
            <a:noFill/>
            <a:miter lim="800000"/>
            <a:headEnd/>
            <a:tailEnd/>
          </a:ln>
        </p:spPr>
      </p:pic>
      <p:pic>
        <p:nvPicPr>
          <p:cNvPr id="11" name="图片 10"/>
          <p:cNvPicPr>
            <a:picLocks noChangeAspect="1"/>
          </p:cNvPicPr>
          <p:nvPr/>
        </p:nvPicPr>
        <p:blipFill>
          <a:blip r:embed="rId4" cstate="print"/>
          <a:srcRect/>
          <a:stretch>
            <a:fillRect/>
          </a:stretch>
        </p:blipFill>
        <p:spPr bwMode="auto">
          <a:xfrm>
            <a:off x="3419872" y="1737072"/>
            <a:ext cx="3194277" cy="2340000"/>
          </a:xfrm>
          <a:prstGeom prst="rect">
            <a:avLst/>
          </a:prstGeom>
          <a:noFill/>
          <a:ln w="9525">
            <a:noFill/>
            <a:miter lim="800000"/>
            <a:headEnd/>
            <a:tailEnd/>
          </a:ln>
        </p:spPr>
      </p:pic>
      <p:pic>
        <p:nvPicPr>
          <p:cNvPr id="15" name="图片 14"/>
          <p:cNvPicPr>
            <a:picLocks noChangeAspect="1"/>
          </p:cNvPicPr>
          <p:nvPr/>
        </p:nvPicPr>
        <p:blipFill>
          <a:blip r:embed="rId5" cstate="print"/>
          <a:srcRect/>
          <a:stretch>
            <a:fillRect/>
          </a:stretch>
        </p:blipFill>
        <p:spPr bwMode="auto">
          <a:xfrm>
            <a:off x="6686871" y="1772816"/>
            <a:ext cx="2421633" cy="2340000"/>
          </a:xfrm>
          <a:prstGeom prst="rect">
            <a:avLst/>
          </a:prstGeom>
          <a:noFill/>
          <a:ln w="9525">
            <a:noFill/>
            <a:miter lim="800000"/>
            <a:headEnd/>
            <a:tailEnd/>
          </a:ln>
        </p:spPr>
      </p:pic>
      <p:sp>
        <p:nvSpPr>
          <p:cNvPr id="9" name="TextBox 8"/>
          <p:cNvSpPr txBox="1"/>
          <p:nvPr/>
        </p:nvSpPr>
        <p:spPr>
          <a:xfrm>
            <a:off x="611560" y="5157192"/>
            <a:ext cx="8064896" cy="276999"/>
          </a:xfrm>
          <a:prstGeom prst="rect">
            <a:avLst/>
          </a:prstGeom>
          <a:noFill/>
        </p:spPr>
        <p:txBody>
          <a:bodyPr wrap="square" rtlCol="0">
            <a:spAutoFit/>
          </a:bodyPr>
          <a:lstStyle/>
          <a:p>
            <a:pPr>
              <a:buFont typeface="Wingdings"/>
              <a:buChar char="è"/>
            </a:pPr>
            <a:r>
              <a:rPr lang="en-GB" sz="1200" b="1" dirty="0" smtClean="0">
                <a:solidFill>
                  <a:srgbClr val="0000FF"/>
                </a:solidFill>
                <a:sym typeface="Wingdings" pitchFamily="2" charset="2"/>
              </a:rPr>
              <a:t>The edge and shape of both samples can be discovered</a:t>
            </a:r>
          </a:p>
        </p:txBody>
      </p:sp>
      <p:sp>
        <p:nvSpPr>
          <p:cNvPr id="10" name="矩形 9"/>
          <p:cNvSpPr/>
          <p:nvPr/>
        </p:nvSpPr>
        <p:spPr>
          <a:xfrm>
            <a:off x="0" y="5949280"/>
            <a:ext cx="9144000" cy="253916"/>
          </a:xfrm>
          <a:prstGeom prst="rect">
            <a:avLst/>
          </a:prstGeom>
        </p:spPr>
        <p:txBody>
          <a:bodyPr wrap="square">
            <a:spAutoFit/>
          </a:bodyPr>
          <a:lstStyle/>
          <a:p>
            <a:pPr marL="285750" indent="-285750" algn="ctr" eaLnBrk="0" fontAlgn="base" hangingPunct="0">
              <a:spcBef>
                <a:spcPct val="0"/>
              </a:spcBef>
              <a:spcAft>
                <a:spcPct val="0"/>
              </a:spcAft>
            </a:pPr>
            <a:r>
              <a:rPr lang="en-GB" altLang="zh-CN" sz="1050" b="1" dirty="0" smtClean="0"/>
              <a:t>B. </a:t>
            </a:r>
            <a:r>
              <a:rPr lang="en-GB" altLang="zh-CN" sz="1050" b="1" dirty="0" err="1" smtClean="0"/>
              <a:t>Shen</a:t>
            </a:r>
            <a:r>
              <a:rPr lang="en-GB" altLang="zh-CN" sz="1050" b="1" dirty="0" smtClean="0"/>
              <a:t> </a:t>
            </a:r>
            <a:r>
              <a:rPr lang="en-GB" altLang="zh-CN" sz="1050" b="1" i="1" dirty="0" smtClean="0"/>
              <a:t>et al</a:t>
            </a:r>
            <a:r>
              <a:rPr lang="en-GB" altLang="zh-CN" sz="1050" b="1" dirty="0" smtClean="0"/>
              <a:t>, “</a:t>
            </a:r>
            <a:r>
              <a:rPr lang="en-US" altLang="zh-CN" sz="1050" b="1" dirty="0" smtClean="0"/>
              <a:t>Design and Simulation of Superconducting Lorentz Force Electrical Impedance Tomography (LFEIT)</a:t>
            </a:r>
            <a:r>
              <a:rPr lang="en-GB" altLang="zh-CN" sz="1050" b="1" dirty="0" smtClean="0"/>
              <a:t>”, </a:t>
            </a:r>
            <a:r>
              <a:rPr lang="en-GB" altLang="zh-CN" sz="1050" b="1" i="1" dirty="0" err="1" smtClean="0"/>
              <a:t>Physica</a:t>
            </a:r>
            <a:r>
              <a:rPr lang="en-GB" altLang="zh-CN" sz="1050" b="1" i="1" dirty="0" smtClean="0"/>
              <a:t> C</a:t>
            </a:r>
            <a:r>
              <a:rPr lang="en-GB" altLang="zh-CN" sz="1050" b="1" dirty="0" smtClean="0"/>
              <a:t>, 2016.</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107504" y="188640"/>
            <a:ext cx="8867328" cy="648072"/>
          </a:xfrm>
          <a:prstGeom prst="rect">
            <a:avLst/>
          </a:prstGeom>
        </p:spPr>
        <p:txBody>
          <a:bodyPr>
            <a:noAutofit/>
          </a:bodyPr>
          <a:lstStyle/>
          <a:p>
            <a:pPr marL="342900" indent="-342900" algn="ctr"/>
            <a:r>
              <a:rPr kumimoji="1" lang="en-US" sz="3200" b="1" kern="0" dirty="0" smtClean="0">
                <a:ln w="1905"/>
                <a:effectLst>
                  <a:innerShdw blurRad="69850" dist="43180" dir="5400000">
                    <a:srgbClr val="000000">
                      <a:alpha val="65000"/>
                    </a:srgbClr>
                  </a:innerShdw>
                </a:effectLst>
              </a:rPr>
              <a:t>Thank you! </a:t>
            </a:r>
            <a:r>
              <a:rPr lang="en-US" sz="3200" b="1" dirty="0" smtClean="0"/>
              <a:t>Questions?</a:t>
            </a:r>
            <a:endParaRPr kumimoji="0" lang="zh-CN" altLang="en-US" sz="3200" b="0" i="0" u="none" strike="noStrike" kern="1200" cap="none" spc="0" normalizeH="0" baseline="0" noProof="0" dirty="0">
              <a:ln>
                <a:noFill/>
              </a:ln>
              <a:uLnTx/>
              <a:uFillTx/>
              <a:latin typeface="+mj-lt"/>
              <a:ea typeface="+mj-ea"/>
              <a:cs typeface="+mj-cs"/>
            </a:endParaRPr>
          </a:p>
        </p:txBody>
      </p:sp>
      <p:pic>
        <p:nvPicPr>
          <p:cNvPr id="6" name="Picture 2" descr="E:\Documents\University of Cambridge (PhD)\华电讲座 2018\照片\11.jpg"/>
          <p:cNvPicPr>
            <a:picLocks noChangeAspect="1" noChangeArrowheads="1"/>
          </p:cNvPicPr>
          <p:nvPr/>
        </p:nvPicPr>
        <p:blipFill>
          <a:blip r:embed="rId2" cstate="print"/>
          <a:srcRect/>
          <a:stretch>
            <a:fillRect/>
          </a:stretch>
        </p:blipFill>
        <p:spPr bwMode="auto">
          <a:xfrm>
            <a:off x="2715170" y="1340768"/>
            <a:ext cx="6521200" cy="3672000"/>
          </a:xfrm>
          <a:prstGeom prst="rect">
            <a:avLst/>
          </a:prstGeom>
          <a:noFill/>
        </p:spPr>
      </p:pic>
      <p:pic>
        <p:nvPicPr>
          <p:cNvPr id="7" name="Picture 4" descr="E:\Documents\University of Cambridge (PhD)\华电讲座 2018\照片\47.jpg"/>
          <p:cNvPicPr>
            <a:picLocks noChangeAspect="1" noChangeArrowheads="1"/>
          </p:cNvPicPr>
          <p:nvPr/>
        </p:nvPicPr>
        <p:blipFill>
          <a:blip r:embed="rId3" cstate="print"/>
          <a:srcRect/>
          <a:stretch>
            <a:fillRect/>
          </a:stretch>
        </p:blipFill>
        <p:spPr bwMode="auto">
          <a:xfrm>
            <a:off x="-36512" y="1344604"/>
            <a:ext cx="2754000" cy="3672000"/>
          </a:xfrm>
          <a:prstGeom prst="rect">
            <a:avLst/>
          </a:prstGeom>
          <a:noFill/>
        </p:spPr>
      </p:pic>
      <p:sp>
        <p:nvSpPr>
          <p:cNvPr id="12" name="标题 1"/>
          <p:cNvSpPr txBox="1">
            <a:spLocks/>
          </p:cNvSpPr>
          <p:nvPr/>
        </p:nvSpPr>
        <p:spPr>
          <a:xfrm>
            <a:off x="0" y="5157192"/>
            <a:ext cx="8867328" cy="1080120"/>
          </a:xfrm>
          <a:prstGeom prst="rect">
            <a:avLst/>
          </a:prstGeom>
        </p:spPr>
        <p:txBody>
          <a:bodyPr>
            <a:noAutofit/>
          </a:bodyPr>
          <a:lstStyle/>
          <a:p>
            <a:pPr marL="342900" indent="-342900" algn="ctr"/>
            <a:r>
              <a:rPr kumimoji="1" lang="en-US" sz="2400" b="1" kern="0" dirty="0" err="1" smtClean="0">
                <a:ln w="1905"/>
                <a:effectLst>
                  <a:innerShdw blurRad="69850" dist="43180" dir="5400000">
                    <a:srgbClr val="000000">
                      <a:alpha val="65000"/>
                    </a:srgbClr>
                  </a:innerShdw>
                </a:effectLst>
              </a:rPr>
              <a:t>Boyang</a:t>
            </a:r>
            <a:r>
              <a:rPr kumimoji="1" lang="en-US" sz="2400" b="1" kern="0" dirty="0" smtClean="0">
                <a:ln w="1905"/>
                <a:effectLst>
                  <a:innerShdw blurRad="69850" dist="43180" dir="5400000">
                    <a:srgbClr val="000000">
                      <a:alpha val="65000"/>
                    </a:srgbClr>
                  </a:innerShdw>
                </a:effectLst>
              </a:rPr>
              <a:t> </a:t>
            </a:r>
            <a:r>
              <a:rPr kumimoji="1" lang="en-US" sz="2400" b="1" kern="0" dirty="0" err="1" smtClean="0">
                <a:ln w="1905"/>
                <a:effectLst>
                  <a:innerShdw blurRad="69850" dist="43180" dir="5400000">
                    <a:srgbClr val="000000">
                      <a:alpha val="65000"/>
                    </a:srgbClr>
                  </a:innerShdw>
                </a:effectLst>
              </a:rPr>
              <a:t>Shen</a:t>
            </a:r>
            <a:r>
              <a:rPr kumimoji="1" lang="en-US" sz="2400" b="1" kern="0" dirty="0" smtClean="0">
                <a:ln w="1905"/>
                <a:effectLst>
                  <a:innerShdw blurRad="69850" dist="43180" dir="5400000">
                    <a:srgbClr val="000000">
                      <a:alpha val="65000"/>
                    </a:srgbClr>
                  </a:innerShdw>
                </a:effectLst>
              </a:rPr>
              <a:t>, bs506@cam.ac.uk</a:t>
            </a:r>
          </a:p>
          <a:p>
            <a:pPr marL="342900" indent="-342900" algn="ctr"/>
            <a:r>
              <a:rPr kumimoji="1" lang="en-GB" altLang="zh-CN" sz="2400" b="1" kern="0" dirty="0" smtClean="0">
                <a:ln w="1905"/>
                <a:effectLst>
                  <a:innerShdw blurRad="69850" dist="43180" dir="5400000">
                    <a:srgbClr val="000000">
                      <a:alpha val="65000"/>
                    </a:srgbClr>
                  </a:innerShdw>
                </a:effectLst>
              </a:rPr>
              <a:t>Tim Coombs, tac1000@cam.ac.uk</a:t>
            </a:r>
            <a:endParaRPr kumimoji="1" lang="zh-CN" altLang="en-US" sz="2400" b="1" kern="0" dirty="0">
              <a:ln w="1905"/>
              <a:effectLst>
                <a:innerShdw blurRad="69850" dist="43180" dir="5400000">
                  <a:srgbClr val="000000">
                    <a:alpha val="65000"/>
                  </a:srgbClr>
                </a:innerShdw>
              </a:effectLst>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1520" y="2556193"/>
            <a:ext cx="8748464" cy="584775"/>
          </a:xfrm>
          <a:prstGeom prst="rect">
            <a:avLst/>
          </a:prstGeom>
        </p:spPr>
        <p:txBody>
          <a:bodyPr wrap="square">
            <a:spAutoFit/>
          </a:bodyPr>
          <a:lstStyle/>
          <a:p>
            <a:pPr marL="457200" indent="-457200" algn="ctr">
              <a:spcAft>
                <a:spcPts val="1200"/>
              </a:spcAft>
            </a:pPr>
            <a:r>
              <a:rPr lang="en-GB" altLang="zh-CN" sz="3200" b="1" kern="0" dirty="0" smtClean="0">
                <a:solidFill>
                  <a:srgbClr val="000000"/>
                </a:solidFill>
                <a:effectLst>
                  <a:outerShdw blurRad="38100" dist="38100" dir="2700000" algn="tl">
                    <a:srgbClr val="000000">
                      <a:alpha val="43137"/>
                    </a:srgbClr>
                  </a:outerShdw>
                </a:effectLst>
              </a:rPr>
              <a:t>1. </a:t>
            </a:r>
            <a:r>
              <a:rPr lang="en-US" altLang="zh-CN" sz="3200" b="1" kern="0" dirty="0" smtClean="0">
                <a:solidFill>
                  <a:srgbClr val="000000"/>
                </a:solidFill>
                <a:effectLst>
                  <a:outerShdw blurRad="38100" dist="38100" dir="2700000" algn="tl">
                    <a:srgbClr val="000000">
                      <a:alpha val="43137"/>
                    </a:srgbClr>
                  </a:outerShdw>
                </a:effectLst>
              </a:rPr>
              <a:t>Ultra-compact MRI</a:t>
            </a:r>
            <a:endParaRPr lang="zh-CN" altLang="en-US" sz="3200" b="1" kern="0" dirty="0" smtClean="0">
              <a:solidFill>
                <a:srgbClr val="00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1" name="Picture 3"/>
          <p:cNvPicPr>
            <a:picLocks noChangeAspect="1" noChangeArrowheads="1"/>
          </p:cNvPicPr>
          <p:nvPr/>
        </p:nvPicPr>
        <p:blipFill>
          <a:blip r:embed="rId2" cstate="print"/>
          <a:srcRect/>
          <a:stretch>
            <a:fillRect/>
          </a:stretch>
        </p:blipFill>
        <p:spPr bwMode="auto">
          <a:xfrm>
            <a:off x="323528" y="539155"/>
            <a:ext cx="3954141" cy="1980000"/>
          </a:xfrm>
          <a:prstGeom prst="rect">
            <a:avLst/>
          </a:prstGeom>
          <a:noFill/>
          <a:ln w="9525">
            <a:noFill/>
            <a:miter lim="800000"/>
            <a:headEnd/>
            <a:tailEnd/>
          </a:ln>
        </p:spPr>
      </p:pic>
      <p:pic>
        <p:nvPicPr>
          <p:cNvPr id="4" name="Picture 2" descr="Image result for pre surgery room"/>
          <p:cNvPicPr>
            <a:picLocks noChangeAspect="1" noChangeArrowheads="1"/>
          </p:cNvPicPr>
          <p:nvPr/>
        </p:nvPicPr>
        <p:blipFill>
          <a:blip r:embed="rId3" cstate="print"/>
          <a:srcRect/>
          <a:stretch>
            <a:fillRect/>
          </a:stretch>
        </p:blipFill>
        <p:spPr bwMode="auto">
          <a:xfrm>
            <a:off x="5155251" y="529630"/>
            <a:ext cx="2977442" cy="1980000"/>
          </a:xfrm>
          <a:prstGeom prst="rect">
            <a:avLst/>
          </a:prstGeom>
          <a:noFill/>
        </p:spPr>
      </p:pic>
      <p:sp>
        <p:nvSpPr>
          <p:cNvPr id="5" name="标题 1"/>
          <p:cNvSpPr txBox="1">
            <a:spLocks/>
          </p:cNvSpPr>
          <p:nvPr/>
        </p:nvSpPr>
        <p:spPr>
          <a:xfrm>
            <a:off x="5004048" y="2446462"/>
            <a:ext cx="3672408" cy="387424"/>
          </a:xfrm>
          <a:prstGeom prst="rect">
            <a:avLst/>
          </a:prstGeom>
        </p:spPr>
        <p:txBody>
          <a:bodyPr>
            <a:noAutofit/>
          </a:bodyPr>
          <a:lstStyle/>
          <a:p>
            <a:pPr algn="ctr">
              <a:spcBef>
                <a:spcPct val="0"/>
              </a:spcBef>
            </a:pPr>
            <a:r>
              <a:rPr lang="en-GB" sz="2000" b="1" dirty="0" smtClean="0"/>
              <a:t>Pre-surgery Room</a:t>
            </a:r>
            <a:endParaRPr kumimoji="0" lang="zh-CN" altLang="en-US" sz="2000" b="0" i="0" u="none" strike="noStrike" kern="1200" cap="none" spc="0" normalizeH="0" baseline="0" noProof="0" dirty="0">
              <a:ln>
                <a:noFill/>
              </a:ln>
              <a:uLnTx/>
              <a:uFillTx/>
              <a:latin typeface="+mj-lt"/>
              <a:ea typeface="+mj-ea"/>
              <a:cs typeface="+mj-cs"/>
            </a:endParaRPr>
          </a:p>
        </p:txBody>
      </p:sp>
      <p:sp>
        <p:nvSpPr>
          <p:cNvPr id="6" name="标题 1"/>
          <p:cNvSpPr txBox="1">
            <a:spLocks/>
          </p:cNvSpPr>
          <p:nvPr/>
        </p:nvSpPr>
        <p:spPr>
          <a:xfrm>
            <a:off x="457200" y="-27384"/>
            <a:ext cx="8229600" cy="648072"/>
          </a:xfrm>
          <a:prstGeom prst="rect">
            <a:avLst/>
          </a:prstGeom>
        </p:spPr>
        <p:txBody>
          <a:bodyPr>
            <a:noAutofit/>
          </a:bodyPr>
          <a:lstStyle/>
          <a:p>
            <a:pPr algn="ctr">
              <a:spcBef>
                <a:spcPct val="0"/>
              </a:spcBef>
            </a:pPr>
            <a:r>
              <a:rPr lang="en-GB" sz="3200" b="1" dirty="0" smtClean="0"/>
              <a:t>Ultra-compact MRI</a:t>
            </a:r>
            <a:endParaRPr kumimoji="0" lang="zh-CN" altLang="en-US" sz="3200" b="0" i="0" u="none" strike="noStrike" kern="1200" cap="none" spc="0" normalizeH="0" baseline="0" noProof="0" dirty="0">
              <a:ln>
                <a:noFill/>
              </a:ln>
              <a:uLnTx/>
              <a:uFillTx/>
              <a:latin typeface="+mj-lt"/>
              <a:ea typeface="+mj-ea"/>
              <a:cs typeface="+mj-cs"/>
            </a:endParaRPr>
          </a:p>
        </p:txBody>
      </p:sp>
      <p:sp>
        <p:nvSpPr>
          <p:cNvPr id="7" name="标题 1"/>
          <p:cNvSpPr txBox="1">
            <a:spLocks/>
          </p:cNvSpPr>
          <p:nvPr/>
        </p:nvSpPr>
        <p:spPr>
          <a:xfrm>
            <a:off x="395536" y="2446462"/>
            <a:ext cx="3672408" cy="387424"/>
          </a:xfrm>
          <a:prstGeom prst="rect">
            <a:avLst/>
          </a:prstGeom>
        </p:spPr>
        <p:txBody>
          <a:bodyPr>
            <a:noAutofit/>
          </a:bodyPr>
          <a:lstStyle/>
          <a:p>
            <a:pPr algn="ctr">
              <a:spcBef>
                <a:spcPct val="0"/>
              </a:spcBef>
            </a:pPr>
            <a:r>
              <a:rPr lang="en-GB" sz="2000" b="1" dirty="0" smtClean="0"/>
              <a:t>Mobile MRI </a:t>
            </a:r>
            <a:endParaRPr kumimoji="0" lang="zh-CN" altLang="en-US" sz="2000" b="0" i="0" u="none" strike="noStrike" kern="1200" cap="none" spc="0" normalizeH="0" baseline="0" noProof="0" dirty="0">
              <a:ln>
                <a:noFill/>
              </a:ln>
              <a:uLnTx/>
              <a:uFillTx/>
              <a:latin typeface="+mj-lt"/>
              <a:ea typeface="+mj-ea"/>
              <a:cs typeface="+mj-cs"/>
            </a:endParaRPr>
          </a:p>
        </p:txBody>
      </p:sp>
      <p:sp>
        <p:nvSpPr>
          <p:cNvPr id="8" name="矩形 7"/>
          <p:cNvSpPr/>
          <p:nvPr/>
        </p:nvSpPr>
        <p:spPr>
          <a:xfrm>
            <a:off x="1187624" y="3131443"/>
            <a:ext cx="6922488" cy="2614389"/>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右箭头 8"/>
          <p:cNvSpPr/>
          <p:nvPr/>
        </p:nvSpPr>
        <p:spPr>
          <a:xfrm rot="16200000">
            <a:off x="4423484" y="2425388"/>
            <a:ext cx="513057" cy="792089"/>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标题 1"/>
          <p:cNvSpPr txBox="1">
            <a:spLocks/>
          </p:cNvSpPr>
          <p:nvPr/>
        </p:nvSpPr>
        <p:spPr>
          <a:xfrm>
            <a:off x="4860032" y="4221088"/>
            <a:ext cx="3672408" cy="387424"/>
          </a:xfrm>
          <a:prstGeom prst="rect">
            <a:avLst/>
          </a:prstGeom>
        </p:spPr>
        <p:txBody>
          <a:bodyPr>
            <a:noAutofit/>
          </a:bodyPr>
          <a:lstStyle/>
          <a:p>
            <a:pPr algn="ctr">
              <a:spcBef>
                <a:spcPct val="0"/>
              </a:spcBef>
            </a:pPr>
            <a:r>
              <a:rPr lang="en-GB" sz="2000" b="1" dirty="0" smtClean="0"/>
              <a:t>Ultra-small MRI</a:t>
            </a:r>
            <a:endParaRPr kumimoji="0" lang="zh-CN" altLang="en-US" sz="2000" b="0" i="0" u="none" strike="noStrike" kern="1200" cap="none" spc="0" normalizeH="0" baseline="0" noProof="0" dirty="0">
              <a:ln>
                <a:noFill/>
              </a:ln>
              <a:uLnTx/>
              <a:uFillTx/>
              <a:latin typeface="+mj-lt"/>
              <a:ea typeface="+mj-ea"/>
              <a:cs typeface="+mj-cs"/>
            </a:endParaRPr>
          </a:p>
        </p:txBody>
      </p:sp>
      <p:sp>
        <p:nvSpPr>
          <p:cNvPr id="12" name="TextBox 11"/>
          <p:cNvSpPr txBox="1"/>
          <p:nvPr/>
        </p:nvSpPr>
        <p:spPr>
          <a:xfrm>
            <a:off x="251520" y="5733256"/>
            <a:ext cx="8892480" cy="461665"/>
          </a:xfrm>
          <a:prstGeom prst="rect">
            <a:avLst/>
          </a:prstGeom>
          <a:noFill/>
        </p:spPr>
        <p:txBody>
          <a:bodyPr wrap="square" rtlCol="0">
            <a:spAutoFit/>
          </a:bodyPr>
          <a:lstStyle/>
          <a:p>
            <a:pPr>
              <a:buFont typeface="Wingdings"/>
              <a:buChar char="è"/>
            </a:pPr>
            <a:r>
              <a:rPr lang="en-GB" sz="1200" b="1" dirty="0" smtClean="0">
                <a:solidFill>
                  <a:srgbClr val="0000FF"/>
                </a:solidFill>
                <a:sym typeface="Wingdings" pitchFamily="2" charset="2"/>
              </a:rPr>
              <a:t>Ultra-compact MRI system is for the rapid diagnosis of the brain syndrome and some other urgent diseases, which can be potentially equipped into the pre-surgery room</a:t>
            </a:r>
            <a:r>
              <a:rPr lang="zh-CN" altLang="en-US" sz="1200" b="1" dirty="0" smtClean="0">
                <a:solidFill>
                  <a:srgbClr val="0000FF"/>
                </a:solidFill>
                <a:sym typeface="Wingdings" pitchFamily="2" charset="2"/>
              </a:rPr>
              <a:t> </a:t>
            </a:r>
            <a:r>
              <a:rPr lang="en-GB" altLang="zh-CN" sz="1200" b="1" dirty="0" smtClean="0">
                <a:solidFill>
                  <a:srgbClr val="0000FF"/>
                </a:solidFill>
                <a:sym typeface="Wingdings" pitchFamily="2" charset="2"/>
              </a:rPr>
              <a:t>and ambulance</a:t>
            </a:r>
            <a:r>
              <a:rPr lang="en-GB" sz="1200" b="1" dirty="0" smtClean="0">
                <a:solidFill>
                  <a:srgbClr val="0000FF"/>
                </a:solidFill>
                <a:sym typeface="Wingdings" pitchFamily="2" charset="2"/>
              </a:rPr>
              <a:t>.</a:t>
            </a:r>
          </a:p>
        </p:txBody>
      </p:sp>
      <p:pic>
        <p:nvPicPr>
          <p:cNvPr id="68614" name="Picture 6"/>
          <p:cNvPicPr>
            <a:picLocks noChangeAspect="1" noChangeArrowheads="1"/>
          </p:cNvPicPr>
          <p:nvPr/>
        </p:nvPicPr>
        <p:blipFill>
          <a:blip r:embed="rId4" cstate="print"/>
          <a:srcRect/>
          <a:stretch>
            <a:fillRect/>
          </a:stretch>
        </p:blipFill>
        <p:spPr bwMode="auto">
          <a:xfrm>
            <a:off x="2051720" y="3284984"/>
            <a:ext cx="3384376" cy="23861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57200" y="-27384"/>
            <a:ext cx="8229600" cy="648072"/>
          </a:xfrm>
          <a:prstGeom prst="rect">
            <a:avLst/>
          </a:prstGeom>
        </p:spPr>
        <p:txBody>
          <a:bodyPr>
            <a:noAutofit/>
          </a:bodyPr>
          <a:lstStyle/>
          <a:p>
            <a:pPr algn="ctr">
              <a:spcBef>
                <a:spcPct val="0"/>
              </a:spcBef>
            </a:pPr>
            <a:r>
              <a:rPr lang="en-GB" sz="3200" b="1" dirty="0" smtClean="0"/>
              <a:t>HTS magnet for Ultra-compact MRI</a:t>
            </a:r>
            <a:endParaRPr kumimoji="0" lang="zh-CN" altLang="en-US" sz="3200" b="0" i="0" u="none" strike="noStrike" kern="1200" cap="none" spc="0" normalizeH="0" baseline="0" noProof="0" dirty="0">
              <a:ln>
                <a:noFill/>
              </a:ln>
              <a:uLnTx/>
              <a:uFillTx/>
              <a:latin typeface="+mj-lt"/>
              <a:ea typeface="+mj-ea"/>
              <a:cs typeface="+mj-cs"/>
            </a:endParaRPr>
          </a:p>
        </p:txBody>
      </p:sp>
      <p:pic>
        <p:nvPicPr>
          <p:cNvPr id="3" name="图片 2" descr="D:\Documents\University of Cambridge (Post-doc)\MT2019\Transaction1\Human_Inspection_xSection.png"/>
          <p:cNvPicPr/>
          <p:nvPr/>
        </p:nvPicPr>
        <p:blipFill>
          <a:blip r:embed="rId2" cstate="print"/>
          <a:srcRect/>
          <a:stretch>
            <a:fillRect/>
          </a:stretch>
        </p:blipFill>
        <p:spPr bwMode="auto">
          <a:xfrm>
            <a:off x="611560" y="1601416"/>
            <a:ext cx="3240360" cy="2298496"/>
          </a:xfrm>
          <a:prstGeom prst="rect">
            <a:avLst/>
          </a:prstGeom>
          <a:noFill/>
          <a:ln w="9525">
            <a:noFill/>
            <a:miter lim="800000"/>
            <a:headEnd/>
            <a:tailEnd/>
          </a:ln>
        </p:spPr>
      </p:pic>
      <p:pic>
        <p:nvPicPr>
          <p:cNvPr id="69633" name="Picture 1"/>
          <p:cNvPicPr>
            <a:picLocks noChangeAspect="1" noChangeArrowheads="1"/>
          </p:cNvPicPr>
          <p:nvPr/>
        </p:nvPicPr>
        <p:blipFill>
          <a:blip r:embed="rId3" cstate="print"/>
          <a:srcRect/>
          <a:stretch>
            <a:fillRect/>
          </a:stretch>
        </p:blipFill>
        <p:spPr bwMode="auto">
          <a:xfrm>
            <a:off x="5508104" y="1169368"/>
            <a:ext cx="2353444" cy="2843745"/>
          </a:xfrm>
          <a:prstGeom prst="rect">
            <a:avLst/>
          </a:prstGeom>
          <a:noFill/>
          <a:ln w="9525">
            <a:noFill/>
            <a:miter lim="800000"/>
            <a:headEnd/>
            <a:tailEnd/>
          </a:ln>
        </p:spPr>
      </p:pic>
      <p:sp>
        <p:nvSpPr>
          <p:cNvPr id="5" name="标题 1"/>
          <p:cNvSpPr txBox="1">
            <a:spLocks/>
          </p:cNvSpPr>
          <p:nvPr/>
        </p:nvSpPr>
        <p:spPr>
          <a:xfrm>
            <a:off x="4860032" y="4049688"/>
            <a:ext cx="3672408" cy="387424"/>
          </a:xfrm>
          <a:prstGeom prst="rect">
            <a:avLst/>
          </a:prstGeom>
        </p:spPr>
        <p:txBody>
          <a:bodyPr>
            <a:noAutofit/>
          </a:bodyPr>
          <a:lstStyle/>
          <a:p>
            <a:pPr algn="ctr">
              <a:spcBef>
                <a:spcPct val="0"/>
              </a:spcBef>
            </a:pPr>
            <a:r>
              <a:rPr lang="en-GB" sz="2000" b="1" dirty="0" smtClean="0"/>
              <a:t>Key component: HTS magnet</a:t>
            </a:r>
            <a:endParaRPr kumimoji="0" lang="zh-CN" altLang="en-US" sz="2000" b="0" i="0" u="none" strike="noStrike" kern="1200" cap="none" spc="0" normalizeH="0" baseline="0" noProof="0" dirty="0">
              <a:ln>
                <a:noFill/>
              </a:ln>
              <a:uLnTx/>
              <a:uFillTx/>
              <a:latin typeface="+mj-lt"/>
              <a:ea typeface="+mj-ea"/>
              <a:cs typeface="+mj-cs"/>
            </a:endParaRPr>
          </a:p>
        </p:txBody>
      </p:sp>
      <p:sp>
        <p:nvSpPr>
          <p:cNvPr id="6" name="右箭头 5"/>
          <p:cNvSpPr/>
          <p:nvPr/>
        </p:nvSpPr>
        <p:spPr>
          <a:xfrm rot="10800000">
            <a:off x="4139952" y="2609528"/>
            <a:ext cx="1080120" cy="432048"/>
          </a:xfrm>
          <a:prstGeom prst="rightArrow">
            <a:avLst>
              <a:gd name="adj1" fmla="val 42784"/>
              <a:gd name="adj2" fmla="val 5000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矩形 6"/>
          <p:cNvSpPr/>
          <p:nvPr/>
        </p:nvSpPr>
        <p:spPr>
          <a:xfrm>
            <a:off x="6156176" y="5157192"/>
            <a:ext cx="2592288" cy="792088"/>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rgbClr val="FFC000"/>
                </a:solidFill>
              </a:rPr>
              <a:t>High Uniformity</a:t>
            </a:r>
            <a:endParaRPr lang="en-GB" sz="2000" b="1" dirty="0">
              <a:solidFill>
                <a:srgbClr val="FFC000"/>
              </a:solidFill>
            </a:endParaRPr>
          </a:p>
        </p:txBody>
      </p:sp>
      <p:sp>
        <p:nvSpPr>
          <p:cNvPr id="8" name="矩形 7"/>
          <p:cNvSpPr/>
          <p:nvPr/>
        </p:nvSpPr>
        <p:spPr>
          <a:xfrm>
            <a:off x="3275856" y="5157192"/>
            <a:ext cx="2592288" cy="792088"/>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rgbClr val="00B050"/>
                </a:solidFill>
              </a:rPr>
              <a:t>Strong Magnetic Field</a:t>
            </a:r>
            <a:endParaRPr lang="en-GB" sz="2000" b="1" dirty="0">
              <a:solidFill>
                <a:srgbClr val="00B050"/>
              </a:solidFill>
            </a:endParaRPr>
          </a:p>
        </p:txBody>
      </p:sp>
      <p:sp>
        <p:nvSpPr>
          <p:cNvPr id="9" name="矩形 8"/>
          <p:cNvSpPr/>
          <p:nvPr/>
        </p:nvSpPr>
        <p:spPr>
          <a:xfrm>
            <a:off x="395536" y="5157192"/>
            <a:ext cx="2592288" cy="79208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rgbClr val="0070C0"/>
                </a:solidFill>
              </a:rPr>
              <a:t>Compact Geometry</a:t>
            </a:r>
            <a:endParaRPr lang="en-GB" sz="2000" b="1" dirty="0">
              <a:solidFill>
                <a:srgbClr val="0070C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57200" y="-27384"/>
            <a:ext cx="8229600" cy="648072"/>
          </a:xfrm>
          <a:prstGeom prst="rect">
            <a:avLst/>
          </a:prstGeom>
        </p:spPr>
        <p:txBody>
          <a:bodyPr>
            <a:noAutofit/>
          </a:bodyPr>
          <a:lstStyle/>
          <a:p>
            <a:pPr algn="ctr">
              <a:spcBef>
                <a:spcPct val="0"/>
              </a:spcBef>
            </a:pPr>
            <a:r>
              <a:rPr lang="en-GB" sz="3200" b="1" dirty="0" smtClean="0"/>
              <a:t>Strong and Uniform HTS Magnet</a:t>
            </a:r>
            <a:endParaRPr kumimoji="0" lang="zh-CN" altLang="en-US" sz="3200" b="0" i="0" u="none" strike="noStrike" kern="1200" cap="none" spc="0" normalizeH="0" baseline="0" noProof="0" dirty="0">
              <a:ln>
                <a:noFill/>
              </a:ln>
              <a:uLnTx/>
              <a:uFillTx/>
              <a:latin typeface="+mj-lt"/>
              <a:ea typeface="+mj-ea"/>
              <a:cs typeface="+mj-cs"/>
            </a:endParaRPr>
          </a:p>
        </p:txBody>
      </p:sp>
      <p:pic>
        <p:nvPicPr>
          <p:cNvPr id="44033" name="Picture 1"/>
          <p:cNvPicPr>
            <a:picLocks noChangeAspect="1" noChangeArrowheads="1"/>
          </p:cNvPicPr>
          <p:nvPr/>
        </p:nvPicPr>
        <p:blipFill>
          <a:blip r:embed="rId2" cstate="print"/>
          <a:srcRect/>
          <a:stretch>
            <a:fillRect/>
          </a:stretch>
        </p:blipFill>
        <p:spPr bwMode="auto">
          <a:xfrm>
            <a:off x="25971" y="692696"/>
            <a:ext cx="5232051" cy="1459615"/>
          </a:xfrm>
          <a:prstGeom prst="rect">
            <a:avLst/>
          </a:prstGeom>
          <a:noFill/>
          <a:ln w="9525">
            <a:noFill/>
            <a:miter lim="800000"/>
            <a:headEnd/>
            <a:tailEnd/>
          </a:ln>
        </p:spPr>
      </p:pic>
      <p:sp>
        <p:nvSpPr>
          <p:cNvPr id="4" name="标题 1"/>
          <p:cNvSpPr txBox="1">
            <a:spLocks/>
          </p:cNvSpPr>
          <p:nvPr/>
        </p:nvSpPr>
        <p:spPr>
          <a:xfrm>
            <a:off x="5148064" y="620688"/>
            <a:ext cx="3995936" cy="2016224"/>
          </a:xfrm>
          <a:prstGeom prst="rect">
            <a:avLst/>
          </a:prstGeom>
        </p:spPr>
        <p:txBody>
          <a:bodyPr>
            <a:noAutofit/>
          </a:bodyPr>
          <a:lstStyle/>
          <a:p>
            <a:pPr algn="ctr">
              <a:spcBef>
                <a:spcPct val="0"/>
              </a:spcBef>
            </a:pPr>
            <a:r>
              <a:rPr lang="en-GB" b="1" dirty="0" smtClean="0"/>
              <a:t>Second Generation (2G) HTS</a:t>
            </a:r>
          </a:p>
          <a:p>
            <a:pPr algn="ctr">
              <a:spcBef>
                <a:spcPct val="0"/>
              </a:spcBef>
            </a:pPr>
            <a:r>
              <a:rPr kumimoji="0" lang="en-GB" altLang="zh-CN" b="1" i="0" u="none" strike="noStrike" kern="1200" cap="none" spc="0" normalizeH="0" baseline="0" noProof="0" dirty="0" smtClean="0">
                <a:ln>
                  <a:noFill/>
                </a:ln>
                <a:uLnTx/>
                <a:uFillTx/>
                <a:latin typeface="+mj-lt"/>
                <a:ea typeface="+mj-ea"/>
                <a:cs typeface="+mj-cs"/>
              </a:rPr>
              <a:t>e.g. </a:t>
            </a:r>
            <a:r>
              <a:rPr kumimoji="0" lang="en-GB" altLang="zh-CN" b="1" i="0" u="none" strike="noStrike" kern="1200" cap="none" spc="0" normalizeH="0" baseline="0" noProof="0" dirty="0" err="1" smtClean="0">
                <a:ln>
                  <a:noFill/>
                </a:ln>
                <a:uLnTx/>
                <a:uFillTx/>
                <a:latin typeface="+mj-lt"/>
                <a:ea typeface="+mj-ea"/>
                <a:cs typeface="+mj-cs"/>
              </a:rPr>
              <a:t>ReBCO</a:t>
            </a:r>
            <a:r>
              <a:rPr kumimoji="0" lang="en-GB" altLang="zh-CN" b="1" i="0" u="none" strike="noStrike" kern="1200" cap="none" spc="0" normalizeH="0" noProof="0" dirty="0" smtClean="0">
                <a:ln>
                  <a:noFill/>
                </a:ln>
                <a:uLnTx/>
                <a:uFillTx/>
                <a:latin typeface="+mj-lt"/>
                <a:ea typeface="+mj-ea"/>
                <a:cs typeface="+mj-cs"/>
              </a:rPr>
              <a:t> </a:t>
            </a:r>
            <a:r>
              <a:rPr lang="en-GB" b="1" dirty="0" smtClean="0"/>
              <a:t>HTS tape</a:t>
            </a:r>
          </a:p>
          <a:p>
            <a:pPr algn="ctr">
              <a:spcBef>
                <a:spcPct val="0"/>
              </a:spcBef>
            </a:pPr>
            <a:endParaRPr lang="en-US" sz="1400" dirty="0" smtClean="0">
              <a:solidFill>
                <a:srgbClr val="0070C0"/>
              </a:solidFill>
            </a:endParaRPr>
          </a:p>
          <a:p>
            <a:pPr algn="ctr">
              <a:spcBef>
                <a:spcPct val="0"/>
              </a:spcBef>
            </a:pPr>
            <a:r>
              <a:rPr lang="en-US" sz="1400" b="1" dirty="0" smtClean="0">
                <a:solidFill>
                  <a:srgbClr val="0070C0"/>
                </a:solidFill>
              </a:rPr>
              <a:t>High aspect-ratio dimension</a:t>
            </a:r>
            <a:endParaRPr lang="en-GB" b="1" dirty="0" smtClean="0"/>
          </a:p>
          <a:p>
            <a:pPr algn="ctr">
              <a:spcBef>
                <a:spcPct val="0"/>
              </a:spcBef>
            </a:pPr>
            <a:r>
              <a:rPr kumimoji="0" lang="en-GB" altLang="zh-CN" b="1" i="0" u="none" strike="noStrike" kern="1200" cap="none" spc="0" normalizeH="0" baseline="0" noProof="0" dirty="0" smtClean="0">
                <a:ln>
                  <a:noFill/>
                </a:ln>
                <a:solidFill>
                  <a:srgbClr val="FF0000"/>
                </a:solidFill>
                <a:uLnTx/>
                <a:uFillTx/>
                <a:latin typeface="+mj-lt"/>
                <a:ea typeface="+mj-ea"/>
                <a:cs typeface="+mj-cs"/>
              </a:rPr>
              <a:t>Challenges:</a:t>
            </a:r>
            <a:r>
              <a:rPr kumimoji="0" lang="en-GB" altLang="zh-CN" b="1" i="0" u="none" strike="noStrike" kern="1200" cap="none" spc="0" normalizeH="0" noProof="0" dirty="0" smtClean="0">
                <a:ln>
                  <a:noFill/>
                </a:ln>
                <a:solidFill>
                  <a:srgbClr val="FF0000"/>
                </a:solidFill>
                <a:uLnTx/>
                <a:uFillTx/>
                <a:latin typeface="+mj-lt"/>
                <a:ea typeface="+mj-ea"/>
                <a:cs typeface="+mj-cs"/>
              </a:rPr>
              <a:t> </a:t>
            </a:r>
          </a:p>
          <a:p>
            <a:pPr algn="ctr">
              <a:spcBef>
                <a:spcPct val="0"/>
              </a:spcBef>
            </a:pPr>
            <a:r>
              <a:rPr kumimoji="0" lang="en-GB" altLang="zh-CN" b="1" i="0" u="none" strike="noStrike" kern="1200" cap="none" spc="0" normalizeH="0" baseline="0" noProof="0" dirty="0" smtClean="0">
                <a:ln>
                  <a:noFill/>
                </a:ln>
                <a:solidFill>
                  <a:srgbClr val="FF0000"/>
                </a:solidFill>
                <a:uLnTx/>
                <a:uFillTx/>
                <a:latin typeface="+mj-lt"/>
                <a:ea typeface="+mj-ea"/>
                <a:cs typeface="+mj-cs"/>
              </a:rPr>
              <a:t>uniformity optimization</a:t>
            </a:r>
          </a:p>
          <a:p>
            <a:pPr algn="ctr">
              <a:spcBef>
                <a:spcPct val="0"/>
              </a:spcBef>
            </a:pPr>
            <a:endParaRPr lang="en-GB" altLang="zh-CN" b="1" dirty="0" smtClean="0">
              <a:solidFill>
                <a:srgbClr val="FF0000"/>
              </a:solidFill>
              <a:latin typeface="+mj-lt"/>
              <a:ea typeface="+mj-ea"/>
              <a:cs typeface="+mj-cs"/>
            </a:endParaRPr>
          </a:p>
          <a:p>
            <a:pPr algn="ctr">
              <a:spcBef>
                <a:spcPct val="0"/>
              </a:spcBef>
            </a:pPr>
            <a:r>
              <a:rPr kumimoji="0" lang="en-GB" altLang="zh-CN" b="1" i="0" u="none" strike="noStrike" kern="1200" cap="none" spc="0" normalizeH="0" baseline="0" noProof="0" dirty="0" smtClean="0">
                <a:ln>
                  <a:noFill/>
                </a:ln>
                <a:solidFill>
                  <a:srgbClr val="00B050"/>
                </a:solidFill>
                <a:uLnTx/>
                <a:uFillTx/>
                <a:latin typeface="+mj-lt"/>
                <a:ea typeface="+mj-ea"/>
                <a:cs typeface="+mj-cs"/>
              </a:rPr>
              <a:t>Powerful </a:t>
            </a:r>
            <a:r>
              <a:rPr lang="en-GB" b="1" dirty="0" smtClean="0">
                <a:solidFill>
                  <a:srgbClr val="00B050"/>
                </a:solidFill>
                <a:sym typeface="Wingdings" pitchFamily="2" charset="2"/>
              </a:rPr>
              <a:t>optimization tool needed</a:t>
            </a:r>
            <a:endParaRPr kumimoji="0" lang="zh-CN" altLang="en-US" b="0" i="0" u="none" strike="noStrike" kern="1200" cap="none" spc="0" normalizeH="0" baseline="0" noProof="0" dirty="0">
              <a:ln>
                <a:noFill/>
              </a:ln>
              <a:solidFill>
                <a:srgbClr val="00B050"/>
              </a:solidFill>
              <a:uLnTx/>
              <a:uFillTx/>
              <a:latin typeface="+mj-lt"/>
              <a:ea typeface="+mj-ea"/>
              <a:cs typeface="+mj-cs"/>
            </a:endParaRPr>
          </a:p>
        </p:txBody>
      </p:sp>
      <p:sp>
        <p:nvSpPr>
          <p:cNvPr id="5" name="标题 1"/>
          <p:cNvSpPr txBox="1">
            <a:spLocks/>
          </p:cNvSpPr>
          <p:nvPr/>
        </p:nvSpPr>
        <p:spPr>
          <a:xfrm>
            <a:off x="395536" y="2080303"/>
            <a:ext cx="4824536" cy="360040"/>
          </a:xfrm>
          <a:prstGeom prst="rect">
            <a:avLst/>
          </a:prstGeom>
        </p:spPr>
        <p:txBody>
          <a:bodyPr>
            <a:noAutofit/>
          </a:bodyPr>
          <a:lstStyle/>
          <a:p>
            <a:pPr algn="ctr">
              <a:spcBef>
                <a:spcPct val="0"/>
              </a:spcBef>
            </a:pPr>
            <a:r>
              <a:rPr lang="en-US" sz="1600" dirty="0" smtClean="0"/>
              <a:t>Shanghai Superconductor Technology</a:t>
            </a:r>
            <a:r>
              <a:rPr lang="en-US" sz="1600" baseline="30000" dirty="0" smtClean="0"/>
              <a:t>®</a:t>
            </a:r>
            <a:endParaRPr kumimoji="0" lang="zh-CN" altLang="en-US" sz="1600" b="0" i="0" u="none" strike="noStrike" kern="1200" cap="none" spc="0" normalizeH="0" baseline="0" noProof="0" dirty="0">
              <a:ln>
                <a:noFill/>
              </a:ln>
              <a:uLnTx/>
              <a:uFillTx/>
              <a:latin typeface="+mj-lt"/>
              <a:ea typeface="+mj-ea"/>
              <a:cs typeface="+mj-cs"/>
            </a:endParaRPr>
          </a:p>
        </p:txBody>
      </p:sp>
      <p:pic>
        <p:nvPicPr>
          <p:cNvPr id="44034" name="Picture 2"/>
          <p:cNvPicPr>
            <a:picLocks noChangeAspect="1" noChangeArrowheads="1"/>
          </p:cNvPicPr>
          <p:nvPr/>
        </p:nvPicPr>
        <p:blipFill>
          <a:blip r:embed="rId3" cstate="print"/>
          <a:srcRect/>
          <a:stretch>
            <a:fillRect/>
          </a:stretch>
        </p:blipFill>
        <p:spPr bwMode="auto">
          <a:xfrm>
            <a:off x="35496" y="2690486"/>
            <a:ext cx="4608512" cy="3428732"/>
          </a:xfrm>
          <a:prstGeom prst="rect">
            <a:avLst/>
          </a:prstGeom>
          <a:noFill/>
          <a:ln w="9525">
            <a:noFill/>
            <a:miter lim="800000"/>
            <a:headEnd/>
            <a:tailEnd/>
          </a:ln>
        </p:spPr>
      </p:pic>
      <p:pic>
        <p:nvPicPr>
          <p:cNvPr id="3" name="Picture 1"/>
          <p:cNvPicPr>
            <a:picLocks noChangeAspect="1" noChangeArrowheads="1"/>
          </p:cNvPicPr>
          <p:nvPr/>
        </p:nvPicPr>
        <p:blipFill>
          <a:blip r:embed="rId4" cstate="print"/>
          <a:srcRect/>
          <a:stretch>
            <a:fillRect/>
          </a:stretch>
        </p:blipFill>
        <p:spPr bwMode="auto">
          <a:xfrm>
            <a:off x="4807346" y="2780928"/>
            <a:ext cx="4301158" cy="2771637"/>
          </a:xfrm>
          <a:prstGeom prst="rect">
            <a:avLst/>
          </a:prstGeom>
          <a:noFill/>
          <a:ln w="9525">
            <a:noFill/>
            <a:miter lim="800000"/>
            <a:headEnd/>
            <a:tailEnd/>
          </a:ln>
        </p:spPr>
      </p:pic>
      <p:sp>
        <p:nvSpPr>
          <p:cNvPr id="8" name="TextBox 7"/>
          <p:cNvSpPr txBox="1"/>
          <p:nvPr/>
        </p:nvSpPr>
        <p:spPr>
          <a:xfrm>
            <a:off x="4788024" y="5703639"/>
            <a:ext cx="4355976" cy="461665"/>
          </a:xfrm>
          <a:prstGeom prst="rect">
            <a:avLst/>
          </a:prstGeom>
          <a:noFill/>
        </p:spPr>
        <p:txBody>
          <a:bodyPr wrap="square" rtlCol="0">
            <a:spAutoFit/>
          </a:bodyPr>
          <a:lstStyle/>
          <a:p>
            <a:pPr>
              <a:buFont typeface="Wingdings"/>
              <a:buChar char="è"/>
            </a:pPr>
            <a:r>
              <a:rPr lang="en-GB" sz="1200" b="1" dirty="0" smtClean="0">
                <a:solidFill>
                  <a:srgbClr val="0000FF"/>
                </a:solidFill>
                <a:sym typeface="Wingdings" pitchFamily="2" charset="2"/>
              </a:rPr>
              <a:t>Genetic Algorithm (GA) optimization were based on the FEM package COMSOL </a:t>
            </a:r>
            <a:r>
              <a:rPr lang="en-GB" sz="1200" b="1" dirty="0" err="1" smtClean="0">
                <a:solidFill>
                  <a:srgbClr val="0000FF"/>
                </a:solidFill>
                <a:sym typeface="Wingdings" pitchFamily="2" charset="2"/>
              </a:rPr>
              <a:t>Multiphysics</a:t>
            </a:r>
            <a:r>
              <a:rPr lang="en-GB" sz="1200" b="1" dirty="0" smtClean="0">
                <a:solidFill>
                  <a:srgbClr val="0000FF"/>
                </a:solidFill>
                <a:sym typeface="Wingdings" pitchFamily="2" charset="2"/>
              </a:rPr>
              <a:t> with the </a:t>
            </a:r>
            <a:r>
              <a:rPr lang="en-GB" sz="1200" b="1" dirty="0" err="1" smtClean="0">
                <a:solidFill>
                  <a:srgbClr val="0000FF"/>
                </a:solidFill>
                <a:sym typeface="Wingdings" pitchFamily="2" charset="2"/>
              </a:rPr>
              <a:t>LiveLink</a:t>
            </a:r>
            <a:r>
              <a:rPr lang="en-GB" sz="1200" b="1" dirty="0" smtClean="0">
                <a:solidFill>
                  <a:srgbClr val="0000FF"/>
                </a:solidFill>
                <a:sym typeface="Wingdings" pitchFamily="2" charset="2"/>
              </a:rPr>
              <a:t> for MATLAB.</a:t>
            </a:r>
          </a:p>
        </p:txBody>
      </p:sp>
      <p:pic>
        <p:nvPicPr>
          <p:cNvPr id="6" name="Picture 2"/>
          <p:cNvPicPr>
            <a:picLocks noChangeAspect="1" noChangeArrowheads="1"/>
          </p:cNvPicPr>
          <p:nvPr/>
        </p:nvPicPr>
        <p:blipFill>
          <a:blip r:embed="rId5" cstate="print"/>
          <a:srcRect/>
          <a:stretch>
            <a:fillRect/>
          </a:stretch>
        </p:blipFill>
        <p:spPr bwMode="auto">
          <a:xfrm>
            <a:off x="5148064" y="4365104"/>
            <a:ext cx="2278757" cy="95947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p:nvPr/>
        </p:nvPicPr>
        <p:blipFill>
          <a:blip r:embed="rId2" cstate="print"/>
          <a:srcRect/>
          <a:stretch>
            <a:fillRect/>
          </a:stretch>
        </p:blipFill>
        <p:spPr bwMode="auto">
          <a:xfrm>
            <a:off x="110430" y="1124744"/>
            <a:ext cx="4605586" cy="3456384"/>
          </a:xfrm>
          <a:prstGeom prst="rect">
            <a:avLst/>
          </a:prstGeom>
          <a:noFill/>
          <a:ln w="9525">
            <a:noFill/>
            <a:miter lim="800000"/>
            <a:headEnd/>
            <a:tailEnd/>
          </a:ln>
        </p:spPr>
      </p:pic>
      <p:pic>
        <p:nvPicPr>
          <p:cNvPr id="3" name="图片 2"/>
          <p:cNvPicPr/>
          <p:nvPr/>
        </p:nvPicPr>
        <p:blipFill>
          <a:blip r:embed="rId3" cstate="print"/>
          <a:srcRect/>
          <a:stretch>
            <a:fillRect/>
          </a:stretch>
        </p:blipFill>
        <p:spPr bwMode="auto">
          <a:xfrm>
            <a:off x="4788023" y="980728"/>
            <a:ext cx="4208417" cy="4735215"/>
          </a:xfrm>
          <a:prstGeom prst="rect">
            <a:avLst/>
          </a:prstGeom>
          <a:noFill/>
          <a:ln w="9525">
            <a:noFill/>
            <a:miter lim="800000"/>
            <a:headEnd/>
            <a:tailEnd/>
          </a:ln>
        </p:spPr>
      </p:pic>
      <p:sp>
        <p:nvSpPr>
          <p:cNvPr id="4" name="标题 1"/>
          <p:cNvSpPr txBox="1">
            <a:spLocks/>
          </p:cNvSpPr>
          <p:nvPr/>
        </p:nvSpPr>
        <p:spPr>
          <a:xfrm>
            <a:off x="457200" y="-27384"/>
            <a:ext cx="8229600" cy="648072"/>
          </a:xfrm>
          <a:prstGeom prst="rect">
            <a:avLst/>
          </a:prstGeom>
        </p:spPr>
        <p:txBody>
          <a:bodyPr>
            <a:noAutofit/>
          </a:bodyPr>
          <a:lstStyle/>
          <a:p>
            <a:pPr algn="ctr">
              <a:spcBef>
                <a:spcPct val="0"/>
              </a:spcBef>
            </a:pPr>
            <a:r>
              <a:rPr lang="en-GB" sz="3200" b="1" dirty="0" smtClean="0"/>
              <a:t>Optimisation Strategy </a:t>
            </a:r>
            <a:endParaRPr kumimoji="0" lang="zh-CN" altLang="en-US" sz="3200" b="0" i="0" u="none" strike="noStrike" kern="1200" cap="none" spc="0" normalizeH="0" baseline="0" noProof="0" dirty="0">
              <a:ln>
                <a:noFill/>
              </a:ln>
              <a:uLnTx/>
              <a:uFillTx/>
              <a:latin typeface="+mj-lt"/>
              <a:ea typeface="+mj-ea"/>
              <a:cs typeface="+mj-cs"/>
            </a:endParaRPr>
          </a:p>
        </p:txBody>
      </p:sp>
      <p:sp>
        <p:nvSpPr>
          <p:cNvPr id="5" name="TextBox 4"/>
          <p:cNvSpPr txBox="1"/>
          <p:nvPr/>
        </p:nvSpPr>
        <p:spPr>
          <a:xfrm>
            <a:off x="251520" y="5733256"/>
            <a:ext cx="8892480" cy="461665"/>
          </a:xfrm>
          <a:prstGeom prst="rect">
            <a:avLst/>
          </a:prstGeom>
          <a:noFill/>
        </p:spPr>
        <p:txBody>
          <a:bodyPr wrap="square" rtlCol="0">
            <a:spAutoFit/>
          </a:bodyPr>
          <a:lstStyle/>
          <a:p>
            <a:pPr>
              <a:buFont typeface="Wingdings"/>
              <a:buChar char="è"/>
            </a:pPr>
            <a:r>
              <a:rPr lang="en-GB" sz="1200" b="1" dirty="0" smtClean="0">
                <a:solidFill>
                  <a:srgbClr val="0000FF"/>
                </a:solidFill>
                <a:sym typeface="Wingdings" pitchFamily="2" charset="2"/>
              </a:rPr>
              <a:t>5-set of double-pancake HTS </a:t>
            </a:r>
            <a:r>
              <a:rPr lang="en-GB" sz="1200" b="1" dirty="0" smtClean="0">
                <a:solidFill>
                  <a:srgbClr val="0000FF"/>
                </a:solidFill>
                <a:sym typeface="Wingdings" pitchFamily="2" charset="2"/>
              </a:rPr>
              <a:t>coils. If </a:t>
            </a:r>
            <a:r>
              <a:rPr lang="en-GB" sz="1200" b="1" dirty="0" smtClean="0">
                <a:solidFill>
                  <a:srgbClr val="0000FF"/>
                </a:solidFill>
                <a:sym typeface="Wingdings" pitchFamily="2" charset="2"/>
              </a:rPr>
              <a:t>the criteria achieved, the optimization iterations stopped; otherwise, the iterations continued to </a:t>
            </a:r>
            <a:r>
              <a:rPr lang="en-GB" sz="1200" b="1" dirty="0" smtClean="0">
                <a:solidFill>
                  <a:srgbClr val="0000FF"/>
                </a:solidFill>
                <a:sym typeface="Wingdings" pitchFamily="2" charset="2"/>
              </a:rPr>
              <a:t>reach </a:t>
            </a:r>
            <a:r>
              <a:rPr lang="en-GB" sz="1200" b="1" dirty="0" smtClean="0">
                <a:solidFill>
                  <a:srgbClr val="0000FF"/>
                </a:solidFill>
                <a:sym typeface="Wingdings" pitchFamily="2" charset="2"/>
              </a:rPr>
              <a:t>the targets through repetitive selection, crossover, mutation, and elite preservation, until targets achieved.</a:t>
            </a:r>
            <a:endParaRPr lang="en-GB" sz="1200" b="1" dirty="0" smtClean="0">
              <a:solidFill>
                <a:srgbClr val="0000FF"/>
              </a:solidFill>
              <a:sym typeface="Wingdings" pitchFamily="2" charset="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57200" y="-27384"/>
            <a:ext cx="8229600" cy="648072"/>
          </a:xfrm>
          <a:prstGeom prst="rect">
            <a:avLst/>
          </a:prstGeom>
        </p:spPr>
        <p:txBody>
          <a:bodyPr>
            <a:noAutofit/>
          </a:bodyPr>
          <a:lstStyle/>
          <a:p>
            <a:pPr algn="ctr">
              <a:spcBef>
                <a:spcPct val="0"/>
              </a:spcBef>
            </a:pPr>
            <a:r>
              <a:rPr lang="en-GB" sz="3200" b="1" dirty="0" smtClean="0"/>
              <a:t>Magnetic Profile </a:t>
            </a:r>
            <a:endParaRPr kumimoji="0" lang="zh-CN" altLang="en-US" sz="3200" b="0" i="0" u="none" strike="noStrike" kern="1200" cap="none" spc="0" normalizeH="0" baseline="0" noProof="0" dirty="0">
              <a:ln>
                <a:noFill/>
              </a:ln>
              <a:uLnTx/>
              <a:uFillTx/>
              <a:latin typeface="+mj-lt"/>
              <a:ea typeface="+mj-ea"/>
              <a:cs typeface="+mj-cs"/>
            </a:endParaRPr>
          </a:p>
        </p:txBody>
      </p:sp>
      <p:pic>
        <p:nvPicPr>
          <p:cNvPr id="3" name="图片 2" descr="D:\Documents\University of Cambridge (Post-doc)\MT2019\Transaction1\overall magnet.png"/>
          <p:cNvPicPr/>
          <p:nvPr/>
        </p:nvPicPr>
        <p:blipFill>
          <a:blip r:embed="rId2" cstate="print"/>
          <a:srcRect/>
          <a:stretch>
            <a:fillRect/>
          </a:stretch>
        </p:blipFill>
        <p:spPr bwMode="auto">
          <a:xfrm>
            <a:off x="467544" y="3429000"/>
            <a:ext cx="4294780" cy="2736304"/>
          </a:xfrm>
          <a:prstGeom prst="rect">
            <a:avLst/>
          </a:prstGeom>
          <a:noFill/>
          <a:ln w="9525">
            <a:noFill/>
            <a:miter lim="800000"/>
            <a:headEnd/>
            <a:tailEnd/>
          </a:ln>
        </p:spPr>
      </p:pic>
      <p:pic>
        <p:nvPicPr>
          <p:cNvPr id="4" name="图片 3" descr="D:\Documents\University of Cambridge (Post-doc)\MT2019\Transaction1\single end pancake.png"/>
          <p:cNvPicPr/>
          <p:nvPr/>
        </p:nvPicPr>
        <p:blipFill>
          <a:blip r:embed="rId3" cstate="print"/>
          <a:srcRect/>
          <a:stretch>
            <a:fillRect/>
          </a:stretch>
        </p:blipFill>
        <p:spPr bwMode="auto">
          <a:xfrm>
            <a:off x="683568" y="457624"/>
            <a:ext cx="3528392" cy="2780348"/>
          </a:xfrm>
          <a:prstGeom prst="rect">
            <a:avLst/>
          </a:prstGeom>
          <a:noFill/>
          <a:ln w="9525">
            <a:noFill/>
            <a:miter lim="800000"/>
            <a:headEnd/>
            <a:tailEnd/>
          </a:ln>
        </p:spPr>
      </p:pic>
      <p:pic>
        <p:nvPicPr>
          <p:cNvPr id="5" name="图片 4"/>
          <p:cNvPicPr/>
          <p:nvPr/>
        </p:nvPicPr>
        <p:blipFill>
          <a:blip r:embed="rId4" cstate="print"/>
          <a:srcRect/>
          <a:stretch>
            <a:fillRect/>
          </a:stretch>
        </p:blipFill>
        <p:spPr bwMode="auto">
          <a:xfrm>
            <a:off x="5050356" y="3345558"/>
            <a:ext cx="3456384" cy="2819746"/>
          </a:xfrm>
          <a:prstGeom prst="rect">
            <a:avLst/>
          </a:prstGeom>
          <a:noFill/>
          <a:ln w="9525">
            <a:noFill/>
            <a:miter lim="800000"/>
            <a:headEnd/>
            <a:tailEnd/>
          </a:ln>
        </p:spPr>
      </p:pic>
      <p:pic>
        <p:nvPicPr>
          <p:cNvPr id="6" name="图片 5" descr="D:\Documents\University of Cambridge (Post-doc)\MT2019\Transaction1\double end pancake.png"/>
          <p:cNvPicPr>
            <a:picLocks noChangeAspect="1"/>
          </p:cNvPicPr>
          <p:nvPr/>
        </p:nvPicPr>
        <p:blipFill>
          <a:blip r:embed="rId5" cstate="print"/>
          <a:srcRect/>
          <a:stretch>
            <a:fillRect/>
          </a:stretch>
        </p:blipFill>
        <p:spPr bwMode="auto">
          <a:xfrm>
            <a:off x="5194372" y="448097"/>
            <a:ext cx="3517797" cy="2772000"/>
          </a:xfrm>
          <a:prstGeom prst="rect">
            <a:avLst/>
          </a:prstGeom>
          <a:noFill/>
          <a:ln w="9525">
            <a:noFill/>
            <a:miter lim="800000"/>
            <a:headEnd/>
            <a:tailEnd/>
          </a:ln>
        </p:spPr>
      </p:pic>
      <p:sp>
        <p:nvSpPr>
          <p:cNvPr id="7" name="矩形 6"/>
          <p:cNvSpPr/>
          <p:nvPr/>
        </p:nvSpPr>
        <p:spPr>
          <a:xfrm>
            <a:off x="4806280" y="3161526"/>
            <a:ext cx="4337720" cy="276999"/>
          </a:xfrm>
          <a:prstGeom prst="rect">
            <a:avLst/>
          </a:prstGeom>
        </p:spPr>
        <p:txBody>
          <a:bodyPr wrap="square">
            <a:spAutoFit/>
          </a:bodyPr>
          <a:lstStyle/>
          <a:p>
            <a:r>
              <a:rPr lang="en-US" sz="1200" b="1" dirty="0" err="1" smtClean="0"/>
              <a:t>Inhomogeneity</a:t>
            </a:r>
            <a:r>
              <a:rPr lang="en-US" sz="1200" b="1" dirty="0" smtClean="0"/>
              <a:t> </a:t>
            </a:r>
            <a:r>
              <a:rPr lang="en-US" sz="1200" b="1" dirty="0" smtClean="0"/>
              <a:t>in a 10 cm DSV (2-layer end double-pancake case)</a:t>
            </a:r>
            <a:endParaRPr lang="en-GB" sz="1200" b="1" dirty="0"/>
          </a:p>
        </p:txBody>
      </p:sp>
      <p:sp>
        <p:nvSpPr>
          <p:cNvPr id="8" name="矩形 7"/>
          <p:cNvSpPr/>
          <p:nvPr/>
        </p:nvSpPr>
        <p:spPr>
          <a:xfrm>
            <a:off x="377627" y="3161526"/>
            <a:ext cx="4410397" cy="276999"/>
          </a:xfrm>
          <a:prstGeom prst="rect">
            <a:avLst/>
          </a:prstGeom>
        </p:spPr>
        <p:txBody>
          <a:bodyPr wrap="square">
            <a:spAutoFit/>
          </a:bodyPr>
          <a:lstStyle/>
          <a:p>
            <a:r>
              <a:rPr lang="en-US" sz="1200" b="1" dirty="0" err="1" smtClean="0"/>
              <a:t>Inhomogeneity</a:t>
            </a:r>
            <a:r>
              <a:rPr lang="en-US" sz="1200" b="1" dirty="0" smtClean="0"/>
              <a:t> </a:t>
            </a:r>
            <a:r>
              <a:rPr lang="en-US" sz="1200" b="1" dirty="0" smtClean="0"/>
              <a:t>in a 10 cm DSV </a:t>
            </a:r>
            <a:r>
              <a:rPr lang="en-US" sz="1200" b="1" dirty="0" smtClean="0"/>
              <a:t>(1-layer </a:t>
            </a:r>
            <a:r>
              <a:rPr lang="en-US" sz="1200" b="1" dirty="0" smtClean="0"/>
              <a:t>end double-pancake case)</a:t>
            </a:r>
            <a:endParaRPr lang="en-GB" sz="12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57200" y="-27384"/>
            <a:ext cx="8229600" cy="648072"/>
          </a:xfrm>
          <a:prstGeom prst="rect">
            <a:avLst/>
          </a:prstGeom>
        </p:spPr>
        <p:txBody>
          <a:bodyPr>
            <a:noAutofit/>
          </a:bodyPr>
          <a:lstStyle/>
          <a:p>
            <a:pPr algn="ctr">
              <a:spcBef>
                <a:spcPct val="0"/>
              </a:spcBef>
            </a:pPr>
            <a:r>
              <a:rPr lang="en-GB" sz="3200" b="1" dirty="0" smtClean="0"/>
              <a:t>Sensitivity Study </a:t>
            </a:r>
            <a:endParaRPr kumimoji="0" lang="zh-CN" altLang="en-US" sz="3200" b="0" i="0" u="none" strike="noStrike" kern="1200" cap="none" spc="0" normalizeH="0" baseline="0" noProof="0" dirty="0">
              <a:ln>
                <a:noFill/>
              </a:ln>
              <a:uLnTx/>
              <a:uFillTx/>
              <a:latin typeface="+mj-lt"/>
              <a:ea typeface="+mj-ea"/>
              <a:cs typeface="+mj-cs"/>
            </a:endParaRPr>
          </a:p>
        </p:txBody>
      </p:sp>
      <p:pic>
        <p:nvPicPr>
          <p:cNvPr id="3" name="图片 2"/>
          <p:cNvPicPr/>
          <p:nvPr/>
        </p:nvPicPr>
        <p:blipFill>
          <a:blip r:embed="rId2" cstate="print"/>
          <a:srcRect/>
          <a:stretch>
            <a:fillRect/>
          </a:stretch>
        </p:blipFill>
        <p:spPr bwMode="auto">
          <a:xfrm>
            <a:off x="107503" y="1556792"/>
            <a:ext cx="4377801" cy="3564112"/>
          </a:xfrm>
          <a:prstGeom prst="rect">
            <a:avLst/>
          </a:prstGeom>
          <a:noFill/>
          <a:ln w="9525">
            <a:noFill/>
            <a:miter lim="800000"/>
            <a:headEnd/>
            <a:tailEnd/>
          </a:ln>
        </p:spPr>
      </p:pic>
      <p:pic>
        <p:nvPicPr>
          <p:cNvPr id="4" name="图片 3"/>
          <p:cNvPicPr>
            <a:picLocks noChangeAspect="1"/>
          </p:cNvPicPr>
          <p:nvPr/>
        </p:nvPicPr>
        <p:blipFill>
          <a:blip r:embed="rId3" cstate="print"/>
          <a:srcRect/>
          <a:stretch>
            <a:fillRect/>
          </a:stretch>
        </p:blipFill>
        <p:spPr bwMode="auto">
          <a:xfrm>
            <a:off x="4716016" y="1556792"/>
            <a:ext cx="4347685" cy="3564000"/>
          </a:xfrm>
          <a:prstGeom prst="rect">
            <a:avLst/>
          </a:prstGeom>
          <a:noFill/>
          <a:ln w="9525">
            <a:noFill/>
            <a:miter lim="800000"/>
            <a:headEnd/>
            <a:tailEnd/>
          </a:ln>
        </p:spPr>
      </p:pic>
      <p:sp>
        <p:nvSpPr>
          <p:cNvPr id="5" name="TextBox 4"/>
          <p:cNvSpPr txBox="1"/>
          <p:nvPr/>
        </p:nvSpPr>
        <p:spPr>
          <a:xfrm>
            <a:off x="1115616" y="5661248"/>
            <a:ext cx="6984776" cy="461665"/>
          </a:xfrm>
          <a:prstGeom prst="rect">
            <a:avLst/>
          </a:prstGeom>
          <a:noFill/>
        </p:spPr>
        <p:txBody>
          <a:bodyPr wrap="square" rtlCol="0">
            <a:spAutoFit/>
          </a:bodyPr>
          <a:lstStyle/>
          <a:p>
            <a:pPr>
              <a:buFont typeface="Wingdings"/>
              <a:buChar char="è"/>
            </a:pPr>
            <a:r>
              <a:rPr lang="en-GB" sz="1200" b="1" dirty="0" smtClean="0">
                <a:solidFill>
                  <a:srgbClr val="0000FF"/>
                </a:solidFill>
                <a:sym typeface="Wingdings" pitchFamily="2" charset="2"/>
              </a:rPr>
              <a:t>The sensitivity </a:t>
            </a:r>
            <a:r>
              <a:rPr lang="en-GB" sz="1200" b="1" dirty="0" smtClean="0">
                <a:solidFill>
                  <a:srgbClr val="0000FF"/>
                </a:solidFill>
                <a:sym typeface="Wingdings" pitchFamily="2" charset="2"/>
              </a:rPr>
              <a:t>studies were carried out, for the relationship between the homogeneity in a 10 cm </a:t>
            </a:r>
            <a:r>
              <a:rPr lang="en-GB" sz="1200" b="1" dirty="0" smtClean="0">
                <a:solidFill>
                  <a:srgbClr val="0000FF"/>
                </a:solidFill>
                <a:sym typeface="Wingdings" pitchFamily="2" charset="2"/>
              </a:rPr>
              <a:t>DSV and (1</a:t>
            </a:r>
            <a:r>
              <a:rPr lang="en-GB" sz="1200" b="1" dirty="0" smtClean="0">
                <a:solidFill>
                  <a:srgbClr val="0000FF"/>
                </a:solidFill>
                <a:sym typeface="Wingdings" pitchFamily="2" charset="2"/>
              </a:rPr>
              <a:t>) magnet length, and (2) thickness of HTS tape</a:t>
            </a:r>
            <a:r>
              <a:rPr lang="en-GB" sz="1200" b="1" dirty="0" smtClean="0">
                <a:solidFill>
                  <a:srgbClr val="0000FF"/>
                </a:solidFill>
                <a:sym typeface="Wingdings" pitchFamily="2" charset="2"/>
              </a:rPr>
              <a:t>.</a:t>
            </a:r>
            <a:endParaRPr lang="en-GB" sz="1200" b="1" dirty="0" smtClean="0">
              <a:solidFill>
                <a:srgbClr val="0000FF"/>
              </a:solidFill>
              <a:sym typeface="Wingdings" pitchFamily="2" charset="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11897</TotalTime>
  <Words>1266</Words>
  <Application>Microsoft Office PowerPoint</Application>
  <PresentationFormat>全屏显示(4:3)</PresentationFormat>
  <Paragraphs>131</Paragraphs>
  <Slides>23</Slides>
  <Notes>2</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23</vt:i4>
      </vt:variant>
    </vt:vector>
  </HeadingPairs>
  <TitlesOfParts>
    <vt:vector size="25" baseType="lpstr">
      <vt:lpstr>Office 主题</vt:lpstr>
      <vt:lpstr>公式</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Boyang</dc:creator>
  <cp:lastModifiedBy>bs506</cp:lastModifiedBy>
  <cp:revision>853</cp:revision>
  <dcterms:created xsi:type="dcterms:W3CDTF">2015-06-23T15:08:37Z</dcterms:created>
  <dcterms:modified xsi:type="dcterms:W3CDTF">2019-09-23T22:21:52Z</dcterms:modified>
</cp:coreProperties>
</file>