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51206400" cy="30276800"/>
  <p:notesSz cx="29814838" cy="50742850"/>
  <p:defaultTextStyle>
    <a:defPPr>
      <a:defRPr lang="en-US"/>
    </a:defPPr>
    <a:lvl1pPr marL="0" algn="l" defTabSz="4176248" rtl="0" eaLnBrk="1" latinLnBrk="0" hangingPunct="1">
      <a:defRPr sz="8200" kern="1200">
        <a:solidFill>
          <a:schemeClr val="tx1"/>
        </a:solidFill>
        <a:latin typeface="+mn-lt"/>
        <a:ea typeface="+mn-ea"/>
        <a:cs typeface="+mn-cs"/>
      </a:defRPr>
    </a:lvl1pPr>
    <a:lvl2pPr marL="2088124" algn="l" defTabSz="4176248" rtl="0" eaLnBrk="1" latinLnBrk="0" hangingPunct="1">
      <a:defRPr sz="8200" kern="1200">
        <a:solidFill>
          <a:schemeClr val="tx1"/>
        </a:solidFill>
        <a:latin typeface="+mn-lt"/>
        <a:ea typeface="+mn-ea"/>
        <a:cs typeface="+mn-cs"/>
      </a:defRPr>
    </a:lvl2pPr>
    <a:lvl3pPr marL="4176248" algn="l" defTabSz="4176248" rtl="0" eaLnBrk="1" latinLnBrk="0" hangingPunct="1">
      <a:defRPr sz="8200" kern="1200">
        <a:solidFill>
          <a:schemeClr val="tx1"/>
        </a:solidFill>
        <a:latin typeface="+mn-lt"/>
        <a:ea typeface="+mn-ea"/>
        <a:cs typeface="+mn-cs"/>
      </a:defRPr>
    </a:lvl3pPr>
    <a:lvl4pPr marL="6264372" algn="l" defTabSz="4176248" rtl="0" eaLnBrk="1" latinLnBrk="0" hangingPunct="1">
      <a:defRPr sz="8200" kern="1200">
        <a:solidFill>
          <a:schemeClr val="tx1"/>
        </a:solidFill>
        <a:latin typeface="+mn-lt"/>
        <a:ea typeface="+mn-ea"/>
        <a:cs typeface="+mn-cs"/>
      </a:defRPr>
    </a:lvl4pPr>
    <a:lvl5pPr marL="8352495" algn="l" defTabSz="4176248" rtl="0" eaLnBrk="1" latinLnBrk="0" hangingPunct="1">
      <a:defRPr sz="8200" kern="1200">
        <a:solidFill>
          <a:schemeClr val="tx1"/>
        </a:solidFill>
        <a:latin typeface="+mn-lt"/>
        <a:ea typeface="+mn-ea"/>
        <a:cs typeface="+mn-cs"/>
      </a:defRPr>
    </a:lvl5pPr>
    <a:lvl6pPr marL="10440619" algn="l" defTabSz="4176248" rtl="0" eaLnBrk="1" latinLnBrk="0" hangingPunct="1">
      <a:defRPr sz="8200" kern="1200">
        <a:solidFill>
          <a:schemeClr val="tx1"/>
        </a:solidFill>
        <a:latin typeface="+mn-lt"/>
        <a:ea typeface="+mn-ea"/>
        <a:cs typeface="+mn-cs"/>
      </a:defRPr>
    </a:lvl6pPr>
    <a:lvl7pPr marL="12528743" algn="l" defTabSz="4176248" rtl="0" eaLnBrk="1" latinLnBrk="0" hangingPunct="1">
      <a:defRPr sz="8200" kern="1200">
        <a:solidFill>
          <a:schemeClr val="tx1"/>
        </a:solidFill>
        <a:latin typeface="+mn-lt"/>
        <a:ea typeface="+mn-ea"/>
        <a:cs typeface="+mn-cs"/>
      </a:defRPr>
    </a:lvl7pPr>
    <a:lvl8pPr marL="14616867" algn="l" defTabSz="4176248" rtl="0" eaLnBrk="1" latinLnBrk="0" hangingPunct="1">
      <a:defRPr sz="8200" kern="1200">
        <a:solidFill>
          <a:schemeClr val="tx1"/>
        </a:solidFill>
        <a:latin typeface="+mn-lt"/>
        <a:ea typeface="+mn-ea"/>
        <a:cs typeface="+mn-cs"/>
      </a:defRPr>
    </a:lvl8pPr>
    <a:lvl9pPr marL="16704991" algn="l" defTabSz="4176248"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536">
          <p15:clr>
            <a:srgbClr val="A4A3A4"/>
          </p15:clr>
        </p15:guide>
        <p15:guide id="2" pos="16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800000"/>
    <a:srgbClr val="0489FF"/>
    <a:srgbClr val="C083F4"/>
    <a:srgbClr val="ABC1C5"/>
    <a:srgbClr val="B0BA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9629" autoAdjust="0"/>
  </p:normalViewPr>
  <p:slideViewPr>
    <p:cSldViewPr>
      <p:cViewPr varScale="1">
        <p:scale>
          <a:sx n="26" d="100"/>
          <a:sy n="26" d="100"/>
        </p:scale>
        <p:origin x="1284" y="174"/>
      </p:cViewPr>
      <p:guideLst>
        <p:guide orient="horz" pos="9536"/>
        <p:guide pos="16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12923012" cy="2537553"/>
          </a:xfrm>
          <a:prstGeom prst="rect">
            <a:avLst/>
          </a:prstGeom>
        </p:spPr>
        <p:txBody>
          <a:bodyPr vert="horz" lIns="441866" tIns="220933" rIns="441866" bIns="220933" rtlCol="0"/>
          <a:lstStyle>
            <a:lvl1pPr algn="l">
              <a:defRPr sz="5800"/>
            </a:lvl1pPr>
          </a:lstStyle>
          <a:p>
            <a:endParaRPr lang="en-US"/>
          </a:p>
        </p:txBody>
      </p:sp>
      <p:sp>
        <p:nvSpPr>
          <p:cNvPr id="3" name="Date Placeholder 2"/>
          <p:cNvSpPr>
            <a:spLocks noGrp="1"/>
          </p:cNvSpPr>
          <p:nvPr>
            <p:ph type="dt" idx="1"/>
          </p:nvPr>
        </p:nvSpPr>
        <p:spPr>
          <a:xfrm>
            <a:off x="16884865" y="3"/>
            <a:ext cx="12923012" cy="2537553"/>
          </a:xfrm>
          <a:prstGeom prst="rect">
            <a:avLst/>
          </a:prstGeom>
        </p:spPr>
        <p:txBody>
          <a:bodyPr vert="horz" lIns="441866" tIns="220933" rIns="441866" bIns="220933" rtlCol="0"/>
          <a:lstStyle>
            <a:lvl1pPr algn="r">
              <a:defRPr sz="5800"/>
            </a:lvl1pPr>
          </a:lstStyle>
          <a:p>
            <a:fld id="{0F17B7FB-602B-7549-BCB8-1F8C32340094}" type="datetimeFigureOut">
              <a:rPr lang="en-US" smtClean="0"/>
              <a:pPr/>
              <a:t>9/19/2019</a:t>
            </a:fld>
            <a:endParaRPr lang="en-US"/>
          </a:p>
        </p:txBody>
      </p:sp>
      <p:sp>
        <p:nvSpPr>
          <p:cNvPr id="4" name="Slide Image Placeholder 3"/>
          <p:cNvSpPr>
            <a:spLocks noGrp="1" noRot="1" noChangeAspect="1"/>
          </p:cNvSpPr>
          <p:nvPr>
            <p:ph type="sldImg" idx="2"/>
          </p:nvPr>
        </p:nvSpPr>
        <p:spPr>
          <a:xfrm>
            <a:off x="-1189038" y="3802063"/>
            <a:ext cx="32192913" cy="19035712"/>
          </a:xfrm>
          <a:prstGeom prst="rect">
            <a:avLst/>
          </a:prstGeom>
          <a:noFill/>
          <a:ln w="12700">
            <a:solidFill>
              <a:prstClr val="black"/>
            </a:solidFill>
          </a:ln>
        </p:spPr>
        <p:txBody>
          <a:bodyPr vert="horz" lIns="441866" tIns="220933" rIns="441866" bIns="220933" rtlCol="0" anchor="ctr"/>
          <a:lstStyle/>
          <a:p>
            <a:endParaRPr lang="en-US"/>
          </a:p>
        </p:txBody>
      </p:sp>
      <p:sp>
        <p:nvSpPr>
          <p:cNvPr id="5" name="Notes Placeholder 4"/>
          <p:cNvSpPr>
            <a:spLocks noGrp="1"/>
          </p:cNvSpPr>
          <p:nvPr>
            <p:ph type="body" sz="quarter" idx="3"/>
          </p:nvPr>
        </p:nvSpPr>
        <p:spPr>
          <a:xfrm>
            <a:off x="2980093" y="24102651"/>
            <a:ext cx="23854656" cy="22837956"/>
          </a:xfrm>
          <a:prstGeom prst="rect">
            <a:avLst/>
          </a:prstGeom>
        </p:spPr>
        <p:txBody>
          <a:bodyPr vert="horz" lIns="441866" tIns="220933" rIns="441866" bIns="2209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48197140"/>
            <a:ext cx="12923012" cy="2537548"/>
          </a:xfrm>
          <a:prstGeom prst="rect">
            <a:avLst/>
          </a:prstGeom>
        </p:spPr>
        <p:txBody>
          <a:bodyPr vert="horz" lIns="441866" tIns="220933" rIns="441866" bIns="220933" rtlCol="0" anchor="b"/>
          <a:lstStyle>
            <a:lvl1pPr algn="l">
              <a:defRPr sz="5800"/>
            </a:lvl1pPr>
          </a:lstStyle>
          <a:p>
            <a:endParaRPr lang="en-US"/>
          </a:p>
        </p:txBody>
      </p:sp>
      <p:sp>
        <p:nvSpPr>
          <p:cNvPr id="7" name="Slide Number Placeholder 6"/>
          <p:cNvSpPr>
            <a:spLocks noGrp="1"/>
          </p:cNvSpPr>
          <p:nvPr>
            <p:ph type="sldNum" sz="quarter" idx="5"/>
          </p:nvPr>
        </p:nvSpPr>
        <p:spPr>
          <a:xfrm>
            <a:off x="16884865" y="48197140"/>
            <a:ext cx="12923012" cy="2537548"/>
          </a:xfrm>
          <a:prstGeom prst="rect">
            <a:avLst/>
          </a:prstGeom>
        </p:spPr>
        <p:txBody>
          <a:bodyPr vert="horz" lIns="441866" tIns="220933" rIns="441866" bIns="220933" rtlCol="0" anchor="b"/>
          <a:lstStyle>
            <a:lvl1pPr algn="r">
              <a:defRPr sz="5800"/>
            </a:lvl1pPr>
          </a:lstStyle>
          <a:p>
            <a:fld id="{08C092A9-63DB-4A42-BC43-23689A3183E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9038" y="3802063"/>
            <a:ext cx="32192913" cy="19035712"/>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8C092A9-63DB-4A42-BC43-23689A3183E5}"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1" y="9405434"/>
            <a:ext cx="43525440" cy="6489888"/>
          </a:xfrm>
        </p:spPr>
        <p:txBody>
          <a:bodyPr/>
          <a:lstStyle/>
          <a:p>
            <a:r>
              <a:rPr lang="en-US"/>
              <a:t>Click to edit Master title style</a:t>
            </a:r>
            <a:endParaRPr lang="en-GB"/>
          </a:p>
        </p:txBody>
      </p:sp>
      <p:sp>
        <p:nvSpPr>
          <p:cNvPr id="3" name="Subtitle 2"/>
          <p:cNvSpPr>
            <a:spLocks noGrp="1"/>
          </p:cNvSpPr>
          <p:nvPr>
            <p:ph type="subTitle" idx="1"/>
          </p:nvPr>
        </p:nvSpPr>
        <p:spPr>
          <a:xfrm>
            <a:off x="7680960" y="17156854"/>
            <a:ext cx="35844481" cy="7737404"/>
          </a:xfrm>
        </p:spPr>
        <p:txBody>
          <a:bodyPr/>
          <a:lstStyle>
            <a:lvl1pPr marL="0" indent="0" algn="ctr">
              <a:buNone/>
              <a:defRPr>
                <a:solidFill>
                  <a:schemeClr val="tx1">
                    <a:tint val="75000"/>
                  </a:schemeClr>
                </a:solidFill>
              </a:defRPr>
            </a:lvl1pPr>
            <a:lvl2pPr marL="2088124" indent="0" algn="ctr">
              <a:buNone/>
              <a:defRPr>
                <a:solidFill>
                  <a:schemeClr val="tx1">
                    <a:tint val="75000"/>
                  </a:schemeClr>
                </a:solidFill>
              </a:defRPr>
            </a:lvl2pPr>
            <a:lvl3pPr marL="4176248" indent="0" algn="ctr">
              <a:buNone/>
              <a:defRPr>
                <a:solidFill>
                  <a:schemeClr val="tx1">
                    <a:tint val="75000"/>
                  </a:schemeClr>
                </a:solidFill>
              </a:defRPr>
            </a:lvl3pPr>
            <a:lvl4pPr marL="6264372" indent="0" algn="ctr">
              <a:buNone/>
              <a:defRPr>
                <a:solidFill>
                  <a:schemeClr val="tx1">
                    <a:tint val="75000"/>
                  </a:schemeClr>
                </a:solidFill>
              </a:defRPr>
            </a:lvl4pPr>
            <a:lvl5pPr marL="8352495" indent="0" algn="ctr">
              <a:buNone/>
              <a:defRPr>
                <a:solidFill>
                  <a:schemeClr val="tx1">
                    <a:tint val="75000"/>
                  </a:schemeClr>
                </a:solidFill>
              </a:defRPr>
            </a:lvl5pPr>
            <a:lvl6pPr marL="10440619" indent="0" algn="ctr">
              <a:buNone/>
              <a:defRPr>
                <a:solidFill>
                  <a:schemeClr val="tx1">
                    <a:tint val="75000"/>
                  </a:schemeClr>
                </a:solidFill>
              </a:defRPr>
            </a:lvl6pPr>
            <a:lvl7pPr marL="12528743" indent="0" algn="ctr">
              <a:buNone/>
              <a:defRPr>
                <a:solidFill>
                  <a:schemeClr val="tx1">
                    <a:tint val="75000"/>
                  </a:schemeClr>
                </a:solidFill>
              </a:defRPr>
            </a:lvl7pPr>
            <a:lvl8pPr marL="14616867" indent="0" algn="ctr">
              <a:buNone/>
              <a:defRPr>
                <a:solidFill>
                  <a:schemeClr val="tx1">
                    <a:tint val="75000"/>
                  </a:schemeClr>
                </a:solidFill>
              </a:defRPr>
            </a:lvl8pPr>
            <a:lvl9pPr marL="16704991"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636206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794740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3808392" y="5354508"/>
            <a:ext cx="53935628" cy="11404962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1983723" y="5354508"/>
            <a:ext cx="160971233" cy="1140496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319500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2547996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3" y="19455651"/>
            <a:ext cx="43525440" cy="6013309"/>
          </a:xfrm>
        </p:spPr>
        <p:txBody>
          <a:bodyPr anchor="t"/>
          <a:lstStyle>
            <a:lvl1pPr algn="l">
              <a:defRPr sz="18300" b="1" cap="all"/>
            </a:lvl1pPr>
          </a:lstStyle>
          <a:p>
            <a:r>
              <a:rPr lang="en-US"/>
              <a:t>Click to edit Master title style</a:t>
            </a:r>
            <a:endParaRPr lang="en-GB"/>
          </a:p>
        </p:txBody>
      </p:sp>
      <p:sp>
        <p:nvSpPr>
          <p:cNvPr id="3" name="Text Placeholder 2"/>
          <p:cNvSpPr>
            <a:spLocks noGrp="1"/>
          </p:cNvSpPr>
          <p:nvPr>
            <p:ph type="body" idx="1"/>
          </p:nvPr>
        </p:nvSpPr>
        <p:spPr>
          <a:xfrm>
            <a:off x="4044953" y="12832602"/>
            <a:ext cx="43525440" cy="6623048"/>
          </a:xfrm>
        </p:spPr>
        <p:txBody>
          <a:bodyPr anchor="b"/>
          <a:lstStyle>
            <a:lvl1pPr marL="0" indent="0">
              <a:buNone/>
              <a:defRPr sz="9100">
                <a:solidFill>
                  <a:schemeClr val="tx1">
                    <a:tint val="75000"/>
                  </a:schemeClr>
                </a:solidFill>
              </a:defRPr>
            </a:lvl1pPr>
            <a:lvl2pPr marL="2088124" indent="0">
              <a:buNone/>
              <a:defRPr sz="8200">
                <a:solidFill>
                  <a:schemeClr val="tx1">
                    <a:tint val="75000"/>
                  </a:schemeClr>
                </a:solidFill>
              </a:defRPr>
            </a:lvl2pPr>
            <a:lvl3pPr marL="4176248" indent="0">
              <a:buNone/>
              <a:defRPr sz="7300">
                <a:solidFill>
                  <a:schemeClr val="tx1">
                    <a:tint val="75000"/>
                  </a:schemeClr>
                </a:solidFill>
              </a:defRPr>
            </a:lvl3pPr>
            <a:lvl4pPr marL="6264372" indent="0">
              <a:buNone/>
              <a:defRPr sz="6400">
                <a:solidFill>
                  <a:schemeClr val="tx1">
                    <a:tint val="75000"/>
                  </a:schemeClr>
                </a:solidFill>
              </a:defRPr>
            </a:lvl4pPr>
            <a:lvl5pPr marL="8352495" indent="0">
              <a:buNone/>
              <a:defRPr sz="6400">
                <a:solidFill>
                  <a:schemeClr val="tx1">
                    <a:tint val="75000"/>
                  </a:schemeClr>
                </a:solidFill>
              </a:defRPr>
            </a:lvl5pPr>
            <a:lvl6pPr marL="10440619" indent="0">
              <a:buNone/>
              <a:defRPr sz="6400">
                <a:solidFill>
                  <a:schemeClr val="tx1">
                    <a:tint val="75000"/>
                  </a:schemeClr>
                </a:solidFill>
              </a:defRPr>
            </a:lvl6pPr>
            <a:lvl7pPr marL="12528743" indent="0">
              <a:buNone/>
              <a:defRPr sz="6400">
                <a:solidFill>
                  <a:schemeClr val="tx1">
                    <a:tint val="75000"/>
                  </a:schemeClr>
                </a:solidFill>
              </a:defRPr>
            </a:lvl7pPr>
            <a:lvl8pPr marL="14616867" indent="0">
              <a:buNone/>
              <a:defRPr sz="6400">
                <a:solidFill>
                  <a:schemeClr val="tx1">
                    <a:tint val="75000"/>
                  </a:schemeClr>
                </a:solidFill>
              </a:defRPr>
            </a:lvl8pPr>
            <a:lvl9pPr marL="16704991"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920453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11983723" y="31187911"/>
            <a:ext cx="107453433" cy="8821622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120290593" y="31187911"/>
            <a:ext cx="107453427" cy="88216225"/>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249592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212477"/>
            <a:ext cx="46085761" cy="5046133"/>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2560320" y="6777240"/>
            <a:ext cx="22625053" cy="2824431"/>
          </a:xfrm>
        </p:spPr>
        <p:txBody>
          <a:bodyPr anchor="b"/>
          <a:lstStyle>
            <a:lvl1pPr marL="0" indent="0">
              <a:buNone/>
              <a:defRPr sz="11000" b="1"/>
            </a:lvl1pPr>
            <a:lvl2pPr marL="2088124" indent="0">
              <a:buNone/>
              <a:defRPr sz="9100" b="1"/>
            </a:lvl2pPr>
            <a:lvl3pPr marL="4176248" indent="0">
              <a:buNone/>
              <a:defRPr sz="8200" b="1"/>
            </a:lvl3pPr>
            <a:lvl4pPr marL="6264372" indent="0">
              <a:buNone/>
              <a:defRPr sz="7300" b="1"/>
            </a:lvl4pPr>
            <a:lvl5pPr marL="8352495" indent="0">
              <a:buNone/>
              <a:defRPr sz="7300" b="1"/>
            </a:lvl5pPr>
            <a:lvl6pPr marL="10440619" indent="0">
              <a:buNone/>
              <a:defRPr sz="7300" b="1"/>
            </a:lvl6pPr>
            <a:lvl7pPr marL="12528743" indent="0">
              <a:buNone/>
              <a:defRPr sz="7300" b="1"/>
            </a:lvl7pPr>
            <a:lvl8pPr marL="14616867" indent="0">
              <a:buNone/>
              <a:defRPr sz="7300" b="1"/>
            </a:lvl8pPr>
            <a:lvl9pPr marL="16704991" indent="0">
              <a:buNone/>
              <a:defRPr sz="7300" b="1"/>
            </a:lvl9pPr>
          </a:lstStyle>
          <a:p>
            <a:pPr lvl="0"/>
            <a:r>
              <a:rPr lang="en-US"/>
              <a:t>Click to edit Master text styles</a:t>
            </a:r>
          </a:p>
        </p:txBody>
      </p:sp>
      <p:sp>
        <p:nvSpPr>
          <p:cNvPr id="4" name="Content Placeholder 3"/>
          <p:cNvSpPr>
            <a:spLocks noGrp="1"/>
          </p:cNvSpPr>
          <p:nvPr>
            <p:ph sz="half" idx="2"/>
          </p:nvPr>
        </p:nvSpPr>
        <p:spPr>
          <a:xfrm>
            <a:off x="2560320" y="9601671"/>
            <a:ext cx="22625053" cy="17444205"/>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26012143" y="6777240"/>
            <a:ext cx="22633940" cy="2824431"/>
          </a:xfrm>
        </p:spPr>
        <p:txBody>
          <a:bodyPr anchor="b"/>
          <a:lstStyle>
            <a:lvl1pPr marL="0" indent="0">
              <a:buNone/>
              <a:defRPr sz="11000" b="1"/>
            </a:lvl1pPr>
            <a:lvl2pPr marL="2088124" indent="0">
              <a:buNone/>
              <a:defRPr sz="9100" b="1"/>
            </a:lvl2pPr>
            <a:lvl3pPr marL="4176248" indent="0">
              <a:buNone/>
              <a:defRPr sz="8200" b="1"/>
            </a:lvl3pPr>
            <a:lvl4pPr marL="6264372" indent="0">
              <a:buNone/>
              <a:defRPr sz="7300" b="1"/>
            </a:lvl4pPr>
            <a:lvl5pPr marL="8352495" indent="0">
              <a:buNone/>
              <a:defRPr sz="7300" b="1"/>
            </a:lvl5pPr>
            <a:lvl6pPr marL="10440619" indent="0">
              <a:buNone/>
              <a:defRPr sz="7300" b="1"/>
            </a:lvl6pPr>
            <a:lvl7pPr marL="12528743" indent="0">
              <a:buNone/>
              <a:defRPr sz="7300" b="1"/>
            </a:lvl7pPr>
            <a:lvl8pPr marL="14616867" indent="0">
              <a:buNone/>
              <a:defRPr sz="7300" b="1"/>
            </a:lvl8pPr>
            <a:lvl9pPr marL="16704991" indent="0">
              <a:buNone/>
              <a:defRPr sz="7300" b="1"/>
            </a:lvl9pPr>
          </a:lstStyle>
          <a:p>
            <a:pPr lvl="0"/>
            <a:r>
              <a:rPr lang="en-US"/>
              <a:t>Click to edit Master text styles</a:t>
            </a:r>
          </a:p>
        </p:txBody>
      </p:sp>
      <p:sp>
        <p:nvSpPr>
          <p:cNvPr id="6" name="Content Placeholder 5"/>
          <p:cNvSpPr>
            <a:spLocks noGrp="1"/>
          </p:cNvSpPr>
          <p:nvPr>
            <p:ph sz="quarter" idx="4"/>
          </p:nvPr>
        </p:nvSpPr>
        <p:spPr>
          <a:xfrm>
            <a:off x="26012143" y="9601671"/>
            <a:ext cx="22633940" cy="17444205"/>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900485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318506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437863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2" y="1205465"/>
            <a:ext cx="16846553" cy="5130236"/>
          </a:xfrm>
        </p:spPr>
        <p:txBody>
          <a:bodyPr anchor="b"/>
          <a:lstStyle>
            <a:lvl1pPr algn="l">
              <a:defRPr sz="9100" b="1"/>
            </a:lvl1pPr>
          </a:lstStyle>
          <a:p>
            <a:r>
              <a:rPr lang="en-US"/>
              <a:t>Click to edit Master title style</a:t>
            </a:r>
            <a:endParaRPr lang="en-GB"/>
          </a:p>
        </p:txBody>
      </p:sp>
      <p:sp>
        <p:nvSpPr>
          <p:cNvPr id="3" name="Content Placeholder 2"/>
          <p:cNvSpPr>
            <a:spLocks noGrp="1"/>
          </p:cNvSpPr>
          <p:nvPr>
            <p:ph idx="1"/>
          </p:nvPr>
        </p:nvSpPr>
        <p:spPr>
          <a:xfrm>
            <a:off x="20020281" y="1205467"/>
            <a:ext cx="28625800" cy="2584041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2560322" y="6335703"/>
            <a:ext cx="16846553" cy="20710174"/>
          </a:xfrm>
        </p:spPr>
        <p:txBody>
          <a:bodyPr/>
          <a:lstStyle>
            <a:lvl1pPr marL="0" indent="0">
              <a:buNone/>
              <a:defRPr sz="6400"/>
            </a:lvl1pPr>
            <a:lvl2pPr marL="2088124" indent="0">
              <a:buNone/>
              <a:defRPr sz="5500"/>
            </a:lvl2pPr>
            <a:lvl3pPr marL="4176248" indent="0">
              <a:buNone/>
              <a:defRPr sz="4600"/>
            </a:lvl3pPr>
            <a:lvl4pPr marL="6264372" indent="0">
              <a:buNone/>
              <a:defRPr sz="4100"/>
            </a:lvl4pPr>
            <a:lvl5pPr marL="8352495" indent="0">
              <a:buNone/>
              <a:defRPr sz="4100"/>
            </a:lvl5pPr>
            <a:lvl6pPr marL="10440619" indent="0">
              <a:buNone/>
              <a:defRPr sz="4100"/>
            </a:lvl6pPr>
            <a:lvl7pPr marL="12528743" indent="0">
              <a:buNone/>
              <a:defRPr sz="4100"/>
            </a:lvl7pPr>
            <a:lvl8pPr marL="14616867" indent="0">
              <a:buNone/>
              <a:defRPr sz="4100"/>
            </a:lvl8pPr>
            <a:lvl9pPr marL="16704991"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3874883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4" y="21193761"/>
            <a:ext cx="30723840" cy="2502043"/>
          </a:xfrm>
        </p:spPr>
        <p:txBody>
          <a:bodyPr anchor="b"/>
          <a:lstStyle>
            <a:lvl1pPr algn="l">
              <a:defRPr sz="9100" b="1"/>
            </a:lvl1pPr>
          </a:lstStyle>
          <a:p>
            <a:r>
              <a:rPr lang="en-US"/>
              <a:t>Click to edit Master title style</a:t>
            </a:r>
            <a:endParaRPr lang="en-GB"/>
          </a:p>
        </p:txBody>
      </p:sp>
      <p:sp>
        <p:nvSpPr>
          <p:cNvPr id="3" name="Picture Placeholder 2"/>
          <p:cNvSpPr>
            <a:spLocks noGrp="1"/>
          </p:cNvSpPr>
          <p:nvPr>
            <p:ph type="pic" idx="1"/>
          </p:nvPr>
        </p:nvSpPr>
        <p:spPr>
          <a:xfrm>
            <a:off x="10036814" y="2705288"/>
            <a:ext cx="30723840" cy="18166080"/>
          </a:xfrm>
        </p:spPr>
        <p:txBody>
          <a:bodyPr/>
          <a:lstStyle>
            <a:lvl1pPr marL="0" indent="0">
              <a:buNone/>
              <a:defRPr sz="14600"/>
            </a:lvl1pPr>
            <a:lvl2pPr marL="2088124" indent="0">
              <a:buNone/>
              <a:defRPr sz="12800"/>
            </a:lvl2pPr>
            <a:lvl3pPr marL="4176248" indent="0">
              <a:buNone/>
              <a:defRPr sz="11000"/>
            </a:lvl3pPr>
            <a:lvl4pPr marL="6264372" indent="0">
              <a:buNone/>
              <a:defRPr sz="9100"/>
            </a:lvl4pPr>
            <a:lvl5pPr marL="8352495" indent="0">
              <a:buNone/>
              <a:defRPr sz="9100"/>
            </a:lvl5pPr>
            <a:lvl6pPr marL="10440619" indent="0">
              <a:buNone/>
              <a:defRPr sz="9100"/>
            </a:lvl6pPr>
            <a:lvl7pPr marL="12528743" indent="0">
              <a:buNone/>
              <a:defRPr sz="9100"/>
            </a:lvl7pPr>
            <a:lvl8pPr marL="14616867" indent="0">
              <a:buNone/>
              <a:defRPr sz="9100"/>
            </a:lvl8pPr>
            <a:lvl9pPr marL="16704991" indent="0">
              <a:buNone/>
              <a:defRPr sz="9100"/>
            </a:lvl9pPr>
          </a:lstStyle>
          <a:p>
            <a:endParaRPr lang="en-GB"/>
          </a:p>
        </p:txBody>
      </p:sp>
      <p:sp>
        <p:nvSpPr>
          <p:cNvPr id="4" name="Text Placeholder 3"/>
          <p:cNvSpPr>
            <a:spLocks noGrp="1"/>
          </p:cNvSpPr>
          <p:nvPr>
            <p:ph type="body" sz="half" idx="2"/>
          </p:nvPr>
        </p:nvSpPr>
        <p:spPr>
          <a:xfrm>
            <a:off x="10036814" y="23695804"/>
            <a:ext cx="30723840" cy="3553317"/>
          </a:xfrm>
        </p:spPr>
        <p:txBody>
          <a:bodyPr/>
          <a:lstStyle>
            <a:lvl1pPr marL="0" indent="0">
              <a:buNone/>
              <a:defRPr sz="6400"/>
            </a:lvl1pPr>
            <a:lvl2pPr marL="2088124" indent="0">
              <a:buNone/>
              <a:defRPr sz="5500"/>
            </a:lvl2pPr>
            <a:lvl3pPr marL="4176248" indent="0">
              <a:buNone/>
              <a:defRPr sz="4600"/>
            </a:lvl3pPr>
            <a:lvl4pPr marL="6264372" indent="0">
              <a:buNone/>
              <a:defRPr sz="4100"/>
            </a:lvl4pPr>
            <a:lvl5pPr marL="8352495" indent="0">
              <a:buNone/>
              <a:defRPr sz="4100"/>
            </a:lvl5pPr>
            <a:lvl6pPr marL="10440619" indent="0">
              <a:buNone/>
              <a:defRPr sz="4100"/>
            </a:lvl6pPr>
            <a:lvl7pPr marL="12528743" indent="0">
              <a:buNone/>
              <a:defRPr sz="4100"/>
            </a:lvl7pPr>
            <a:lvl8pPr marL="14616867" indent="0">
              <a:buNone/>
              <a:defRPr sz="4100"/>
            </a:lvl8pPr>
            <a:lvl9pPr marL="16704991"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1E0755C2-72BB-468C-9478-6FF4DE2F7058}" type="datetimeFigureOut">
              <a:rPr lang="en-GB" smtClean="0"/>
              <a:pPr/>
              <a:t>19/09/2019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EE9B775-1E9F-41A9-AEE3-25FC8DE357A9}" type="slidenum">
              <a:rPr lang="en-GB" smtClean="0"/>
              <a:pPr/>
              <a:t>‹#›</a:t>
            </a:fld>
            <a:endParaRPr lang="en-GB"/>
          </a:p>
        </p:txBody>
      </p:sp>
    </p:spTree>
    <p:extLst>
      <p:ext uri="{BB962C8B-B14F-4D97-AF65-F5344CB8AC3E}">
        <p14:creationId xmlns:p14="http://schemas.microsoft.com/office/powerpoint/2010/main" val="1401451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60320" y="1212477"/>
            <a:ext cx="46085761" cy="5046133"/>
          </a:xfrm>
          <a:prstGeom prst="rect">
            <a:avLst/>
          </a:prstGeom>
        </p:spPr>
        <p:txBody>
          <a:bodyPr vert="horz" lIns="417625" tIns="208812" rIns="417625" bIns="208812"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2560320" y="7064590"/>
            <a:ext cx="46085761" cy="19981289"/>
          </a:xfrm>
          <a:prstGeom prst="rect">
            <a:avLst/>
          </a:prstGeom>
        </p:spPr>
        <p:txBody>
          <a:bodyPr vert="horz" lIns="417625" tIns="208812" rIns="417625" bIns="20881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2560320" y="28062111"/>
            <a:ext cx="11948160" cy="1611959"/>
          </a:xfrm>
          <a:prstGeom prst="rect">
            <a:avLst/>
          </a:prstGeom>
        </p:spPr>
        <p:txBody>
          <a:bodyPr vert="horz" lIns="417625" tIns="208812" rIns="417625" bIns="208812" rtlCol="0" anchor="ctr"/>
          <a:lstStyle>
            <a:lvl1pPr algn="l">
              <a:defRPr sz="5500">
                <a:solidFill>
                  <a:schemeClr val="tx1">
                    <a:tint val="75000"/>
                  </a:schemeClr>
                </a:solidFill>
              </a:defRPr>
            </a:lvl1pPr>
          </a:lstStyle>
          <a:p>
            <a:fld id="{1E0755C2-72BB-468C-9478-6FF4DE2F7058}" type="datetimeFigureOut">
              <a:rPr lang="en-GB" smtClean="0"/>
              <a:pPr/>
              <a:t>19/09/2019</a:t>
            </a:fld>
            <a:endParaRPr lang="en-GB"/>
          </a:p>
        </p:txBody>
      </p:sp>
      <p:sp>
        <p:nvSpPr>
          <p:cNvPr id="5" name="Footer Placeholder 4"/>
          <p:cNvSpPr>
            <a:spLocks noGrp="1"/>
          </p:cNvSpPr>
          <p:nvPr>
            <p:ph type="ftr" sz="quarter" idx="3"/>
          </p:nvPr>
        </p:nvSpPr>
        <p:spPr>
          <a:xfrm>
            <a:off x="17495521" y="28062111"/>
            <a:ext cx="16215360" cy="1611959"/>
          </a:xfrm>
          <a:prstGeom prst="rect">
            <a:avLst/>
          </a:prstGeom>
        </p:spPr>
        <p:txBody>
          <a:bodyPr vert="horz" lIns="417625" tIns="208812" rIns="417625" bIns="208812"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36697920" y="28062111"/>
            <a:ext cx="11948160" cy="1611959"/>
          </a:xfrm>
          <a:prstGeom prst="rect">
            <a:avLst/>
          </a:prstGeom>
        </p:spPr>
        <p:txBody>
          <a:bodyPr vert="horz" lIns="417625" tIns="208812" rIns="417625" bIns="208812" rtlCol="0" anchor="ctr"/>
          <a:lstStyle>
            <a:lvl1pPr algn="r">
              <a:defRPr sz="5500">
                <a:solidFill>
                  <a:schemeClr val="tx1">
                    <a:tint val="75000"/>
                  </a:schemeClr>
                </a:solidFill>
              </a:defRPr>
            </a:lvl1pPr>
          </a:lstStyle>
          <a:p>
            <a:fld id="{CEE9B775-1E9F-41A9-AEE3-25FC8DE357A9}" type="slidenum">
              <a:rPr lang="en-GB" smtClean="0"/>
              <a:pPr/>
              <a:t>‹#›</a:t>
            </a:fld>
            <a:endParaRPr lang="en-GB"/>
          </a:p>
        </p:txBody>
      </p:sp>
    </p:spTree>
    <p:extLst>
      <p:ext uri="{BB962C8B-B14F-4D97-AF65-F5344CB8AC3E}">
        <p14:creationId xmlns:p14="http://schemas.microsoft.com/office/powerpoint/2010/main" val="3281014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248" rtl="0" eaLnBrk="1" latinLnBrk="0" hangingPunct="1">
        <a:spcBef>
          <a:spcPct val="0"/>
        </a:spcBef>
        <a:buNone/>
        <a:defRPr sz="20100" kern="1200">
          <a:solidFill>
            <a:schemeClr val="tx1"/>
          </a:solidFill>
          <a:latin typeface="+mj-lt"/>
          <a:ea typeface="+mj-ea"/>
          <a:cs typeface="+mj-cs"/>
        </a:defRPr>
      </a:lvl1pPr>
    </p:titleStyle>
    <p:bodyStyle>
      <a:lvl1pPr marL="1566093" indent="-1566093" algn="l" defTabSz="4176248"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201" indent="-1305077" algn="l" defTabSz="4176248"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310" indent="-1044062" algn="l" defTabSz="4176248"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433"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6557"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84681"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72805"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60929"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9053" indent="-1044062" algn="l" defTabSz="4176248"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6248" rtl="0" eaLnBrk="1" latinLnBrk="0" hangingPunct="1">
        <a:defRPr sz="8200" kern="1200">
          <a:solidFill>
            <a:schemeClr val="tx1"/>
          </a:solidFill>
          <a:latin typeface="+mn-lt"/>
          <a:ea typeface="+mn-ea"/>
          <a:cs typeface="+mn-cs"/>
        </a:defRPr>
      </a:lvl1pPr>
      <a:lvl2pPr marL="2088124" algn="l" defTabSz="4176248" rtl="0" eaLnBrk="1" latinLnBrk="0" hangingPunct="1">
        <a:defRPr sz="8200" kern="1200">
          <a:solidFill>
            <a:schemeClr val="tx1"/>
          </a:solidFill>
          <a:latin typeface="+mn-lt"/>
          <a:ea typeface="+mn-ea"/>
          <a:cs typeface="+mn-cs"/>
        </a:defRPr>
      </a:lvl2pPr>
      <a:lvl3pPr marL="4176248" algn="l" defTabSz="4176248" rtl="0" eaLnBrk="1" latinLnBrk="0" hangingPunct="1">
        <a:defRPr sz="8200" kern="1200">
          <a:solidFill>
            <a:schemeClr val="tx1"/>
          </a:solidFill>
          <a:latin typeface="+mn-lt"/>
          <a:ea typeface="+mn-ea"/>
          <a:cs typeface="+mn-cs"/>
        </a:defRPr>
      </a:lvl3pPr>
      <a:lvl4pPr marL="6264372" algn="l" defTabSz="4176248" rtl="0" eaLnBrk="1" latinLnBrk="0" hangingPunct="1">
        <a:defRPr sz="8200" kern="1200">
          <a:solidFill>
            <a:schemeClr val="tx1"/>
          </a:solidFill>
          <a:latin typeface="+mn-lt"/>
          <a:ea typeface="+mn-ea"/>
          <a:cs typeface="+mn-cs"/>
        </a:defRPr>
      </a:lvl4pPr>
      <a:lvl5pPr marL="8352495" algn="l" defTabSz="4176248" rtl="0" eaLnBrk="1" latinLnBrk="0" hangingPunct="1">
        <a:defRPr sz="8200" kern="1200">
          <a:solidFill>
            <a:schemeClr val="tx1"/>
          </a:solidFill>
          <a:latin typeface="+mn-lt"/>
          <a:ea typeface="+mn-ea"/>
          <a:cs typeface="+mn-cs"/>
        </a:defRPr>
      </a:lvl5pPr>
      <a:lvl6pPr marL="10440619" algn="l" defTabSz="4176248" rtl="0" eaLnBrk="1" latinLnBrk="0" hangingPunct="1">
        <a:defRPr sz="8200" kern="1200">
          <a:solidFill>
            <a:schemeClr val="tx1"/>
          </a:solidFill>
          <a:latin typeface="+mn-lt"/>
          <a:ea typeface="+mn-ea"/>
          <a:cs typeface="+mn-cs"/>
        </a:defRPr>
      </a:lvl6pPr>
      <a:lvl7pPr marL="12528743" algn="l" defTabSz="4176248" rtl="0" eaLnBrk="1" latinLnBrk="0" hangingPunct="1">
        <a:defRPr sz="8200" kern="1200">
          <a:solidFill>
            <a:schemeClr val="tx1"/>
          </a:solidFill>
          <a:latin typeface="+mn-lt"/>
          <a:ea typeface="+mn-ea"/>
          <a:cs typeface="+mn-cs"/>
        </a:defRPr>
      </a:lvl7pPr>
      <a:lvl8pPr marL="14616867" algn="l" defTabSz="4176248" rtl="0" eaLnBrk="1" latinLnBrk="0" hangingPunct="1">
        <a:defRPr sz="8200" kern="1200">
          <a:solidFill>
            <a:schemeClr val="tx1"/>
          </a:solidFill>
          <a:latin typeface="+mn-lt"/>
          <a:ea typeface="+mn-ea"/>
          <a:cs typeface="+mn-cs"/>
        </a:defRPr>
      </a:lvl8pPr>
      <a:lvl9pPr marL="16704991" algn="l" defTabSz="4176248"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ABC1C5"/>
        </a:solidFill>
        <a:effectLst/>
      </p:bgPr>
    </p:bg>
    <p:spTree>
      <p:nvGrpSpPr>
        <p:cNvPr id="1" name=""/>
        <p:cNvGrpSpPr/>
        <p:nvPr/>
      </p:nvGrpSpPr>
      <p:grpSpPr>
        <a:xfrm>
          <a:off x="0" y="0"/>
          <a:ext cx="0" cy="0"/>
          <a:chOff x="0" y="0"/>
          <a:chExt cx="0" cy="0"/>
        </a:xfrm>
      </p:grpSpPr>
      <p:sp>
        <p:nvSpPr>
          <p:cNvPr id="83" name="Rectangle 4"/>
          <p:cNvSpPr/>
          <p:nvPr/>
        </p:nvSpPr>
        <p:spPr>
          <a:xfrm>
            <a:off x="758361" y="11361712"/>
            <a:ext cx="24382800" cy="184929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Fig. 1. (a) Magnetic field distribution of the magnet; (b) Magnetic field distribution in longiFig. 1. (a) Magnetic field distribution of the magnet; (b) Magnetic field distribution in longitude direction on the test pletude direction on the test sample</a:t>
            </a:r>
            <a:endParaRPr lang="en-GB"/>
          </a:p>
        </p:txBody>
      </p:sp>
      <p:sp>
        <p:nvSpPr>
          <p:cNvPr id="4" name="Rectangle 3"/>
          <p:cNvSpPr/>
          <p:nvPr/>
        </p:nvSpPr>
        <p:spPr>
          <a:xfrm>
            <a:off x="753535" y="592784"/>
            <a:ext cx="49699331" cy="41156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p:cNvSpPr/>
          <p:nvPr/>
        </p:nvSpPr>
        <p:spPr>
          <a:xfrm>
            <a:off x="25960390" y="5186642"/>
            <a:ext cx="24382800" cy="195730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Rectangle 14"/>
          <p:cNvSpPr/>
          <p:nvPr/>
        </p:nvSpPr>
        <p:spPr>
          <a:xfrm>
            <a:off x="25950865" y="5180148"/>
            <a:ext cx="24411600" cy="900000"/>
          </a:xfrm>
          <a:prstGeom prst="rect">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500" b="1" dirty="0">
                <a:solidFill>
                  <a:schemeClr val="bg1"/>
                </a:solidFill>
                <a:latin typeface="Times New Roman" pitchFamily="18" charset="0"/>
                <a:cs typeface="Times New Roman" pitchFamily="18" charset="0"/>
              </a:rPr>
              <a:t>3</a:t>
            </a:r>
            <a:r>
              <a:rPr lang="en-GB" sz="5500" b="1">
                <a:solidFill>
                  <a:schemeClr val="bg1"/>
                </a:solidFill>
                <a:latin typeface="Times New Roman" pitchFamily="18" charset="0"/>
                <a:cs typeface="Times New Roman" pitchFamily="18" charset="0"/>
              </a:rPr>
              <a:t>. Superconducting wire &amp; conductor</a:t>
            </a:r>
            <a:endParaRPr lang="en-GB" sz="5500" dirty="0">
              <a:solidFill>
                <a:schemeClr val="bg1"/>
              </a:solidFill>
              <a:latin typeface="Times New Roman" pitchFamily="18" charset="0"/>
              <a:cs typeface="Times New Roman" pitchFamily="18" charset="0"/>
            </a:endParaRPr>
          </a:p>
        </p:txBody>
      </p:sp>
      <p:sp>
        <p:nvSpPr>
          <p:cNvPr id="39" name="TextBox 38"/>
          <p:cNvSpPr txBox="1"/>
          <p:nvPr/>
        </p:nvSpPr>
        <p:spPr>
          <a:xfrm>
            <a:off x="8072861" y="751610"/>
            <a:ext cx="39388376" cy="1246495"/>
          </a:xfrm>
          <a:prstGeom prst="rect">
            <a:avLst/>
          </a:prstGeom>
          <a:noFill/>
        </p:spPr>
        <p:txBody>
          <a:bodyPr wrap="square" rtlCol="0">
            <a:spAutoFit/>
          </a:bodyPr>
          <a:lstStyle/>
          <a:p>
            <a:pPr algn="ctr"/>
            <a:r>
              <a:rPr lang="en-US" sz="7500" b="1">
                <a:solidFill>
                  <a:srgbClr val="C00000"/>
                </a:solidFill>
                <a:latin typeface="Times New Roman" pitchFamily="18" charset="0"/>
                <a:cs typeface="Times New Roman" pitchFamily="18" charset="0"/>
              </a:rPr>
              <a:t>Conceptual Design of 15 Tesla Conductor Test Facility for Future Fusion Reactor</a:t>
            </a:r>
            <a:endParaRPr lang="en-GB" sz="7500" dirty="0">
              <a:solidFill>
                <a:srgbClr val="C00000"/>
              </a:solidFill>
              <a:latin typeface="Times New Roman" pitchFamily="18" charset="0"/>
              <a:cs typeface="Times New Roman" pitchFamily="18" charset="0"/>
            </a:endParaRPr>
          </a:p>
        </p:txBody>
      </p:sp>
      <p:sp>
        <p:nvSpPr>
          <p:cNvPr id="40" name="TextBox 39"/>
          <p:cNvSpPr txBox="1"/>
          <p:nvPr/>
        </p:nvSpPr>
        <p:spPr>
          <a:xfrm>
            <a:off x="10775975" y="1641901"/>
            <a:ext cx="33056646" cy="1108252"/>
          </a:xfrm>
          <a:prstGeom prst="rect">
            <a:avLst/>
          </a:prstGeom>
          <a:noFill/>
        </p:spPr>
        <p:txBody>
          <a:bodyPr wrap="square" rtlCol="0">
            <a:spAutoFit/>
          </a:bodyPr>
          <a:lstStyle/>
          <a:p>
            <a:pPr algn="ctr">
              <a:lnSpc>
                <a:spcPct val="150000"/>
              </a:lnSpc>
              <a:spcBef>
                <a:spcPts val="600"/>
              </a:spcBef>
              <a:spcAft>
                <a:spcPts val="600"/>
              </a:spcAft>
            </a:pPr>
            <a:r>
              <a:rPr lang="en-GB" altLang="zh-CN" sz="5000">
                <a:latin typeface="Times New Roman" panose="02020603050405020304" pitchFamily="18" charset="0"/>
                <a:cs typeface="Times New Roman" panose="02020603050405020304" pitchFamily="18" charset="0"/>
              </a:rPr>
              <a:t>Chao Dai</a:t>
            </a:r>
            <a:r>
              <a:rPr lang="en-GB" altLang="zh-CN" sz="5000" baseline="30000">
                <a:latin typeface="Times New Roman" panose="02020603050405020304" pitchFamily="18" charset="0"/>
                <a:cs typeface="Times New Roman" panose="02020603050405020304" pitchFamily="18" charset="0"/>
              </a:rPr>
              <a:t>1</a:t>
            </a:r>
            <a:r>
              <a:rPr lang="en-GB" altLang="zh-CN" sz="5000">
                <a:latin typeface="Times New Roman" panose="02020603050405020304" pitchFamily="18" charset="0"/>
                <a:cs typeface="Times New Roman" panose="02020603050405020304" pitchFamily="18" charset="0"/>
              </a:rPr>
              <a:t>, Yu Wu</a:t>
            </a:r>
            <a:r>
              <a:rPr lang="en-GB" altLang="zh-CN" sz="5000" baseline="30000">
                <a:latin typeface="Times New Roman" panose="02020603050405020304" pitchFamily="18" charset="0"/>
                <a:cs typeface="Times New Roman" panose="02020603050405020304" pitchFamily="18" charset="0"/>
              </a:rPr>
              <a:t>1</a:t>
            </a:r>
            <a:r>
              <a:rPr lang="en-GB" altLang="zh-CN" sz="5000">
                <a:latin typeface="Times New Roman" panose="02020603050405020304" pitchFamily="18" charset="0"/>
                <a:cs typeface="Times New Roman" panose="02020603050405020304" pitchFamily="18" charset="0"/>
              </a:rPr>
              <a:t>, Jinggang Qin</a:t>
            </a:r>
            <a:r>
              <a:rPr lang="en-GB" altLang="zh-CN" sz="5000" baseline="30000">
                <a:latin typeface="Times New Roman" panose="02020603050405020304" pitchFamily="18" charset="0"/>
                <a:cs typeface="Times New Roman" panose="02020603050405020304" pitchFamily="18" charset="0"/>
              </a:rPr>
              <a:t>1</a:t>
            </a:r>
            <a:r>
              <a:rPr lang="en-GB" altLang="zh-CN" sz="5000">
                <a:latin typeface="Times New Roman" panose="02020603050405020304" pitchFamily="18" charset="0"/>
                <a:cs typeface="Times New Roman" panose="02020603050405020304" pitchFamily="18" charset="0"/>
              </a:rPr>
              <a:t>, Arend Nijuis</a:t>
            </a:r>
            <a:r>
              <a:rPr lang="en-US" altLang="zh-CN" sz="5000" baseline="30000">
                <a:latin typeface="Times New Roman" panose="02020603050405020304" pitchFamily="18" charset="0"/>
                <a:cs typeface="Times New Roman" panose="02020603050405020304" pitchFamily="18" charset="0"/>
              </a:rPr>
              <a:t>3</a:t>
            </a:r>
            <a:r>
              <a:rPr lang="en-US" altLang="zh-CN" sz="5000">
                <a:latin typeface="Times New Roman" panose="02020603050405020304" pitchFamily="18" charset="0"/>
                <a:cs typeface="Times New Roman" panose="02020603050405020304" pitchFamily="18" charset="0"/>
              </a:rPr>
              <a:t>,</a:t>
            </a:r>
            <a:r>
              <a:rPr lang="en-GB" altLang="zh-CN" sz="5000">
                <a:latin typeface="Times New Roman" panose="02020603050405020304" pitchFamily="18" charset="0"/>
                <a:cs typeface="Times New Roman" panose="02020603050405020304" pitchFamily="18" charset="0"/>
              </a:rPr>
              <a:t> Yi Shi</a:t>
            </a:r>
            <a:r>
              <a:rPr lang="en-GB" altLang="zh-CN" sz="5000" baseline="30000">
                <a:latin typeface="Times New Roman" panose="02020603050405020304" pitchFamily="18" charset="0"/>
                <a:cs typeface="Times New Roman" panose="02020603050405020304" pitchFamily="18" charset="0"/>
              </a:rPr>
              <a:t>1</a:t>
            </a:r>
            <a:r>
              <a:rPr lang="en-GB" altLang="zh-CN" sz="5000">
                <a:latin typeface="Times New Roman" panose="02020603050405020304" pitchFamily="18" charset="0"/>
                <a:cs typeface="Times New Roman" panose="02020603050405020304" pitchFamily="18" charset="0"/>
              </a:rPr>
              <a:t>, Kaihong Wu</a:t>
            </a:r>
            <a:r>
              <a:rPr lang="en-GB" altLang="zh-CN" sz="5000" baseline="30000">
                <a:latin typeface="Times New Roman" panose="02020603050405020304" pitchFamily="18" charset="0"/>
                <a:cs typeface="Times New Roman" panose="02020603050405020304" pitchFamily="18" charset="0"/>
              </a:rPr>
              <a:t>1,2</a:t>
            </a:r>
            <a:r>
              <a:rPr lang="en-GB" altLang="zh-CN" sz="5000">
                <a:latin typeface="Times New Roman" panose="02020603050405020304" pitchFamily="18" charset="0"/>
                <a:cs typeface="Times New Roman" panose="02020603050405020304" pitchFamily="18" charset="0"/>
              </a:rPr>
              <a:t>, Yongliang Zhang</a:t>
            </a:r>
            <a:r>
              <a:rPr lang="en-GB" altLang="zh-CN" sz="5000" baseline="30000">
                <a:latin typeface="Times New Roman" panose="02020603050405020304" pitchFamily="18" charset="0"/>
                <a:cs typeface="Times New Roman" panose="02020603050405020304" pitchFamily="18" charset="0"/>
              </a:rPr>
              <a:t>1,2</a:t>
            </a:r>
            <a:r>
              <a:rPr lang="en-GB" altLang="zh-CN" sz="5000">
                <a:latin typeface="Times New Roman" panose="02020603050405020304" pitchFamily="18" charset="0"/>
                <a:cs typeface="Times New Roman" panose="02020603050405020304" pitchFamily="18" charset="0"/>
              </a:rPr>
              <a:t>, Xiaopeng Yu</a:t>
            </a:r>
            <a:r>
              <a:rPr lang="en-GB" altLang="zh-CN" sz="5000" baseline="30000">
                <a:latin typeface="Times New Roman" panose="02020603050405020304" pitchFamily="18" charset="0"/>
                <a:cs typeface="Times New Roman" panose="02020603050405020304" pitchFamily="18" charset="0"/>
              </a:rPr>
              <a:t>1</a:t>
            </a:r>
            <a:r>
              <a:rPr lang="en-GB" altLang="zh-CN" sz="5000">
                <a:latin typeface="Times New Roman" panose="02020603050405020304" pitchFamily="18" charset="0"/>
                <a:cs typeface="Times New Roman" panose="02020603050405020304" pitchFamily="18" charset="0"/>
              </a:rPr>
              <a:t>, Qiangwang Hao</a:t>
            </a:r>
            <a:r>
              <a:rPr lang="en-GB" altLang="zh-CN" sz="5000" baseline="30000">
                <a:latin typeface="Times New Roman" panose="02020603050405020304" pitchFamily="18" charset="0"/>
                <a:cs typeface="Times New Roman" panose="02020603050405020304" pitchFamily="18" charset="0"/>
              </a:rPr>
              <a:t>1</a:t>
            </a:r>
            <a:r>
              <a:rPr lang="en-GB" altLang="zh-CN" sz="5000">
                <a:latin typeface="Times New Roman" panose="02020603050405020304" pitchFamily="18" charset="0"/>
                <a:cs typeface="Times New Roman" panose="02020603050405020304" pitchFamily="18" charset="0"/>
              </a:rPr>
              <a:t> </a:t>
            </a:r>
            <a:endParaRPr lang="en-GB" altLang="zh-CN" sz="5000" baseline="300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1" name="TextBox 40"/>
          <p:cNvSpPr txBox="1"/>
          <p:nvPr/>
        </p:nvSpPr>
        <p:spPr>
          <a:xfrm>
            <a:off x="7603200" y="2785568"/>
            <a:ext cx="36000000" cy="2092881"/>
          </a:xfrm>
          <a:prstGeom prst="rect">
            <a:avLst/>
          </a:prstGeom>
          <a:noFill/>
        </p:spPr>
        <p:txBody>
          <a:bodyPr wrap="square" rtlCol="0">
            <a:spAutoFit/>
          </a:bodyPr>
          <a:lstStyle/>
          <a:p>
            <a:pPr algn="ctr">
              <a:spcBef>
                <a:spcPts val="600"/>
              </a:spcBef>
            </a:pPr>
            <a:r>
              <a:rPr lang="en-GB" altLang="zh-CN" sz="4000" i="1" dirty="0">
                <a:latin typeface="Times New Roman" panose="02020603050405020304" pitchFamily="18" charset="0"/>
                <a:ea typeface="宋体" panose="02010600030101010101" pitchFamily="2" charset="-122"/>
                <a:cs typeface="Times New Roman" panose="02020603050405020304" pitchFamily="18" charset="0"/>
              </a:rPr>
              <a:t>1 - Institute of Plasma Physics, Chinese Academy of Sciences, PO Box 1126, Hefei, Anhui 230031, China</a:t>
            </a:r>
          </a:p>
          <a:p>
            <a:pPr algn="ctr">
              <a:spcBef>
                <a:spcPts val="600"/>
              </a:spcBef>
            </a:pPr>
            <a:r>
              <a:rPr lang="en-GB" altLang="zh-CN" sz="4000" i="1" dirty="0">
                <a:latin typeface="Times New Roman" panose="02020603050405020304" pitchFamily="18" charset="0"/>
                <a:ea typeface="宋体" panose="02010600030101010101" pitchFamily="2" charset="-122"/>
                <a:cs typeface="Times New Roman" panose="02020603050405020304" pitchFamily="18" charset="0"/>
              </a:rPr>
              <a:t>2</a:t>
            </a:r>
            <a:r>
              <a:rPr lang="en-US" altLang="zh-CN" sz="4000" i="1" dirty="0">
                <a:latin typeface="Times New Roman" panose="02020603050405020304" pitchFamily="18" charset="0"/>
                <a:ea typeface="宋体" panose="02010600030101010101" pitchFamily="2" charset="-122"/>
                <a:cs typeface="Times New Roman" panose="02020603050405020304" pitchFamily="18" charset="0"/>
              </a:rPr>
              <a:t> - University of Science and Technology of China,No.96,JinZhai Road Baohe District, Hefei, Anhui 230026</a:t>
            </a:r>
            <a:r>
              <a:rPr lang="en-US" altLang="zh-CN" sz="4000" i="1">
                <a:latin typeface="Times New Roman" panose="02020603050405020304" pitchFamily="18" charset="0"/>
                <a:ea typeface="宋体" panose="02010600030101010101" pitchFamily="2" charset="-122"/>
                <a:cs typeface="Times New Roman" panose="02020603050405020304" pitchFamily="18" charset="0"/>
              </a:rPr>
              <a:t>, China</a:t>
            </a:r>
          </a:p>
          <a:p>
            <a:pPr algn="ctr">
              <a:spcBef>
                <a:spcPts val="600"/>
              </a:spcBef>
            </a:pPr>
            <a:r>
              <a:rPr lang="en-US" altLang="zh-CN" sz="4000" i="1">
                <a:latin typeface="Times New Roman" panose="02020603050405020304" pitchFamily="18" charset="0"/>
                <a:cs typeface="Times New Roman" panose="02020603050405020304" pitchFamily="18" charset="0"/>
              </a:rPr>
              <a:t> 3 - Energy, Materials and Systems, Faculty of Science and Technology, University of Twente, Enschede 7500AE, Netherlands. </a:t>
            </a:r>
            <a:endParaRPr lang="en-US" altLang="zh-CN" sz="4000" i="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Rectangle 4"/>
          <p:cNvSpPr/>
          <p:nvPr/>
        </p:nvSpPr>
        <p:spPr>
          <a:xfrm>
            <a:off x="753590" y="5177340"/>
            <a:ext cx="24382800" cy="5697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957090" y="6085878"/>
            <a:ext cx="24179300" cy="5311711"/>
          </a:xfrm>
          <a:prstGeom prst="rect">
            <a:avLst/>
          </a:prstGeom>
          <a:noFill/>
        </p:spPr>
        <p:txBody>
          <a:bodyPr wrap="square" rtlCol="0">
            <a:spAutoFit/>
          </a:bodyPr>
          <a:lstStyle/>
          <a:p>
            <a:pPr algn="just">
              <a:lnSpc>
                <a:spcPts val="3660"/>
              </a:lnSpc>
            </a:pPr>
            <a:r>
              <a:rPr lang="en-US" altLang="zh-CN" sz="3600">
                <a:latin typeface="Times New Roman" pitchFamily="18" charset="0"/>
                <a:cs typeface="Times New Roman" pitchFamily="18" charset="0"/>
              </a:rPr>
              <a:t>The </a:t>
            </a:r>
            <a:r>
              <a:rPr lang="en-US" sz="3600">
                <a:latin typeface="Times New Roman" pitchFamily="18" charset="0"/>
                <a:cs typeface="Times New Roman" pitchFamily="18" charset="0"/>
              </a:rPr>
              <a:t>China Fusion Engineering Test Reactor (CFETR) is the next device in the roadmap for the realization of fusion energy in China, which aims to bridge the gaps between the fusion experimental reactor ITER and the demonstration reactor (DEMO). On the way to CFETR, several key issues should be preliminarily studied, one of them is the large scale and high-performance cable-in-conduit conductor (CICC).  For example, according to the current design, CFETR TF coil would be a big challenge, the maximum magnetic field is 14.5 Tesla, and the operating current is 95.6 kA. That means the Lorentz force on the conductor will be ~1400 kN/m, 1.5 times to ITER TF coil. Huge Lorentz force not only brings challenges to structural materials but also lead to another critical issue: conductor performance degradation. </a:t>
            </a:r>
          </a:p>
          <a:p>
            <a:pPr algn="just">
              <a:lnSpc>
                <a:spcPts val="3660"/>
              </a:lnSpc>
            </a:pPr>
            <a:r>
              <a:rPr lang="en-US" sz="3600">
                <a:latin typeface="Times New Roman" pitchFamily="18" charset="0"/>
                <a:cs typeface="Times New Roman" pitchFamily="18" charset="0"/>
              </a:rPr>
              <a:t>A new project which aims to build a SULTAN-like test facility with the maximum background field up to 15 Tesla, the mission of this facility will be the performance study of future high field CICC for CFETR and DEMOs worldwide. In addition, this test facility will provide a large space, high magnetic field environment for other researches.</a:t>
            </a:r>
          </a:p>
          <a:p>
            <a:pPr algn="just">
              <a:lnSpc>
                <a:spcPts val="3660"/>
              </a:lnSpc>
            </a:pPr>
            <a:endParaRPr lang="en-GB" sz="3600" dirty="0">
              <a:latin typeface="Times New Roman" pitchFamily="18" charset="0"/>
              <a:cs typeface="Times New Roman" pitchFamily="18" charset="0"/>
            </a:endParaRPr>
          </a:p>
        </p:txBody>
      </p:sp>
      <p:sp>
        <p:nvSpPr>
          <p:cNvPr id="108" name="TextBox 107"/>
          <p:cNvSpPr txBox="1"/>
          <p:nvPr/>
        </p:nvSpPr>
        <p:spPr>
          <a:xfrm>
            <a:off x="26103266" y="6609738"/>
            <a:ext cx="7453128" cy="10064294"/>
          </a:xfrm>
          <a:prstGeom prst="rect">
            <a:avLst/>
          </a:prstGeom>
          <a:noFill/>
        </p:spPr>
        <p:txBody>
          <a:bodyPr wrap="square" rtlCol="0">
            <a:spAutoFit/>
          </a:bodyPr>
          <a:lstStyle/>
          <a:p>
            <a:pPr marL="571500" indent="-571500" algn="just">
              <a:buFont typeface="Wingdings" panose="05000000000000000000" pitchFamily="2" charset="2"/>
              <a:buChar char="u"/>
            </a:pPr>
            <a:r>
              <a:rPr lang="en-US" sz="3600">
                <a:latin typeface="Times New Roman" pitchFamily="18" charset="0"/>
                <a:cs typeface="Times New Roman" pitchFamily="18" charset="0"/>
              </a:rPr>
              <a:t>the maximum field of the HF coils is higher than 15 Tesla, the high-performance Nb</a:t>
            </a:r>
            <a:r>
              <a:rPr lang="en-US" sz="3600" baseline="-25000">
                <a:latin typeface="Times New Roman" pitchFamily="18" charset="0"/>
                <a:cs typeface="Times New Roman" pitchFamily="18" charset="0"/>
              </a:rPr>
              <a:t>3</a:t>
            </a:r>
            <a:r>
              <a:rPr lang="en-US" sz="3600">
                <a:latin typeface="Times New Roman" pitchFamily="18" charset="0"/>
                <a:cs typeface="Times New Roman" pitchFamily="18" charset="0"/>
              </a:rPr>
              <a:t>Sn strand should be taken into consideration. For MF coils, their maximum field is about </a:t>
            </a:r>
            <a:r>
              <a:rPr lang="en-US" altLang="zh-CN" sz="3600">
                <a:latin typeface="Times New Roman" pitchFamily="18" charset="0"/>
                <a:cs typeface="Times New Roman" pitchFamily="18" charset="0"/>
              </a:rPr>
              <a:t>13</a:t>
            </a:r>
            <a:r>
              <a:rPr lang="en-US" sz="3600">
                <a:latin typeface="Times New Roman" pitchFamily="18" charset="0"/>
                <a:cs typeface="Times New Roman" pitchFamily="18" charset="0"/>
              </a:rPr>
              <a:t> Tesla, that means high-performance Nb</a:t>
            </a:r>
            <a:r>
              <a:rPr lang="en-US" sz="3600" baseline="-25000">
                <a:latin typeface="Times New Roman" pitchFamily="18" charset="0"/>
                <a:cs typeface="Times New Roman" pitchFamily="18" charset="0"/>
              </a:rPr>
              <a:t>3</a:t>
            </a:r>
            <a:r>
              <a:rPr lang="en-US" sz="3600">
                <a:latin typeface="Times New Roman" pitchFamily="18" charset="0"/>
                <a:cs typeface="Times New Roman" pitchFamily="18" charset="0"/>
              </a:rPr>
              <a:t>Sn strand and ITER-grade Nb</a:t>
            </a:r>
            <a:r>
              <a:rPr lang="en-US" sz="3600" baseline="-25000">
                <a:latin typeface="Times New Roman" pitchFamily="18" charset="0"/>
                <a:cs typeface="Times New Roman" pitchFamily="18" charset="0"/>
              </a:rPr>
              <a:t>3</a:t>
            </a:r>
            <a:r>
              <a:rPr lang="en-US" sz="3600">
                <a:latin typeface="Times New Roman" pitchFamily="18" charset="0"/>
                <a:cs typeface="Times New Roman" pitchFamily="18" charset="0"/>
              </a:rPr>
              <a:t>Sn strand are both adaptable. But using high-performance Nb</a:t>
            </a:r>
            <a:r>
              <a:rPr lang="en-US" sz="3600" baseline="-25000">
                <a:latin typeface="Times New Roman" pitchFamily="18" charset="0"/>
                <a:cs typeface="Times New Roman" pitchFamily="18" charset="0"/>
              </a:rPr>
              <a:t>3</a:t>
            </a:r>
            <a:r>
              <a:rPr lang="en-US" sz="3600">
                <a:latin typeface="Times New Roman" pitchFamily="18" charset="0"/>
                <a:cs typeface="Times New Roman" pitchFamily="18" charset="0"/>
              </a:rPr>
              <a:t>Sn strand can reduce the number of superconducting strand and meanwhile increase the number of cooper strand in the cable, which can reduce the hot spot temperature when the quench happens </a:t>
            </a:r>
            <a:r>
              <a:rPr lang="en-US" altLang="zh-CN" sz="3600">
                <a:latin typeface="Times New Roman" pitchFamily="18" charset="0"/>
                <a:cs typeface="Times New Roman" pitchFamily="18" charset="0"/>
              </a:rPr>
              <a:t>t</a:t>
            </a:r>
            <a:r>
              <a:rPr lang="en-US" sz="3600">
                <a:latin typeface="Times New Roman" pitchFamily="18" charset="0"/>
                <a:cs typeface="Times New Roman" pitchFamily="18" charset="0"/>
              </a:rPr>
              <a:t>he ITER-grade Nb</a:t>
            </a:r>
            <a:r>
              <a:rPr lang="en-US" sz="3600" baseline="-25000">
                <a:latin typeface="Times New Roman" pitchFamily="18" charset="0"/>
                <a:cs typeface="Times New Roman" pitchFamily="18" charset="0"/>
              </a:rPr>
              <a:t>3</a:t>
            </a:r>
            <a:r>
              <a:rPr lang="en-US" sz="3600">
                <a:latin typeface="Times New Roman" pitchFamily="18" charset="0"/>
                <a:cs typeface="Times New Roman" pitchFamily="18" charset="0"/>
              </a:rPr>
              <a:t>Sn strand is chosen for LF coils</a:t>
            </a:r>
          </a:p>
        </p:txBody>
      </p:sp>
      <p:grpSp>
        <p:nvGrpSpPr>
          <p:cNvPr id="79" name="组合 78"/>
          <p:cNvGrpSpPr>
            <a:grpSpLocks noChangeAspect="1"/>
          </p:cNvGrpSpPr>
          <p:nvPr/>
        </p:nvGrpSpPr>
        <p:grpSpPr>
          <a:xfrm>
            <a:off x="46127662" y="508525"/>
            <a:ext cx="4357718" cy="4115623"/>
            <a:chOff x="44605708" y="0"/>
            <a:chExt cx="3830620" cy="3617808"/>
          </a:xfrm>
        </p:grpSpPr>
        <p:pic>
          <p:nvPicPr>
            <p:cNvPr id="77" name="Picture 19" descr="NM 2-2-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605708" y="0"/>
              <a:ext cx="3687729" cy="3057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 name="矩形 77"/>
            <p:cNvSpPr/>
            <p:nvPr/>
          </p:nvSpPr>
          <p:spPr bwMode="auto">
            <a:xfrm>
              <a:off x="45644633" y="2694565"/>
              <a:ext cx="2791695" cy="923243"/>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hangingPunct="1">
                <a:defRPr/>
              </a:pPr>
              <a:r>
                <a:rPr lang="en-US" altLang="zh-CN"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ASIPP</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Arial" charset="0"/>
              </a:endParaRPr>
            </a:p>
          </p:txBody>
        </p:sp>
      </p:grpSp>
      <p:sp>
        <p:nvSpPr>
          <p:cNvPr id="81" name="Rectangle 12"/>
          <p:cNvSpPr/>
          <p:nvPr/>
        </p:nvSpPr>
        <p:spPr>
          <a:xfrm>
            <a:off x="724790" y="11393984"/>
            <a:ext cx="24411600" cy="90000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500" b="1" dirty="0">
                <a:solidFill>
                  <a:schemeClr val="bg1"/>
                </a:solidFill>
                <a:latin typeface="Times New Roman" pitchFamily="18" charset="0"/>
                <a:cs typeface="Times New Roman" pitchFamily="18" charset="0"/>
              </a:rPr>
              <a:t>2</a:t>
            </a:r>
            <a:r>
              <a:rPr lang="en-GB" sz="5500" b="1">
                <a:solidFill>
                  <a:schemeClr val="bg1"/>
                </a:solidFill>
                <a:latin typeface="Times New Roman" pitchFamily="18" charset="0"/>
                <a:cs typeface="Times New Roman" pitchFamily="18" charset="0"/>
              </a:rPr>
              <a:t>. Magnet Design overview</a:t>
            </a:r>
            <a:endParaRPr lang="en-GB" sz="5500" b="1" dirty="0">
              <a:solidFill>
                <a:schemeClr val="bg1"/>
              </a:solidFill>
              <a:latin typeface="Times New Roman" pitchFamily="18" charset="0"/>
              <a:cs typeface="Times New Roman" pitchFamily="18" charset="0"/>
            </a:endParaRPr>
          </a:p>
        </p:txBody>
      </p:sp>
      <p:sp>
        <p:nvSpPr>
          <p:cNvPr id="84" name="TextBox 83"/>
          <p:cNvSpPr txBox="1"/>
          <p:nvPr/>
        </p:nvSpPr>
        <p:spPr>
          <a:xfrm>
            <a:off x="863210" y="12719735"/>
            <a:ext cx="12606426" cy="2862322"/>
          </a:xfrm>
          <a:prstGeom prst="rect">
            <a:avLst/>
          </a:prstGeom>
          <a:noFill/>
        </p:spPr>
        <p:txBody>
          <a:bodyPr wrap="square" rtlCol="0">
            <a:spAutoFit/>
          </a:bodyPr>
          <a:lstStyle/>
          <a:p>
            <a:pPr marL="571500" indent="-571500" algn="just">
              <a:spcBef>
                <a:spcPct val="0"/>
              </a:spcBef>
              <a:buFont typeface="Wingdings" panose="05000000000000000000" pitchFamily="2" charset="2"/>
              <a:buChar char="u"/>
            </a:pPr>
            <a:r>
              <a:rPr lang="en-US" altLang="zh-CN" sz="3600">
                <a:latin typeface="Times New Roman" panose="02020603050405020304" pitchFamily="18" charset="0"/>
                <a:cs typeface="Times New Roman" panose="02020603050405020304" pitchFamily="18" charset="0"/>
              </a:rPr>
              <a:t>The magnet system is the key component of the test facility, which consists of three split pairs of the solenoid coil, and they are named to be inner coil (IC), middle coil (MC), outer coil (OC) based on their positions respectively. The operating parameters are listed in Table I,</a:t>
            </a:r>
          </a:p>
        </p:txBody>
      </p:sp>
      <p:sp>
        <p:nvSpPr>
          <p:cNvPr id="122" name="矩形 121"/>
          <p:cNvSpPr/>
          <p:nvPr/>
        </p:nvSpPr>
        <p:spPr>
          <a:xfrm>
            <a:off x="949542" y="15597274"/>
            <a:ext cx="8159028" cy="553998"/>
          </a:xfrm>
          <a:prstGeom prst="rect">
            <a:avLst/>
          </a:prstGeom>
        </p:spPr>
        <p:txBody>
          <a:bodyPr wrap="none">
            <a:spAutoFit/>
          </a:bodyPr>
          <a:lstStyle/>
          <a:p>
            <a:pPr algn="ctr">
              <a:spcBef>
                <a:spcPts val="600"/>
              </a:spcBef>
              <a:spcAft>
                <a:spcPts val="600"/>
              </a:spcAft>
              <a:defRPr/>
            </a:pPr>
            <a:r>
              <a:rPr lang="en-US" altLang="zh-CN" sz="3000" b="1" kern="100">
                <a:latin typeface="Times New Roman" panose="02020603050405020304" pitchFamily="18" charset="0"/>
                <a:cs typeface="Times New Roman" panose="02020603050405020304" pitchFamily="18" charset="0"/>
              </a:rPr>
              <a:t>Table I. The operating parameters of the magnet</a:t>
            </a:r>
            <a:endParaRPr lang="en-US" altLang="zh-CN" sz="3000" b="1" kern="100" dirty="0">
              <a:latin typeface="Times New Roman" panose="02020603050405020304" pitchFamily="18" charset="0"/>
              <a:cs typeface="Times New Roman" panose="02020603050405020304" pitchFamily="18" charset="0"/>
            </a:endParaRPr>
          </a:p>
        </p:txBody>
      </p:sp>
      <p:sp>
        <p:nvSpPr>
          <p:cNvPr id="137" name="矩形 144"/>
          <p:cNvSpPr>
            <a:spLocks noChangeArrowheads="1"/>
          </p:cNvSpPr>
          <p:nvPr/>
        </p:nvSpPr>
        <p:spPr bwMode="auto">
          <a:xfrm>
            <a:off x="14140196" y="19769004"/>
            <a:ext cx="108105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a:latin typeface="Times New Roman" panose="02020603050405020304" pitchFamily="18" charset="0"/>
                <a:cs typeface="Times New Roman" panose="02020603050405020304" pitchFamily="18" charset="0"/>
              </a:rPr>
              <a:t>Fig. 1. (a) Magnetic field distribution of the magnet; (b) Magnetic field distribution in longitude direction on the test sample</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91" name="组合 190"/>
          <p:cNvGrpSpPr/>
          <p:nvPr/>
        </p:nvGrpSpPr>
        <p:grpSpPr>
          <a:xfrm>
            <a:off x="25975716" y="25187130"/>
            <a:ext cx="24411600" cy="4667498"/>
            <a:chOff x="27570160" y="32452014"/>
            <a:chExt cx="24411600" cy="6878182"/>
          </a:xfrm>
        </p:grpSpPr>
        <p:sp>
          <p:nvSpPr>
            <p:cNvPr id="62" name="Rectangle 5"/>
            <p:cNvSpPr/>
            <p:nvPr/>
          </p:nvSpPr>
          <p:spPr>
            <a:xfrm>
              <a:off x="27570213" y="34134684"/>
              <a:ext cx="24408000" cy="51955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14"/>
            <p:cNvSpPr/>
            <p:nvPr/>
          </p:nvSpPr>
          <p:spPr>
            <a:xfrm>
              <a:off x="27570160" y="32452014"/>
              <a:ext cx="24411600" cy="1682670"/>
            </a:xfrm>
            <a:prstGeom prst="rect">
              <a:avLst/>
            </a:prstGeom>
            <a:solidFill>
              <a:srgbClr val="800000"/>
            </a:solidFill>
            <a:ln>
              <a:solidFill>
                <a:srgbClr val="8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500" b="1" dirty="0">
                  <a:solidFill>
                    <a:schemeClr val="bg1"/>
                  </a:solidFill>
                  <a:latin typeface="Times New Roman" pitchFamily="18" charset="0"/>
                  <a:cs typeface="Times New Roman" pitchFamily="18" charset="0"/>
                </a:rPr>
                <a:t>4. R</a:t>
              </a:r>
              <a:r>
                <a:rPr lang="en-US" altLang="zh-CN" sz="5500" b="1" dirty="0">
                  <a:solidFill>
                    <a:schemeClr val="bg1"/>
                  </a:solidFill>
                  <a:latin typeface="Times New Roman" pitchFamily="18" charset="0"/>
                  <a:cs typeface="Times New Roman" pitchFamily="18" charset="0"/>
                </a:rPr>
                <a:t>esults and Conclusions</a:t>
              </a:r>
              <a:endParaRPr lang="en-GB" sz="5500" dirty="0">
                <a:solidFill>
                  <a:schemeClr val="bg1"/>
                </a:solidFill>
                <a:latin typeface="Times New Roman" pitchFamily="18" charset="0"/>
                <a:cs typeface="Times New Roman" pitchFamily="18" charset="0"/>
              </a:endParaRPr>
            </a:p>
          </p:txBody>
        </p:sp>
      </p:grpSp>
      <p:sp>
        <p:nvSpPr>
          <p:cNvPr id="13" name="Rectangle 12"/>
          <p:cNvSpPr/>
          <p:nvPr/>
        </p:nvSpPr>
        <p:spPr>
          <a:xfrm>
            <a:off x="744073" y="5170417"/>
            <a:ext cx="24411600" cy="90000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500" b="1" dirty="0">
                <a:solidFill>
                  <a:schemeClr val="bg1"/>
                </a:solidFill>
                <a:latin typeface="Times New Roman" pitchFamily="18" charset="0"/>
                <a:cs typeface="Times New Roman" pitchFamily="18" charset="0"/>
              </a:rPr>
              <a:t>1. Introduction</a:t>
            </a:r>
          </a:p>
        </p:txBody>
      </p:sp>
      <p:sp>
        <p:nvSpPr>
          <p:cNvPr id="223" name="TextBox 222"/>
          <p:cNvSpPr txBox="1"/>
          <p:nvPr/>
        </p:nvSpPr>
        <p:spPr>
          <a:xfrm rot="5400000" flipV="1">
            <a:off x="4932838" y="-3579614"/>
            <a:ext cx="800219" cy="9145015"/>
          </a:xfrm>
          <a:prstGeom prst="rect">
            <a:avLst/>
          </a:prstGeom>
          <a:noFill/>
        </p:spPr>
        <p:txBody>
          <a:bodyPr vert="eaVert" wrap="square" rtlCol="0">
            <a:spAutoFit/>
          </a:bodyPr>
          <a:lstStyle/>
          <a:p>
            <a:r>
              <a:rPr lang="en-US" altLang="zh-CN" sz="4000" b="1" dirty="0">
                <a:latin typeface="Times New Roman" pitchFamily="18" charset="0"/>
                <a:cs typeface="Times New Roman" pitchFamily="18" charset="0"/>
              </a:rPr>
              <a:t>Poster </a:t>
            </a:r>
            <a:r>
              <a:rPr lang="en-US" altLang="zh-CN" sz="4000" b="1">
                <a:latin typeface="Times New Roman" pitchFamily="18" charset="0"/>
                <a:cs typeface="Times New Roman" pitchFamily="18" charset="0"/>
              </a:rPr>
              <a:t>No.: Thu-Mo-Po4.02-05 [10]</a:t>
            </a:r>
            <a:endParaRPr lang="zh-CN" altLang="en-US" sz="4000" dirty="0">
              <a:latin typeface="Times New Roman" pitchFamily="18" charset="0"/>
              <a:cs typeface="Times New Roman" pitchFamily="18" charset="0"/>
            </a:endParaRPr>
          </a:p>
        </p:txBody>
      </p:sp>
      <p:pic>
        <p:nvPicPr>
          <p:cNvPr id="205" name="图片 204">
            <a:extLst>
              <a:ext uri="{FF2B5EF4-FFF2-40B4-BE49-F238E27FC236}">
                <a16:creationId xmlns:a16="http://schemas.microsoft.com/office/drawing/2014/main" id="{F01AB448-1E6D-4A19-AF06-A651A18DA3A1}"/>
              </a:ext>
            </a:extLst>
          </p:cNvPr>
          <p:cNvPicPr/>
          <p:nvPr/>
        </p:nvPicPr>
        <p:blipFill>
          <a:blip r:embed="rId4"/>
          <a:stretch>
            <a:fillRect/>
          </a:stretch>
        </p:blipFill>
        <p:spPr>
          <a:xfrm>
            <a:off x="13574485" y="12760366"/>
            <a:ext cx="11481061" cy="6735752"/>
          </a:xfrm>
          <a:prstGeom prst="rect">
            <a:avLst/>
          </a:prstGeom>
        </p:spPr>
      </p:pic>
      <p:graphicFrame>
        <p:nvGraphicFramePr>
          <p:cNvPr id="7" name="表格 6">
            <a:extLst>
              <a:ext uri="{FF2B5EF4-FFF2-40B4-BE49-F238E27FC236}">
                <a16:creationId xmlns:a16="http://schemas.microsoft.com/office/drawing/2014/main" id="{56B74AEF-2BB9-4162-A5CC-1AE0B5148969}"/>
              </a:ext>
            </a:extLst>
          </p:cNvPr>
          <p:cNvGraphicFramePr>
            <a:graphicFrameLocks noGrp="1"/>
          </p:cNvGraphicFramePr>
          <p:nvPr>
            <p:extLst>
              <p:ext uri="{D42A27DB-BD31-4B8C-83A1-F6EECF244321}">
                <p14:modId xmlns:p14="http://schemas.microsoft.com/office/powerpoint/2010/main" val="3606794137"/>
              </p:ext>
            </p:extLst>
          </p:nvPr>
        </p:nvGraphicFramePr>
        <p:xfrm>
          <a:off x="1042708" y="16197946"/>
          <a:ext cx="12024066" cy="3571058"/>
        </p:xfrm>
        <a:graphic>
          <a:graphicData uri="http://schemas.openxmlformats.org/drawingml/2006/table">
            <a:tbl>
              <a:tblPr firstRow="1" firstCol="1" bandRow="1">
                <a:tableStyleId>{21E4AEA4-8DFA-4A89-87EB-49C32662AFE0}</a:tableStyleId>
              </a:tblPr>
              <a:tblGrid>
                <a:gridCol w="3534156">
                  <a:extLst>
                    <a:ext uri="{9D8B030D-6E8A-4147-A177-3AD203B41FA5}">
                      <a16:colId xmlns:a16="http://schemas.microsoft.com/office/drawing/2014/main" val="4202995487"/>
                    </a:ext>
                  </a:extLst>
                </a:gridCol>
                <a:gridCol w="2829970">
                  <a:extLst>
                    <a:ext uri="{9D8B030D-6E8A-4147-A177-3AD203B41FA5}">
                      <a16:colId xmlns:a16="http://schemas.microsoft.com/office/drawing/2014/main" val="2845708517"/>
                    </a:ext>
                  </a:extLst>
                </a:gridCol>
                <a:gridCol w="2829970">
                  <a:extLst>
                    <a:ext uri="{9D8B030D-6E8A-4147-A177-3AD203B41FA5}">
                      <a16:colId xmlns:a16="http://schemas.microsoft.com/office/drawing/2014/main" val="1880605209"/>
                    </a:ext>
                  </a:extLst>
                </a:gridCol>
                <a:gridCol w="2829970">
                  <a:extLst>
                    <a:ext uri="{9D8B030D-6E8A-4147-A177-3AD203B41FA5}">
                      <a16:colId xmlns:a16="http://schemas.microsoft.com/office/drawing/2014/main" val="698876123"/>
                    </a:ext>
                  </a:extLst>
                </a:gridCol>
              </a:tblGrid>
              <a:tr h="595176">
                <a:tc>
                  <a:txBody>
                    <a:bodyPr/>
                    <a:lstStyle/>
                    <a:p>
                      <a:pPr algn="ctr">
                        <a:spcAft>
                          <a:spcPts val="0"/>
                        </a:spcAft>
                      </a:pPr>
                      <a:r>
                        <a:rPr lang="en-US" sz="2200">
                          <a:effectLst/>
                        </a:rPr>
                        <a:t> </a:t>
                      </a:r>
                      <a:endParaRPr lang="zh-CN" sz="2200">
                        <a:effectLst/>
                        <a:latin typeface="Times New Roman" panose="02020603050405020304" pitchFamily="18" charset="0"/>
                        <a:ea typeface="宋体" panose="02010600030101010101" pitchFamily="2" charset="-122"/>
                      </a:endParaRPr>
                    </a:p>
                  </a:txBody>
                  <a:tcPr marL="68580" marR="68580" marT="0" marB="0"/>
                </a:tc>
                <a:tc>
                  <a:txBody>
                    <a:bodyPr/>
                    <a:lstStyle/>
                    <a:p>
                      <a:pPr algn="ctr">
                        <a:spcAft>
                          <a:spcPts val="0"/>
                        </a:spcAft>
                      </a:pPr>
                      <a:r>
                        <a:rPr lang="en-US" sz="2200">
                          <a:effectLst/>
                        </a:rPr>
                        <a:t>IC1&amp;IC2</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a:effectLst/>
                        </a:rPr>
                        <a:t>MC1&amp;MC2</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a:effectLst/>
                        </a:rPr>
                        <a:t>OC1&amp;OC2</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23942209"/>
                  </a:ext>
                </a:extLst>
              </a:tr>
              <a:tr h="1190353">
                <a:tc>
                  <a:txBody>
                    <a:bodyPr/>
                    <a:lstStyle/>
                    <a:p>
                      <a:pPr algn="just">
                        <a:spcAft>
                          <a:spcPts val="0"/>
                        </a:spcAft>
                      </a:pPr>
                      <a:r>
                        <a:rPr lang="en-US" sz="2200">
                          <a:effectLst/>
                        </a:rPr>
                        <a:t>Operating current [kA]</a:t>
                      </a:r>
                      <a:endParaRPr lang="zh-CN" sz="22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8.0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8.0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13.5</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685077545"/>
                  </a:ext>
                </a:extLst>
              </a:tr>
              <a:tr h="595176">
                <a:tc>
                  <a:txBody>
                    <a:bodyPr/>
                    <a:lstStyle/>
                    <a:p>
                      <a:pPr algn="just">
                        <a:spcAft>
                          <a:spcPts val="0"/>
                        </a:spcAft>
                      </a:pPr>
                      <a:r>
                        <a:rPr lang="en-US" sz="2200">
                          <a:effectLst/>
                        </a:rPr>
                        <a:t>Maximum field [T]</a:t>
                      </a:r>
                      <a:endParaRPr lang="zh-CN" sz="22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15.75</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13.3</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10.5</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806332808"/>
                  </a:ext>
                </a:extLst>
              </a:tr>
              <a:tr h="1190353">
                <a:tc>
                  <a:txBody>
                    <a:bodyPr/>
                    <a:lstStyle/>
                    <a:p>
                      <a:pPr algn="just">
                        <a:spcAft>
                          <a:spcPts val="0"/>
                        </a:spcAft>
                      </a:pPr>
                      <a:r>
                        <a:rPr lang="en-US" sz="2200">
                          <a:effectLst/>
                        </a:rPr>
                        <a:t>Operating temperature [K]</a:t>
                      </a:r>
                      <a:endParaRPr lang="zh-CN" sz="22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4.5</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4.5</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2200" b="1">
                          <a:effectLst/>
                        </a:rPr>
                        <a:t>4.5</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975548377"/>
                  </a:ext>
                </a:extLst>
              </a:tr>
            </a:tbl>
          </a:graphicData>
        </a:graphic>
      </p:graphicFrame>
      <p:pic>
        <p:nvPicPr>
          <p:cNvPr id="210" name="图片 209">
            <a:extLst>
              <a:ext uri="{FF2B5EF4-FFF2-40B4-BE49-F238E27FC236}">
                <a16:creationId xmlns:a16="http://schemas.microsoft.com/office/drawing/2014/main" id="{BFD95DC3-387F-422E-946F-E8454C7C4DBA}"/>
              </a:ext>
            </a:extLst>
          </p:cNvPr>
          <p:cNvPicPr/>
          <p:nvPr/>
        </p:nvPicPr>
        <p:blipFill>
          <a:blip r:embed="rId5"/>
          <a:stretch>
            <a:fillRect/>
          </a:stretch>
        </p:blipFill>
        <p:spPr>
          <a:xfrm>
            <a:off x="13469636" y="21100985"/>
            <a:ext cx="11481060" cy="6506405"/>
          </a:xfrm>
          <a:prstGeom prst="rect">
            <a:avLst/>
          </a:prstGeom>
        </p:spPr>
      </p:pic>
      <p:sp>
        <p:nvSpPr>
          <p:cNvPr id="212" name="矩形 144">
            <a:extLst>
              <a:ext uri="{FF2B5EF4-FFF2-40B4-BE49-F238E27FC236}">
                <a16:creationId xmlns:a16="http://schemas.microsoft.com/office/drawing/2014/main" id="{97A1118F-2BDE-4037-97B5-98DF0E5DE204}"/>
              </a:ext>
            </a:extLst>
          </p:cNvPr>
          <p:cNvSpPr>
            <a:spLocks noChangeArrowheads="1"/>
          </p:cNvSpPr>
          <p:nvPr/>
        </p:nvSpPr>
        <p:spPr bwMode="auto">
          <a:xfrm>
            <a:off x="13804916" y="28003234"/>
            <a:ext cx="108105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a:latin typeface="Times New Roman" panose="02020603050405020304" pitchFamily="18" charset="0"/>
                <a:cs typeface="Times New Roman" panose="02020603050405020304" pitchFamily="18" charset="0"/>
              </a:rPr>
              <a:t>Fig. 2. coil structure of the magnet system</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4" name="TextBox 83">
            <a:extLst>
              <a:ext uri="{FF2B5EF4-FFF2-40B4-BE49-F238E27FC236}">
                <a16:creationId xmlns:a16="http://schemas.microsoft.com/office/drawing/2014/main" id="{32620CA9-C1CB-4126-B22D-206F20EBC02B}"/>
              </a:ext>
            </a:extLst>
          </p:cNvPr>
          <p:cNvSpPr txBox="1"/>
          <p:nvPr/>
        </p:nvSpPr>
        <p:spPr>
          <a:xfrm>
            <a:off x="957090" y="20010642"/>
            <a:ext cx="12606426" cy="8956298"/>
          </a:xfrm>
          <a:prstGeom prst="rect">
            <a:avLst/>
          </a:prstGeom>
          <a:noFill/>
        </p:spPr>
        <p:txBody>
          <a:bodyPr wrap="square" rtlCol="0">
            <a:spAutoFit/>
          </a:bodyPr>
          <a:lstStyle/>
          <a:p>
            <a:pPr marL="571500" indent="-571500" algn="just">
              <a:spcBef>
                <a:spcPct val="0"/>
              </a:spcBef>
              <a:buFont typeface="Wingdings" panose="05000000000000000000" pitchFamily="2" charset="2"/>
              <a:buChar char="u"/>
            </a:pPr>
            <a:r>
              <a:rPr lang="en-US" altLang="zh-CN" sz="3600">
                <a:latin typeface="Times New Roman" panose="02020603050405020304" pitchFamily="18" charset="0"/>
                <a:cs typeface="Times New Roman" panose="02020603050405020304" pitchFamily="18" charset="0"/>
              </a:rPr>
              <a:t>The design criterion requires that the magnetic field deviation on the test sample should be below 2% within the length of 550 mm. </a:t>
            </a:r>
          </a:p>
          <a:p>
            <a:pPr algn="just">
              <a:spcBef>
                <a:spcPct val="0"/>
              </a:spcBef>
              <a:buFontTx/>
              <a:buNone/>
            </a:pPr>
            <a:r>
              <a:rPr lang="en-US" altLang="zh-CN" sz="3600">
                <a:latin typeface="Times New Roman" panose="02020603050405020304" pitchFamily="18" charset="0"/>
                <a:cs typeface="Times New Roman" panose="02020603050405020304" pitchFamily="18" charset="0"/>
              </a:rPr>
              <a:t>The magnetic field distribution of the magnet is shown in Figure 1 (a), and Figure 1 (b) shows the field distribution on the 550 mm length test sample. </a:t>
            </a:r>
          </a:p>
          <a:p>
            <a:pPr algn="just">
              <a:spcBef>
                <a:spcPct val="0"/>
              </a:spcBef>
              <a:buFontTx/>
              <a:buNone/>
            </a:pPr>
            <a:r>
              <a:rPr lang="en-US" altLang="zh-CN" sz="3600">
                <a:latin typeface="Times New Roman" panose="02020603050405020304" pitchFamily="18" charset="0"/>
                <a:cs typeface="Times New Roman" panose="02020603050405020304" pitchFamily="18" charset="0"/>
              </a:rPr>
              <a:t>Figure 2 shows the structure of the magnet. The winding method for inner and middle coils is layer wound, and the winding method for outer coils is a double pancake. The minimum distance of the gap between the split coils is 200 mm. Take the volume of the structural components into consideration, the dimension of the room temperature aperture for a SULTAN-like U-shaped conductor test sample is 160×100 mm. The maximum field on the sample will be ~16.5 Tesla if the self-field is considered. The inner diameter of the magnet is 600 mm, which could provide a high magnetic field environment for other experiments in the future.</a:t>
            </a:r>
          </a:p>
        </p:txBody>
      </p:sp>
      <p:sp>
        <p:nvSpPr>
          <p:cNvPr id="226" name="TextBox 107">
            <a:extLst>
              <a:ext uri="{FF2B5EF4-FFF2-40B4-BE49-F238E27FC236}">
                <a16:creationId xmlns:a16="http://schemas.microsoft.com/office/drawing/2014/main" id="{DC2F8CD6-ABD8-4FAD-A353-26A0F2AD2C75}"/>
              </a:ext>
            </a:extLst>
          </p:cNvPr>
          <p:cNvSpPr txBox="1"/>
          <p:nvPr/>
        </p:nvSpPr>
        <p:spPr>
          <a:xfrm>
            <a:off x="34003503" y="6212386"/>
            <a:ext cx="13512990" cy="1200329"/>
          </a:xfrm>
          <a:prstGeom prst="rect">
            <a:avLst/>
          </a:prstGeom>
          <a:noFill/>
        </p:spPr>
        <p:txBody>
          <a:bodyPr wrap="square" rtlCol="0">
            <a:spAutoFit/>
          </a:bodyPr>
          <a:lstStyle/>
          <a:p>
            <a:pPr marL="571500" indent="-571500" algn="just">
              <a:buFont typeface="Wingdings" panose="05000000000000000000" pitchFamily="2" charset="2"/>
              <a:buChar char="u"/>
            </a:pPr>
            <a:r>
              <a:rPr lang="en-US" sz="3600">
                <a:latin typeface="Times New Roman" pitchFamily="18" charset="0"/>
                <a:cs typeface="Times New Roman" pitchFamily="18" charset="0"/>
              </a:rPr>
              <a:t>Based on the strand performance and magnet operating parameters, the preliminary designed conductor parameters are listed in Table II.</a:t>
            </a:r>
            <a:endParaRPr lang="en-US" sz="3600" dirty="0">
              <a:latin typeface="Times New Roman" pitchFamily="18" charset="0"/>
              <a:cs typeface="Times New Roman" pitchFamily="18" charset="0"/>
            </a:endParaRPr>
          </a:p>
        </p:txBody>
      </p:sp>
      <p:sp>
        <p:nvSpPr>
          <p:cNvPr id="227" name="矩形 226">
            <a:extLst>
              <a:ext uri="{FF2B5EF4-FFF2-40B4-BE49-F238E27FC236}">
                <a16:creationId xmlns:a16="http://schemas.microsoft.com/office/drawing/2014/main" id="{5068D268-9914-4BBB-BFB1-A3EAFEB4ADD8}"/>
              </a:ext>
            </a:extLst>
          </p:cNvPr>
          <p:cNvSpPr/>
          <p:nvPr/>
        </p:nvSpPr>
        <p:spPr>
          <a:xfrm>
            <a:off x="34027462" y="7365028"/>
            <a:ext cx="8308108" cy="553998"/>
          </a:xfrm>
          <a:prstGeom prst="rect">
            <a:avLst/>
          </a:prstGeom>
        </p:spPr>
        <p:txBody>
          <a:bodyPr wrap="none">
            <a:spAutoFit/>
          </a:bodyPr>
          <a:lstStyle/>
          <a:p>
            <a:pPr algn="ctr">
              <a:spcBef>
                <a:spcPts val="600"/>
              </a:spcBef>
              <a:spcAft>
                <a:spcPts val="600"/>
              </a:spcAft>
              <a:defRPr/>
            </a:pPr>
            <a:r>
              <a:rPr lang="en-US" altLang="zh-CN" sz="3000" b="1" kern="100">
                <a:latin typeface="Times New Roman" panose="02020603050405020304" pitchFamily="18" charset="0"/>
                <a:cs typeface="Times New Roman" panose="02020603050405020304" pitchFamily="18" charset="0"/>
              </a:rPr>
              <a:t>Table II. The operating parameters of the magnet</a:t>
            </a:r>
            <a:endParaRPr lang="en-US" altLang="zh-CN" sz="3000" b="1" kern="100" dirty="0">
              <a:latin typeface="Times New Roman" panose="02020603050405020304" pitchFamily="18" charset="0"/>
              <a:cs typeface="Times New Roman" panose="02020603050405020304" pitchFamily="18" charset="0"/>
            </a:endParaRPr>
          </a:p>
        </p:txBody>
      </p:sp>
      <p:graphicFrame>
        <p:nvGraphicFramePr>
          <p:cNvPr id="8" name="表格 7">
            <a:extLst>
              <a:ext uri="{FF2B5EF4-FFF2-40B4-BE49-F238E27FC236}">
                <a16:creationId xmlns:a16="http://schemas.microsoft.com/office/drawing/2014/main" id="{13EF38CB-7FAD-4D15-A056-E467248A86A5}"/>
              </a:ext>
            </a:extLst>
          </p:cNvPr>
          <p:cNvGraphicFramePr>
            <a:graphicFrameLocks noGrp="1"/>
          </p:cNvGraphicFramePr>
          <p:nvPr>
            <p:extLst>
              <p:ext uri="{D42A27DB-BD31-4B8C-83A1-F6EECF244321}">
                <p14:modId xmlns:p14="http://schemas.microsoft.com/office/powerpoint/2010/main" val="1086415458"/>
              </p:ext>
            </p:extLst>
          </p:nvPr>
        </p:nvGraphicFramePr>
        <p:xfrm>
          <a:off x="33997735" y="7902346"/>
          <a:ext cx="16122215" cy="4499750"/>
        </p:xfrm>
        <a:graphic>
          <a:graphicData uri="http://schemas.openxmlformats.org/drawingml/2006/table">
            <a:tbl>
              <a:tblPr firstRow="1" firstCol="1" bandRow="1">
                <a:tableStyleId>{5C22544A-7EE6-4342-B048-85BDC9FD1C3A}</a:tableStyleId>
              </a:tblPr>
              <a:tblGrid>
                <a:gridCol w="4681890">
                  <a:extLst>
                    <a:ext uri="{9D8B030D-6E8A-4147-A177-3AD203B41FA5}">
                      <a16:colId xmlns:a16="http://schemas.microsoft.com/office/drawing/2014/main" val="406812161"/>
                    </a:ext>
                  </a:extLst>
                </a:gridCol>
                <a:gridCol w="3050323">
                  <a:extLst>
                    <a:ext uri="{9D8B030D-6E8A-4147-A177-3AD203B41FA5}">
                      <a16:colId xmlns:a16="http://schemas.microsoft.com/office/drawing/2014/main" val="1889100313"/>
                    </a:ext>
                  </a:extLst>
                </a:gridCol>
                <a:gridCol w="4195001">
                  <a:extLst>
                    <a:ext uri="{9D8B030D-6E8A-4147-A177-3AD203B41FA5}">
                      <a16:colId xmlns:a16="http://schemas.microsoft.com/office/drawing/2014/main" val="2312031158"/>
                    </a:ext>
                  </a:extLst>
                </a:gridCol>
                <a:gridCol w="4195001">
                  <a:extLst>
                    <a:ext uri="{9D8B030D-6E8A-4147-A177-3AD203B41FA5}">
                      <a16:colId xmlns:a16="http://schemas.microsoft.com/office/drawing/2014/main" val="160385213"/>
                    </a:ext>
                  </a:extLst>
                </a:gridCol>
              </a:tblGrid>
              <a:tr h="409076">
                <a:tc>
                  <a:txBody>
                    <a:bodyPr/>
                    <a:lstStyle/>
                    <a:p>
                      <a:pPr algn="just">
                        <a:spcAft>
                          <a:spcPts val="0"/>
                        </a:spcAft>
                      </a:pPr>
                      <a:r>
                        <a:rPr lang="en-US" sz="2200" b="1">
                          <a:effectLst/>
                        </a:rPr>
                        <a:t> </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Inner coil</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Middle coil</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Outer coil</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825750012"/>
                  </a:ext>
                </a:extLst>
              </a:tr>
              <a:tr h="818151">
                <a:tc>
                  <a:txBody>
                    <a:bodyPr/>
                    <a:lstStyle/>
                    <a:p>
                      <a:pPr algn="just">
                        <a:spcAft>
                          <a:spcPts val="0"/>
                        </a:spcAft>
                      </a:pPr>
                      <a:r>
                        <a:rPr lang="en-US" sz="2200" b="1">
                          <a:effectLst/>
                        </a:rPr>
                        <a:t>Strand</a:t>
                      </a:r>
                      <a:endParaRPr lang="zh-CN" sz="2200" b="1">
                        <a:effectLst/>
                        <a:latin typeface="Times New Roman" panose="02020603050405020304" pitchFamily="18" charset="0"/>
                        <a:ea typeface="宋体" panose="02010600030101010101" pitchFamily="2" charset="-122"/>
                      </a:endParaRPr>
                    </a:p>
                  </a:txBody>
                  <a:tcPr marL="68580" marR="68580" marT="0" marB="0" anchor="ctr"/>
                </a:tc>
                <a:tc gridSpan="2">
                  <a:txBody>
                    <a:bodyPr/>
                    <a:lstStyle/>
                    <a:p>
                      <a:pPr algn="ctr">
                        <a:spcAft>
                          <a:spcPts val="0"/>
                        </a:spcAft>
                      </a:pPr>
                      <a:r>
                        <a:rPr lang="en-US" sz="2200" b="1">
                          <a:effectLst/>
                        </a:rPr>
                        <a:t>OST M-grade Nb</a:t>
                      </a:r>
                      <a:r>
                        <a:rPr lang="en-US" sz="2200" b="1" baseline="-25000">
                          <a:effectLst/>
                        </a:rPr>
                        <a:t>3</a:t>
                      </a:r>
                      <a:r>
                        <a:rPr lang="en-US" sz="2200" b="1">
                          <a:effectLst/>
                        </a:rPr>
                        <a:t>Sn</a:t>
                      </a:r>
                      <a:endParaRPr lang="zh-CN" sz="2200" b="1">
                        <a:effectLst/>
                      </a:endParaRPr>
                    </a:p>
                    <a:p>
                      <a:pPr algn="ctr">
                        <a:spcAft>
                          <a:spcPts val="0"/>
                        </a:spcAft>
                      </a:pPr>
                      <a:r>
                        <a:rPr lang="en-US" sz="2200" b="1">
                          <a:effectLst/>
                        </a:rPr>
                        <a:t>(d=0.81 mm with Cr plated)</a:t>
                      </a:r>
                      <a:endParaRPr lang="zh-CN" sz="2200" b="1">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tc>
                  <a:txBody>
                    <a:bodyPr/>
                    <a:lstStyle/>
                    <a:p>
                      <a:pPr algn="just">
                        <a:spcAft>
                          <a:spcPts val="0"/>
                        </a:spcAft>
                      </a:pPr>
                      <a:r>
                        <a:rPr lang="en-US" sz="2200" b="1">
                          <a:effectLst/>
                        </a:rPr>
                        <a:t>Nb</a:t>
                      </a:r>
                      <a:r>
                        <a:rPr lang="en-US" sz="2200" b="1" baseline="-25000">
                          <a:effectLst/>
                        </a:rPr>
                        <a:t>3</a:t>
                      </a:r>
                      <a:r>
                        <a:rPr lang="en-US" sz="2200" b="1">
                          <a:effectLst/>
                        </a:rPr>
                        <a:t>Sn strand for CFETR CSMC</a:t>
                      </a:r>
                      <a:endParaRPr lang="zh-CN" sz="2200" b="1">
                        <a:effectLst/>
                      </a:endParaRPr>
                    </a:p>
                    <a:p>
                      <a:pPr algn="just">
                        <a:spcAft>
                          <a:spcPts val="0"/>
                        </a:spcAft>
                      </a:pPr>
                      <a:r>
                        <a:rPr lang="en-US" sz="2200" b="1">
                          <a:effectLst/>
                        </a:rPr>
                        <a:t>(d=0.82 mm with Cr plated)</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687629208"/>
                  </a:ext>
                </a:extLst>
              </a:tr>
              <a:tr h="409076">
                <a:tc>
                  <a:txBody>
                    <a:bodyPr/>
                    <a:lstStyle/>
                    <a:p>
                      <a:pPr algn="just">
                        <a:spcAft>
                          <a:spcPts val="0"/>
                        </a:spcAft>
                      </a:pPr>
                      <a:r>
                        <a:rPr lang="en-US" sz="2200" b="1">
                          <a:effectLst/>
                        </a:rPr>
                        <a:t>Cu: Non-Cu</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1.0</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152686318"/>
                  </a:ext>
                </a:extLst>
              </a:tr>
              <a:tr h="409076">
                <a:tc>
                  <a:txBody>
                    <a:bodyPr/>
                    <a:lstStyle/>
                    <a:p>
                      <a:pPr algn="just">
                        <a:spcAft>
                          <a:spcPts val="0"/>
                        </a:spcAft>
                      </a:pPr>
                      <a:r>
                        <a:rPr lang="en-US" sz="2200" b="1">
                          <a:effectLst/>
                        </a:rPr>
                        <a:t>RRR</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100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100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100</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104310648"/>
                  </a:ext>
                </a:extLst>
              </a:tr>
              <a:tr h="409076">
                <a:tc>
                  <a:txBody>
                    <a:bodyPr/>
                    <a:lstStyle/>
                    <a:p>
                      <a:pPr algn="just">
                        <a:spcAft>
                          <a:spcPts val="0"/>
                        </a:spcAft>
                      </a:pPr>
                      <a:r>
                        <a:rPr lang="en-US" sz="2200" b="1">
                          <a:effectLst/>
                        </a:rPr>
                        <a:t>Cable Pattern</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3sc×4×5×6</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(1sc+2cu)×4×4×5</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(1sc+2cu)×4×5×6</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514359190"/>
                  </a:ext>
                </a:extLst>
              </a:tr>
              <a:tr h="409076">
                <a:tc>
                  <a:txBody>
                    <a:bodyPr/>
                    <a:lstStyle/>
                    <a:p>
                      <a:pPr algn="just">
                        <a:spcAft>
                          <a:spcPts val="0"/>
                        </a:spcAft>
                      </a:pPr>
                      <a:r>
                        <a:rPr lang="en-US" sz="2200" b="1">
                          <a:effectLst/>
                        </a:rPr>
                        <a:t>Number of SC</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360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80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120</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2951204316"/>
                  </a:ext>
                </a:extLst>
              </a:tr>
              <a:tr h="409076">
                <a:tc>
                  <a:txBody>
                    <a:bodyPr/>
                    <a:lstStyle/>
                    <a:p>
                      <a:pPr algn="just">
                        <a:spcAft>
                          <a:spcPts val="0"/>
                        </a:spcAft>
                      </a:pPr>
                      <a:r>
                        <a:rPr lang="en-US" sz="2200" b="1">
                          <a:effectLst/>
                        </a:rPr>
                        <a:t>Number of Cu</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160</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240</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050163838"/>
                  </a:ext>
                </a:extLst>
              </a:tr>
              <a:tr h="409076">
                <a:tc>
                  <a:txBody>
                    <a:bodyPr/>
                    <a:lstStyle/>
                    <a:p>
                      <a:pPr algn="just">
                        <a:spcAft>
                          <a:spcPts val="0"/>
                        </a:spcAft>
                      </a:pPr>
                      <a:r>
                        <a:rPr lang="en-US" sz="2200" b="1">
                          <a:effectLst/>
                        </a:rPr>
                        <a:t>Void Fraction (%)</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~32</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~32</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~32</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3156798592"/>
                  </a:ext>
                </a:extLst>
              </a:tr>
              <a:tr h="408991">
                <a:tc>
                  <a:txBody>
                    <a:bodyPr/>
                    <a:lstStyle/>
                    <a:p>
                      <a:pPr algn="just">
                        <a:spcAft>
                          <a:spcPts val="0"/>
                        </a:spcAft>
                      </a:pPr>
                      <a:r>
                        <a:rPr lang="en-US" sz="2200" b="1">
                          <a:effectLst/>
                        </a:rPr>
                        <a:t>Jacket thickness (mm)</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2.2</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2.2</a:t>
                      </a:r>
                      <a:endParaRPr lang="zh-CN" sz="2200" b="1">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just">
                        <a:spcAft>
                          <a:spcPts val="0"/>
                        </a:spcAft>
                      </a:pPr>
                      <a:r>
                        <a:rPr lang="en-US" sz="2200" b="1">
                          <a:effectLst/>
                        </a:rPr>
                        <a:t>2.2</a:t>
                      </a:r>
                      <a:endParaRPr lang="zh-CN" sz="2200" b="1">
                        <a:effectLst/>
                        <a:latin typeface="Times New Roman" panose="02020603050405020304" pitchFamily="18" charset="0"/>
                        <a:ea typeface="宋体" panose="02010600030101010101" pitchFamily="2" charset="-122"/>
                      </a:endParaRPr>
                    </a:p>
                  </a:txBody>
                  <a:tcPr marL="68580" marR="68580" marT="0" marB="0" anchor="ctr"/>
                </a:tc>
                <a:extLst>
                  <a:ext uri="{0D108BD9-81ED-4DB2-BD59-A6C34878D82A}">
                    <a16:rowId xmlns:a16="http://schemas.microsoft.com/office/drawing/2014/main" val="4268513447"/>
                  </a:ext>
                </a:extLst>
              </a:tr>
              <a:tr h="409076">
                <a:tc>
                  <a:txBody>
                    <a:bodyPr/>
                    <a:lstStyle/>
                    <a:p>
                      <a:pPr algn="just">
                        <a:spcAft>
                          <a:spcPts val="0"/>
                        </a:spcAft>
                      </a:pPr>
                      <a:r>
                        <a:rPr lang="en-US" sz="2200" b="1">
                          <a:effectLst/>
                        </a:rPr>
                        <a:t>Insulation</a:t>
                      </a:r>
                      <a:endParaRPr lang="zh-CN" sz="2200" b="1">
                        <a:effectLst/>
                        <a:latin typeface="Times New Roman" panose="02020603050405020304" pitchFamily="18" charset="0"/>
                        <a:ea typeface="宋体" panose="02010600030101010101" pitchFamily="2" charset="-122"/>
                      </a:endParaRPr>
                    </a:p>
                  </a:txBody>
                  <a:tcPr marL="68580" marR="68580" marT="0" marB="0" anchor="ctr"/>
                </a:tc>
                <a:tc gridSpan="3">
                  <a:txBody>
                    <a:bodyPr/>
                    <a:lstStyle/>
                    <a:p>
                      <a:pPr algn="ctr">
                        <a:spcAft>
                          <a:spcPts val="0"/>
                        </a:spcAft>
                      </a:pPr>
                      <a:r>
                        <a:rPr lang="en-US" sz="2200" b="1">
                          <a:effectLst/>
                        </a:rPr>
                        <a:t>1.0mm S-glass fiber tape</a:t>
                      </a:r>
                      <a:endParaRPr lang="zh-CN" sz="2200" b="1">
                        <a:effectLst/>
                        <a:latin typeface="Times New Roman" panose="02020603050405020304" pitchFamily="18" charset="0"/>
                        <a:ea typeface="宋体" panose="02010600030101010101" pitchFamily="2" charset="-122"/>
                      </a:endParaRPr>
                    </a:p>
                  </a:txBody>
                  <a:tcPr marL="68580" marR="68580" marT="0" marB="0" anchor="ct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593657182"/>
                  </a:ext>
                </a:extLst>
              </a:tr>
            </a:tbl>
          </a:graphicData>
        </a:graphic>
      </p:graphicFrame>
      <p:sp>
        <p:nvSpPr>
          <p:cNvPr id="228" name="TextBox 107">
            <a:extLst>
              <a:ext uri="{FF2B5EF4-FFF2-40B4-BE49-F238E27FC236}">
                <a16:creationId xmlns:a16="http://schemas.microsoft.com/office/drawing/2014/main" id="{18DB5A2B-8417-41A4-ADCF-58B8C557D3D3}"/>
              </a:ext>
            </a:extLst>
          </p:cNvPr>
          <p:cNvSpPr txBox="1"/>
          <p:nvPr/>
        </p:nvSpPr>
        <p:spPr>
          <a:xfrm>
            <a:off x="26213355" y="16887741"/>
            <a:ext cx="7343039" cy="1754326"/>
          </a:xfrm>
          <a:prstGeom prst="rect">
            <a:avLst/>
          </a:prstGeom>
          <a:noFill/>
        </p:spPr>
        <p:txBody>
          <a:bodyPr wrap="square" rtlCol="0">
            <a:spAutoFit/>
          </a:bodyPr>
          <a:lstStyle/>
          <a:p>
            <a:pPr marL="571500" indent="-571500" algn="just">
              <a:buFont typeface="Wingdings" panose="05000000000000000000" pitchFamily="2" charset="2"/>
              <a:buChar char="u"/>
            </a:pPr>
            <a:r>
              <a:rPr lang="en-US" sz="3600">
                <a:latin typeface="Times New Roman" pitchFamily="18" charset="0"/>
                <a:cs typeface="Times New Roman" pitchFamily="18" charset="0"/>
              </a:rPr>
              <a:t>The current sharing temperatures of  three types of conductor were assessed and shown in fig.3</a:t>
            </a:r>
            <a:endParaRPr lang="en-US" sz="3600" dirty="0">
              <a:latin typeface="Times New Roman" pitchFamily="18" charset="0"/>
              <a:cs typeface="Times New Roman" pitchFamily="18" charset="0"/>
            </a:endParaRPr>
          </a:p>
        </p:txBody>
      </p:sp>
      <p:pic>
        <p:nvPicPr>
          <p:cNvPr id="229" name="图片 228">
            <a:extLst>
              <a:ext uri="{FF2B5EF4-FFF2-40B4-BE49-F238E27FC236}">
                <a16:creationId xmlns:a16="http://schemas.microsoft.com/office/drawing/2014/main" id="{CB62E479-572B-4E0B-8064-ED6EC7E162DD}"/>
              </a:ext>
            </a:extLst>
          </p:cNvPr>
          <p:cNvPicPr/>
          <p:nvPr/>
        </p:nvPicPr>
        <p:blipFill>
          <a:blip r:embed="rId6"/>
          <a:stretch>
            <a:fillRect/>
          </a:stretch>
        </p:blipFill>
        <p:spPr>
          <a:xfrm>
            <a:off x="26209967" y="18687939"/>
            <a:ext cx="7453128" cy="5309584"/>
          </a:xfrm>
          <a:prstGeom prst="rect">
            <a:avLst/>
          </a:prstGeom>
        </p:spPr>
      </p:pic>
      <p:sp>
        <p:nvSpPr>
          <p:cNvPr id="230" name="TextBox 107">
            <a:extLst>
              <a:ext uri="{FF2B5EF4-FFF2-40B4-BE49-F238E27FC236}">
                <a16:creationId xmlns:a16="http://schemas.microsoft.com/office/drawing/2014/main" id="{0F1F2D66-1AFA-497C-BCAA-5094CD79A326}"/>
              </a:ext>
            </a:extLst>
          </p:cNvPr>
          <p:cNvSpPr txBox="1"/>
          <p:nvPr/>
        </p:nvSpPr>
        <p:spPr>
          <a:xfrm>
            <a:off x="25972222" y="26470885"/>
            <a:ext cx="24234486" cy="3416320"/>
          </a:xfrm>
          <a:prstGeom prst="rect">
            <a:avLst/>
          </a:prstGeom>
          <a:noFill/>
        </p:spPr>
        <p:txBody>
          <a:bodyPr wrap="square" rtlCol="0">
            <a:spAutoFit/>
          </a:bodyPr>
          <a:lstStyle/>
          <a:p>
            <a:pPr algn="just"/>
            <a:r>
              <a:rPr lang="en-US" sz="3600">
                <a:latin typeface="Times New Roman" pitchFamily="18" charset="0"/>
                <a:cs typeface="Times New Roman" pitchFamily="18" charset="0"/>
              </a:rPr>
              <a:t>The 15 Tesla conductor test facility is a fundamental facility for the CFETR program. The main mission of this facility is providing the various test conditions for future high-performance, large-scale superconductors. At present, the conceptual design of its magnet system is completed, which consists of three concentric split pairs of Nb3Sn coil. In parallel with the magnet system design, preliminary work of other auxiliary systems, such as power supplier system, cryogenic system, and quench protection system have been carried on.  As the most significant component of the magnet, the parameters of the prototype conductors will be solidified and the conductor short samples will be manufactured and tested in the next stage of work.</a:t>
            </a:r>
          </a:p>
        </p:txBody>
      </p:sp>
      <p:sp>
        <p:nvSpPr>
          <p:cNvPr id="42" name="矩形 144">
            <a:extLst>
              <a:ext uri="{FF2B5EF4-FFF2-40B4-BE49-F238E27FC236}">
                <a16:creationId xmlns:a16="http://schemas.microsoft.com/office/drawing/2014/main" id="{408226A2-E98E-4187-9075-4F8E6BC9E5E2}"/>
              </a:ext>
            </a:extLst>
          </p:cNvPr>
          <p:cNvSpPr>
            <a:spLocks noChangeArrowheads="1"/>
          </p:cNvSpPr>
          <p:nvPr/>
        </p:nvSpPr>
        <p:spPr bwMode="auto">
          <a:xfrm>
            <a:off x="26078911" y="24043394"/>
            <a:ext cx="7584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a:latin typeface="Times New Roman" panose="02020603050405020304" pitchFamily="18" charset="0"/>
                <a:cs typeface="Times New Roman" panose="02020603050405020304" pitchFamily="18" charset="0"/>
              </a:rPr>
              <a:t>Fig. 3. Tcs assessment of the conductors</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图片 8">
            <a:extLst>
              <a:ext uri="{FF2B5EF4-FFF2-40B4-BE49-F238E27FC236}">
                <a16:creationId xmlns:a16="http://schemas.microsoft.com/office/drawing/2014/main" id="{75E9DEA2-D767-4E41-8912-D67C477C5769}"/>
              </a:ext>
            </a:extLst>
          </p:cNvPr>
          <p:cNvPicPr>
            <a:picLocks noChangeAspect="1"/>
          </p:cNvPicPr>
          <p:nvPr/>
        </p:nvPicPr>
        <p:blipFill>
          <a:blip r:embed="rId7"/>
          <a:stretch>
            <a:fillRect/>
          </a:stretch>
        </p:blipFill>
        <p:spPr>
          <a:xfrm>
            <a:off x="42573744" y="12829515"/>
            <a:ext cx="7584184" cy="11396057"/>
          </a:xfrm>
          <a:prstGeom prst="rect">
            <a:avLst/>
          </a:prstGeom>
        </p:spPr>
      </p:pic>
      <p:pic>
        <p:nvPicPr>
          <p:cNvPr id="11" name="图片 10">
            <a:extLst>
              <a:ext uri="{FF2B5EF4-FFF2-40B4-BE49-F238E27FC236}">
                <a16:creationId xmlns:a16="http://schemas.microsoft.com/office/drawing/2014/main" id="{DE4F2303-B02F-498F-9750-9222F0B371DC}"/>
              </a:ext>
            </a:extLst>
          </p:cNvPr>
          <p:cNvPicPr>
            <a:picLocks noChangeAspect="1"/>
          </p:cNvPicPr>
          <p:nvPr/>
        </p:nvPicPr>
        <p:blipFill>
          <a:blip r:embed="rId8"/>
          <a:stretch>
            <a:fillRect/>
          </a:stretch>
        </p:blipFill>
        <p:spPr>
          <a:xfrm>
            <a:off x="34375624" y="18687939"/>
            <a:ext cx="7584184" cy="5469920"/>
          </a:xfrm>
          <a:prstGeom prst="rect">
            <a:avLst/>
          </a:prstGeom>
        </p:spPr>
      </p:pic>
      <p:sp>
        <p:nvSpPr>
          <p:cNvPr id="43" name="TextBox 107">
            <a:extLst>
              <a:ext uri="{FF2B5EF4-FFF2-40B4-BE49-F238E27FC236}">
                <a16:creationId xmlns:a16="http://schemas.microsoft.com/office/drawing/2014/main" id="{2AA6CC19-9E1C-4E6C-B8FE-CE82BC534A1F}"/>
              </a:ext>
            </a:extLst>
          </p:cNvPr>
          <p:cNvSpPr txBox="1"/>
          <p:nvPr/>
        </p:nvSpPr>
        <p:spPr>
          <a:xfrm>
            <a:off x="33862783" y="12964590"/>
            <a:ext cx="8525699" cy="5632311"/>
          </a:xfrm>
          <a:prstGeom prst="rect">
            <a:avLst/>
          </a:prstGeom>
          <a:noFill/>
        </p:spPr>
        <p:txBody>
          <a:bodyPr wrap="square" rtlCol="0">
            <a:spAutoFit/>
          </a:bodyPr>
          <a:lstStyle/>
          <a:p>
            <a:pPr marL="571500" indent="-571500" algn="just">
              <a:buFont typeface="Wingdings" panose="05000000000000000000" pitchFamily="2" charset="2"/>
              <a:buChar char="u"/>
            </a:pPr>
            <a:r>
              <a:rPr lang="en-US" sz="3600">
                <a:latin typeface="Times New Roman" pitchFamily="18" charset="0"/>
                <a:cs typeface="Times New Roman" pitchFamily="18" charset="0"/>
              </a:rPr>
              <a:t>The quench protection resistors should be optimized to reduce the induced current caused by the inter-coil coupling.</a:t>
            </a:r>
          </a:p>
          <a:p>
            <a:pPr marL="571500" indent="-571500" algn="just">
              <a:buFont typeface="Wingdings" panose="05000000000000000000" pitchFamily="2" charset="2"/>
              <a:buChar char="u"/>
            </a:pPr>
            <a:r>
              <a:rPr lang="en-US" sz="3600">
                <a:latin typeface="Times New Roman" pitchFamily="18" charset="0"/>
                <a:cs typeface="Times New Roman" pitchFamily="18" charset="0"/>
              </a:rPr>
              <a:t>The hot spot temperatures with various protecting delay time are calculation with the optimized current discharging curve, which is shown in fig.4. results show that all the conductor layouts at all situations can meet the hot spot temperature criterion (fig.5).</a:t>
            </a:r>
            <a:endParaRPr lang="en-US" sz="3600" dirty="0">
              <a:latin typeface="Times New Roman" pitchFamily="18" charset="0"/>
              <a:cs typeface="Times New Roman" pitchFamily="18" charset="0"/>
            </a:endParaRPr>
          </a:p>
        </p:txBody>
      </p:sp>
      <p:pic>
        <p:nvPicPr>
          <p:cNvPr id="14" name="图片 13">
            <a:extLst>
              <a:ext uri="{FF2B5EF4-FFF2-40B4-BE49-F238E27FC236}">
                <a16:creationId xmlns:a16="http://schemas.microsoft.com/office/drawing/2014/main" id="{56A43CDD-89D1-4AE0-8D38-7348A829EC0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24981" y="1450191"/>
            <a:ext cx="10604014" cy="3136398"/>
          </a:xfrm>
          <a:prstGeom prst="rect">
            <a:avLst/>
          </a:prstGeom>
        </p:spPr>
      </p:pic>
      <p:sp>
        <p:nvSpPr>
          <p:cNvPr id="44" name="矩形 144">
            <a:extLst>
              <a:ext uri="{FF2B5EF4-FFF2-40B4-BE49-F238E27FC236}">
                <a16:creationId xmlns:a16="http://schemas.microsoft.com/office/drawing/2014/main" id="{A71EB537-5161-436A-9CB4-4AA903AA94D5}"/>
              </a:ext>
            </a:extLst>
          </p:cNvPr>
          <p:cNvSpPr>
            <a:spLocks noChangeArrowheads="1"/>
          </p:cNvSpPr>
          <p:nvPr/>
        </p:nvSpPr>
        <p:spPr bwMode="auto">
          <a:xfrm>
            <a:off x="43422238" y="24092577"/>
            <a:ext cx="7584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a:latin typeface="Times New Roman" panose="02020603050405020304" pitchFamily="18" charset="0"/>
                <a:cs typeface="Times New Roman" panose="02020603050405020304" pitchFamily="18" charset="0"/>
              </a:rPr>
              <a:t>Fig. 4. discharging current curve</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5" name="矩形 144">
            <a:extLst>
              <a:ext uri="{FF2B5EF4-FFF2-40B4-BE49-F238E27FC236}">
                <a16:creationId xmlns:a16="http://schemas.microsoft.com/office/drawing/2014/main" id="{C41668C9-A3C9-4481-A619-8C79510F2D47}"/>
              </a:ext>
            </a:extLst>
          </p:cNvPr>
          <p:cNvSpPr>
            <a:spLocks noChangeArrowheads="1"/>
          </p:cNvSpPr>
          <p:nvPr/>
        </p:nvSpPr>
        <p:spPr bwMode="auto">
          <a:xfrm>
            <a:off x="34375625" y="24142748"/>
            <a:ext cx="90273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2800" b="1">
                <a:latin typeface="Times New Roman" panose="02020603050405020304" pitchFamily="18" charset="0"/>
                <a:cs typeface="Times New Roman" panose="02020603050405020304" pitchFamily="18" charset="0"/>
              </a:rPr>
              <a:t>Fig. 5. hot spot temperatures calculated by GANDALF</a:t>
            </a:r>
            <a:endParaRPr lang="zh-CN" altLang="zh-CN" sz="2800" b="1" dirty="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168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9859</TotalTime>
  <Words>1169</Words>
  <Application>Microsoft Office PowerPoint</Application>
  <PresentationFormat>自定义</PresentationFormat>
  <Paragraphs>87</Paragraphs>
  <Slides>1</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Arial</vt:lpstr>
      <vt:lpstr>Calibri</vt:lpstr>
      <vt:lpstr>Times New Roman</vt:lpstr>
      <vt:lpstr>Wingdings</vt:lpstr>
      <vt:lpstr>Office Theme</vt:lpstr>
      <vt:lpstr>PowerPoint 演示文稿</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Langeslag</dc:creator>
  <cp:lastModifiedBy>Chao Dai</cp:lastModifiedBy>
  <cp:revision>334</cp:revision>
  <cp:lastPrinted>2012-10-02T14:54:34Z</cp:lastPrinted>
  <dcterms:created xsi:type="dcterms:W3CDTF">2012-10-03T07:45:06Z</dcterms:created>
  <dcterms:modified xsi:type="dcterms:W3CDTF">2019-09-19T05:53:45Z</dcterms:modified>
</cp:coreProperties>
</file>