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sldIdLst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4" r:id="rId19"/>
    <p:sldId id="285" r:id="rId20"/>
    <p:sldId id="288" r:id="rId21"/>
    <p:sldId id="286" r:id="rId22"/>
    <p:sldId id="287" r:id="rId23"/>
  </p:sldIdLst>
  <p:sldSz cx="12482513" cy="7021513"/>
  <p:notesSz cx="6858000" cy="9144000"/>
  <p:defaultTextStyle>
    <a:defPPr>
      <a:defRPr lang="en-US"/>
    </a:defPPr>
    <a:lvl1pPr marL="0" algn="l" defTabSz="124824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24124" algn="l" defTabSz="124824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48247" algn="l" defTabSz="124824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872371" algn="l" defTabSz="124824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496495" algn="l" defTabSz="124824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20619" algn="l" defTabSz="124824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744742" algn="l" defTabSz="124824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368866" algn="l" defTabSz="124824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4992990" algn="l" defTabSz="124824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1E82C8"/>
    <a:srgbClr val="FFFFFF"/>
    <a:srgbClr val="0069A4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26" autoAdjust="0"/>
    <p:restoredTop sz="96270" autoAdjust="0"/>
  </p:normalViewPr>
  <p:slideViewPr>
    <p:cSldViewPr>
      <p:cViewPr varScale="1">
        <p:scale>
          <a:sx n="69" d="100"/>
          <a:sy n="69" d="100"/>
        </p:scale>
        <p:origin x="-414" y="-108"/>
      </p:cViewPr>
      <p:guideLst>
        <p:guide orient="horz" pos="2212"/>
        <p:guide pos="39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DF3367-8529-4C73-AFAF-BB82F8114BC5}" type="datetimeFigureOut">
              <a:rPr lang="en-US" smtClean="0"/>
              <a:pPr/>
              <a:t>9/26/2019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41EF14-A77B-4F29-8F05-C2C964821A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000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4824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24124" algn="l" defTabSz="124824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48247" algn="l" defTabSz="124824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72371" algn="l" defTabSz="124824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96495" algn="l" defTabSz="124824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120619" algn="l" defTabSz="124824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744742" algn="l" defTabSz="124824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368866" algn="l" defTabSz="124824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992990" algn="l" defTabSz="124824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1EF14-A77B-4F29-8F05-C2C964821A4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93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37851" indent="-557235">
              <a:buFont typeface="+mj-lt"/>
              <a:buAutoNum type="arabicPeriod"/>
            </a:pPr>
            <a:r>
              <a:rPr lang="en-US" sz="1600" dirty="0" smtClean="0"/>
              <a:t>Section </a:t>
            </a:r>
            <a:r>
              <a:rPr lang="en-US" sz="1600" b="1" dirty="0" smtClean="0"/>
              <a:t>3D scan </a:t>
            </a:r>
            <a:r>
              <a:rPr lang="en-US" sz="1600" dirty="0" smtClean="0"/>
              <a:t>of the WP at a relevant section</a:t>
            </a:r>
          </a:p>
          <a:p>
            <a:pPr marL="337851" indent="-557235">
              <a:buFont typeface="+mj-lt"/>
              <a:buAutoNum type="arabicPeriod"/>
            </a:pPr>
            <a:r>
              <a:rPr lang="en-US" sz="1600" dirty="0" smtClean="0"/>
              <a:t>Calculate the  </a:t>
            </a:r>
            <a:r>
              <a:rPr lang="en-US" sz="1600" b="1" dirty="0" smtClean="0"/>
              <a:t>thickness of the ground insulation*</a:t>
            </a:r>
          </a:p>
          <a:p>
            <a:pPr marL="337851" indent="-557235">
              <a:buFont typeface="+mj-lt"/>
              <a:buAutoNum type="arabicPeriod"/>
            </a:pPr>
            <a:r>
              <a:rPr lang="en-US" sz="1600" dirty="0" smtClean="0"/>
              <a:t>Calculate </a:t>
            </a:r>
            <a:r>
              <a:rPr lang="en-US" sz="1600" b="1" dirty="0" smtClean="0"/>
              <a:t>interleaving</a:t>
            </a:r>
            <a:r>
              <a:rPr lang="en-US" sz="1600" dirty="0" smtClean="0"/>
              <a:t> thickness</a:t>
            </a:r>
          </a:p>
          <a:p>
            <a:pPr marL="337851" indent="-557235">
              <a:buFont typeface="+mj-lt"/>
              <a:buAutoNum type="arabicPeriod"/>
            </a:pPr>
            <a:r>
              <a:rPr lang="en-US" sz="1600" dirty="0" smtClean="0"/>
              <a:t>Using the ground insulation and interleaving find the </a:t>
            </a:r>
            <a:r>
              <a:rPr lang="en-US" sz="1600" b="1" dirty="0" smtClean="0"/>
              <a:t>position for each DP</a:t>
            </a:r>
          </a:p>
          <a:p>
            <a:pPr marL="337851" indent="-557235">
              <a:buFont typeface="+mj-lt"/>
              <a:buAutoNum type="arabicPeriod"/>
            </a:pPr>
            <a:r>
              <a:rPr lang="en-US" sz="1600" dirty="0" smtClean="0"/>
              <a:t>Locate </a:t>
            </a:r>
            <a:r>
              <a:rPr lang="en-US" sz="1600" b="1" dirty="0" smtClean="0"/>
              <a:t>conductors in DP</a:t>
            </a:r>
          </a:p>
          <a:p>
            <a:pPr marL="337851" indent="-557235">
              <a:buFont typeface="+mj-lt"/>
              <a:buAutoNum type="arabicPeriod"/>
            </a:pPr>
            <a:r>
              <a:rPr lang="en-US" sz="1600" dirty="0" smtClean="0"/>
              <a:t>Calculate CCL as the </a:t>
            </a:r>
            <a:r>
              <a:rPr lang="en-US" sz="1600" b="1" dirty="0" smtClean="0"/>
              <a:t>barycenter</a:t>
            </a:r>
            <a:r>
              <a:rPr lang="en-US" sz="1600" dirty="0" smtClean="0"/>
              <a:t> of the conductors</a:t>
            </a:r>
          </a:p>
          <a:p>
            <a:pPr marL="0" marR="0" indent="0" algn="l" defTabSz="124824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dirty="0" smtClean="0"/>
              <a:t>*HYP:</a:t>
            </a:r>
            <a:r>
              <a:rPr lang="en-US" sz="1600" baseline="0" dirty="0" smtClean="0"/>
              <a:t> </a:t>
            </a:r>
            <a:r>
              <a:rPr lang="en-US" sz="1600" dirty="0" smtClean="0"/>
              <a:t>ground insulation is nominally homogeneous in specific section. Variations inside section taken into account in the uncertainty budget. </a:t>
            </a:r>
          </a:p>
          <a:p>
            <a:pPr marL="0" indent="0">
              <a:buFont typeface="+mj-lt"/>
              <a:buNone/>
            </a:pPr>
            <a:endParaRPr lang="en-US" sz="16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1EF14-A77B-4F29-8F05-C2C964821A4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5820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Similar </a:t>
            </a:r>
            <a:r>
              <a:rPr lang="en-US" dirty="0" err="1" smtClean="0"/>
              <a:t>behaviour</a:t>
            </a:r>
            <a:r>
              <a:rPr lang="en-US" dirty="0" smtClean="0"/>
              <a:t> for all</a:t>
            </a:r>
            <a:r>
              <a:rPr lang="en-US" baseline="0" dirty="0" smtClean="0"/>
              <a:t> the 5 </a:t>
            </a:r>
            <a:r>
              <a:rPr lang="en-US" baseline="0" smtClean="0"/>
              <a:t>WP calculated so far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1EF14-A77B-4F29-8F05-C2C964821A4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7224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1EF14-A77B-4F29-8F05-C2C964821A4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237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1EF14-A77B-4F29-8F05-C2C964821A4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803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Gap</a:t>
            </a:r>
            <a:r>
              <a:rPr lang="en-US" baseline="0" dirty="0" smtClean="0"/>
              <a:t> values range from 11 to 23 mm. Avg. between model and measure is difference is ~1mm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1EF14-A77B-4F29-8F05-C2C964821A4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23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1EF14-A77B-4F29-8F05-C2C964821A4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946" y="1658108"/>
            <a:ext cx="5163922" cy="2927067"/>
          </a:xfrm>
          <a:custGeom>
            <a:avLst/>
            <a:gdLst>
              <a:gd name="connsiteX0" fmla="*/ 0 w 4248472"/>
              <a:gd name="connsiteY0" fmla="*/ 0 h 1569660"/>
              <a:gd name="connsiteX1" fmla="*/ 4248472 w 4248472"/>
              <a:gd name="connsiteY1" fmla="*/ 0 h 1569660"/>
              <a:gd name="connsiteX2" fmla="*/ 4248472 w 4248472"/>
              <a:gd name="connsiteY2" fmla="*/ 1569660 h 1569660"/>
              <a:gd name="connsiteX3" fmla="*/ 0 w 4248472"/>
              <a:gd name="connsiteY3" fmla="*/ 1569660 h 1569660"/>
              <a:gd name="connsiteX4" fmla="*/ 0 w 4248472"/>
              <a:gd name="connsiteY4" fmla="*/ 0 h 1569660"/>
              <a:gd name="connsiteX0" fmla="*/ 0 w 4248472"/>
              <a:gd name="connsiteY0" fmla="*/ 0 h 1569660"/>
              <a:gd name="connsiteX1" fmla="*/ 4248472 w 4248472"/>
              <a:gd name="connsiteY1" fmla="*/ 0 h 1569660"/>
              <a:gd name="connsiteX2" fmla="*/ 3859005 w 4248472"/>
              <a:gd name="connsiteY2" fmla="*/ 1535793 h 1569660"/>
              <a:gd name="connsiteX3" fmla="*/ 0 w 4248472"/>
              <a:gd name="connsiteY3" fmla="*/ 1569660 h 1569660"/>
              <a:gd name="connsiteX4" fmla="*/ 0 w 4248472"/>
              <a:gd name="connsiteY4" fmla="*/ 0 h 1569660"/>
              <a:gd name="connsiteX0" fmla="*/ 0 w 4333138"/>
              <a:gd name="connsiteY0" fmla="*/ 0 h 1569660"/>
              <a:gd name="connsiteX1" fmla="*/ 4333138 w 4333138"/>
              <a:gd name="connsiteY1" fmla="*/ 25400 h 1569660"/>
              <a:gd name="connsiteX2" fmla="*/ 3859005 w 4333138"/>
              <a:gd name="connsiteY2" fmla="*/ 1535793 h 1569660"/>
              <a:gd name="connsiteX3" fmla="*/ 0 w 4333138"/>
              <a:gd name="connsiteY3" fmla="*/ 1569660 h 1569660"/>
              <a:gd name="connsiteX4" fmla="*/ 0 w 4333138"/>
              <a:gd name="connsiteY4" fmla="*/ 0 h 1569660"/>
              <a:gd name="connsiteX0" fmla="*/ 0 w 4333138"/>
              <a:gd name="connsiteY0" fmla="*/ 0 h 2255459"/>
              <a:gd name="connsiteX1" fmla="*/ 4333138 w 4333138"/>
              <a:gd name="connsiteY1" fmla="*/ 25400 h 2255459"/>
              <a:gd name="connsiteX2" fmla="*/ 3562671 w 4333138"/>
              <a:gd name="connsiteY2" fmla="*/ 2255459 h 2255459"/>
              <a:gd name="connsiteX3" fmla="*/ 0 w 4333138"/>
              <a:gd name="connsiteY3" fmla="*/ 1569660 h 2255459"/>
              <a:gd name="connsiteX4" fmla="*/ 0 w 4333138"/>
              <a:gd name="connsiteY4" fmla="*/ 0 h 2255459"/>
              <a:gd name="connsiteX0" fmla="*/ 0 w 4333138"/>
              <a:gd name="connsiteY0" fmla="*/ 0 h 2255459"/>
              <a:gd name="connsiteX1" fmla="*/ 4333138 w 4333138"/>
              <a:gd name="connsiteY1" fmla="*/ 25400 h 2255459"/>
              <a:gd name="connsiteX2" fmla="*/ 3562671 w 4333138"/>
              <a:gd name="connsiteY2" fmla="*/ 2255459 h 2255459"/>
              <a:gd name="connsiteX3" fmla="*/ 8467 w 4333138"/>
              <a:gd name="connsiteY3" fmla="*/ 2246993 h 2255459"/>
              <a:gd name="connsiteX4" fmla="*/ 0 w 4333138"/>
              <a:gd name="connsiteY4" fmla="*/ 0 h 2255459"/>
              <a:gd name="connsiteX0" fmla="*/ 0 w 4265404"/>
              <a:gd name="connsiteY0" fmla="*/ 0 h 2255459"/>
              <a:gd name="connsiteX1" fmla="*/ 4265404 w 4265404"/>
              <a:gd name="connsiteY1" fmla="*/ 25400 h 2255459"/>
              <a:gd name="connsiteX2" fmla="*/ 3562671 w 4265404"/>
              <a:gd name="connsiteY2" fmla="*/ 2255459 h 2255459"/>
              <a:gd name="connsiteX3" fmla="*/ 8467 w 4265404"/>
              <a:gd name="connsiteY3" fmla="*/ 2246993 h 2255459"/>
              <a:gd name="connsiteX4" fmla="*/ 0 w 4265404"/>
              <a:gd name="connsiteY4" fmla="*/ 0 h 2255459"/>
              <a:gd name="connsiteX0" fmla="*/ 0 w 4265404"/>
              <a:gd name="connsiteY0" fmla="*/ 0 h 2263926"/>
              <a:gd name="connsiteX1" fmla="*/ 4265404 w 4265404"/>
              <a:gd name="connsiteY1" fmla="*/ 25400 h 2263926"/>
              <a:gd name="connsiteX2" fmla="*/ 3494937 w 4265404"/>
              <a:gd name="connsiteY2" fmla="*/ 2263926 h 2263926"/>
              <a:gd name="connsiteX3" fmla="*/ 8467 w 4265404"/>
              <a:gd name="connsiteY3" fmla="*/ 2246993 h 2263926"/>
              <a:gd name="connsiteX4" fmla="*/ 0 w 4265404"/>
              <a:gd name="connsiteY4" fmla="*/ 0 h 2263926"/>
              <a:gd name="connsiteX0" fmla="*/ 0 w 3757404"/>
              <a:gd name="connsiteY0" fmla="*/ 16934 h 2280860"/>
              <a:gd name="connsiteX1" fmla="*/ 3757404 w 3757404"/>
              <a:gd name="connsiteY1" fmla="*/ 0 h 2280860"/>
              <a:gd name="connsiteX2" fmla="*/ 3494937 w 3757404"/>
              <a:gd name="connsiteY2" fmla="*/ 2280860 h 2280860"/>
              <a:gd name="connsiteX3" fmla="*/ 8467 w 3757404"/>
              <a:gd name="connsiteY3" fmla="*/ 2263927 h 2280860"/>
              <a:gd name="connsiteX4" fmla="*/ 0 w 3757404"/>
              <a:gd name="connsiteY4" fmla="*/ 16934 h 2280860"/>
              <a:gd name="connsiteX0" fmla="*/ 0 w 4206138"/>
              <a:gd name="connsiteY0" fmla="*/ 8467 h 2272393"/>
              <a:gd name="connsiteX1" fmla="*/ 4206138 w 4206138"/>
              <a:gd name="connsiteY1" fmla="*/ 0 h 2272393"/>
              <a:gd name="connsiteX2" fmla="*/ 3494937 w 4206138"/>
              <a:gd name="connsiteY2" fmla="*/ 2272393 h 2272393"/>
              <a:gd name="connsiteX3" fmla="*/ 8467 w 4206138"/>
              <a:gd name="connsiteY3" fmla="*/ 2255460 h 2272393"/>
              <a:gd name="connsiteX4" fmla="*/ 0 w 4206138"/>
              <a:gd name="connsiteY4" fmla="*/ 8467 h 2272393"/>
              <a:gd name="connsiteX0" fmla="*/ 0 w 4256938"/>
              <a:gd name="connsiteY0" fmla="*/ 8467 h 2272393"/>
              <a:gd name="connsiteX1" fmla="*/ 4256938 w 4256938"/>
              <a:gd name="connsiteY1" fmla="*/ 0 h 2272393"/>
              <a:gd name="connsiteX2" fmla="*/ 3494937 w 4256938"/>
              <a:gd name="connsiteY2" fmla="*/ 2272393 h 2272393"/>
              <a:gd name="connsiteX3" fmla="*/ 8467 w 4256938"/>
              <a:gd name="connsiteY3" fmla="*/ 2255460 h 2272393"/>
              <a:gd name="connsiteX4" fmla="*/ 0 w 4256938"/>
              <a:gd name="connsiteY4" fmla="*/ 8467 h 2272393"/>
              <a:gd name="connsiteX0" fmla="*/ 0 w 3494937"/>
              <a:gd name="connsiteY0" fmla="*/ 0 h 2263926"/>
              <a:gd name="connsiteX1" fmla="*/ 3274804 w 3494937"/>
              <a:gd name="connsiteY1" fmla="*/ 27425 h 2263926"/>
              <a:gd name="connsiteX2" fmla="*/ 3494937 w 3494937"/>
              <a:gd name="connsiteY2" fmla="*/ 2263926 h 2263926"/>
              <a:gd name="connsiteX3" fmla="*/ 8467 w 3494937"/>
              <a:gd name="connsiteY3" fmla="*/ 2246993 h 2263926"/>
              <a:gd name="connsiteX4" fmla="*/ 0 w 3494937"/>
              <a:gd name="connsiteY4" fmla="*/ 0 h 2263926"/>
              <a:gd name="connsiteX0" fmla="*/ 0 w 3994470"/>
              <a:gd name="connsiteY0" fmla="*/ 0 h 2246993"/>
              <a:gd name="connsiteX1" fmla="*/ 3274804 w 3994470"/>
              <a:gd name="connsiteY1" fmla="*/ 27425 h 2246993"/>
              <a:gd name="connsiteX2" fmla="*/ 3994470 w 3994470"/>
              <a:gd name="connsiteY2" fmla="*/ 2228034 h 2246993"/>
              <a:gd name="connsiteX3" fmla="*/ 8467 w 3994470"/>
              <a:gd name="connsiteY3" fmla="*/ 2246993 h 2246993"/>
              <a:gd name="connsiteX4" fmla="*/ 0 w 3994470"/>
              <a:gd name="connsiteY4" fmla="*/ 0 h 2246993"/>
              <a:gd name="connsiteX0" fmla="*/ 0 w 3994470"/>
              <a:gd name="connsiteY0" fmla="*/ 0 h 2246993"/>
              <a:gd name="connsiteX1" fmla="*/ 3190137 w 3994470"/>
              <a:gd name="connsiteY1" fmla="*/ 9480 h 2246993"/>
              <a:gd name="connsiteX2" fmla="*/ 3994470 w 3994470"/>
              <a:gd name="connsiteY2" fmla="*/ 2228034 h 2246993"/>
              <a:gd name="connsiteX3" fmla="*/ 8467 w 3994470"/>
              <a:gd name="connsiteY3" fmla="*/ 2246993 h 2246993"/>
              <a:gd name="connsiteX4" fmla="*/ 0 w 3994470"/>
              <a:gd name="connsiteY4" fmla="*/ 0 h 2246993"/>
              <a:gd name="connsiteX0" fmla="*/ 0 w 3850537"/>
              <a:gd name="connsiteY0" fmla="*/ 0 h 2246993"/>
              <a:gd name="connsiteX1" fmla="*/ 3190137 w 3850537"/>
              <a:gd name="connsiteY1" fmla="*/ 9480 h 2246993"/>
              <a:gd name="connsiteX2" fmla="*/ 3850537 w 3850537"/>
              <a:gd name="connsiteY2" fmla="*/ 2228034 h 2246993"/>
              <a:gd name="connsiteX3" fmla="*/ 8467 w 3850537"/>
              <a:gd name="connsiteY3" fmla="*/ 2246993 h 2246993"/>
              <a:gd name="connsiteX4" fmla="*/ 0 w 3850537"/>
              <a:gd name="connsiteY4" fmla="*/ 0 h 2246993"/>
              <a:gd name="connsiteX0" fmla="*/ 0 w 3850537"/>
              <a:gd name="connsiteY0" fmla="*/ 0 h 2246993"/>
              <a:gd name="connsiteX1" fmla="*/ 3130871 w 3850537"/>
              <a:gd name="connsiteY1" fmla="*/ 18353 h 2246993"/>
              <a:gd name="connsiteX2" fmla="*/ 3850537 w 3850537"/>
              <a:gd name="connsiteY2" fmla="*/ 2228034 h 2246993"/>
              <a:gd name="connsiteX3" fmla="*/ 8467 w 3850537"/>
              <a:gd name="connsiteY3" fmla="*/ 2246993 h 2246993"/>
              <a:gd name="connsiteX4" fmla="*/ 0 w 3850537"/>
              <a:gd name="connsiteY4" fmla="*/ 0 h 2246993"/>
              <a:gd name="connsiteX0" fmla="*/ 0 w 3850537"/>
              <a:gd name="connsiteY0" fmla="*/ 0 h 2246993"/>
              <a:gd name="connsiteX1" fmla="*/ 3037738 w 3850537"/>
              <a:gd name="connsiteY1" fmla="*/ 18353 h 2246993"/>
              <a:gd name="connsiteX2" fmla="*/ 3850537 w 3850537"/>
              <a:gd name="connsiteY2" fmla="*/ 2228034 h 2246993"/>
              <a:gd name="connsiteX3" fmla="*/ 8467 w 3850537"/>
              <a:gd name="connsiteY3" fmla="*/ 2246993 h 2246993"/>
              <a:gd name="connsiteX4" fmla="*/ 0 w 3850537"/>
              <a:gd name="connsiteY4" fmla="*/ 0 h 2246993"/>
              <a:gd name="connsiteX0" fmla="*/ 0 w 3782804"/>
              <a:gd name="connsiteY0" fmla="*/ 0 h 2246993"/>
              <a:gd name="connsiteX1" fmla="*/ 3037738 w 3782804"/>
              <a:gd name="connsiteY1" fmla="*/ 18353 h 2246993"/>
              <a:gd name="connsiteX2" fmla="*/ 3782804 w 3782804"/>
              <a:gd name="connsiteY2" fmla="*/ 2245781 h 2246993"/>
              <a:gd name="connsiteX3" fmla="*/ 8467 w 3782804"/>
              <a:gd name="connsiteY3" fmla="*/ 2246993 h 2246993"/>
              <a:gd name="connsiteX4" fmla="*/ 0 w 3782804"/>
              <a:gd name="connsiteY4" fmla="*/ 0 h 2246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82804" h="2246993">
                <a:moveTo>
                  <a:pt x="0" y="0"/>
                </a:moveTo>
                <a:lnTo>
                  <a:pt x="3037738" y="18353"/>
                </a:lnTo>
                <a:lnTo>
                  <a:pt x="3782804" y="2245781"/>
                </a:lnTo>
                <a:lnTo>
                  <a:pt x="8467" y="2246993"/>
                </a:lnTo>
                <a:cubicBezTo>
                  <a:pt x="5645" y="1497995"/>
                  <a:pt x="2822" y="748998"/>
                  <a:pt x="0" y="0"/>
                </a:cubicBezTo>
                <a:close/>
              </a:path>
            </a:pathLst>
          </a:custGeom>
          <a:ln>
            <a:noFill/>
          </a:ln>
        </p:spPr>
        <p:txBody>
          <a:bodyPr wrap="square" anchor="ctr">
            <a:spAutoFit/>
          </a:bodyPr>
          <a:lstStyle>
            <a:lvl1pPr marL="0" indent="0" algn="l">
              <a:lnSpc>
                <a:spcPts val="5460"/>
              </a:lnSpc>
              <a:spcBef>
                <a:spcPts val="0"/>
              </a:spcBef>
              <a:buNone/>
              <a:defRPr sz="4900" b="1" baseline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  <a:lvl2pPr marL="6241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4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9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205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744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687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92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style on two lines</a:t>
            </a:r>
          </a:p>
          <a:p>
            <a:r>
              <a:rPr lang="en-US" dirty="0" smtClean="0"/>
              <a:t>Or more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736545" y="4474829"/>
            <a:ext cx="4521288" cy="1134414"/>
          </a:xfrm>
        </p:spPr>
        <p:txBody>
          <a:bodyPr wrap="square" anchor="ctr">
            <a:spAutoFit/>
          </a:bodyPr>
          <a:lstStyle>
            <a:lvl1pPr marL="0" marR="0" indent="0" algn="l" defTabSz="124821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r>
              <a:rPr lang="en-GB" dirty="0" smtClean="0">
                <a:ea typeface="+mn-ea"/>
              </a:rPr>
              <a:t>Subtitle or author’s name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736549" y="5796229"/>
            <a:ext cx="3636399" cy="516862"/>
          </a:xfrm>
        </p:spPr>
        <p:txBody>
          <a:bodyPr/>
          <a:lstStyle>
            <a:lvl1pPr>
              <a:defRPr b="1">
                <a:solidFill>
                  <a:srgbClr val="FFC000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649" y="6558051"/>
            <a:ext cx="10419633" cy="4634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Footer (</a:t>
            </a:r>
            <a:r>
              <a:rPr lang="en-US" dirty="0" smtClean="0"/>
              <a:t>e.g. date, name of speaker, name of presentation…)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52775" y="6602866"/>
            <a:ext cx="946618" cy="373831"/>
          </a:xfrm>
        </p:spPr>
        <p:txBody>
          <a:bodyPr/>
          <a:lstStyle/>
          <a:p>
            <a:fld id="{0B55C215-7F9A-4AB7-8398-183B47447B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>
                <a:solidFill>
                  <a:schemeClr val="bg2"/>
                </a:solidFill>
                <a:effectLst>
                  <a:outerShdw blurRad="76200" algn="ctr" rotWithShape="0">
                    <a:prstClr val="black">
                      <a:alpha val="52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42094" y="1962536"/>
            <a:ext cx="11500816" cy="4350327"/>
          </a:xfrm>
        </p:spPr>
        <p:txBody>
          <a:bodyPr>
            <a:normAutofit/>
          </a:bodyPr>
          <a:lstStyle>
            <a:lvl1pPr indent="-245713">
              <a:buFont typeface="Arial" pitchFamily="34" charset="0"/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2pPr>
            <a:lvl3pPr>
              <a:buFont typeface="Arial" pitchFamily="34" charset="0"/>
              <a:buChar char="•"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3pPr>
            <a:lvl4pPr>
              <a:buFont typeface="Arial" pitchFamily="34" charset="0"/>
              <a:buChar char="•"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4pPr>
            <a:lvl5pPr>
              <a:buFont typeface="Arial" pitchFamily="34" charset="0"/>
              <a:buChar char="•"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42094" y="1298530"/>
            <a:ext cx="11500816" cy="510764"/>
          </a:xfrm>
          <a:ln w="6350">
            <a:noFill/>
          </a:ln>
        </p:spPr>
        <p:txBody>
          <a:bodyPr>
            <a:spAutoFit/>
          </a:bodyPr>
          <a:lstStyle>
            <a:lvl1pPr marL="0" indent="0"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930386"/>
            <a:ext cx="12482513" cy="5750539"/>
          </a:xfrm>
          <a:prstGeom prst="rect">
            <a:avLst/>
          </a:prstGeom>
          <a:gradFill>
            <a:gsLst>
              <a:gs pos="0">
                <a:schemeClr val="bg1"/>
              </a:gs>
              <a:gs pos="51000">
                <a:srgbClr val="E8E8E8"/>
              </a:gs>
              <a:gs pos="100000">
                <a:schemeClr val="bg1"/>
              </a:gs>
            </a:gsLst>
          </a:gradFill>
          <a:ln>
            <a:solidFill>
              <a:schemeClr val="bg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124825" tIns="62412" rIns="124825" bIns="62412" rtlCol="0" anchor="ctr"/>
          <a:lstStyle/>
          <a:p>
            <a:pPr algn="ctr"/>
            <a:endParaRPr lang="en-US" sz="25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Footer (</a:t>
            </a:r>
            <a:r>
              <a:rPr lang="en-US" smtClean="0"/>
              <a:t>e.g. date, name of speaker, name of presentation…)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934027" y="3436830"/>
            <a:ext cx="10516950" cy="590002"/>
          </a:xfrm>
        </p:spPr>
        <p:txBody>
          <a:bodyPr/>
          <a:lstStyle>
            <a:lvl1pPr marL="0" marR="0" indent="0" algn="ctr" defTabSz="1248216" rtl="0" eaLnBrk="1" fontAlgn="auto" latinLnBrk="0" hangingPunct="1">
              <a:lnSpc>
                <a:spcPts val="3822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4900" b="1" i="0" u="none" strike="noStrike" kern="1200" cap="none" spc="0" normalizeH="0" baseline="0" noProof="0">
                <a:ln w="1905">
                  <a:noFill/>
                </a:ln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78000">
                      <a:schemeClr val="accent4">
                        <a:lumMod val="7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Arial" pitchFamily="34" charset="0"/>
                <a:cs typeface="Arial" pitchFamily="34" charset="0"/>
              </a:defRPr>
            </a:lvl1pPr>
            <a:lvl2pPr>
              <a:defRPr sz="4900"/>
            </a:lvl2pPr>
            <a:lvl3pPr>
              <a:defRPr sz="4900"/>
            </a:lvl3pPr>
            <a:lvl4pPr>
              <a:defRPr sz="4900"/>
            </a:lvl4pPr>
            <a:lvl5pPr>
              <a:defRPr sz="4900"/>
            </a:lvl5pPr>
          </a:lstStyle>
          <a:p>
            <a:pPr marL="0" marR="0" lvl="0" indent="0" algn="ctr" defTabSz="1248216" rtl="0" eaLnBrk="1" fontAlgn="auto" latinLnBrk="0" hangingPunct="1">
              <a:lnSpc>
                <a:spcPts val="3822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 w="1905">
                  <a:noFill/>
                </a:ln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82000">
                      <a:schemeClr val="accent4">
                        <a:lumMod val="7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Click</a:t>
            </a:r>
            <a:r>
              <a:rPr kumimoji="0" lang="en-US" sz="4800" b="1" i="0" u="none" strike="noStrike" kern="1200" cap="none" spc="0" normalizeH="0" baseline="0" noProof="0" dirty="0" smtClean="0">
                <a:ln w="1905">
                  <a:noFill/>
                </a:ln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78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4800" b="1" i="0" u="none" strike="noStrike" kern="1200" cap="none" spc="0" normalizeH="0" baseline="0" noProof="0" dirty="0" smtClean="0">
                <a:ln w="1905">
                  <a:noFill/>
                </a:ln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78000">
                      <a:schemeClr val="accent4">
                        <a:lumMod val="7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to edit Master</a:t>
            </a:r>
            <a:r>
              <a:rPr kumimoji="0" lang="en-US" sz="4800" b="1" i="0" u="none" strike="noStrike" kern="1200" cap="none" spc="0" normalizeH="0" baseline="0" noProof="0" dirty="0" smtClean="0">
                <a:ln w="1905">
                  <a:noFill/>
                </a:ln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78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4800" b="1" i="0" u="none" strike="noStrike" kern="1200" cap="none" spc="0" normalizeH="0" baseline="0" noProof="0" dirty="0" smtClean="0">
                <a:ln w="1905">
                  <a:noFill/>
                </a:ln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80000">
                      <a:schemeClr val="accent4">
                        <a:lumMod val="7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title</a:t>
            </a:r>
            <a:r>
              <a:rPr kumimoji="0" lang="en-US" sz="4800" b="1" i="0" u="none" strike="noStrike" kern="1200" cap="none" spc="0" normalizeH="0" baseline="0" noProof="0" dirty="0" smtClean="0">
                <a:ln w="1905">
                  <a:noFill/>
                </a:ln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78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4800" b="1" i="0" u="none" strike="noStrike" kern="1200" cap="none" spc="0" normalizeH="0" baseline="0" noProof="0" dirty="0" smtClean="0">
                <a:ln w="1905">
                  <a:noFill/>
                </a:ln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78000">
                      <a:schemeClr val="accent4">
                        <a:lumMod val="7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649" y="6558051"/>
            <a:ext cx="10419633" cy="463462"/>
          </a:xfrm>
        </p:spPr>
        <p:txBody>
          <a:bodyPr/>
          <a:lstStyle/>
          <a:p>
            <a:r>
              <a:rPr lang="en-GB" dirty="0" smtClean="0"/>
              <a:t>Footer (</a:t>
            </a:r>
            <a:r>
              <a:rPr lang="en-US" dirty="0" smtClean="0"/>
              <a:t>e.g. date, name of speaker, name of presentation…)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68986" y="6623758"/>
            <a:ext cx="946618" cy="373831"/>
          </a:xfrm>
        </p:spPr>
        <p:txBody>
          <a:bodyPr/>
          <a:lstStyle/>
          <a:p>
            <a:fld id="{0B55C215-7F9A-4AB7-8398-183B47447B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41650" y="179926"/>
            <a:ext cx="8650261" cy="616225"/>
          </a:xfrm>
          <a:prstGeom prst="rect">
            <a:avLst/>
          </a:prstGeom>
        </p:spPr>
        <p:txBody>
          <a:bodyPr vert="horz" lIns="124825" tIns="62412" rIns="124825" bIns="62412" rtlCol="0" anchor="ctr">
            <a:spAutoFit/>
          </a:bodyPr>
          <a:lstStyle>
            <a:lvl1pPr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41654" y="1298530"/>
            <a:ext cx="11501256" cy="510764"/>
          </a:xfrm>
        </p:spPr>
        <p:txBody>
          <a:bodyPr>
            <a:spAutoFit/>
          </a:bodyPr>
          <a:lstStyle>
            <a:lvl1pPr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>
          <a:xfrm>
            <a:off x="441920" y="1961800"/>
            <a:ext cx="5504441" cy="2086761"/>
          </a:xfrm>
        </p:spPr>
        <p:txBody>
          <a:bodyPr>
            <a:spAutoFit/>
          </a:bodyPr>
          <a:lstStyle>
            <a:lvl1pPr marL="0" indent="-275197">
              <a:buFont typeface="Arial" pitchFamily="34" charset="0"/>
              <a:buNone/>
              <a:defRPr sz="2200">
                <a:latin typeface="+mj-lt"/>
              </a:defRPr>
            </a:lvl1pPr>
            <a:lvl2pPr>
              <a:defRPr sz="2200">
                <a:latin typeface="+mj-lt"/>
              </a:defRPr>
            </a:lvl2pPr>
            <a:lvl3pPr>
              <a:defRPr sz="2200">
                <a:latin typeface="+mj-lt"/>
              </a:defRPr>
            </a:lvl3pPr>
            <a:lvl4pPr>
              <a:defRPr sz="2200">
                <a:latin typeface="+mj-lt"/>
              </a:defRPr>
            </a:lvl4pPr>
            <a:lvl5pPr>
              <a:defRPr sz="2200"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6"/>
          </p:nvPr>
        </p:nvSpPr>
        <p:spPr>
          <a:xfrm>
            <a:off x="6437854" y="1962536"/>
            <a:ext cx="5504441" cy="2086761"/>
          </a:xfrm>
        </p:spPr>
        <p:txBody>
          <a:bodyPr>
            <a:spAutoFit/>
          </a:bodyPr>
          <a:lstStyle>
            <a:lvl1pPr>
              <a:defRPr sz="2200">
                <a:latin typeface="+mj-lt"/>
              </a:defRPr>
            </a:lvl1pPr>
            <a:lvl2pPr>
              <a:defRPr sz="2200">
                <a:latin typeface="+mj-lt"/>
              </a:defRPr>
            </a:lvl2pPr>
            <a:lvl3pPr>
              <a:defRPr sz="2200">
                <a:latin typeface="+mj-lt"/>
              </a:defRPr>
            </a:lvl3pPr>
            <a:lvl4pPr>
              <a:defRPr sz="2200">
                <a:latin typeface="+mj-lt"/>
              </a:defRPr>
            </a:lvl4pPr>
            <a:lvl5pPr>
              <a:defRPr sz="2200"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capti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Footer (</a:t>
            </a:r>
            <a:r>
              <a:rPr lang="en-US" dirty="0" smtClean="0"/>
              <a:t>e.g. date, name of speaker, name of presentation…)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41650" y="179926"/>
            <a:ext cx="8650261" cy="616225"/>
          </a:xfrm>
          <a:prstGeom prst="rect">
            <a:avLst/>
          </a:prstGeom>
        </p:spPr>
        <p:txBody>
          <a:bodyPr vert="horz" lIns="124825" tIns="62412" rIns="124825" bIns="62412" rtlCol="0" anchor="ctr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42094" y="1298530"/>
            <a:ext cx="11500816" cy="609222"/>
          </a:xfrm>
        </p:spPr>
        <p:txBody>
          <a:bodyPr>
            <a:spAutoFit/>
          </a:bodyPr>
          <a:lstStyle>
            <a:lvl1pPr>
              <a:defRPr sz="31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438464" y="5930746"/>
            <a:ext cx="5504100" cy="420154"/>
          </a:xfrm>
        </p:spPr>
        <p:txBody>
          <a:bodyPr wrap="square" anchor="t">
            <a:spAutoFit/>
          </a:bodyPr>
          <a:lstStyle>
            <a:lvl1pPr>
              <a:defRPr sz="1900" i="1">
                <a:solidFill>
                  <a:schemeClr val="accent2">
                    <a:lumMod val="50000"/>
                  </a:schemeClr>
                </a:solidFill>
              </a:defRPr>
            </a:lvl1pPr>
            <a:lvl2pPr algn="l">
              <a:buNone/>
              <a:defRPr sz="2500" baseline="0"/>
            </a:lvl2pPr>
          </a:lstStyle>
          <a:p>
            <a:pPr lvl="0"/>
            <a:r>
              <a:rPr lang="en-GB" dirty="0" smtClean="0"/>
              <a:t>Caption text</a:t>
            </a:r>
            <a:endParaRPr lang="en-US" dirty="0"/>
          </a:p>
        </p:txBody>
      </p:sp>
      <p:sp>
        <p:nvSpPr>
          <p:cNvPr id="13" name="Content Placeholder 10"/>
          <p:cNvSpPr>
            <a:spLocks noGrp="1"/>
          </p:cNvSpPr>
          <p:nvPr>
            <p:ph sz="quarter" idx="16"/>
          </p:nvPr>
        </p:nvSpPr>
        <p:spPr>
          <a:xfrm>
            <a:off x="441920" y="1961800"/>
            <a:ext cx="5504441" cy="2086761"/>
          </a:xfrm>
        </p:spPr>
        <p:txBody>
          <a:bodyPr>
            <a:spAutoFit/>
          </a:bodyPr>
          <a:lstStyle>
            <a:lvl1pPr indent="-245713">
              <a:defRPr sz="2200">
                <a:latin typeface="+mj-lt"/>
              </a:defRPr>
            </a:lvl1pPr>
            <a:lvl2pPr>
              <a:defRPr sz="2200">
                <a:latin typeface="+mj-lt"/>
              </a:defRPr>
            </a:lvl2pPr>
            <a:lvl3pPr>
              <a:defRPr sz="2200">
                <a:latin typeface="+mj-lt"/>
              </a:defRPr>
            </a:lvl3pPr>
            <a:lvl4pPr>
              <a:defRPr sz="2200">
                <a:latin typeface="+mj-lt"/>
              </a:defRPr>
            </a:lvl4pPr>
            <a:lvl5pPr>
              <a:defRPr sz="2200"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10"/>
          <p:cNvSpPr>
            <a:spLocks noGrp="1"/>
          </p:cNvSpPr>
          <p:nvPr>
            <p:ph sz="quarter" idx="17"/>
          </p:nvPr>
        </p:nvSpPr>
        <p:spPr>
          <a:xfrm>
            <a:off x="6437854" y="1962537"/>
            <a:ext cx="5504441" cy="2086761"/>
          </a:xfrm>
        </p:spPr>
        <p:txBody>
          <a:bodyPr>
            <a:spAutoFit/>
          </a:bodyPr>
          <a:lstStyle>
            <a:lvl1pPr indent="-245713">
              <a:defRPr sz="2200">
                <a:latin typeface="+mj-lt"/>
              </a:defRPr>
            </a:lvl1pPr>
            <a:lvl2pPr>
              <a:defRPr sz="2200">
                <a:latin typeface="+mj-lt"/>
              </a:defRPr>
            </a:lvl2pPr>
            <a:lvl3pPr>
              <a:defRPr sz="2200">
                <a:latin typeface="+mj-lt"/>
              </a:defRPr>
            </a:lvl3pPr>
            <a:lvl4pPr>
              <a:defRPr sz="2200">
                <a:latin typeface="+mj-lt"/>
              </a:defRPr>
            </a:lvl4pPr>
            <a:lvl5pPr>
              <a:defRPr sz="2200"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0" y="5943677"/>
            <a:ext cx="5504100" cy="420154"/>
          </a:xfrm>
        </p:spPr>
        <p:txBody>
          <a:bodyPr wrap="square" anchor="t">
            <a:spAutoFit/>
          </a:bodyPr>
          <a:lstStyle>
            <a:lvl1pPr>
              <a:defRPr sz="1900" i="1">
                <a:solidFill>
                  <a:schemeClr val="accent2">
                    <a:lumMod val="50000"/>
                  </a:schemeClr>
                </a:solidFill>
              </a:defRPr>
            </a:lvl1pPr>
            <a:lvl2pPr algn="l">
              <a:buNone/>
              <a:defRPr sz="2500" baseline="0"/>
            </a:lvl2pPr>
          </a:lstStyle>
          <a:p>
            <a:pPr lvl="0"/>
            <a:r>
              <a:rPr lang="en-GB" dirty="0" smtClean="0"/>
              <a:t>Caption text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0" y="0"/>
            <a:ext cx="12482513" cy="6680926"/>
          </a:xfrm>
        </p:spPr>
        <p:txBody>
          <a:bodyPr/>
          <a:lstStyle>
            <a:lvl1pPr indent="-245713"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671412"/>
            <a:ext cx="12482513" cy="433820"/>
          </a:xfrm>
          <a:solidFill>
            <a:schemeClr val="tx2"/>
          </a:solidFill>
        </p:spPr>
        <p:txBody>
          <a:bodyPr wrap="square">
            <a:spAutoFit/>
          </a:bodyPr>
          <a:lstStyle>
            <a:lvl1pPr>
              <a:defRPr sz="2500">
                <a:solidFill>
                  <a:schemeClr val="bg2"/>
                </a:solidFill>
              </a:defRPr>
            </a:lvl1pPr>
            <a:lvl2pPr>
              <a:buNone/>
              <a:defRPr>
                <a:solidFill>
                  <a:schemeClr val="bg2"/>
                </a:solidFill>
              </a:defRPr>
            </a:lvl2pPr>
          </a:lstStyle>
          <a:p>
            <a:pPr lvl="1"/>
            <a:r>
              <a:rPr lang="en-GB" dirty="0" smtClean="0"/>
              <a:t>Caption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Footer (</a:t>
            </a:r>
            <a:r>
              <a:rPr lang="en-US" dirty="0" smtClean="0"/>
              <a:t>e.g. date, name of speaker, name of presentation…)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41650" y="179926"/>
            <a:ext cx="8650261" cy="616225"/>
          </a:xfrm>
          <a:prstGeom prst="rect">
            <a:avLst/>
          </a:prstGeom>
        </p:spPr>
        <p:txBody>
          <a:bodyPr vert="horz" lIns="124825" tIns="62412" rIns="124825" bIns="62412" rtlCol="0" anchor="ctr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440" y="2234311"/>
            <a:ext cx="10321335" cy="616225"/>
          </a:xfrm>
        </p:spPr>
        <p:txBody>
          <a:bodyPr/>
          <a:lstStyle>
            <a:lvl1pPr algn="ctr">
              <a:defRPr sz="4400" b="1" cap="none" spc="0">
                <a:ln w="1905"/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78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52000"/>
                    </a:srgbClr>
                  </a:innerShdw>
                </a:effectLst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1031546" y="4031375"/>
            <a:ext cx="10321912" cy="433820"/>
          </a:xfrm>
        </p:spPr>
        <p:txBody>
          <a:bodyPr anchor="ctr">
            <a:spAutoFit/>
          </a:bodyPr>
          <a:lstStyle>
            <a:lvl1pPr algn="l">
              <a:defRPr b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3500" dist="50800" dir="16200000">
                    <a:schemeClr val="tx1">
                      <a:alpha val="54000"/>
                    </a:scheme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1649" y="179926"/>
            <a:ext cx="8355366" cy="616225"/>
          </a:xfrm>
          <a:prstGeom prst="rect">
            <a:avLst/>
          </a:prstGeom>
        </p:spPr>
        <p:txBody>
          <a:bodyPr vert="horz" wrap="square" lIns="124825" tIns="62412" rIns="124825" bIns="62412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1650" y="1225287"/>
            <a:ext cx="11450494" cy="5046941"/>
          </a:xfrm>
          <a:prstGeom prst="rect">
            <a:avLst/>
          </a:prstGeom>
        </p:spPr>
        <p:txBody>
          <a:bodyPr vert="horz" lIns="124825" tIns="62412" rIns="124825" bIns="62412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649" y="6558051"/>
            <a:ext cx="10419633" cy="463462"/>
          </a:xfrm>
          <a:prstGeom prst="rect">
            <a:avLst/>
          </a:prstGeom>
        </p:spPr>
        <p:txBody>
          <a:bodyPr vert="horz" lIns="124825" tIns="62412" rIns="124825" bIns="62412" rtlCol="0" anchor="ctr"/>
          <a:lstStyle>
            <a:lvl1pPr algn="l">
              <a:defRPr sz="1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dirty="0" smtClean="0"/>
              <a:t>Footer (</a:t>
            </a:r>
            <a:r>
              <a:rPr lang="en-US" dirty="0" smtClean="0"/>
              <a:t>e.g. date, name of speaker, name of presentation…)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18835" y="6558051"/>
            <a:ext cx="946618" cy="463462"/>
          </a:xfrm>
          <a:prstGeom prst="rect">
            <a:avLst/>
          </a:prstGeom>
        </p:spPr>
        <p:txBody>
          <a:bodyPr vert="horz" lIns="124825" tIns="62412" rIns="124825" bIns="62412" rtlCol="0" anchor="ctr"/>
          <a:lstStyle>
            <a:lvl1pPr algn="r">
              <a:defRPr sz="16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B55C215-7F9A-4AB7-8398-183B47447B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1" r:id="rId4"/>
    <p:sldLayoutId id="2147483660" r:id="rId5"/>
    <p:sldLayoutId id="2147483654" r:id="rId6"/>
    <p:sldLayoutId id="2147483655" r:id="rId7"/>
    <p:sldLayoutId id="2147483663" r:id="rId8"/>
  </p:sldLayoutIdLst>
  <p:timing>
    <p:tnLst>
      <p:par>
        <p:cTn id="1" dur="indefinite" restart="never" nodeType="tmRoot"/>
      </p:par>
    </p:tnLst>
  </p:timing>
  <p:hf hdr="0" dt="0"/>
  <p:txStyles>
    <p:titleStyle>
      <a:lvl1pPr indent="0" algn="l" defTabSz="1248216" rtl="0" eaLnBrk="1" latinLnBrk="0" hangingPunct="1">
        <a:lnSpc>
          <a:spcPts val="3822"/>
        </a:lnSpc>
        <a:spcBef>
          <a:spcPct val="0"/>
        </a:spcBef>
        <a:buNone/>
        <a:defRPr sz="3000" b="1" kern="1200" spc="0">
          <a:solidFill>
            <a:schemeClr val="bg2"/>
          </a:solidFill>
          <a:effectLst>
            <a:outerShdw blurRad="63500" algn="ctr" rotWithShape="0">
              <a:prstClr val="black">
                <a:alpha val="50000"/>
              </a:prstClr>
            </a:outerShdw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1248216" rtl="0" eaLnBrk="1" latinLnBrk="0" hangingPunct="1">
        <a:lnSpc>
          <a:spcPct val="100000"/>
        </a:lnSpc>
        <a:spcBef>
          <a:spcPts val="546"/>
        </a:spcBef>
        <a:buFont typeface="Arial" pitchFamily="34" charset="0"/>
        <a:buNone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36795" indent="-273047" algn="l" defTabSz="1248216" rtl="0" eaLnBrk="1" latinLnBrk="0" hangingPunct="1">
        <a:lnSpc>
          <a:spcPct val="100000"/>
        </a:lnSpc>
        <a:spcBef>
          <a:spcPts val="546"/>
        </a:spcBef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26546" indent="-244877" algn="l" defTabSz="1248216" rtl="0" eaLnBrk="1" latinLnBrk="0" hangingPunct="1">
        <a:lnSpc>
          <a:spcPct val="100000"/>
        </a:lnSpc>
        <a:spcBef>
          <a:spcPts val="546"/>
        </a:spcBef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718466" indent="-247042" algn="l" defTabSz="1248216" rtl="0" eaLnBrk="1" latinLnBrk="0" hangingPunct="1">
        <a:lnSpc>
          <a:spcPct val="100000"/>
        </a:lnSpc>
        <a:spcBef>
          <a:spcPts val="546"/>
        </a:spcBef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08216" indent="-244877" algn="l" defTabSz="1248216" rtl="0" eaLnBrk="1" latinLnBrk="0" hangingPunct="1">
        <a:lnSpc>
          <a:spcPct val="100000"/>
        </a:lnSpc>
        <a:spcBef>
          <a:spcPts val="546"/>
        </a:spcBef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3432594" indent="-312054" algn="l" defTabSz="124821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056703" indent="-312054" algn="l" defTabSz="124821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680811" indent="-312054" algn="l" defTabSz="124821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304919" indent="-312054" algn="l" defTabSz="124821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4821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24109" algn="l" defTabSz="124821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48216" algn="l" defTabSz="124821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872325" algn="l" defTabSz="124821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496432" algn="l" defTabSz="124821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20541" algn="l" defTabSz="124821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648" algn="l" defTabSz="124821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68757" algn="l" defTabSz="124821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992866" algn="l" defTabSz="124821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rallelogram 10"/>
          <p:cNvSpPr/>
          <p:nvPr/>
        </p:nvSpPr>
        <p:spPr>
          <a:xfrm>
            <a:off x="3864992" y="-4653"/>
            <a:ext cx="9036497" cy="6994738"/>
          </a:xfrm>
          <a:prstGeom prst="parallelogram">
            <a:avLst>
              <a:gd name="adj" fmla="val 40179"/>
            </a:avLst>
          </a:prstGeom>
          <a:solidFill>
            <a:schemeClr val="accent1">
              <a:alpha val="67000"/>
            </a:schemeClr>
          </a:solidFill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0576" y="1062484"/>
            <a:ext cx="5184576" cy="3634696"/>
          </a:xfrm>
          <a:custGeom>
            <a:avLst/>
            <a:gdLst>
              <a:gd name="connsiteX0" fmla="*/ 0 w 3850537"/>
              <a:gd name="connsiteY0" fmla="*/ 0 h 1215588"/>
              <a:gd name="connsiteX1" fmla="*/ 3647935 w 3850537"/>
              <a:gd name="connsiteY1" fmla="*/ 0 h 1215588"/>
              <a:gd name="connsiteX2" fmla="*/ 3850537 w 3850537"/>
              <a:gd name="connsiteY2" fmla="*/ 202602 h 1215588"/>
              <a:gd name="connsiteX3" fmla="*/ 3850537 w 3850537"/>
              <a:gd name="connsiteY3" fmla="*/ 1215588 h 1215588"/>
              <a:gd name="connsiteX4" fmla="*/ 0 w 3850537"/>
              <a:gd name="connsiteY4" fmla="*/ 1215588 h 1215588"/>
              <a:gd name="connsiteX5" fmla="*/ 0 w 3850537"/>
              <a:gd name="connsiteY5" fmla="*/ 0 h 1215588"/>
              <a:gd name="connsiteX0" fmla="*/ 0 w 3850537"/>
              <a:gd name="connsiteY0" fmla="*/ 8467 h 1224055"/>
              <a:gd name="connsiteX1" fmla="*/ 3224601 w 3850537"/>
              <a:gd name="connsiteY1" fmla="*/ 0 h 1224055"/>
              <a:gd name="connsiteX2" fmla="*/ 3850537 w 3850537"/>
              <a:gd name="connsiteY2" fmla="*/ 211069 h 1224055"/>
              <a:gd name="connsiteX3" fmla="*/ 3850537 w 3850537"/>
              <a:gd name="connsiteY3" fmla="*/ 1224055 h 1224055"/>
              <a:gd name="connsiteX4" fmla="*/ 0 w 3850537"/>
              <a:gd name="connsiteY4" fmla="*/ 1224055 h 1224055"/>
              <a:gd name="connsiteX5" fmla="*/ 0 w 3850537"/>
              <a:gd name="connsiteY5" fmla="*/ 8467 h 1224055"/>
              <a:gd name="connsiteX0" fmla="*/ 0 w 3850537"/>
              <a:gd name="connsiteY0" fmla="*/ 8467 h 1224055"/>
              <a:gd name="connsiteX1" fmla="*/ 3224601 w 3850537"/>
              <a:gd name="connsiteY1" fmla="*/ 0 h 1224055"/>
              <a:gd name="connsiteX2" fmla="*/ 3605004 w 3850537"/>
              <a:gd name="connsiteY2" fmla="*/ 1066203 h 1224055"/>
              <a:gd name="connsiteX3" fmla="*/ 3850537 w 3850537"/>
              <a:gd name="connsiteY3" fmla="*/ 1224055 h 1224055"/>
              <a:gd name="connsiteX4" fmla="*/ 0 w 3850537"/>
              <a:gd name="connsiteY4" fmla="*/ 1224055 h 1224055"/>
              <a:gd name="connsiteX5" fmla="*/ 0 w 3850537"/>
              <a:gd name="connsiteY5" fmla="*/ 8467 h 1224055"/>
              <a:gd name="connsiteX0" fmla="*/ 0 w 3706603"/>
              <a:gd name="connsiteY0" fmla="*/ 8467 h 1224055"/>
              <a:gd name="connsiteX1" fmla="*/ 3224601 w 3706603"/>
              <a:gd name="connsiteY1" fmla="*/ 0 h 1224055"/>
              <a:gd name="connsiteX2" fmla="*/ 3605004 w 3706603"/>
              <a:gd name="connsiteY2" fmla="*/ 1066203 h 1224055"/>
              <a:gd name="connsiteX3" fmla="*/ 3706603 w 3706603"/>
              <a:gd name="connsiteY3" fmla="*/ 1215589 h 1224055"/>
              <a:gd name="connsiteX4" fmla="*/ 0 w 3706603"/>
              <a:gd name="connsiteY4" fmla="*/ 1224055 h 1224055"/>
              <a:gd name="connsiteX5" fmla="*/ 0 w 3706603"/>
              <a:gd name="connsiteY5" fmla="*/ 8467 h 1224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06603" h="1224055">
                <a:moveTo>
                  <a:pt x="0" y="8467"/>
                </a:moveTo>
                <a:lnTo>
                  <a:pt x="3224601" y="0"/>
                </a:lnTo>
                <a:lnTo>
                  <a:pt x="3605004" y="1066203"/>
                </a:lnTo>
                <a:lnTo>
                  <a:pt x="3706603" y="1215589"/>
                </a:lnTo>
                <a:lnTo>
                  <a:pt x="0" y="1224055"/>
                </a:lnTo>
                <a:lnTo>
                  <a:pt x="0" y="8467"/>
                </a:lnTo>
                <a:close/>
              </a:path>
            </a:pathLst>
          </a:custGeom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800" spc="-27" dirty="0"/>
              <a:t>Current Centre Line integration in the manufacturing process of the ITER Toroidal Field Coils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23470" y="4584151"/>
            <a:ext cx="5308115" cy="556930"/>
          </a:xfrm>
        </p:spPr>
        <p:txBody>
          <a:bodyPr/>
          <a:lstStyle/>
          <a:p>
            <a:r>
              <a:rPr lang="en-US" sz="2800" spc="-50" dirty="0"/>
              <a:t>Marc </a:t>
            </a:r>
            <a:r>
              <a:rPr lang="en-US" sz="2800" spc="-50" dirty="0" smtClean="0"/>
              <a:t>Jimenez </a:t>
            </a:r>
            <a:endParaRPr lang="en-US" sz="2800" spc="-5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768648" y="5320481"/>
            <a:ext cx="4752528" cy="877217"/>
          </a:xfrm>
        </p:spPr>
        <p:txBody>
          <a:bodyPr>
            <a:normAutofit fontScale="92500" lnSpcReduction="10000"/>
          </a:bodyPr>
          <a:lstStyle/>
          <a:p>
            <a:r>
              <a:rPr lang="en-US" sz="2700" dirty="0" smtClean="0"/>
              <a:t>MT-26  Vancouver </a:t>
            </a:r>
          </a:p>
          <a:p>
            <a:r>
              <a:rPr lang="en-US" sz="2700" dirty="0" smtClean="0"/>
              <a:t>27 September 2019</a:t>
            </a:r>
          </a:p>
          <a:p>
            <a:endParaRPr lang="en-IE" sz="27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23470" y="4554334"/>
            <a:ext cx="4226832" cy="0"/>
          </a:xfrm>
          <a:prstGeom prst="line">
            <a:avLst/>
          </a:prstGeom>
          <a:ln w="19050">
            <a:solidFill>
              <a:srgbClr val="FFFFFF">
                <a:alpha val="52157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23470" y="5262507"/>
            <a:ext cx="4226832" cy="0"/>
          </a:xfrm>
          <a:prstGeom prst="line">
            <a:avLst/>
          </a:prstGeom>
          <a:ln w="12700">
            <a:solidFill>
              <a:srgbClr val="FFFFFF">
                <a:alpha val="50196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476538" y="126380"/>
            <a:ext cx="611961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Co-Authors</a:t>
            </a:r>
            <a:r>
              <a:rPr lang="es-ES" sz="1800" dirty="0" smtClean="0">
                <a:solidFill>
                  <a:schemeClr val="bg1"/>
                </a:solidFill>
              </a:rPr>
              <a:t>: </a:t>
            </a:r>
          </a:p>
          <a:p>
            <a:r>
              <a:rPr lang="es-ES" sz="1800" dirty="0" smtClean="0">
                <a:solidFill>
                  <a:schemeClr val="bg1"/>
                </a:solidFill>
              </a:rPr>
              <a:t> Boris </a:t>
            </a:r>
            <a:r>
              <a:rPr lang="es-ES" sz="1800" dirty="0">
                <a:solidFill>
                  <a:schemeClr val="bg1"/>
                </a:solidFill>
              </a:rPr>
              <a:t>Bellesia, Jordi Amoros, Piergiorgio Aprili, </a:t>
            </a:r>
            <a:endParaRPr lang="es-ES" sz="1800" dirty="0" smtClean="0">
              <a:solidFill>
                <a:schemeClr val="bg1"/>
              </a:solidFill>
            </a:endParaRPr>
          </a:p>
          <a:p>
            <a:r>
              <a:rPr lang="es-ES" sz="1800" dirty="0" smtClean="0">
                <a:solidFill>
                  <a:schemeClr val="bg1"/>
                </a:solidFill>
              </a:rPr>
              <a:t>  Alessandro </a:t>
            </a:r>
            <a:r>
              <a:rPr lang="es-ES" sz="1800" dirty="0">
                <a:solidFill>
                  <a:schemeClr val="bg1"/>
                </a:solidFill>
              </a:rPr>
              <a:t>Bonito-Oliva, Eva Boter, Paz Casas, </a:t>
            </a:r>
            <a:endParaRPr lang="es-ES" sz="1800" dirty="0" smtClean="0">
              <a:solidFill>
                <a:schemeClr val="bg1"/>
              </a:solidFill>
            </a:endParaRPr>
          </a:p>
          <a:p>
            <a:r>
              <a:rPr lang="es-ES" sz="1800" dirty="0" smtClean="0">
                <a:solidFill>
                  <a:schemeClr val="bg1"/>
                </a:solidFill>
              </a:rPr>
              <a:t>   Marc </a:t>
            </a:r>
            <a:r>
              <a:rPr lang="es-ES" sz="1800" dirty="0">
                <a:solidFill>
                  <a:schemeClr val="bg1"/>
                </a:solidFill>
              </a:rPr>
              <a:t>Cornelis, Charalampos </a:t>
            </a:r>
            <a:r>
              <a:rPr lang="es-ES" sz="1800" dirty="0" smtClean="0">
                <a:solidFill>
                  <a:schemeClr val="bg1"/>
                </a:solidFill>
              </a:rPr>
              <a:t>Kostopoulos,</a:t>
            </a:r>
          </a:p>
          <a:p>
            <a:r>
              <a:rPr lang="es-ES" sz="1800" dirty="0">
                <a:solidFill>
                  <a:schemeClr val="bg1"/>
                </a:solidFill>
              </a:rPr>
              <a:t> </a:t>
            </a:r>
            <a:r>
              <a:rPr lang="es-ES" sz="1800" dirty="0" smtClean="0">
                <a:solidFill>
                  <a:schemeClr val="bg1"/>
                </a:solidFill>
              </a:rPr>
              <a:t>    Ken Libens,     Robert </a:t>
            </a:r>
            <a:r>
              <a:rPr lang="es-ES" sz="1800" dirty="0">
                <a:solidFill>
                  <a:schemeClr val="bg1"/>
                </a:solidFill>
              </a:rPr>
              <a:t>Harrison, </a:t>
            </a:r>
            <a:endParaRPr lang="es-ES" sz="1800" dirty="0" smtClean="0">
              <a:solidFill>
                <a:schemeClr val="bg1"/>
              </a:solidFill>
            </a:endParaRPr>
          </a:p>
          <a:p>
            <a:r>
              <a:rPr lang="es-ES" sz="1800" dirty="0">
                <a:solidFill>
                  <a:schemeClr val="bg1"/>
                </a:solidFill>
              </a:rPr>
              <a:t> </a:t>
            </a:r>
            <a:r>
              <a:rPr lang="es-ES" sz="1800" dirty="0" smtClean="0">
                <a:solidFill>
                  <a:schemeClr val="bg1"/>
                </a:solidFill>
              </a:rPr>
              <a:t>      Angela Hernandez</a:t>
            </a:r>
            <a:r>
              <a:rPr lang="es-ES" sz="1800" dirty="0">
                <a:solidFill>
                  <a:schemeClr val="bg1"/>
                </a:solidFill>
              </a:rPr>
              <a:t>, Alessandro </a:t>
            </a:r>
            <a:r>
              <a:rPr lang="es-ES" sz="1800" dirty="0" err="1" smtClean="0">
                <a:solidFill>
                  <a:schemeClr val="bg1"/>
                </a:solidFill>
              </a:rPr>
              <a:t>LoBue</a:t>
            </a:r>
            <a:r>
              <a:rPr lang="es-ES" sz="1800" dirty="0" smtClean="0">
                <a:solidFill>
                  <a:schemeClr val="bg1"/>
                </a:solidFill>
              </a:rPr>
              <a:t>,  </a:t>
            </a:r>
          </a:p>
          <a:p>
            <a:r>
              <a:rPr lang="es-ES" sz="1800" dirty="0">
                <a:solidFill>
                  <a:schemeClr val="bg1"/>
                </a:solidFill>
              </a:rPr>
              <a:t> </a:t>
            </a:r>
            <a:r>
              <a:rPr lang="es-ES" sz="1800" dirty="0" smtClean="0">
                <a:solidFill>
                  <a:schemeClr val="bg1"/>
                </a:solidFill>
              </a:rPr>
              <a:t>        Guim </a:t>
            </a:r>
            <a:r>
              <a:rPr lang="es-ES" sz="1800" dirty="0">
                <a:solidFill>
                  <a:schemeClr val="bg1"/>
                </a:solidFill>
              </a:rPr>
              <a:t>Pallas, Narcis Pellicer, </a:t>
            </a:r>
            <a:r>
              <a:rPr lang="es-ES" sz="1800" dirty="0" smtClean="0">
                <a:solidFill>
                  <a:schemeClr val="bg1"/>
                </a:solidFill>
              </a:rPr>
              <a:t>Eduardo Pozuelo,  </a:t>
            </a:r>
          </a:p>
          <a:p>
            <a:r>
              <a:rPr lang="es-ES" sz="1800" dirty="0">
                <a:solidFill>
                  <a:schemeClr val="bg1"/>
                </a:solidFill>
              </a:rPr>
              <a:t> </a:t>
            </a:r>
            <a:r>
              <a:rPr lang="es-ES" sz="1800" dirty="0" smtClean="0">
                <a:solidFill>
                  <a:schemeClr val="bg1"/>
                </a:solidFill>
              </a:rPr>
              <a:t>          Eduard Viladiu -  </a:t>
            </a:r>
            <a:r>
              <a:rPr lang="es-ES" sz="1800" dirty="0">
                <a:solidFill>
                  <a:schemeClr val="bg1"/>
                </a:solidFill>
              </a:rPr>
              <a:t>Fusion for </a:t>
            </a:r>
            <a:r>
              <a:rPr lang="es-ES" sz="1800" dirty="0" smtClean="0">
                <a:solidFill>
                  <a:schemeClr val="bg1"/>
                </a:solidFill>
              </a:rPr>
              <a:t>Energy </a:t>
            </a:r>
          </a:p>
          <a:p>
            <a:r>
              <a:rPr lang="es-ES" sz="1800" dirty="0">
                <a:solidFill>
                  <a:schemeClr val="bg1"/>
                </a:solidFill>
              </a:rPr>
              <a:t> </a:t>
            </a:r>
            <a:r>
              <a:rPr lang="es-ES" sz="1800" dirty="0" smtClean="0">
                <a:solidFill>
                  <a:schemeClr val="bg1"/>
                </a:solidFill>
              </a:rPr>
              <a:t>            Emma Gautheron - CERN </a:t>
            </a:r>
            <a:endParaRPr lang="en-US" sz="1800" dirty="0">
              <a:solidFill>
                <a:schemeClr val="bg1"/>
              </a:solidFill>
            </a:endParaRPr>
          </a:p>
          <a:p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smtClean="0">
                <a:solidFill>
                  <a:schemeClr val="bg1"/>
                </a:solidFill>
              </a:rPr>
              <a:t>              Edoardo Pompa - SETIS </a:t>
            </a:r>
          </a:p>
          <a:p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smtClean="0">
                <a:solidFill>
                  <a:schemeClr val="bg1"/>
                </a:solidFill>
              </a:rPr>
              <a:t>               Lionel Poncet - </a:t>
            </a:r>
            <a:r>
              <a:rPr lang="en-US" sz="1800" dirty="0">
                <a:solidFill>
                  <a:schemeClr val="bg1"/>
                </a:solidFill>
              </a:rPr>
              <a:t>ITER </a:t>
            </a:r>
            <a:r>
              <a:rPr lang="en-US" sz="1800" dirty="0" smtClean="0">
                <a:solidFill>
                  <a:schemeClr val="bg1"/>
                </a:solidFill>
              </a:rPr>
              <a:t>Organization </a:t>
            </a:r>
          </a:p>
          <a:p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smtClean="0">
                <a:solidFill>
                  <a:schemeClr val="bg1"/>
                </a:solidFill>
              </a:rPr>
              <a:t>                Santiago </a:t>
            </a:r>
            <a:r>
              <a:rPr lang="en-US" sz="1800" dirty="0" err="1" smtClean="0">
                <a:solidFill>
                  <a:schemeClr val="bg1"/>
                </a:solidFill>
              </a:rPr>
              <a:t>Tarrago</a:t>
            </a:r>
            <a:r>
              <a:rPr lang="en-US" sz="1800" dirty="0" smtClean="0">
                <a:solidFill>
                  <a:schemeClr val="bg1"/>
                </a:solidFill>
              </a:rPr>
              <a:t> - EPFL </a:t>
            </a:r>
          </a:p>
          <a:p>
            <a:r>
              <a:rPr lang="en-US" sz="1800" dirty="0" smtClean="0">
                <a:solidFill>
                  <a:schemeClr val="bg1"/>
                </a:solidFill>
              </a:rPr>
              <a:t>	Marc Ferrater - </a:t>
            </a:r>
            <a:r>
              <a:rPr lang="en-US" sz="1800" dirty="0">
                <a:solidFill>
                  <a:schemeClr val="bg1"/>
                </a:solidFill>
              </a:rPr>
              <a:t>ISQ</a:t>
            </a:r>
          </a:p>
        </p:txBody>
      </p:sp>
      <p:sp>
        <p:nvSpPr>
          <p:cNvPr id="10" name="Rectangle 9"/>
          <p:cNvSpPr/>
          <p:nvPr/>
        </p:nvSpPr>
        <p:spPr>
          <a:xfrm>
            <a:off x="623470" y="6269707"/>
            <a:ext cx="561778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publication reflects the views only of the author, and Fusion for Energy cannot be held responsible for any use which may be made of the information contained therein. </a:t>
            </a:r>
          </a:p>
          <a:p>
            <a:r>
              <a:rPr lang="en-US" sz="11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views and opinions expressed herein do not necessarily reflect those of the ITER Organization.</a:t>
            </a:r>
          </a:p>
        </p:txBody>
      </p:sp>
    </p:spTree>
    <p:extLst>
      <p:ext uri="{BB962C8B-B14F-4D97-AF65-F5344CB8AC3E}">
        <p14:creationId xmlns:p14="http://schemas.microsoft.com/office/powerpoint/2010/main" val="275158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14" y="1992595"/>
            <a:ext cx="8338218" cy="4182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27/09/2019 - MT26-Fri-Mo-Or26-03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WP Optimum Positioning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Optimization to reduce deviations</a:t>
            </a:r>
            <a:endParaRPr lang="en-US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441650" y="4248005"/>
            <a:ext cx="11500816" cy="1843122"/>
          </a:xfrm>
          <a:prstGeom prst="rect">
            <a:avLst/>
          </a:prstGeom>
        </p:spPr>
        <p:txBody>
          <a:bodyPr vert="horz" lIns="111447" tIns="55724" rIns="111447" bIns="55724" rtlCol="0">
            <a:normAutofit/>
          </a:bodyPr>
          <a:lstStyle>
            <a:lvl1pPr marL="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itchFamily="34" charset="0"/>
              <a:buNone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39750" indent="-200025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98525" indent="-179388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58888" indent="-180975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17663" indent="-179388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737200" y="1998588"/>
            <a:ext cx="3342146" cy="1379072"/>
            <a:chOff x="5737200" y="1888810"/>
            <a:chExt cx="3342146" cy="1379072"/>
          </a:xfrm>
        </p:grpSpPr>
        <p:sp>
          <p:nvSpPr>
            <p:cNvPr id="10" name="Right Arrow 9"/>
            <p:cNvSpPr/>
            <p:nvPr/>
          </p:nvSpPr>
          <p:spPr>
            <a:xfrm rot="5400000" flipH="1">
              <a:off x="7390897" y="2653512"/>
              <a:ext cx="737249" cy="491492"/>
            </a:xfrm>
            <a:prstGeom prst="right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lIns="111447" tIns="55724" rIns="111447" bIns="55724"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130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737200" y="1888810"/>
              <a:ext cx="3342146" cy="420313"/>
            </a:xfrm>
            <a:prstGeom prst="rect">
              <a:avLst/>
            </a:prstGeom>
            <a:noFill/>
          </p:spPr>
          <p:txBody>
            <a:bodyPr wrap="square" lIns="111447" tIns="55724" rIns="111447" bIns="55724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FC000"/>
                  </a:solidFill>
                </a:rPr>
                <a:t>Y </a:t>
              </a:r>
              <a:r>
                <a:rPr lang="en-US" sz="2000" b="1" dirty="0">
                  <a:solidFill>
                    <a:srgbClr val="FFC000"/>
                  </a:solidFill>
                </a:rPr>
                <a:t>translation </a:t>
              </a:r>
              <a:r>
                <a:rPr lang="en-US" sz="2000" i="1" dirty="0" smtClean="0">
                  <a:solidFill>
                    <a:srgbClr val="FFC000"/>
                  </a:solidFill>
                </a:rPr>
                <a:t>(SL focus) </a:t>
              </a:r>
              <a:endParaRPr lang="en-US" sz="2000" i="1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926874" y="2547631"/>
            <a:ext cx="5832648" cy="2067658"/>
            <a:chOff x="1926874" y="2547631"/>
            <a:chExt cx="5832648" cy="2067658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1926874" y="3144698"/>
              <a:ext cx="5832648" cy="1470591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3792984" y="2547631"/>
              <a:ext cx="2479462" cy="728089"/>
            </a:xfrm>
            <a:prstGeom prst="rect">
              <a:avLst/>
            </a:prstGeom>
            <a:noFill/>
          </p:spPr>
          <p:txBody>
            <a:bodyPr wrap="square" lIns="111447" tIns="55724" rIns="111447" bIns="55724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C000"/>
                  </a:solidFill>
                </a:rPr>
                <a:t>Rotation around X </a:t>
              </a:r>
              <a:r>
                <a:rPr lang="en-US" sz="2000" i="1" dirty="0" smtClean="0">
                  <a:solidFill>
                    <a:srgbClr val="FFC000"/>
                  </a:solidFill>
                </a:rPr>
                <a:t>(SL focus) </a:t>
              </a:r>
              <a:endParaRPr lang="en-US" sz="2000" i="1" dirty="0">
                <a:solidFill>
                  <a:srgbClr val="FFC000"/>
                </a:solidFill>
              </a:endParaRPr>
            </a:p>
          </p:txBody>
        </p:sp>
        <p:sp>
          <p:nvSpPr>
            <p:cNvPr id="19" name="Curved Down Arrow 18"/>
            <p:cNvSpPr/>
            <p:nvPr/>
          </p:nvSpPr>
          <p:spPr>
            <a:xfrm rot="11499980" flipV="1">
              <a:off x="4550781" y="3673674"/>
              <a:ext cx="584835" cy="412641"/>
            </a:xfrm>
            <a:prstGeom prst="curvedDown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lIns="111447" tIns="55724" rIns="111447" bIns="55724"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130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265944" y="3286608"/>
            <a:ext cx="4695392" cy="2804519"/>
            <a:chOff x="2265944" y="3286608"/>
            <a:chExt cx="4695392" cy="2804519"/>
          </a:xfrm>
        </p:grpSpPr>
        <p:sp>
          <p:nvSpPr>
            <p:cNvPr id="16" name="Curved Down Arrow 15"/>
            <p:cNvSpPr/>
            <p:nvPr/>
          </p:nvSpPr>
          <p:spPr>
            <a:xfrm rot="16388585">
              <a:off x="4802742" y="4978996"/>
              <a:ext cx="660267" cy="333364"/>
            </a:xfrm>
            <a:prstGeom prst="curvedDown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lIns="111447" tIns="55724" rIns="111447" bIns="55724"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1300">
                <a:solidFill>
                  <a:schemeClr val="tx1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 flipH="1">
              <a:off x="4843198" y="3286608"/>
              <a:ext cx="2118138" cy="2288445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2265944" y="5363038"/>
              <a:ext cx="2479462" cy="728089"/>
            </a:xfrm>
            <a:prstGeom prst="rect">
              <a:avLst/>
            </a:prstGeom>
            <a:noFill/>
          </p:spPr>
          <p:txBody>
            <a:bodyPr wrap="square" lIns="111447" tIns="55724" rIns="111447" bIns="55724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C000"/>
                  </a:solidFill>
                </a:rPr>
                <a:t>Rotation around </a:t>
              </a:r>
              <a:r>
                <a:rPr lang="en-US" sz="2000" b="1" dirty="0" smtClean="0">
                  <a:solidFill>
                    <a:srgbClr val="FFC000"/>
                  </a:solidFill>
                </a:rPr>
                <a:t>Z  (SL unvaried)</a:t>
              </a:r>
              <a:r>
                <a:rPr lang="en-US" sz="2000" i="1" dirty="0" smtClean="0">
                  <a:solidFill>
                    <a:srgbClr val="FFC000"/>
                  </a:solidFill>
                </a:rPr>
                <a:t> </a:t>
              </a:r>
              <a:endParaRPr lang="en-US" sz="2000" i="1" dirty="0">
                <a:solidFill>
                  <a:srgbClr val="FFC000"/>
                </a:solidFill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8942374" y="2024202"/>
            <a:ext cx="366565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200" dirty="0"/>
          </a:p>
          <a:p>
            <a:pPr marL="342900" indent="-342900">
              <a:buFontTx/>
              <a:buChar char="-"/>
            </a:pPr>
            <a:r>
              <a:rPr lang="en-US" sz="2200" dirty="0" smtClean="0"/>
              <a:t>Specific </a:t>
            </a:r>
            <a:r>
              <a:rPr lang="en-US" sz="2200" b="1" dirty="0" smtClean="0"/>
              <a:t>step by step </a:t>
            </a:r>
            <a:r>
              <a:rPr lang="en-US" sz="2200" dirty="0" smtClean="0"/>
              <a:t>alignment focused to </a:t>
            </a:r>
            <a:r>
              <a:rPr lang="en-US" sz="2200" b="1" dirty="0" smtClean="0"/>
              <a:t>minimize SL deviations</a:t>
            </a:r>
          </a:p>
          <a:p>
            <a:endParaRPr lang="en-US" sz="2200" dirty="0" smtClean="0"/>
          </a:p>
          <a:p>
            <a:pPr marL="342900" indent="-342900">
              <a:buFontTx/>
              <a:buChar char="-"/>
            </a:pPr>
            <a:endParaRPr lang="en-US" sz="2200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5032715" y="4950916"/>
            <a:ext cx="3342146" cy="1219581"/>
            <a:chOff x="5032715" y="5094932"/>
            <a:chExt cx="3342146" cy="1219581"/>
          </a:xfrm>
        </p:grpSpPr>
        <p:sp>
          <p:nvSpPr>
            <p:cNvPr id="24" name="Right Arrow 23"/>
            <p:cNvSpPr/>
            <p:nvPr/>
          </p:nvSpPr>
          <p:spPr>
            <a:xfrm rot="10800000" flipH="1">
              <a:off x="6189230" y="5094932"/>
              <a:ext cx="737249" cy="491492"/>
            </a:xfrm>
            <a:prstGeom prst="right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lIns="111447" tIns="55724" rIns="111447" bIns="55724"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130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032715" y="5586424"/>
              <a:ext cx="3342146" cy="728089"/>
            </a:xfrm>
            <a:prstGeom prst="rect">
              <a:avLst/>
            </a:prstGeom>
            <a:noFill/>
          </p:spPr>
          <p:txBody>
            <a:bodyPr wrap="square" lIns="111447" tIns="55724" rIns="111447" bIns="55724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C000"/>
                  </a:solidFill>
                </a:rPr>
                <a:t>X</a:t>
              </a:r>
              <a:r>
                <a:rPr lang="en-US" sz="2000" b="1" dirty="0" smtClean="0">
                  <a:solidFill>
                    <a:srgbClr val="FFC000"/>
                  </a:solidFill>
                </a:rPr>
                <a:t> translation</a:t>
              </a:r>
            </a:p>
            <a:p>
              <a:pPr algn="ctr"/>
              <a:r>
                <a:rPr lang="en-US" sz="2000" b="1" dirty="0" smtClean="0">
                  <a:solidFill>
                    <a:srgbClr val="FFC000"/>
                  </a:solidFill>
                </a:rPr>
                <a:t> </a:t>
              </a:r>
              <a:r>
                <a:rPr lang="en-US" sz="2000" i="1" dirty="0" smtClean="0">
                  <a:solidFill>
                    <a:srgbClr val="FFC000"/>
                  </a:solidFill>
                </a:rPr>
                <a:t>(SL focus) </a:t>
              </a:r>
              <a:endParaRPr lang="en-US" sz="2000" i="1" dirty="0">
                <a:solidFill>
                  <a:srgbClr val="FFC000"/>
                </a:solidFill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8960972" y="3618804"/>
            <a:ext cx="2862771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200" dirty="0"/>
              <a:t>Optimization finally defined as a </a:t>
            </a:r>
            <a:r>
              <a:rPr lang="en-US" sz="2200" b="1" dirty="0"/>
              <a:t>3D roto-translation: </a:t>
            </a:r>
          </a:p>
          <a:p>
            <a:pPr lvl="1"/>
            <a:r>
              <a:rPr lang="en-US" sz="2400" dirty="0"/>
              <a:t>t</a:t>
            </a:r>
            <a:r>
              <a:rPr lang="en-US" sz="1800" dirty="0"/>
              <a:t>y</a:t>
            </a:r>
            <a:r>
              <a:rPr lang="en-US" sz="2400" dirty="0"/>
              <a:t> =  0.80 mm </a:t>
            </a:r>
          </a:p>
          <a:p>
            <a:pPr lvl="1"/>
            <a:r>
              <a:rPr lang="en-US" sz="2400" dirty="0" err="1"/>
              <a:t>t</a:t>
            </a:r>
            <a:r>
              <a:rPr lang="en-US" sz="1800" dirty="0" err="1"/>
              <a:t>x</a:t>
            </a:r>
            <a:r>
              <a:rPr lang="en-US" sz="2400" dirty="0"/>
              <a:t> = -0.84 mm </a:t>
            </a:r>
          </a:p>
          <a:p>
            <a:pPr lvl="1"/>
            <a:r>
              <a:rPr lang="en-US" sz="2400" dirty="0"/>
              <a:t>R</a:t>
            </a:r>
            <a:r>
              <a:rPr lang="en-US" sz="1800" dirty="0"/>
              <a:t>x</a:t>
            </a:r>
            <a:r>
              <a:rPr lang="en-US" sz="2400" dirty="0"/>
              <a:t>=   0.02°</a:t>
            </a:r>
          </a:p>
          <a:p>
            <a:pPr lvl="1"/>
            <a:r>
              <a:rPr lang="en-US" sz="2400" dirty="0" err="1"/>
              <a:t>R</a:t>
            </a:r>
            <a:r>
              <a:rPr lang="en-US" sz="1800" dirty="0" err="1"/>
              <a:t>z</a:t>
            </a:r>
            <a:r>
              <a:rPr lang="en-US" sz="2400" dirty="0"/>
              <a:t> = -0.007°</a:t>
            </a:r>
          </a:p>
        </p:txBody>
      </p:sp>
    </p:spTree>
    <p:extLst>
      <p:ext uri="{BB962C8B-B14F-4D97-AF65-F5344CB8AC3E}">
        <p14:creationId xmlns:p14="http://schemas.microsoft.com/office/powerpoint/2010/main" val="3274377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1"/>
          <a:stretch/>
        </p:blipFill>
        <p:spPr bwMode="auto">
          <a:xfrm>
            <a:off x="336600" y="1876419"/>
            <a:ext cx="7716689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27/09/2019 - MT26-Fri-Mo-Or26-03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WP Optimum Positioning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Optimal position of the WP with new CCL associated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257480" y="2286620"/>
            <a:ext cx="453650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u="sng" dirty="0" smtClean="0"/>
              <a:t>Vertical Deviations:</a:t>
            </a:r>
          </a:p>
          <a:p>
            <a:r>
              <a:rPr lang="en-US" sz="2000" b="1" dirty="0" smtClean="0"/>
              <a:t>SL differences zeroed in average </a:t>
            </a:r>
          </a:p>
          <a:p>
            <a:r>
              <a:rPr lang="en-US" sz="2000" dirty="0" smtClean="0"/>
              <a:t>(max dev. = 0.73 mm)</a:t>
            </a:r>
          </a:p>
          <a:p>
            <a:endParaRPr lang="en-US" sz="2000" dirty="0" smtClean="0"/>
          </a:p>
          <a:p>
            <a:r>
              <a:rPr lang="en-US" sz="2000" dirty="0" smtClean="0"/>
              <a:t>In all WP, average is 0.72mm</a:t>
            </a:r>
          </a:p>
          <a:p>
            <a:r>
              <a:rPr lang="en-US" sz="2000" dirty="0" smtClean="0"/>
              <a:t>(max. 2.9 mm)</a:t>
            </a:r>
          </a:p>
          <a:p>
            <a:endParaRPr lang="en-US" sz="2000" dirty="0"/>
          </a:p>
          <a:p>
            <a:r>
              <a:rPr lang="en-US" sz="2000" u="sng" dirty="0"/>
              <a:t>H</a:t>
            </a:r>
            <a:r>
              <a:rPr lang="en-US" sz="2000" u="sng" dirty="0" smtClean="0"/>
              <a:t>orizontal deviations: </a:t>
            </a:r>
          </a:p>
          <a:p>
            <a:r>
              <a:rPr lang="en-US" sz="2000" b="1" dirty="0"/>
              <a:t>SL differences zeroed in average </a:t>
            </a:r>
          </a:p>
          <a:p>
            <a:r>
              <a:rPr lang="en-US" sz="2000" dirty="0" smtClean="0"/>
              <a:t>(</a:t>
            </a:r>
            <a:r>
              <a:rPr lang="en-US" sz="2000" dirty="0"/>
              <a:t>max dev. = </a:t>
            </a:r>
            <a:r>
              <a:rPr lang="en-US" sz="2000" dirty="0" smtClean="0"/>
              <a:t>0.25 </a:t>
            </a:r>
            <a:r>
              <a:rPr lang="en-US" sz="2000" dirty="0"/>
              <a:t>mm</a:t>
            </a:r>
            <a:r>
              <a:rPr lang="en-US" sz="2000" dirty="0" smtClean="0"/>
              <a:t>)</a:t>
            </a:r>
          </a:p>
          <a:p>
            <a:endParaRPr lang="en-US" sz="2000" dirty="0"/>
          </a:p>
          <a:p>
            <a:r>
              <a:rPr lang="en-US" sz="2000" dirty="0"/>
              <a:t>In all WP, average is </a:t>
            </a:r>
            <a:r>
              <a:rPr lang="en-US" sz="2000" dirty="0" smtClean="0"/>
              <a:t>0.5mm</a:t>
            </a:r>
            <a:endParaRPr lang="en-US" sz="2000" dirty="0"/>
          </a:p>
          <a:p>
            <a:r>
              <a:rPr lang="en-US" sz="2000" dirty="0" smtClean="0"/>
              <a:t>(</a:t>
            </a:r>
            <a:r>
              <a:rPr lang="en-US" sz="2000" dirty="0"/>
              <a:t>max. </a:t>
            </a:r>
            <a:r>
              <a:rPr lang="en-US" sz="2000" dirty="0" smtClean="0"/>
              <a:t>1.6mm</a:t>
            </a:r>
            <a:r>
              <a:rPr lang="en-US" sz="2000" dirty="0"/>
              <a:t>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2145" t="74307" r="88917"/>
          <a:stretch/>
        </p:blipFill>
        <p:spPr>
          <a:xfrm>
            <a:off x="408608" y="5371847"/>
            <a:ext cx="825500" cy="1061764"/>
          </a:xfrm>
          <a:prstGeom prst="rect">
            <a:avLst/>
          </a:prstGeom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34"/>
          <a:stretch/>
        </p:blipFill>
        <p:spPr bwMode="auto">
          <a:xfrm>
            <a:off x="339472" y="2159213"/>
            <a:ext cx="5719668" cy="42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323950" y="1876419"/>
            <a:ext cx="7729339" cy="4557192"/>
            <a:chOff x="323950" y="1876419"/>
            <a:chExt cx="7729339" cy="4557192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7084" r="-60" b="8235"/>
            <a:stretch/>
          </p:blipFill>
          <p:spPr bwMode="auto">
            <a:xfrm>
              <a:off x="323950" y="1876419"/>
              <a:ext cx="7729339" cy="4557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1956371" y="5518008"/>
              <a:ext cx="446449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 dirty="0" smtClean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Arial Black" panose="020B0A04020102020204" pitchFamily="34" charset="0"/>
                  <a:cs typeface="Aharoni" panose="02010803020104030203" pitchFamily="2" charset="-79"/>
                </a:rPr>
                <a:t>WILL IT FIT?</a:t>
              </a:r>
              <a:endParaRPr lang="en-US" sz="4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104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27/09/2019 - MT26-Fri-Mo-Or26-03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dirty="0" smtClean="0"/>
              <a:t>. Virtual Assembly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Data from the TFCC manufacturing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7" b="21024"/>
          <a:stretch/>
        </p:blipFill>
        <p:spPr bwMode="auto">
          <a:xfrm>
            <a:off x="0" y="4302844"/>
            <a:ext cx="8543925" cy="2197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238" y="1134492"/>
            <a:ext cx="5629275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図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7560" y="3582764"/>
            <a:ext cx="2808312" cy="247526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80368" y="1991149"/>
            <a:ext cx="6120928" cy="1805307"/>
          </a:xfrm>
          <a:prstGeom prst="rect">
            <a:avLst/>
          </a:prstGeom>
        </p:spPr>
        <p:txBody>
          <a:bodyPr wrap="square" lIns="111447" tIns="55724" rIns="111447" bIns="55724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/>
              <a:t>Dimensional data </a:t>
            </a:r>
            <a:r>
              <a:rPr lang="en-US" sz="2000" dirty="0" smtClean="0"/>
              <a:t>in several digital formats are received from </a:t>
            </a:r>
            <a:r>
              <a:rPr lang="en-US" sz="2000" b="1" dirty="0" smtClean="0"/>
              <a:t>Japanese Suppliers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This is used for </a:t>
            </a:r>
            <a:r>
              <a:rPr lang="en-US" sz="2000" b="1" dirty="0" smtClean="0"/>
              <a:t>Virtual Fitting  </a:t>
            </a:r>
            <a:r>
              <a:rPr lang="en-US" sz="2000" dirty="0" smtClean="0"/>
              <a:t>AU+BU cases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The </a:t>
            </a:r>
            <a:r>
              <a:rPr lang="en-US" sz="2000" b="1" dirty="0" smtClean="0"/>
              <a:t>WP in optimum position</a:t>
            </a:r>
            <a:r>
              <a:rPr lang="en-US" sz="2000" dirty="0" smtClean="0"/>
              <a:t> is also introduced in the </a:t>
            </a:r>
            <a:r>
              <a:rPr lang="en-US" sz="2000" b="1" dirty="0" smtClean="0"/>
              <a:t>Virtual Assembly</a:t>
            </a:r>
          </a:p>
        </p:txBody>
      </p:sp>
    </p:spTree>
    <p:extLst>
      <p:ext uri="{BB962C8B-B14F-4D97-AF65-F5344CB8AC3E}">
        <p14:creationId xmlns:p14="http://schemas.microsoft.com/office/powerpoint/2010/main" val="111726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27/09/2019 - MT26-Fri-Mo-Or26-03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dirty="0" smtClean="0"/>
              <a:t>. Virtual Assembly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Gap verification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24" y="1837973"/>
            <a:ext cx="8028977" cy="463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8545512" y="4446860"/>
            <a:ext cx="3857119" cy="2036140"/>
          </a:xfrm>
          <a:prstGeom prst="rect">
            <a:avLst/>
          </a:prstGeom>
        </p:spPr>
        <p:txBody>
          <a:bodyPr wrap="square" lIns="111447" tIns="55724" rIns="111447" bIns="55724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/>
              <a:t>No-Clashes</a:t>
            </a:r>
            <a:r>
              <a:rPr lang="en-US" sz="2000" dirty="0" smtClean="0"/>
              <a:t> and </a:t>
            </a:r>
            <a:r>
              <a:rPr lang="en-US" sz="2000" b="1" dirty="0" smtClean="0"/>
              <a:t>gap</a:t>
            </a:r>
            <a:r>
              <a:rPr lang="en-US" sz="2000" dirty="0" smtClean="0"/>
              <a:t> requirements are verified in </a:t>
            </a:r>
            <a:r>
              <a:rPr lang="en-US" sz="2000" b="1" dirty="0" smtClean="0"/>
              <a:t>all 3D WP volume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/>
              <a:t>Experimental</a:t>
            </a:r>
            <a:r>
              <a:rPr lang="en-US" sz="2000" dirty="0" smtClean="0"/>
              <a:t> gap check </a:t>
            </a:r>
            <a:r>
              <a:rPr lang="en-US" sz="2000" b="1" dirty="0" smtClean="0"/>
              <a:t>confirmed</a:t>
            </a:r>
            <a:r>
              <a:rPr lang="en-US" sz="2000" dirty="0" smtClean="0"/>
              <a:t> Virtual Assembly results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65" t="5631" r="25765" b="20691"/>
          <a:stretch/>
        </p:blipFill>
        <p:spPr bwMode="auto">
          <a:xfrm>
            <a:off x="8813847" y="1837973"/>
            <a:ext cx="3295502" cy="2491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738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27/09/2019 - MT26-Fri-Mo-Or26-03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1650" y="181361"/>
            <a:ext cx="8650261" cy="613356"/>
          </a:xfrm>
        </p:spPr>
        <p:txBody>
          <a:bodyPr/>
          <a:lstStyle/>
          <a:p>
            <a:r>
              <a:rPr lang="en-US" dirty="0"/>
              <a:t>6</a:t>
            </a:r>
            <a:r>
              <a:rPr lang="en-US" dirty="0" smtClean="0"/>
              <a:t>. CCL during Insertion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Shimming between WP and TFCCs is defined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32"/>
          <a:stretch/>
        </p:blipFill>
        <p:spPr>
          <a:xfrm>
            <a:off x="1960" y="1962532"/>
            <a:ext cx="6857399" cy="45040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0" y="5162942"/>
            <a:ext cx="2813144" cy="1217744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7" t="13532" r="14524" b="20950"/>
          <a:stretch/>
        </p:blipFill>
        <p:spPr bwMode="auto">
          <a:xfrm>
            <a:off x="9631466" y="4483471"/>
            <a:ext cx="2713498" cy="1983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78" t="14435" r="18516" b="6502"/>
          <a:stretch/>
        </p:blipFill>
        <p:spPr bwMode="auto">
          <a:xfrm>
            <a:off x="9561293" y="1926580"/>
            <a:ext cx="2761336" cy="1979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" t="16748" r="43203" b="28908"/>
          <a:stretch/>
        </p:blipFill>
        <p:spPr bwMode="auto">
          <a:xfrm>
            <a:off x="6889329" y="1946009"/>
            <a:ext cx="2646558" cy="196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6" t="14027" r="40508" b="31520"/>
          <a:stretch/>
        </p:blipFill>
        <p:spPr bwMode="auto">
          <a:xfrm rot="5400000">
            <a:off x="7235503" y="4137295"/>
            <a:ext cx="1979613" cy="2671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6889329" y="3985317"/>
            <a:ext cx="5593183" cy="389535"/>
          </a:xfrm>
          <a:prstGeom prst="rect">
            <a:avLst/>
          </a:prstGeom>
        </p:spPr>
        <p:txBody>
          <a:bodyPr wrap="square" lIns="111447" tIns="55724" rIns="111447" bIns="55724">
            <a:spAutoFit/>
          </a:bodyPr>
          <a:lstStyle/>
          <a:p>
            <a:r>
              <a:rPr lang="en-US" sz="1800" b="1" dirty="0" smtClean="0"/>
              <a:t>Reverse engineered shims </a:t>
            </a:r>
            <a:r>
              <a:rPr lang="en-US" sz="1800" dirty="0" smtClean="0"/>
              <a:t>implement WP position</a:t>
            </a:r>
          </a:p>
        </p:txBody>
      </p:sp>
    </p:spTree>
    <p:extLst>
      <p:ext uri="{BB962C8B-B14F-4D97-AF65-F5344CB8AC3E}">
        <p14:creationId xmlns:p14="http://schemas.microsoft.com/office/powerpoint/2010/main" val="216973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27/09/2019 - MT26-Fri-Mo-Or26-03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1650" y="181361"/>
            <a:ext cx="8650261" cy="613356"/>
          </a:xfrm>
        </p:spPr>
        <p:txBody>
          <a:bodyPr/>
          <a:lstStyle/>
          <a:p>
            <a:r>
              <a:rPr lang="en-US" dirty="0"/>
              <a:t>7</a:t>
            </a:r>
            <a:r>
              <a:rPr lang="en-US" dirty="0" smtClean="0"/>
              <a:t>. </a:t>
            </a:r>
            <a:r>
              <a:rPr lang="en-US" dirty="0"/>
              <a:t>CCL </a:t>
            </a:r>
            <a:r>
              <a:rPr lang="en-US" dirty="0" smtClean="0"/>
              <a:t>after Closure </a:t>
            </a:r>
            <a:r>
              <a:rPr lang="en-US" dirty="0"/>
              <a:t>Welding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Dimensional Inspection After welding TFC </a:t>
            </a:r>
            <a:endParaRPr lang="en-US" dirty="0"/>
          </a:p>
        </p:txBody>
      </p:sp>
      <p:pic>
        <p:nvPicPr>
          <p:cNvPr id="7" name="Immagine 2">
            <a:extLst>
              <a:ext uri="{FF2B5EF4-FFF2-40B4-BE49-F238E27FC236}">
                <a16:creationId xmlns:lc="http://schemas.openxmlformats.org/drawingml/2006/lockedCanvas" xmlns:a16="http://schemas.microsoft.com/office/drawing/2014/main" xmlns="" xmlns:xdr="http://schemas.openxmlformats.org/drawingml/2006/spreadsheetDrawing" id="{2DCF332D-8F83-4E3D-99BF-9DDCAD450C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2" t="3011" r="22129" b="11982"/>
          <a:stretch/>
        </p:blipFill>
        <p:spPr>
          <a:xfrm>
            <a:off x="984672" y="2044017"/>
            <a:ext cx="5775912" cy="3369027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44" b="99313" l="0" r="100000">
                        <a14:foregroundMark x1="51786" y1="82818" x2="51786" y2="828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0584" y="2611900"/>
            <a:ext cx="5529258" cy="383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magine 2">
            <a:extLst>
              <a:ext uri="{FF2B5EF4-FFF2-40B4-BE49-F238E27FC236}">
                <a16:creationId xmlns:lc="http://schemas.openxmlformats.org/drawingml/2006/lockedCanvas" xmlns:a16="http://schemas.microsoft.com/office/drawing/2014/main" xmlns="" xmlns:xdr="http://schemas.openxmlformats.org/drawingml/2006/spreadsheetDrawing" id="{2DCF332D-8F83-4E3D-99BF-9DDCAD450CE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20" b="10703"/>
          <a:stretch/>
        </p:blipFill>
        <p:spPr>
          <a:xfrm>
            <a:off x="120305" y="2078127"/>
            <a:ext cx="1080120" cy="282812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94800" y="5526980"/>
            <a:ext cx="614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TFC Fiducials and Interface areas </a:t>
            </a:r>
            <a:r>
              <a:rPr lang="en-US" sz="2000" dirty="0" smtClean="0"/>
              <a:t>are measured in detail with Laser Tracker and Scan</a:t>
            </a:r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7393384" y="1782564"/>
            <a:ext cx="47525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WP position is measured with T-probe through VPI holes in the cases, to evaluate </a:t>
            </a:r>
            <a:r>
              <a:rPr lang="en-US" sz="2000" b="1" dirty="0" smtClean="0"/>
              <a:t>WP </a:t>
            </a:r>
            <a:r>
              <a:rPr lang="en-US" sz="2000" b="1" dirty="0"/>
              <a:t>m</a:t>
            </a:r>
            <a:r>
              <a:rPr lang="en-US" sz="2000" b="1" dirty="0" smtClean="0"/>
              <a:t>ovement and position deviation</a:t>
            </a:r>
            <a:r>
              <a:rPr lang="en-US" sz="2000" dirty="0" smtClean="0"/>
              <a:t>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1613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27/09/2019 - MT26-Fri-Mo-Or26-03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1650" y="181361"/>
            <a:ext cx="8650261" cy="613356"/>
          </a:xfrm>
        </p:spPr>
        <p:txBody>
          <a:bodyPr/>
          <a:lstStyle/>
          <a:p>
            <a:r>
              <a:rPr lang="en-US" dirty="0"/>
              <a:t>7</a:t>
            </a:r>
            <a:r>
              <a:rPr lang="en-US" dirty="0" smtClean="0"/>
              <a:t>. </a:t>
            </a:r>
            <a:r>
              <a:rPr lang="en-US" dirty="0"/>
              <a:t>CCL </a:t>
            </a:r>
            <a:r>
              <a:rPr lang="en-US" dirty="0" smtClean="0"/>
              <a:t>after Closure </a:t>
            </a:r>
            <a:r>
              <a:rPr lang="en-US" dirty="0"/>
              <a:t>Welding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Final CCL Position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9476108" y="2317973"/>
            <a:ext cx="2882002" cy="1200329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800" dirty="0" smtClean="0"/>
              <a:t>Results can be </a:t>
            </a:r>
            <a:r>
              <a:rPr lang="en-US" sz="1800" b="1" dirty="0" smtClean="0"/>
              <a:t>optimized</a:t>
            </a:r>
            <a:r>
              <a:rPr lang="en-US" sz="1800" dirty="0" smtClean="0"/>
              <a:t> considering different </a:t>
            </a:r>
            <a:r>
              <a:rPr lang="en-US" sz="1800" b="1" dirty="0" smtClean="0"/>
              <a:t>priorities</a:t>
            </a:r>
            <a:r>
              <a:rPr lang="en-US" sz="1800" dirty="0" smtClean="0"/>
              <a:t> for the TFC features.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3" t="5480" r="2881"/>
          <a:stretch/>
        </p:blipFill>
        <p:spPr bwMode="auto">
          <a:xfrm>
            <a:off x="120576" y="1854572"/>
            <a:ext cx="9188524" cy="4636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9" t="1452" r="4583" b="1833"/>
          <a:stretch/>
        </p:blipFill>
        <p:spPr bwMode="auto">
          <a:xfrm>
            <a:off x="110976" y="1782564"/>
            <a:ext cx="9188524" cy="4661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7952208" y="1234350"/>
            <a:ext cx="4536504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dirty="0" smtClean="0"/>
              <a:t>WP deviation is interpolated to the CCL fiducials to obtain final CCL deviation w.r.t  its optimum position 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97409" y="1873382"/>
            <a:ext cx="26550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WP Fiducials 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CCL Points</a:t>
            </a:r>
            <a:endParaRPr lang="en-IE" sz="2000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64636" y="2250014"/>
            <a:ext cx="132751" cy="627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4" name="Rectangle 13"/>
          <p:cNvSpPr/>
          <p:nvPr/>
        </p:nvSpPr>
        <p:spPr>
          <a:xfrm>
            <a:off x="264592" y="1998926"/>
            <a:ext cx="132751" cy="6277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Rectangle 14"/>
          <p:cNvSpPr/>
          <p:nvPr/>
        </p:nvSpPr>
        <p:spPr>
          <a:xfrm>
            <a:off x="9476108" y="3548366"/>
            <a:ext cx="2882002" cy="281615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800" dirty="0" smtClean="0"/>
              <a:t>After machining </a:t>
            </a:r>
            <a:r>
              <a:rPr lang="en-US" sz="1800" b="1" dirty="0" smtClean="0"/>
              <a:t>harmonization</a:t>
            </a:r>
            <a:r>
              <a:rPr lang="en-US" sz="1800" dirty="0" smtClean="0"/>
              <a:t>: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dirty="0" smtClean="0"/>
              <a:t>Negligible</a:t>
            </a:r>
            <a:r>
              <a:rPr lang="en-US" sz="1800" dirty="0" smtClean="0"/>
              <a:t> deviation of the CCL in </a:t>
            </a:r>
            <a:r>
              <a:rPr lang="en-US" sz="1800" b="1" dirty="0" smtClean="0"/>
              <a:t>the SL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dirty="0" smtClean="0"/>
              <a:t>Minimal deviation out-of-plane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Deviation in central D-shape due to case weld deformation </a:t>
            </a:r>
            <a:endParaRPr lang="en-US" sz="1800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36" t="49810" r="4583" b="78"/>
          <a:stretch/>
        </p:blipFill>
        <p:spPr bwMode="auto">
          <a:xfrm>
            <a:off x="7401417" y="4028666"/>
            <a:ext cx="1852263" cy="2415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6641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111" y="1581055"/>
            <a:ext cx="9950347" cy="4984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27/09/2019 - MT26-Fri-Mo-Or26-03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1650" y="181361"/>
            <a:ext cx="8650261" cy="613356"/>
          </a:xfrm>
        </p:spPr>
        <p:txBody>
          <a:bodyPr/>
          <a:lstStyle/>
          <a:p>
            <a:r>
              <a:rPr lang="en-US" dirty="0"/>
              <a:t>7</a:t>
            </a:r>
            <a:r>
              <a:rPr lang="en-US" dirty="0" smtClean="0"/>
              <a:t>. </a:t>
            </a:r>
            <a:r>
              <a:rPr lang="en-US" dirty="0"/>
              <a:t>CCL </a:t>
            </a:r>
            <a:r>
              <a:rPr lang="en-US" dirty="0" smtClean="0"/>
              <a:t>after Closure </a:t>
            </a:r>
            <a:r>
              <a:rPr lang="en-US" dirty="0"/>
              <a:t>Welding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Final CCL Position</a:t>
            </a:r>
            <a:endParaRPr lang="en-US" dirty="0"/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2" r="5434"/>
          <a:stretch/>
        </p:blipFill>
        <p:spPr bwMode="auto">
          <a:xfrm>
            <a:off x="9769648" y="1284876"/>
            <a:ext cx="2448272" cy="3353193"/>
          </a:xfrm>
          <a:prstGeom prst="roundRect">
            <a:avLst>
              <a:gd name="adj" fmla="val 1511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097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27/09/2019 - MT26-Fri-Mo-Or26-03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1650" y="181361"/>
            <a:ext cx="8650261" cy="613356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dirty="0" smtClean="0"/>
              <a:t>. Conclusions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1251" y="1062484"/>
            <a:ext cx="1195332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endParaRPr lang="en-US" sz="2400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F4E created </a:t>
            </a:r>
            <a:r>
              <a:rPr lang="en-US" sz="2400" b="1" dirty="0" smtClean="0"/>
              <a:t>CAE models </a:t>
            </a:r>
            <a:r>
              <a:rPr lang="en-US" sz="2400" dirty="0" smtClean="0"/>
              <a:t>to manage the </a:t>
            </a:r>
            <a:r>
              <a:rPr lang="en-US" sz="2400" b="1" dirty="0"/>
              <a:t>CCL position throughout the TF </a:t>
            </a:r>
            <a:r>
              <a:rPr lang="en-US" sz="2400" b="1" dirty="0" smtClean="0"/>
              <a:t>manufacturing</a:t>
            </a:r>
            <a:r>
              <a:rPr lang="en-US" sz="2400" dirty="0" smtClean="0"/>
              <a:t>, </a:t>
            </a:r>
            <a:r>
              <a:rPr lang="en-US" sz="2400" dirty="0"/>
              <a:t>using </a:t>
            </a:r>
            <a:r>
              <a:rPr lang="en-US" sz="2400" dirty="0" smtClean="0"/>
              <a:t>dimensional and </a:t>
            </a:r>
            <a:r>
              <a:rPr lang="en-US" sz="2400" dirty="0"/>
              <a:t>other data from European and </a:t>
            </a:r>
            <a:r>
              <a:rPr lang="en-US" sz="2400" dirty="0" smtClean="0"/>
              <a:t>Japanese suppliers.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 smtClean="0"/>
              <a:t>Standardized procedure </a:t>
            </a:r>
            <a:r>
              <a:rPr lang="en-US" sz="2400" dirty="0" smtClean="0"/>
              <a:t>set up to </a:t>
            </a:r>
            <a:r>
              <a:rPr lang="en-US" sz="2400" dirty="0"/>
              <a:t>collect</a:t>
            </a:r>
            <a:r>
              <a:rPr lang="en-US" sz="2400" dirty="0" smtClean="0"/>
              <a:t>, </a:t>
            </a:r>
            <a:r>
              <a:rPr lang="en-US" sz="2400" dirty="0"/>
              <a:t>process and store all the </a:t>
            </a:r>
            <a:r>
              <a:rPr lang="en-US" sz="2400" dirty="0" smtClean="0"/>
              <a:t>technical data.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All </a:t>
            </a:r>
            <a:r>
              <a:rPr lang="en-US" sz="2400" b="1" dirty="0"/>
              <a:t>six </a:t>
            </a:r>
            <a:r>
              <a:rPr lang="en-US" sz="2400" b="1" dirty="0" smtClean="0"/>
              <a:t>WPs </a:t>
            </a:r>
            <a:r>
              <a:rPr lang="en-US" sz="2400" b="1" dirty="0"/>
              <a:t>CCL </a:t>
            </a:r>
            <a:r>
              <a:rPr lang="en-US" sz="2400" b="1" dirty="0" smtClean="0"/>
              <a:t>calculation performed </a:t>
            </a:r>
            <a:r>
              <a:rPr lang="en-US" sz="2400" dirty="0"/>
              <a:t>so far provide </a:t>
            </a:r>
            <a:r>
              <a:rPr lang="en-US" sz="2400" b="1" dirty="0"/>
              <a:t>similar </a:t>
            </a:r>
            <a:r>
              <a:rPr lang="en-US" sz="2400" b="1" dirty="0" smtClean="0"/>
              <a:t>deviation results.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 smtClean="0"/>
              <a:t>Great results on first EU TF#09</a:t>
            </a:r>
            <a:r>
              <a:rPr lang="en-US" sz="2400" dirty="0" smtClean="0"/>
              <a:t>, final average error 0.34 mm, well below required tolerance (</a:t>
            </a:r>
            <a:r>
              <a:rPr lang="el-GR" sz="2400" dirty="0" smtClean="0"/>
              <a:t>ϕ</a:t>
            </a:r>
            <a:r>
              <a:rPr lang="en-US" sz="2400" dirty="0" smtClean="0"/>
              <a:t> 2.6 mm)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TF#09 data will be used by </a:t>
            </a:r>
            <a:r>
              <a:rPr lang="en-US" sz="2400" dirty="0"/>
              <a:t>the IO in </a:t>
            </a:r>
            <a:r>
              <a:rPr lang="en-US" sz="2400" dirty="0" smtClean="0"/>
              <a:t>the </a:t>
            </a:r>
            <a:r>
              <a:rPr lang="en-US" sz="2400" b="1" dirty="0"/>
              <a:t>assembly of the ITER </a:t>
            </a:r>
            <a:r>
              <a:rPr lang="en-US" sz="2400" b="1" dirty="0" smtClean="0"/>
              <a:t>machine.</a:t>
            </a:r>
          </a:p>
        </p:txBody>
      </p:sp>
    </p:spTree>
    <p:extLst>
      <p:ext uri="{BB962C8B-B14F-4D97-AF65-F5344CB8AC3E}">
        <p14:creationId xmlns:p14="http://schemas.microsoft.com/office/powerpoint/2010/main" val="202362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440" y="2048211"/>
            <a:ext cx="10321335" cy="613356"/>
          </a:xfrm>
        </p:spPr>
        <p:txBody>
          <a:bodyPr/>
          <a:lstStyle/>
          <a:p>
            <a:r>
              <a:rPr lang="en-US" sz="4900" dirty="0"/>
              <a:t>Thanks for your attention!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424638" y="2536113"/>
            <a:ext cx="10321912" cy="3137124"/>
          </a:xfrm>
        </p:spPr>
        <p:txBody>
          <a:bodyPr anchor="ctr">
            <a:spAutoFit/>
          </a:bodyPr>
          <a:lstStyle/>
          <a:p>
            <a:r>
              <a:rPr lang="en-GB" sz="2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Follow us on:</a:t>
            </a:r>
            <a:endParaRPr lang="en-GB" sz="1000" dirty="0"/>
          </a:p>
          <a:p>
            <a:pPr defTabSz="877536">
              <a:lnSpc>
                <a:spcPct val="150000"/>
              </a:lnSpc>
            </a:pP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www.f4e.europa.eu</a:t>
            </a:r>
          </a:p>
          <a:p>
            <a:pPr defTabSz="877536">
              <a:lnSpc>
                <a:spcPct val="150000"/>
              </a:lnSpc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www.twitter.com/fusionforenergy</a:t>
            </a:r>
          </a:p>
          <a:p>
            <a:pPr defTabSz="877536">
              <a:lnSpc>
                <a:spcPct val="150000"/>
              </a:lnSpc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www.youtube.com/fusionforenergy</a:t>
            </a:r>
          </a:p>
          <a:p>
            <a:pPr defTabSz="877536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en-I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www.linkedin.com/company/fusion-for-energy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en-I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www.flickr.com/photos/fusionforenergy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 descr="twitt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21129" y="3658206"/>
            <a:ext cx="635571" cy="476685"/>
          </a:xfrm>
          <a:prstGeom prst="rect">
            <a:avLst/>
          </a:prstGeom>
        </p:spPr>
      </p:pic>
      <p:pic>
        <p:nvPicPr>
          <p:cNvPr id="5" name="Picture 4" descr="youtub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21129" y="4100555"/>
            <a:ext cx="635571" cy="476685"/>
          </a:xfrm>
          <a:prstGeom prst="rect">
            <a:avLst/>
          </a:prstGeom>
        </p:spPr>
      </p:pic>
      <p:pic>
        <p:nvPicPr>
          <p:cNvPr id="6" name="Picture 5" descr="f4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21129" y="3215857"/>
            <a:ext cx="638869" cy="4791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137" y="4561419"/>
            <a:ext cx="637128" cy="47785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074" y="5008553"/>
            <a:ext cx="594609" cy="44596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621129" y="6261880"/>
            <a:ext cx="90730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publication reflects the views only of the author, and Fusion for Energy cannot be held responsible for any use which may be made of the information contained therein. </a:t>
            </a:r>
          </a:p>
          <a:p>
            <a:r>
              <a:rPr lang="en-US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views and opinions expressed herein do not necessarily reflect those of the ITER Organization.</a:t>
            </a:r>
          </a:p>
        </p:txBody>
      </p:sp>
    </p:spTree>
    <p:extLst>
      <p:ext uri="{BB962C8B-B14F-4D97-AF65-F5344CB8AC3E}">
        <p14:creationId xmlns:p14="http://schemas.microsoft.com/office/powerpoint/2010/main" val="255619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63" b="98507" l="9537" r="100000">
                        <a14:foregroundMark x1="80926" y1="75788" x2="80926" y2="75788"/>
                        <a14:foregroundMark x1="83651" y1="75622" x2="83651" y2="75622"/>
                        <a14:foregroundMark x1="86649" y1="75124" x2="86649" y2="75124"/>
                        <a14:foregroundMark x1="74932" y1="75622" x2="79837" y2="75788"/>
                        <a14:foregroundMark x1="68665" y1="88723" x2="68120" y2="86733"/>
                        <a14:foregroundMark x1="15804" y1="90381" x2="16076" y2="91211"/>
                        <a14:foregroundMark x1="18801" y1="91376" x2="21253" y2="905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5456" y="1360061"/>
            <a:ext cx="2886824" cy="4743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27/09/2019 - MT26-Fri-Mo-Or26-03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4592" y="245854"/>
            <a:ext cx="9649072" cy="1066365"/>
          </a:xfrm>
        </p:spPr>
        <p:txBody>
          <a:bodyPr/>
          <a:lstStyle/>
          <a:p>
            <a:r>
              <a:rPr lang="en-US" sz="2800" spc="-27" dirty="0" smtClean="0"/>
              <a:t>CCL integration </a:t>
            </a:r>
            <a:r>
              <a:rPr lang="en-US" sz="2800" spc="-27" dirty="0"/>
              <a:t>in the manufacturing </a:t>
            </a:r>
            <a:r>
              <a:rPr lang="en-US" sz="2800" spc="-27" dirty="0" smtClean="0"/>
              <a:t>of </a:t>
            </a:r>
            <a:r>
              <a:rPr lang="en-US" sz="2800" spc="-27" dirty="0"/>
              <a:t>the ITER </a:t>
            </a:r>
            <a:r>
              <a:rPr lang="en-US" sz="2800" spc="-27" dirty="0" smtClean="0"/>
              <a:t>TFC</a:t>
            </a:r>
            <a:r>
              <a:rPr lang="en-US" sz="2800" spc="-27" dirty="0"/>
              <a:t/>
            </a:r>
            <a:br>
              <a:rPr lang="en-US" sz="2800" spc="-27" dirty="0"/>
            </a:b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pPr marL="337851" indent="-557235">
              <a:buFont typeface="+mj-lt"/>
              <a:buAutoNum type="arabicPeriod"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</a:rPr>
              <a:t>Introduction</a:t>
            </a:r>
          </a:p>
          <a:p>
            <a:pPr marL="337851" indent="-557235">
              <a:buFont typeface="+mj-lt"/>
              <a:buAutoNum type="arabicPeriod"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</a:rPr>
              <a:t>Process overview</a:t>
            </a:r>
          </a:p>
          <a:p>
            <a:pPr marL="337851" indent="-557235">
              <a:buFont typeface="+mj-lt"/>
              <a:buAutoNum type="arabicPeriod"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</a:rPr>
              <a:t>CCL calculation</a:t>
            </a:r>
          </a:p>
          <a:p>
            <a:pPr marL="337851" indent="-557235">
              <a:buFont typeface="+mj-lt"/>
              <a:buAutoNum type="arabicPeriod"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</a:rPr>
              <a:t>WP Optimum Positioning</a:t>
            </a:r>
          </a:p>
          <a:p>
            <a:pPr marL="337851" indent="-557235">
              <a:buFont typeface="+mj-lt"/>
              <a:buAutoNum type="arabicPeriod"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</a:rPr>
              <a:t>Virtual Assembly</a:t>
            </a:r>
          </a:p>
          <a:p>
            <a:pPr marL="337851" indent="-557235">
              <a:buFont typeface="+mj-lt"/>
              <a:buAutoNum type="arabicPeriod"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</a:rPr>
              <a:t>CCL during Insertion </a:t>
            </a:r>
          </a:p>
          <a:p>
            <a:pPr marL="337851" indent="-557235">
              <a:buFont typeface="+mj-lt"/>
              <a:buAutoNum type="arabicPeriod"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</a:rPr>
              <a:t>CCL after Welding</a:t>
            </a:r>
          </a:p>
          <a:p>
            <a:pPr marL="337851" indent="-557235">
              <a:buFont typeface="+mj-lt"/>
              <a:buAutoNum type="arabicPeriod"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</a:rPr>
              <a:t>Conclusions</a:t>
            </a:r>
          </a:p>
          <a:p>
            <a:endParaRPr lang="en-US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n-US" sz="2400" b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Contents of the presentation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9492231" y="3515637"/>
            <a:ext cx="421433" cy="432048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H="1" flipV="1">
            <a:off x="8473504" y="2574652"/>
            <a:ext cx="1229444" cy="94098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683" b="96154" l="3675" r="95013">
                        <a14:foregroundMark x1="36745" y1="56010" x2="36745" y2="56010"/>
                        <a14:foregroundMark x1="55643" y1="57212" x2="55643" y2="57212"/>
                        <a14:foregroundMark x1="62467" y1="54808" x2="62467" y2="54808"/>
                        <a14:foregroundMark x1="66929" y1="51442" x2="66929" y2="51442"/>
                        <a14:foregroundMark x1="73228" y1="49279" x2="73228" y2="49279"/>
                        <a14:foregroundMark x1="78215" y1="45673" x2="78215" y2="45673"/>
                        <a14:foregroundMark x1="85827" y1="40144" x2="85827" y2="40144"/>
                        <a14:foregroundMark x1="90814" y1="40865" x2="90814" y2="40865"/>
                        <a14:foregroundMark x1="71916" y1="25481" x2="71916" y2="25481"/>
                        <a14:foregroundMark x1="40420" y1="73077" x2="40420" y2="73077"/>
                        <a14:foregroundMark x1="27822" y1="71635" x2="27822" y2="71635"/>
                        <a14:foregroundMark x1="27034" y1="62740" x2="27034" y2="62740"/>
                        <a14:foregroundMark x1="25459" y1="69471" x2="25459" y2="69471"/>
                        <a14:foregroundMark x1="46982" y1="74038" x2="46982" y2="74038"/>
                        <a14:foregroundMark x1="61942" y1="71635" x2="61942" y2="71635"/>
                        <a14:foregroundMark x1="72966" y1="69952" x2="75591" y2="63702"/>
                        <a14:foregroundMark x1="59318" y1="55288" x2="69291" y2="51202"/>
                        <a14:foregroundMark x1="75066" y1="48077" x2="82152" y2="42788"/>
                        <a14:foregroundMark x1="88451" y1="49519" x2="87927" y2="54808"/>
                        <a14:foregroundMark x1="76903" y1="79087" x2="68766" y2="83654"/>
                        <a14:foregroundMark x1="57218" y1="80288" x2="44882" y2="78365"/>
                        <a14:foregroundMark x1="29659" y1="83894" x2="19423" y2="78125"/>
                        <a14:foregroundMark x1="13386" y1="69952" x2="12073" y2="57692"/>
                        <a14:foregroundMark x1="16273" y1="48558" x2="15748" y2="37981"/>
                        <a14:foregroundMark x1="25197" y1="26202" x2="37795" y2="21394"/>
                        <a14:foregroundMark x1="41470" y1="81250" x2="29659" y2="68750"/>
                        <a14:foregroundMark x1="19948" y1="81250" x2="19948" y2="81250"/>
                        <a14:foregroundMark x1="91601" y1="52404" x2="91601" y2="52404"/>
                        <a14:foregroundMark x1="6824" y1="56010" x2="6824" y2="56010"/>
                        <a14:foregroundMark x1="6824" y1="54087" x2="6824" y2="54087"/>
                        <a14:foregroundMark x1="6824" y1="52404" x2="6824" y2="52404"/>
                        <a14:foregroundMark x1="6824" y1="51442" x2="6824" y2="51442"/>
                        <a14:foregroundMark x1="92913" y1="40625" x2="92913" y2="40625"/>
                        <a14:foregroundMark x1="93438" y1="41587" x2="93438" y2="41587"/>
                        <a14:foregroundMark x1="93701" y1="40144" x2="93701" y2="40144"/>
                        <a14:foregroundMark x1="93963" y1="41587" x2="93963" y2="415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0108" y="1733500"/>
            <a:ext cx="3702123" cy="4042212"/>
          </a:xfrm>
          <a:prstGeom prst="snipRoundRect">
            <a:avLst>
              <a:gd name="adj1" fmla="val 33885"/>
              <a:gd name="adj2" fmla="val 40183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Connector 14"/>
          <p:cNvCxnSpPr>
            <a:stCxn id="6" idx="4"/>
          </p:cNvCxnSpPr>
          <p:nvPr/>
        </p:nvCxnSpPr>
        <p:spPr>
          <a:xfrm flipH="1">
            <a:off x="8672058" y="3947685"/>
            <a:ext cx="1030890" cy="107523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715741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61" r="5434"/>
          <a:stretch/>
        </p:blipFill>
        <p:spPr bwMode="auto">
          <a:xfrm>
            <a:off x="8258178" y="1081853"/>
            <a:ext cx="3988746" cy="4991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27/09/2019 - MT26-Fri-Mo-Or26-03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1650" y="181361"/>
            <a:ext cx="8650261" cy="613356"/>
          </a:xfrm>
        </p:spPr>
        <p:txBody>
          <a:bodyPr/>
          <a:lstStyle/>
          <a:p>
            <a:r>
              <a:rPr lang="en-US" dirty="0" smtClean="0"/>
              <a:t>1. Introduction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What is the Current Centre Line?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43351" y="1930184"/>
            <a:ext cx="11409390" cy="1220532"/>
          </a:xfrm>
          <a:prstGeom prst="rect">
            <a:avLst/>
          </a:prstGeom>
        </p:spPr>
        <p:txBody>
          <a:bodyPr wrap="square" lIns="111447" tIns="55724" rIns="111447" bIns="55724">
            <a:spAutoFit/>
          </a:bodyPr>
          <a:lstStyle/>
          <a:p>
            <a:pPr marL="348272" indent="-348272">
              <a:buFont typeface="Arial" panose="020B0604020202020204" pitchFamily="34" charset="0"/>
              <a:buChar char="•"/>
            </a:pPr>
            <a:r>
              <a:rPr lang="en-US" sz="2400" dirty="0"/>
              <a:t>D</a:t>
            </a:r>
            <a:r>
              <a:rPr lang="en-US" sz="2400" dirty="0" smtClean="0"/>
              <a:t>efined as </a:t>
            </a:r>
            <a:r>
              <a:rPr lang="en-US" sz="2400" dirty="0"/>
              <a:t>the </a:t>
            </a:r>
            <a:r>
              <a:rPr lang="en-US" sz="2400" b="1" dirty="0"/>
              <a:t>barycenter</a:t>
            </a:r>
            <a:r>
              <a:rPr lang="en-US" sz="2400" dirty="0"/>
              <a:t> of </a:t>
            </a:r>
            <a:r>
              <a:rPr lang="en-US" sz="2400" dirty="0" smtClean="0"/>
              <a:t>the </a:t>
            </a:r>
            <a:r>
              <a:rPr lang="en-US" sz="2400" dirty="0"/>
              <a:t>134 turns of </a:t>
            </a:r>
            <a:r>
              <a:rPr lang="en-US" sz="2400" dirty="0" smtClean="0"/>
              <a:t>conductors</a:t>
            </a:r>
          </a:p>
          <a:p>
            <a:pPr marL="348272" indent="-348272">
              <a:buFont typeface="Arial" panose="020B0604020202020204" pitchFamily="34" charset="0"/>
              <a:buChar char="•"/>
            </a:pPr>
            <a:r>
              <a:rPr lang="en-US" sz="2400" b="1" dirty="0"/>
              <a:t>‘As-built’ information </a:t>
            </a:r>
            <a:r>
              <a:rPr lang="en-US" sz="2400" dirty="0"/>
              <a:t>can be represented in the </a:t>
            </a:r>
            <a:r>
              <a:rPr lang="en-US" sz="2400" dirty="0" smtClean="0"/>
              <a:t>CCL</a:t>
            </a:r>
          </a:p>
          <a:p>
            <a:pPr marL="348272" indent="-348272">
              <a:buFont typeface="Arial" panose="020B0604020202020204" pitchFamily="34" charset="0"/>
              <a:buChar char="•"/>
            </a:pPr>
            <a:r>
              <a:rPr lang="en-US" sz="2400" dirty="0" smtClean="0"/>
              <a:t>To be calculated in </a:t>
            </a:r>
            <a:r>
              <a:rPr lang="en-US" sz="2400" b="1" dirty="0" smtClean="0"/>
              <a:t>27 sections </a:t>
            </a:r>
            <a:r>
              <a:rPr lang="en-US" sz="2400" dirty="0" smtClean="0"/>
              <a:t>of the TFC</a:t>
            </a:r>
            <a:endParaRPr lang="en-US" sz="2400" dirty="0"/>
          </a:p>
        </p:txBody>
      </p:sp>
      <p:grpSp>
        <p:nvGrpSpPr>
          <p:cNvPr id="9" name="Group 8"/>
          <p:cNvGrpSpPr/>
          <p:nvPr/>
        </p:nvGrpSpPr>
        <p:grpSpPr>
          <a:xfrm>
            <a:off x="6985001" y="3905248"/>
            <a:ext cx="1750777" cy="2357669"/>
            <a:chOff x="7382790" y="3862937"/>
            <a:chExt cx="1750777" cy="2357669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PaintStrokes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7079344" y="4166383"/>
              <a:ext cx="2357669" cy="1750777"/>
            </a:xfrm>
            <a:prstGeom prst="rect">
              <a:avLst/>
            </a:prstGeom>
          </p:spPr>
        </p:pic>
        <p:grpSp>
          <p:nvGrpSpPr>
            <p:cNvPr id="10" name="Group 9"/>
            <p:cNvGrpSpPr>
              <a:grpSpLocks/>
            </p:cNvGrpSpPr>
            <p:nvPr/>
          </p:nvGrpSpPr>
          <p:grpSpPr>
            <a:xfrm>
              <a:off x="7961853" y="4863305"/>
              <a:ext cx="350362" cy="356934"/>
              <a:chOff x="6660192" y="1841896"/>
              <a:chExt cx="729560" cy="720000"/>
            </a:xfrm>
          </p:grpSpPr>
          <p:sp>
            <p:nvSpPr>
              <p:cNvPr id="7" name="Flowchart: Or 6"/>
              <p:cNvSpPr/>
              <p:nvPr/>
            </p:nvSpPr>
            <p:spPr>
              <a:xfrm>
                <a:off x="6660192" y="1841896"/>
                <a:ext cx="720000" cy="720000"/>
              </a:xfrm>
              <a:prstGeom prst="flowChar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Pie 7"/>
              <p:cNvSpPr/>
              <p:nvPr/>
            </p:nvSpPr>
            <p:spPr>
              <a:xfrm>
                <a:off x="6669672" y="1841896"/>
                <a:ext cx="720080" cy="720000"/>
              </a:xfrm>
              <a:prstGeom prst="pie">
                <a:avLst>
                  <a:gd name="adj1" fmla="val 10909528"/>
                  <a:gd name="adj2" fmla="val 16200000"/>
                </a:avLst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Pie 13"/>
              <p:cNvSpPr/>
              <p:nvPr/>
            </p:nvSpPr>
            <p:spPr>
              <a:xfrm rot="10800000">
                <a:off x="6669672" y="1841896"/>
                <a:ext cx="720080" cy="720000"/>
              </a:xfrm>
              <a:prstGeom prst="pie">
                <a:avLst>
                  <a:gd name="adj1" fmla="val 10835275"/>
                  <a:gd name="adj2" fmla="val 16200000"/>
                </a:avLst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8"/>
          <a:stretch/>
        </p:blipFill>
        <p:spPr bwMode="auto">
          <a:xfrm>
            <a:off x="768648" y="3294931"/>
            <a:ext cx="5616624" cy="3199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Connector 14"/>
          <p:cNvCxnSpPr/>
          <p:nvPr/>
        </p:nvCxnSpPr>
        <p:spPr>
          <a:xfrm>
            <a:off x="11281816" y="4126576"/>
            <a:ext cx="720080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112673" y="4203783"/>
            <a:ext cx="114646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800" dirty="0" smtClean="0"/>
              <a:t>Section 1</a:t>
            </a:r>
            <a:endParaRPr lang="en-US" sz="1800" dirty="0"/>
          </a:p>
        </p:txBody>
      </p:sp>
      <p:sp>
        <p:nvSpPr>
          <p:cNvPr id="19" name="TextBox 18"/>
          <p:cNvSpPr txBox="1"/>
          <p:nvPr/>
        </p:nvSpPr>
        <p:spPr>
          <a:xfrm>
            <a:off x="7153382" y="3530405"/>
            <a:ext cx="114646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800" dirty="0" smtClean="0"/>
              <a:t>Section 1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2109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27/09/2019 - MT26-Fri-Mo-Or26-03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Introduction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Why is it useful?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38246" y="1888810"/>
            <a:ext cx="9141754" cy="1220532"/>
          </a:xfrm>
          <a:prstGeom prst="rect">
            <a:avLst/>
          </a:prstGeom>
        </p:spPr>
        <p:txBody>
          <a:bodyPr wrap="square" lIns="111447" tIns="55724" rIns="111447" bIns="55724">
            <a:spAutoFit/>
          </a:bodyPr>
          <a:lstStyle/>
          <a:p>
            <a:pPr marL="348272" indent="-348272">
              <a:buFont typeface="Arial" panose="020B0604020202020204" pitchFamily="34" charset="0"/>
              <a:buChar char="•"/>
            </a:pPr>
            <a:r>
              <a:rPr lang="en-US" sz="2400" b="1" dirty="0"/>
              <a:t>Characterizes the magnetic </a:t>
            </a:r>
            <a:r>
              <a:rPr lang="en-US" sz="2400" b="1" dirty="0" smtClean="0"/>
              <a:t>field </a:t>
            </a:r>
            <a:r>
              <a:rPr lang="en-US" sz="2400" dirty="0" smtClean="0"/>
              <a:t>of </a:t>
            </a:r>
            <a:r>
              <a:rPr lang="en-US" sz="2400" dirty="0"/>
              <a:t>the ‘as-built’ magnet</a:t>
            </a:r>
          </a:p>
          <a:p>
            <a:pPr marL="348272" indent="-348272">
              <a:buFont typeface="Arial" panose="020B0604020202020204" pitchFamily="34" charset="0"/>
              <a:buChar char="•"/>
            </a:pPr>
            <a:r>
              <a:rPr lang="en-US" sz="2400" dirty="0" smtClean="0"/>
              <a:t>Manufacturing can be optimized to </a:t>
            </a:r>
            <a:r>
              <a:rPr lang="en-US" sz="2400" b="1" dirty="0" smtClean="0"/>
              <a:t>recover deviations</a:t>
            </a:r>
          </a:p>
          <a:p>
            <a:pPr marL="348272" indent="-348272">
              <a:buFont typeface="Arial" panose="020B0604020202020204" pitchFamily="34" charset="0"/>
              <a:buChar char="•"/>
            </a:pPr>
            <a:r>
              <a:rPr lang="en-US" sz="2400" dirty="0" smtClean="0"/>
              <a:t>Proper CCL positioning is key to </a:t>
            </a:r>
            <a:r>
              <a:rPr lang="en-US" sz="2400" b="1" dirty="0" smtClean="0"/>
              <a:t>minimize Error Field</a:t>
            </a:r>
          </a:p>
        </p:txBody>
      </p:sp>
      <p:sp>
        <p:nvSpPr>
          <p:cNvPr id="7" name="Slide Number Placeholder 2"/>
          <p:cNvSpPr txBox="1">
            <a:spLocks/>
          </p:cNvSpPr>
          <p:nvPr/>
        </p:nvSpPr>
        <p:spPr>
          <a:xfrm>
            <a:off x="11352775" y="6675721"/>
            <a:ext cx="946618" cy="373831"/>
          </a:xfrm>
          <a:prstGeom prst="rect">
            <a:avLst/>
          </a:prstGeom>
        </p:spPr>
        <p:txBody>
          <a:bodyPr vert="horz" lIns="111447" tIns="55724" rIns="111447" bIns="55724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B55C215-7F9A-4AB7-8398-183B47447BCF}" type="slidenum">
              <a:rPr lang="en-US" smtClean="0">
                <a:solidFill>
                  <a:srgbClr val="1C3F94"/>
                </a:solidFill>
              </a:rPr>
              <a:pPr/>
              <a:t>4</a:t>
            </a:fld>
            <a:endParaRPr lang="en-US">
              <a:solidFill>
                <a:srgbClr val="1C3F94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580" y="3224759"/>
            <a:ext cx="5400600" cy="3197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7654791" y="3510756"/>
            <a:ext cx="2978953" cy="2610225"/>
            <a:chOff x="7438767" y="3631315"/>
            <a:chExt cx="3194977" cy="2610225"/>
          </a:xfrm>
        </p:grpSpPr>
        <p:grpSp>
          <p:nvGrpSpPr>
            <p:cNvPr id="8" name="Group 7"/>
            <p:cNvGrpSpPr/>
            <p:nvPr/>
          </p:nvGrpSpPr>
          <p:grpSpPr>
            <a:xfrm>
              <a:off x="7438767" y="3631315"/>
              <a:ext cx="3194977" cy="2610225"/>
              <a:chOff x="5024512" y="2876201"/>
              <a:chExt cx="3471371" cy="2929063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5035512" y="3154570"/>
                <a:ext cx="3460371" cy="2403027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Snip and Round Single Corner Rectangle 6"/>
              <p:cNvSpPr/>
              <p:nvPr/>
            </p:nvSpPr>
            <p:spPr>
              <a:xfrm>
                <a:off x="5024512" y="2876201"/>
                <a:ext cx="3468974" cy="360314"/>
              </a:xfrm>
              <a:custGeom>
                <a:avLst/>
                <a:gdLst>
                  <a:gd name="connsiteX0" fmla="*/ 132017 w 3888432"/>
                  <a:gd name="connsiteY0" fmla="*/ 0 h 792088"/>
                  <a:gd name="connsiteX1" fmla="*/ 3492388 w 3888432"/>
                  <a:gd name="connsiteY1" fmla="*/ 0 h 792088"/>
                  <a:gd name="connsiteX2" fmla="*/ 3888432 w 3888432"/>
                  <a:gd name="connsiteY2" fmla="*/ 396044 h 792088"/>
                  <a:gd name="connsiteX3" fmla="*/ 3888432 w 3888432"/>
                  <a:gd name="connsiteY3" fmla="*/ 792088 h 792088"/>
                  <a:gd name="connsiteX4" fmla="*/ 0 w 3888432"/>
                  <a:gd name="connsiteY4" fmla="*/ 792088 h 792088"/>
                  <a:gd name="connsiteX5" fmla="*/ 0 w 3888432"/>
                  <a:gd name="connsiteY5" fmla="*/ 132017 h 792088"/>
                  <a:gd name="connsiteX6" fmla="*/ 132017 w 3888432"/>
                  <a:gd name="connsiteY6" fmla="*/ 0 h 792088"/>
                  <a:gd name="connsiteX0" fmla="*/ 132017 w 3888432"/>
                  <a:gd name="connsiteY0" fmla="*/ 0 h 792088"/>
                  <a:gd name="connsiteX1" fmla="*/ 1120663 w 3888432"/>
                  <a:gd name="connsiteY1" fmla="*/ 19050 h 792088"/>
                  <a:gd name="connsiteX2" fmla="*/ 3888432 w 3888432"/>
                  <a:gd name="connsiteY2" fmla="*/ 396044 h 792088"/>
                  <a:gd name="connsiteX3" fmla="*/ 3888432 w 3888432"/>
                  <a:gd name="connsiteY3" fmla="*/ 792088 h 792088"/>
                  <a:gd name="connsiteX4" fmla="*/ 0 w 3888432"/>
                  <a:gd name="connsiteY4" fmla="*/ 792088 h 792088"/>
                  <a:gd name="connsiteX5" fmla="*/ 0 w 3888432"/>
                  <a:gd name="connsiteY5" fmla="*/ 132017 h 792088"/>
                  <a:gd name="connsiteX6" fmla="*/ 132017 w 3888432"/>
                  <a:gd name="connsiteY6" fmla="*/ 0 h 792088"/>
                  <a:gd name="connsiteX0" fmla="*/ 132017 w 3888432"/>
                  <a:gd name="connsiteY0" fmla="*/ 0 h 792088"/>
                  <a:gd name="connsiteX1" fmla="*/ 1120663 w 3888432"/>
                  <a:gd name="connsiteY1" fmla="*/ 19050 h 792088"/>
                  <a:gd name="connsiteX2" fmla="*/ 3888432 w 3888432"/>
                  <a:gd name="connsiteY2" fmla="*/ 396044 h 792088"/>
                  <a:gd name="connsiteX3" fmla="*/ 3888432 w 3888432"/>
                  <a:gd name="connsiteY3" fmla="*/ 792088 h 792088"/>
                  <a:gd name="connsiteX4" fmla="*/ 0 w 3888432"/>
                  <a:gd name="connsiteY4" fmla="*/ 792088 h 792088"/>
                  <a:gd name="connsiteX5" fmla="*/ 0 w 3888432"/>
                  <a:gd name="connsiteY5" fmla="*/ 93917 h 792088"/>
                  <a:gd name="connsiteX6" fmla="*/ 132017 w 3888432"/>
                  <a:gd name="connsiteY6" fmla="*/ 0 h 792088"/>
                  <a:gd name="connsiteX0" fmla="*/ 68567 w 3888482"/>
                  <a:gd name="connsiteY0" fmla="*/ 0 h 792088"/>
                  <a:gd name="connsiteX1" fmla="*/ 1120713 w 3888482"/>
                  <a:gd name="connsiteY1" fmla="*/ 19050 h 792088"/>
                  <a:gd name="connsiteX2" fmla="*/ 3888482 w 3888482"/>
                  <a:gd name="connsiteY2" fmla="*/ 396044 h 792088"/>
                  <a:gd name="connsiteX3" fmla="*/ 3888482 w 3888482"/>
                  <a:gd name="connsiteY3" fmla="*/ 792088 h 792088"/>
                  <a:gd name="connsiteX4" fmla="*/ 50 w 3888482"/>
                  <a:gd name="connsiteY4" fmla="*/ 792088 h 792088"/>
                  <a:gd name="connsiteX5" fmla="*/ 50 w 3888482"/>
                  <a:gd name="connsiteY5" fmla="*/ 93917 h 792088"/>
                  <a:gd name="connsiteX6" fmla="*/ 68567 w 3888482"/>
                  <a:gd name="connsiteY6" fmla="*/ 0 h 792088"/>
                  <a:gd name="connsiteX0" fmla="*/ 68567 w 3888482"/>
                  <a:gd name="connsiteY0" fmla="*/ 0 h 792088"/>
                  <a:gd name="connsiteX1" fmla="*/ 1120713 w 3888482"/>
                  <a:gd name="connsiteY1" fmla="*/ 19050 h 792088"/>
                  <a:gd name="connsiteX2" fmla="*/ 3877766 w 3888482"/>
                  <a:gd name="connsiteY2" fmla="*/ 553207 h 792088"/>
                  <a:gd name="connsiteX3" fmla="*/ 3888482 w 3888482"/>
                  <a:gd name="connsiteY3" fmla="*/ 792088 h 792088"/>
                  <a:gd name="connsiteX4" fmla="*/ 50 w 3888482"/>
                  <a:gd name="connsiteY4" fmla="*/ 792088 h 792088"/>
                  <a:gd name="connsiteX5" fmla="*/ 50 w 3888482"/>
                  <a:gd name="connsiteY5" fmla="*/ 93917 h 792088"/>
                  <a:gd name="connsiteX6" fmla="*/ 68567 w 3888482"/>
                  <a:gd name="connsiteY6" fmla="*/ 0 h 792088"/>
                  <a:gd name="connsiteX0" fmla="*/ 68567 w 3888482"/>
                  <a:gd name="connsiteY0" fmla="*/ 0 h 792088"/>
                  <a:gd name="connsiteX1" fmla="*/ 1120713 w 3888482"/>
                  <a:gd name="connsiteY1" fmla="*/ 19050 h 792088"/>
                  <a:gd name="connsiteX2" fmla="*/ 3867050 w 3888482"/>
                  <a:gd name="connsiteY2" fmla="*/ 564849 h 792088"/>
                  <a:gd name="connsiteX3" fmla="*/ 3888482 w 3888482"/>
                  <a:gd name="connsiteY3" fmla="*/ 792088 h 792088"/>
                  <a:gd name="connsiteX4" fmla="*/ 50 w 3888482"/>
                  <a:gd name="connsiteY4" fmla="*/ 792088 h 792088"/>
                  <a:gd name="connsiteX5" fmla="*/ 50 w 3888482"/>
                  <a:gd name="connsiteY5" fmla="*/ 93917 h 792088"/>
                  <a:gd name="connsiteX6" fmla="*/ 68567 w 3888482"/>
                  <a:gd name="connsiteY6" fmla="*/ 0 h 792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88482" h="792088">
                    <a:moveTo>
                      <a:pt x="68567" y="0"/>
                    </a:moveTo>
                    <a:lnTo>
                      <a:pt x="1120713" y="19050"/>
                    </a:lnTo>
                    <a:lnTo>
                      <a:pt x="3867050" y="564849"/>
                    </a:lnTo>
                    <a:lnTo>
                      <a:pt x="3888482" y="792088"/>
                    </a:lnTo>
                    <a:lnTo>
                      <a:pt x="50" y="792088"/>
                    </a:lnTo>
                    <a:lnTo>
                      <a:pt x="50" y="93917"/>
                    </a:lnTo>
                    <a:cubicBezTo>
                      <a:pt x="50" y="21006"/>
                      <a:pt x="-4344" y="0"/>
                      <a:pt x="68567" y="0"/>
                    </a:cubicBezTo>
                    <a:close/>
                  </a:path>
                </a:pathLst>
              </a:custGeom>
              <a:solidFill>
                <a:srgbClr val="0068A2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024512" y="3476256"/>
                <a:ext cx="3468974" cy="330288"/>
              </a:xfrm>
              <a:prstGeom prst="rect">
                <a:avLst/>
              </a:prstGeom>
              <a:solidFill>
                <a:srgbClr val="0068A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5024512" y="3937634"/>
                <a:ext cx="3468974" cy="330288"/>
              </a:xfrm>
              <a:prstGeom prst="rect">
                <a:avLst/>
              </a:prstGeom>
              <a:solidFill>
                <a:srgbClr val="0068A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5024512" y="4349339"/>
                <a:ext cx="3468974" cy="330288"/>
              </a:xfrm>
              <a:prstGeom prst="rect">
                <a:avLst/>
              </a:prstGeom>
              <a:solidFill>
                <a:srgbClr val="0068A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5024512" y="4719083"/>
                <a:ext cx="3468974" cy="330288"/>
              </a:xfrm>
              <a:prstGeom prst="rect">
                <a:avLst/>
              </a:prstGeom>
              <a:solidFill>
                <a:srgbClr val="0068A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5024512" y="5074044"/>
                <a:ext cx="3468974" cy="330288"/>
              </a:xfrm>
              <a:prstGeom prst="rect">
                <a:avLst/>
              </a:prstGeom>
              <a:solidFill>
                <a:srgbClr val="0068A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Snip and Round Single Corner Rectangle 6"/>
              <p:cNvSpPr/>
              <p:nvPr/>
            </p:nvSpPr>
            <p:spPr>
              <a:xfrm>
                <a:off x="5024512" y="5444950"/>
                <a:ext cx="3468974" cy="360314"/>
              </a:xfrm>
              <a:custGeom>
                <a:avLst/>
                <a:gdLst>
                  <a:gd name="connsiteX0" fmla="*/ 132017 w 3888432"/>
                  <a:gd name="connsiteY0" fmla="*/ 0 h 792088"/>
                  <a:gd name="connsiteX1" fmla="*/ 3492388 w 3888432"/>
                  <a:gd name="connsiteY1" fmla="*/ 0 h 792088"/>
                  <a:gd name="connsiteX2" fmla="*/ 3888432 w 3888432"/>
                  <a:gd name="connsiteY2" fmla="*/ 396044 h 792088"/>
                  <a:gd name="connsiteX3" fmla="*/ 3888432 w 3888432"/>
                  <a:gd name="connsiteY3" fmla="*/ 792088 h 792088"/>
                  <a:gd name="connsiteX4" fmla="*/ 0 w 3888432"/>
                  <a:gd name="connsiteY4" fmla="*/ 792088 h 792088"/>
                  <a:gd name="connsiteX5" fmla="*/ 0 w 3888432"/>
                  <a:gd name="connsiteY5" fmla="*/ 132017 h 792088"/>
                  <a:gd name="connsiteX6" fmla="*/ 132017 w 3888432"/>
                  <a:gd name="connsiteY6" fmla="*/ 0 h 792088"/>
                  <a:gd name="connsiteX0" fmla="*/ 132017 w 3888432"/>
                  <a:gd name="connsiteY0" fmla="*/ 0 h 792088"/>
                  <a:gd name="connsiteX1" fmla="*/ 1120663 w 3888432"/>
                  <a:gd name="connsiteY1" fmla="*/ 19050 h 792088"/>
                  <a:gd name="connsiteX2" fmla="*/ 3888432 w 3888432"/>
                  <a:gd name="connsiteY2" fmla="*/ 396044 h 792088"/>
                  <a:gd name="connsiteX3" fmla="*/ 3888432 w 3888432"/>
                  <a:gd name="connsiteY3" fmla="*/ 792088 h 792088"/>
                  <a:gd name="connsiteX4" fmla="*/ 0 w 3888432"/>
                  <a:gd name="connsiteY4" fmla="*/ 792088 h 792088"/>
                  <a:gd name="connsiteX5" fmla="*/ 0 w 3888432"/>
                  <a:gd name="connsiteY5" fmla="*/ 132017 h 792088"/>
                  <a:gd name="connsiteX6" fmla="*/ 132017 w 3888432"/>
                  <a:gd name="connsiteY6" fmla="*/ 0 h 792088"/>
                  <a:gd name="connsiteX0" fmla="*/ 132017 w 3888432"/>
                  <a:gd name="connsiteY0" fmla="*/ 0 h 792088"/>
                  <a:gd name="connsiteX1" fmla="*/ 1120663 w 3888432"/>
                  <a:gd name="connsiteY1" fmla="*/ 19050 h 792088"/>
                  <a:gd name="connsiteX2" fmla="*/ 3888432 w 3888432"/>
                  <a:gd name="connsiteY2" fmla="*/ 396044 h 792088"/>
                  <a:gd name="connsiteX3" fmla="*/ 3888432 w 3888432"/>
                  <a:gd name="connsiteY3" fmla="*/ 792088 h 792088"/>
                  <a:gd name="connsiteX4" fmla="*/ 0 w 3888432"/>
                  <a:gd name="connsiteY4" fmla="*/ 792088 h 792088"/>
                  <a:gd name="connsiteX5" fmla="*/ 0 w 3888432"/>
                  <a:gd name="connsiteY5" fmla="*/ 93917 h 792088"/>
                  <a:gd name="connsiteX6" fmla="*/ 132017 w 3888432"/>
                  <a:gd name="connsiteY6" fmla="*/ 0 h 792088"/>
                  <a:gd name="connsiteX0" fmla="*/ 68567 w 3888482"/>
                  <a:gd name="connsiteY0" fmla="*/ 0 h 792088"/>
                  <a:gd name="connsiteX1" fmla="*/ 1120713 w 3888482"/>
                  <a:gd name="connsiteY1" fmla="*/ 19050 h 792088"/>
                  <a:gd name="connsiteX2" fmla="*/ 3888482 w 3888482"/>
                  <a:gd name="connsiteY2" fmla="*/ 396044 h 792088"/>
                  <a:gd name="connsiteX3" fmla="*/ 3888482 w 3888482"/>
                  <a:gd name="connsiteY3" fmla="*/ 792088 h 792088"/>
                  <a:gd name="connsiteX4" fmla="*/ 50 w 3888482"/>
                  <a:gd name="connsiteY4" fmla="*/ 792088 h 792088"/>
                  <a:gd name="connsiteX5" fmla="*/ 50 w 3888482"/>
                  <a:gd name="connsiteY5" fmla="*/ 93917 h 792088"/>
                  <a:gd name="connsiteX6" fmla="*/ 68567 w 3888482"/>
                  <a:gd name="connsiteY6" fmla="*/ 0 h 792088"/>
                  <a:gd name="connsiteX0" fmla="*/ 68567 w 3888482"/>
                  <a:gd name="connsiteY0" fmla="*/ 0 h 792088"/>
                  <a:gd name="connsiteX1" fmla="*/ 1120713 w 3888482"/>
                  <a:gd name="connsiteY1" fmla="*/ 19050 h 792088"/>
                  <a:gd name="connsiteX2" fmla="*/ 3877766 w 3888482"/>
                  <a:gd name="connsiteY2" fmla="*/ 553207 h 792088"/>
                  <a:gd name="connsiteX3" fmla="*/ 3888482 w 3888482"/>
                  <a:gd name="connsiteY3" fmla="*/ 792088 h 792088"/>
                  <a:gd name="connsiteX4" fmla="*/ 50 w 3888482"/>
                  <a:gd name="connsiteY4" fmla="*/ 792088 h 792088"/>
                  <a:gd name="connsiteX5" fmla="*/ 50 w 3888482"/>
                  <a:gd name="connsiteY5" fmla="*/ 93917 h 792088"/>
                  <a:gd name="connsiteX6" fmla="*/ 68567 w 3888482"/>
                  <a:gd name="connsiteY6" fmla="*/ 0 h 792088"/>
                  <a:gd name="connsiteX0" fmla="*/ 68567 w 3888482"/>
                  <a:gd name="connsiteY0" fmla="*/ 0 h 792088"/>
                  <a:gd name="connsiteX1" fmla="*/ 1120713 w 3888482"/>
                  <a:gd name="connsiteY1" fmla="*/ 19050 h 792088"/>
                  <a:gd name="connsiteX2" fmla="*/ 3867050 w 3888482"/>
                  <a:gd name="connsiteY2" fmla="*/ 564849 h 792088"/>
                  <a:gd name="connsiteX3" fmla="*/ 3888482 w 3888482"/>
                  <a:gd name="connsiteY3" fmla="*/ 792088 h 792088"/>
                  <a:gd name="connsiteX4" fmla="*/ 50 w 3888482"/>
                  <a:gd name="connsiteY4" fmla="*/ 792088 h 792088"/>
                  <a:gd name="connsiteX5" fmla="*/ 50 w 3888482"/>
                  <a:gd name="connsiteY5" fmla="*/ 93917 h 792088"/>
                  <a:gd name="connsiteX6" fmla="*/ 68567 w 3888482"/>
                  <a:gd name="connsiteY6" fmla="*/ 0 h 792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88482" h="792088">
                    <a:moveTo>
                      <a:pt x="68567" y="0"/>
                    </a:moveTo>
                    <a:lnTo>
                      <a:pt x="1120713" y="19050"/>
                    </a:lnTo>
                    <a:lnTo>
                      <a:pt x="3867050" y="564849"/>
                    </a:lnTo>
                    <a:lnTo>
                      <a:pt x="3888482" y="792088"/>
                    </a:lnTo>
                    <a:lnTo>
                      <a:pt x="50" y="792088"/>
                    </a:lnTo>
                    <a:lnTo>
                      <a:pt x="50" y="93917"/>
                    </a:lnTo>
                    <a:cubicBezTo>
                      <a:pt x="50" y="21006"/>
                      <a:pt x="-4344" y="0"/>
                      <a:pt x="68567" y="0"/>
                    </a:cubicBezTo>
                    <a:close/>
                  </a:path>
                </a:pathLst>
              </a:custGeom>
              <a:solidFill>
                <a:srgbClr val="0068A2"/>
              </a:solidFill>
              <a:ln w="6350">
                <a:solidFill>
                  <a:schemeClr val="tx1"/>
                </a:solidFill>
              </a:ln>
              <a:scene3d>
                <a:camera prst="orthographicFront">
                  <a:rot lat="1080000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" name="Flowchart: Or 29"/>
            <p:cNvSpPr/>
            <p:nvPr/>
          </p:nvSpPr>
          <p:spPr>
            <a:xfrm>
              <a:off x="8534209" y="4666809"/>
              <a:ext cx="507108" cy="460729"/>
            </a:xfrm>
            <a:prstGeom prst="flowChartOr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1447" tIns="55724" rIns="111447" bIns="55724"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30"/>
            <p:cNvGrpSpPr>
              <a:grpSpLocks noChangeAspect="1"/>
            </p:cNvGrpSpPr>
            <p:nvPr/>
          </p:nvGrpSpPr>
          <p:grpSpPr>
            <a:xfrm>
              <a:off x="8529467" y="4890055"/>
              <a:ext cx="505685" cy="465336"/>
              <a:chOff x="6660192" y="1841896"/>
              <a:chExt cx="729560" cy="720000"/>
            </a:xfrm>
          </p:grpSpPr>
          <p:sp>
            <p:nvSpPr>
              <p:cNvPr id="32" name="Flowchart: Or 31"/>
              <p:cNvSpPr/>
              <p:nvPr/>
            </p:nvSpPr>
            <p:spPr>
              <a:xfrm>
                <a:off x="6660192" y="1841896"/>
                <a:ext cx="720000" cy="720000"/>
              </a:xfrm>
              <a:prstGeom prst="flowChar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Pie 32"/>
              <p:cNvSpPr/>
              <p:nvPr/>
            </p:nvSpPr>
            <p:spPr>
              <a:xfrm>
                <a:off x="6669672" y="1841896"/>
                <a:ext cx="720080" cy="720000"/>
              </a:xfrm>
              <a:prstGeom prst="pie">
                <a:avLst>
                  <a:gd name="adj1" fmla="val 10909528"/>
                  <a:gd name="adj2" fmla="val 16200000"/>
                </a:avLst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Pie 33"/>
              <p:cNvSpPr/>
              <p:nvPr/>
            </p:nvSpPr>
            <p:spPr>
              <a:xfrm rot="10800000">
                <a:off x="6669672" y="1841896"/>
                <a:ext cx="720080" cy="720000"/>
              </a:xfrm>
              <a:prstGeom prst="pie">
                <a:avLst>
                  <a:gd name="adj1" fmla="val 10835275"/>
                  <a:gd name="adj2" fmla="val 16200000"/>
                </a:avLst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9497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27/09/2019 - MT26-Fri-Mo-Or26-03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Introduction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Many actors, joint effort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52434" y="2230529"/>
            <a:ext cx="5784270" cy="4036688"/>
          </a:xfrm>
          <a:prstGeom prst="rect">
            <a:avLst/>
          </a:prstGeom>
        </p:spPr>
        <p:txBody>
          <a:bodyPr wrap="square" lIns="111447" tIns="55724" rIns="111447" bIns="55724">
            <a:spAutoFit/>
          </a:bodyPr>
          <a:lstStyle/>
          <a:p>
            <a:pPr marL="348272" indent="-34827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 smtClean="0"/>
              <a:t>18 TFCs</a:t>
            </a:r>
            <a:r>
              <a:rPr lang="en-US" sz="2400" dirty="0" smtClean="0"/>
              <a:t> to be assembled by </a:t>
            </a:r>
            <a:r>
              <a:rPr lang="en-US" sz="2400" b="1" dirty="0" smtClean="0"/>
              <a:t>the ITER Organization</a:t>
            </a:r>
          </a:p>
          <a:p>
            <a:pPr marL="348272" indent="-34827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Fabrication managed by </a:t>
            </a:r>
            <a:r>
              <a:rPr lang="en-US" sz="2400" b="1" dirty="0" smtClean="0"/>
              <a:t>F4E</a:t>
            </a:r>
            <a:r>
              <a:rPr lang="en-US" sz="2400" dirty="0" smtClean="0"/>
              <a:t> and </a:t>
            </a:r>
            <a:r>
              <a:rPr lang="en-US" sz="2400" b="1" dirty="0" smtClean="0"/>
              <a:t>QST</a:t>
            </a:r>
            <a:r>
              <a:rPr lang="en-US" sz="2400" dirty="0" smtClean="0"/>
              <a:t>, with </a:t>
            </a:r>
            <a:r>
              <a:rPr lang="en-US" sz="2400" b="1" dirty="0" smtClean="0"/>
              <a:t>5 main suppliers</a:t>
            </a:r>
          </a:p>
          <a:p>
            <a:pPr marL="348272" indent="-34827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 smtClean="0"/>
              <a:t>Harmonization</a:t>
            </a:r>
            <a:r>
              <a:rPr lang="en-US" sz="2400" dirty="0" smtClean="0"/>
              <a:t> effort to define </a:t>
            </a:r>
            <a:r>
              <a:rPr lang="en-US" sz="2400" b="1" dirty="0" smtClean="0"/>
              <a:t>insertion </a:t>
            </a:r>
            <a:r>
              <a:rPr lang="en-US" sz="2400" b="1" dirty="0"/>
              <a:t>and final machining </a:t>
            </a:r>
            <a:endParaRPr lang="en-US" sz="2400" b="1" dirty="0" smtClean="0"/>
          </a:p>
          <a:p>
            <a:pPr marL="348272" indent="-34827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 smtClean="0"/>
              <a:t>Procedure</a:t>
            </a:r>
            <a:r>
              <a:rPr lang="en-US" sz="2400" dirty="0" smtClean="0"/>
              <a:t> stablished at F4E level to maintain </a:t>
            </a:r>
            <a:r>
              <a:rPr lang="en-US" sz="2400" b="1" dirty="0" smtClean="0"/>
              <a:t>Quality Assurance, Configuration and Control </a:t>
            </a:r>
            <a:r>
              <a:rPr lang="en-US" sz="2400" dirty="0" smtClean="0"/>
              <a:t>of the Data</a:t>
            </a:r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844" y="1114875"/>
            <a:ext cx="3151632" cy="51214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5921176" y="1097085"/>
            <a:ext cx="6224736" cy="5456519"/>
            <a:chOff x="5921176" y="1097085"/>
            <a:chExt cx="6224736" cy="5456519"/>
          </a:xfrm>
        </p:grpSpPr>
        <p:grpSp>
          <p:nvGrpSpPr>
            <p:cNvPr id="5" name="Group 4"/>
            <p:cNvGrpSpPr/>
            <p:nvPr/>
          </p:nvGrpSpPr>
          <p:grpSpPr>
            <a:xfrm>
              <a:off x="6097240" y="1097085"/>
              <a:ext cx="6048672" cy="5456519"/>
              <a:chOff x="6504024" y="1424787"/>
              <a:chExt cx="5281848" cy="4764766"/>
            </a:xfrm>
          </p:grpSpPr>
          <p:pic>
            <p:nvPicPr>
              <p:cNvPr id="24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925" r="7977" b="2881"/>
              <a:stretch/>
            </p:blipFill>
            <p:spPr bwMode="auto">
              <a:xfrm>
                <a:off x="6504024" y="1424787"/>
                <a:ext cx="5281848" cy="47647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Picture 5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prstClr val="black"/>
                  <a:srgbClr val="FFFF00">
                    <a:tint val="45000"/>
                    <a:satMod val="400000"/>
                  </a:srgb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634" r="100000">
                            <a14:foregroundMark x1="48177" y1="51258" x2="48177" y2="51258"/>
                            <a14:foregroundMark x1="19651" y1="43082" x2="19651" y2="43082"/>
                            <a14:foregroundMark x1="64976" y1="50000" x2="64976" y2="50000"/>
                            <a14:foregroundMark x1="67670" y1="56289" x2="67670" y2="56289"/>
                            <a14:foregroundMark x1="78605" y1="52516" x2="78605" y2="52516"/>
                            <a14:foregroundMark x1="97147" y1="51887" x2="97147" y2="5188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9502307">
                <a:off x="7503004" y="3724591"/>
                <a:ext cx="1354480" cy="6826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Picture 5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prstClr val="black"/>
                  <a:srgbClr val="FC6EE1">
                    <a:tint val="45000"/>
                    <a:satMod val="400000"/>
                  </a:srgb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634" r="100000">
                            <a14:foregroundMark x1="48177" y1="51258" x2="48177" y2="51258"/>
                            <a14:foregroundMark x1="19651" y1="43082" x2="19651" y2="43082"/>
                            <a14:foregroundMark x1="64976" y1="50000" x2="64976" y2="50000"/>
                            <a14:foregroundMark x1="67670" y1="56289" x2="67670" y2="56289"/>
                            <a14:foregroundMark x1="78605" y1="52516" x2="78605" y2="52516"/>
                            <a14:foregroundMark x1="97147" y1="51887" x2="97147" y2="5188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871152">
                <a:off x="8603054" y="2484120"/>
                <a:ext cx="1354480" cy="6826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" name="Picture 5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634" r="100000">
                            <a14:foregroundMark x1="48177" y1="51258" x2="48177" y2="51258"/>
                            <a14:foregroundMark x1="19651" y1="43082" x2="19651" y2="43082"/>
                            <a14:foregroundMark x1="64976" y1="50000" x2="64976" y2="50000"/>
                            <a14:foregroundMark x1="67670" y1="56289" x2="67670" y2="56289"/>
                            <a14:foregroundMark x1="78605" y1="52516" x2="78605" y2="52516"/>
                            <a14:foregroundMark x1="97147" y1="51887" x2="97147" y2="5188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9309385">
                <a:off x="9162412" y="2811741"/>
                <a:ext cx="1354480" cy="6826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8" name="Picture 5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prstClr val="black"/>
                  <a:srgbClr val="00B050">
                    <a:tint val="45000"/>
                    <a:satMod val="400000"/>
                  </a:srgb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634" r="100000">
                            <a14:foregroundMark x1="48177" y1="51258" x2="48177" y2="51258"/>
                            <a14:foregroundMark x1="19651" y1="43082" x2="19651" y2="43082"/>
                            <a14:foregroundMark x1="64976" y1="50000" x2="64976" y2="50000"/>
                            <a14:foregroundMark x1="67670" y1="56289" x2="67670" y2="56289"/>
                            <a14:foregroundMark x1="78605" y1="52516" x2="78605" y2="52516"/>
                            <a14:foregroundMark x1="97147" y1="51887" x2="97147" y2="5188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5646920">
                <a:off x="8258363" y="2484466"/>
                <a:ext cx="1354480" cy="6826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9" name="Picture 5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prstClr val="black"/>
                  <a:srgbClr val="FF0000">
                    <a:tint val="45000"/>
                    <a:satMod val="400000"/>
                  </a:srgb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634" r="100000">
                            <a14:foregroundMark x1="48177" y1="51258" x2="48177" y2="51258"/>
                            <a14:foregroundMark x1="19651" y1="43082" x2="19651" y2="43082"/>
                            <a14:foregroundMark x1="64976" y1="50000" x2="64976" y2="50000"/>
                            <a14:foregroundMark x1="67670" y1="56289" x2="67670" y2="56289"/>
                            <a14:foregroundMark x1="78605" y1="52516" x2="78605" y2="52516"/>
                            <a14:foregroundMark x1="97147" y1="51887" x2="97147" y2="5188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8091273">
                <a:off x="8906277" y="2608263"/>
                <a:ext cx="1354480" cy="6826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" name="Picture 5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prstClr val="black"/>
                  <a:srgbClr val="7030A0">
                    <a:tint val="45000"/>
                    <a:satMod val="400000"/>
                  </a:srgb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634" r="100000">
                            <a14:foregroundMark x1="48177" y1="51258" x2="48177" y2="51258"/>
                            <a14:foregroundMark x1="19651" y1="43082" x2="19651" y2="43082"/>
                            <a14:foregroundMark x1="64976" y1="50000" x2="64976" y2="50000"/>
                            <a14:foregroundMark x1="67670" y1="56289" x2="67670" y2="56289"/>
                            <a14:foregroundMark x1="78605" y1="52516" x2="78605" y2="52516"/>
                            <a14:foregroundMark x1="97147" y1="51887" x2="97147" y2="5188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366030">
                <a:off x="9133283" y="4057796"/>
                <a:ext cx="1354480" cy="6826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" name="Picture 5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prstClr val="black"/>
                  <a:srgbClr val="E6952A">
                    <a:tint val="45000"/>
                    <a:satMod val="400000"/>
                  </a:srgb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634" r="100000">
                            <a14:foregroundMark x1="48177" y1="51258" x2="48177" y2="51258"/>
                            <a14:foregroundMark x1="19651" y1="43082" x2="19651" y2="43082"/>
                            <a14:foregroundMark x1="64976" y1="50000" x2="64976" y2="50000"/>
                            <a14:foregroundMark x1="67670" y1="56289" x2="67670" y2="56289"/>
                            <a14:foregroundMark x1="78605" y1="52516" x2="78605" y2="52516"/>
                            <a14:foregroundMark x1="97147" y1="51887" x2="97147" y2="5188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992701">
                <a:off x="8223664" y="4365965"/>
                <a:ext cx="1354480" cy="6826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2" name="Picture 5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prstClr val="black"/>
                  <a:srgbClr val="5D3413">
                    <a:tint val="45000"/>
                    <a:satMod val="400000"/>
                  </a:srgb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634" r="100000">
                            <a14:foregroundMark x1="48177" y1="51258" x2="48177" y2="51258"/>
                            <a14:foregroundMark x1="19651" y1="43082" x2="19651" y2="43082"/>
                            <a14:foregroundMark x1="64976" y1="50000" x2="64976" y2="50000"/>
                            <a14:foregroundMark x1="67670" y1="56289" x2="67670" y2="56289"/>
                            <a14:foregroundMark x1="78605" y1="52516" x2="78605" y2="52516"/>
                            <a14:foregroundMark x1="97147" y1="51887" x2="97147" y2="5188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73368" y="3437263"/>
                <a:ext cx="1354480" cy="6826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" name="Picture 5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prstClr val="black"/>
                  <a:schemeClr val="tx1">
                    <a:lumMod val="95000"/>
                    <a:lumOff val="5000"/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634" r="100000">
                            <a14:foregroundMark x1="48177" y1="51258" x2="48177" y2="51258"/>
                            <a14:foregroundMark x1="19651" y1="43082" x2="19651" y2="43082"/>
                            <a14:foregroundMark x1="64976" y1="50000" x2="64976" y2="50000"/>
                            <a14:foregroundMark x1="67670" y1="56289" x2="67670" y2="56289"/>
                            <a14:foregroundMark x1="78605" y1="52516" x2="78605" y2="52516"/>
                            <a14:foregroundMark x1="97147" y1="51887" x2="97147" y2="5188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187609">
                <a:off x="9297804" y="3758108"/>
                <a:ext cx="1354480" cy="6826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4" name="Picture 5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prstClr val="black"/>
                  <a:schemeClr val="accent2">
                    <a:lumMod val="20000"/>
                    <a:lumOff val="80000"/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634" r="100000">
                            <a14:foregroundMark x1="48177" y1="51258" x2="48177" y2="51258"/>
                            <a14:foregroundMark x1="19651" y1="43082" x2="19651" y2="43082"/>
                            <a14:foregroundMark x1="64976" y1="50000" x2="64976" y2="50000"/>
                            <a14:foregroundMark x1="67670" y1="56289" x2="67670" y2="56289"/>
                            <a14:foregroundMark x1="78605" y1="52516" x2="78605" y2="52516"/>
                            <a14:foregroundMark x1="97147" y1="51887" x2="97147" y2="5188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2087746">
                <a:off x="7513077" y="3085239"/>
                <a:ext cx="1354480" cy="6826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8" name="Rectangle 7"/>
            <p:cNvSpPr/>
            <p:nvPr/>
          </p:nvSpPr>
          <p:spPr>
            <a:xfrm>
              <a:off x="5921176" y="6358824"/>
              <a:ext cx="2821512" cy="1535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9996393" y="6236277"/>
              <a:ext cx="2149519" cy="20647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1071152" y="5579235"/>
              <a:ext cx="1074760" cy="9670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0731058" y="6062773"/>
              <a:ext cx="1373956" cy="20647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55206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27/09/2019 - MT26-Fri-Mo-Or26-03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Process Overview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Supplier’s manufacturing data is feed into PIRAMID 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>
            <a:off x="209014" y="4026831"/>
            <a:ext cx="2702906" cy="1105750"/>
          </a:xfrm>
          <a:prstGeom prst="flowChartProcess">
            <a:avLst/>
          </a:prstGeom>
          <a:solidFill>
            <a:schemeClr val="accent2">
              <a:lumMod val="75000"/>
            </a:schemeClr>
          </a:solidFill>
          <a:ln w="12700"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111447" tIns="55724" rIns="111447" bIns="55724" rtlCol="0" anchor="ctr"/>
          <a:lstStyle/>
          <a:p>
            <a:pPr algn="ctr"/>
            <a:r>
              <a:rPr lang="en-US" sz="2400" dirty="0" smtClean="0"/>
              <a:t>CCL Calculation</a:t>
            </a:r>
            <a:endParaRPr lang="en-US" sz="2400" dirty="0"/>
          </a:p>
        </p:txBody>
      </p:sp>
      <p:sp>
        <p:nvSpPr>
          <p:cNvPr id="10" name="Flowchart: Process 9"/>
          <p:cNvSpPr/>
          <p:nvPr/>
        </p:nvSpPr>
        <p:spPr>
          <a:xfrm>
            <a:off x="3350294" y="4026831"/>
            <a:ext cx="2702906" cy="1105750"/>
          </a:xfrm>
          <a:prstGeom prst="flowChartProcess">
            <a:avLst/>
          </a:prstGeom>
          <a:solidFill>
            <a:schemeClr val="accent2">
              <a:lumMod val="75000"/>
            </a:schemeClr>
          </a:solidFill>
          <a:ln w="12700"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111447" tIns="55724" rIns="111447" bIns="55724" rtlCol="0" anchor="ctr"/>
          <a:lstStyle/>
          <a:p>
            <a:pPr algn="ctr"/>
            <a:r>
              <a:rPr lang="en-US" sz="2400" dirty="0" smtClean="0"/>
              <a:t>WP Optimum Positioning</a:t>
            </a:r>
            <a:endParaRPr lang="en-US" sz="2400" dirty="0"/>
          </a:p>
        </p:txBody>
      </p:sp>
      <p:sp>
        <p:nvSpPr>
          <p:cNvPr id="11" name="Flowchart: Process 10"/>
          <p:cNvSpPr/>
          <p:nvPr/>
        </p:nvSpPr>
        <p:spPr>
          <a:xfrm>
            <a:off x="6491573" y="4026831"/>
            <a:ext cx="2702906" cy="1105750"/>
          </a:xfrm>
          <a:prstGeom prst="flowChartProcess">
            <a:avLst/>
          </a:prstGeom>
          <a:solidFill>
            <a:schemeClr val="accent2">
              <a:lumMod val="75000"/>
            </a:schemeClr>
          </a:solidFill>
          <a:ln w="12700"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111447" tIns="55724" rIns="111447" bIns="55724" rtlCol="0" anchor="ctr"/>
          <a:lstStyle/>
          <a:p>
            <a:pPr algn="ctr"/>
            <a:r>
              <a:rPr lang="en-US" sz="2400" dirty="0" smtClean="0"/>
              <a:t>Virtual Assembly</a:t>
            </a:r>
            <a:endParaRPr lang="en-US" sz="2400" dirty="0"/>
          </a:p>
        </p:txBody>
      </p:sp>
      <p:sp>
        <p:nvSpPr>
          <p:cNvPr id="12" name="Flowchart: Process 11"/>
          <p:cNvSpPr/>
          <p:nvPr/>
        </p:nvSpPr>
        <p:spPr>
          <a:xfrm>
            <a:off x="9632853" y="4026831"/>
            <a:ext cx="2702906" cy="1105750"/>
          </a:xfrm>
          <a:prstGeom prst="flowChartProcess">
            <a:avLst/>
          </a:prstGeom>
          <a:solidFill>
            <a:schemeClr val="accent2">
              <a:lumMod val="75000"/>
            </a:schemeClr>
          </a:solidFill>
          <a:ln w="12700"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111447" tIns="55724" rIns="111447" bIns="55724" rtlCol="0" anchor="ctr"/>
          <a:lstStyle/>
          <a:p>
            <a:pPr algn="ctr"/>
            <a:r>
              <a:rPr lang="en-US" sz="2400" dirty="0" smtClean="0"/>
              <a:t>CCL Update for Machining</a:t>
            </a:r>
            <a:endParaRPr lang="en-US" sz="2400" dirty="0"/>
          </a:p>
        </p:txBody>
      </p:sp>
      <p:sp>
        <p:nvSpPr>
          <p:cNvPr id="13" name="Down Arrow 12"/>
          <p:cNvSpPr/>
          <p:nvPr/>
        </p:nvSpPr>
        <p:spPr>
          <a:xfrm>
            <a:off x="558836" y="3437032"/>
            <a:ext cx="865798" cy="675998"/>
          </a:xfrm>
          <a:prstGeom prst="downArrow">
            <a:avLst>
              <a:gd name="adj1" fmla="val 50000"/>
              <a:gd name="adj2" fmla="val 31978"/>
            </a:avLst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111447" tIns="55724" rIns="111447" bIns="55724" rtlCol="0" anchor="ctr"/>
          <a:lstStyle/>
          <a:p>
            <a:pPr algn="ctr"/>
            <a:endParaRPr lang="en-US" sz="2400"/>
          </a:p>
        </p:txBody>
      </p:sp>
      <p:sp>
        <p:nvSpPr>
          <p:cNvPr id="5" name="Flowchart: Multidocument 4"/>
          <p:cNvSpPr/>
          <p:nvPr/>
        </p:nvSpPr>
        <p:spPr>
          <a:xfrm>
            <a:off x="214791" y="2466134"/>
            <a:ext cx="2457461" cy="1105873"/>
          </a:xfrm>
          <a:prstGeom prst="flowChartMultidocument">
            <a:avLst/>
          </a:prstGeom>
          <a:solidFill>
            <a:schemeClr val="accent5">
              <a:lumMod val="60000"/>
              <a:lumOff val="40000"/>
            </a:schemeClr>
          </a:solidFill>
          <a:ln w="952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111447" tIns="55724" rIns="111447" bIns="55724" rtlCol="0" anchor="ctr"/>
          <a:lstStyle/>
          <a:p>
            <a:pPr algn="ctr"/>
            <a:r>
              <a:rPr lang="en-US" sz="2400" dirty="0" smtClean="0"/>
              <a:t>WP Data</a:t>
            </a:r>
            <a:endParaRPr lang="en-US" sz="2400" dirty="0"/>
          </a:p>
        </p:txBody>
      </p:sp>
      <p:sp>
        <p:nvSpPr>
          <p:cNvPr id="14" name="Down Arrow 13"/>
          <p:cNvSpPr/>
          <p:nvPr/>
        </p:nvSpPr>
        <p:spPr>
          <a:xfrm>
            <a:off x="6732749" y="3437032"/>
            <a:ext cx="865798" cy="675998"/>
          </a:xfrm>
          <a:prstGeom prst="downArrow">
            <a:avLst>
              <a:gd name="adj1" fmla="val 50000"/>
              <a:gd name="adj2" fmla="val 31978"/>
            </a:avLst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111447" tIns="55724" rIns="111447" bIns="55724" rtlCol="0" anchor="ctr"/>
          <a:lstStyle/>
          <a:p>
            <a:pPr algn="ctr"/>
            <a:endParaRPr lang="en-US" sz="2400"/>
          </a:p>
        </p:txBody>
      </p:sp>
      <p:sp>
        <p:nvSpPr>
          <p:cNvPr id="7" name="Flowchart: Multidocument 6"/>
          <p:cNvSpPr/>
          <p:nvPr/>
        </p:nvSpPr>
        <p:spPr>
          <a:xfrm>
            <a:off x="6339555" y="2466134"/>
            <a:ext cx="2457461" cy="1105873"/>
          </a:xfrm>
          <a:prstGeom prst="flowChartMultidocument">
            <a:avLst/>
          </a:prstGeom>
          <a:solidFill>
            <a:srgbClr val="00B050"/>
          </a:solidFill>
          <a:ln w="952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111447" tIns="55724" rIns="111447" bIns="55724" rtlCol="0" anchor="ctr"/>
          <a:lstStyle/>
          <a:p>
            <a:pPr algn="ctr"/>
            <a:r>
              <a:rPr lang="en-US" sz="2400" dirty="0" smtClean="0"/>
              <a:t>TFCC Data</a:t>
            </a:r>
            <a:endParaRPr lang="en-US" sz="2400" dirty="0"/>
          </a:p>
        </p:txBody>
      </p:sp>
      <p:sp>
        <p:nvSpPr>
          <p:cNvPr id="15" name="Down Arrow 14"/>
          <p:cNvSpPr/>
          <p:nvPr/>
        </p:nvSpPr>
        <p:spPr>
          <a:xfrm>
            <a:off x="9976597" y="3438576"/>
            <a:ext cx="865798" cy="675998"/>
          </a:xfrm>
          <a:prstGeom prst="downArrow">
            <a:avLst>
              <a:gd name="adj1" fmla="val 50000"/>
              <a:gd name="adj2" fmla="val 31978"/>
            </a:avLst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111447" tIns="55724" rIns="111447" bIns="55724" rtlCol="0" anchor="ctr"/>
          <a:lstStyle/>
          <a:p>
            <a:pPr algn="ctr"/>
            <a:endParaRPr lang="en-US" sz="2400"/>
          </a:p>
        </p:txBody>
      </p:sp>
      <p:sp>
        <p:nvSpPr>
          <p:cNvPr id="8" name="Flowchart: Multidocument 7"/>
          <p:cNvSpPr/>
          <p:nvPr/>
        </p:nvSpPr>
        <p:spPr>
          <a:xfrm>
            <a:off x="9583403" y="2466134"/>
            <a:ext cx="2457461" cy="1105873"/>
          </a:xfrm>
          <a:prstGeom prst="flowChartMultidocument">
            <a:avLst/>
          </a:prstGeom>
          <a:solidFill>
            <a:schemeClr val="accent6">
              <a:lumMod val="50000"/>
            </a:schemeClr>
          </a:solidFill>
          <a:ln w="952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111447" tIns="55724" rIns="111447" bIns="55724" rtlCol="0" anchor="ctr"/>
          <a:lstStyle/>
          <a:p>
            <a:pPr algn="ctr"/>
            <a:r>
              <a:rPr lang="en-US" sz="2400" dirty="0" smtClean="0"/>
              <a:t>Insertion Data</a:t>
            </a:r>
            <a:endParaRPr lang="en-US" sz="2400" dirty="0"/>
          </a:p>
        </p:txBody>
      </p:sp>
      <p:sp>
        <p:nvSpPr>
          <p:cNvPr id="18" name="Chevron 17"/>
          <p:cNvSpPr/>
          <p:nvPr/>
        </p:nvSpPr>
        <p:spPr>
          <a:xfrm>
            <a:off x="3097001" y="4395455"/>
            <a:ext cx="156288" cy="294899"/>
          </a:xfrm>
          <a:prstGeom prst="chevr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111447" tIns="55724" rIns="111447" bIns="55724" rtlCol="0" anchor="ctr"/>
          <a:lstStyle/>
          <a:p>
            <a:pPr algn="ctr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9" name="Chevron 18"/>
          <p:cNvSpPr/>
          <p:nvPr/>
        </p:nvSpPr>
        <p:spPr>
          <a:xfrm>
            <a:off x="6215773" y="4395455"/>
            <a:ext cx="156288" cy="294899"/>
          </a:xfrm>
          <a:prstGeom prst="chevr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111447" tIns="55724" rIns="111447" bIns="55724" rtlCol="0" anchor="ctr"/>
          <a:lstStyle/>
          <a:p>
            <a:pPr algn="ctr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20" name="Chevron 19"/>
          <p:cNvSpPr/>
          <p:nvPr/>
        </p:nvSpPr>
        <p:spPr>
          <a:xfrm>
            <a:off x="9352952" y="4424454"/>
            <a:ext cx="156288" cy="294899"/>
          </a:xfrm>
          <a:prstGeom prst="chevr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111447" tIns="55724" rIns="111447" bIns="55724" rtlCol="0" anchor="ctr"/>
          <a:lstStyle/>
          <a:p>
            <a:pPr algn="ctr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92500" y="5649006"/>
            <a:ext cx="11894109" cy="666534"/>
          </a:xfrm>
          <a:prstGeom prst="rect">
            <a:avLst/>
          </a:prstGeom>
        </p:spPr>
        <p:txBody>
          <a:bodyPr wrap="square" lIns="111447" tIns="55724" rIns="111447" bIns="55724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Configuration Management maintained though </a:t>
            </a:r>
            <a:r>
              <a:rPr lang="en-US" sz="2400" b="1" dirty="0" smtClean="0"/>
              <a:t>ENOVIA </a:t>
            </a:r>
            <a:r>
              <a:rPr lang="en-US" sz="2400" b="1" dirty="0" err="1" smtClean="0"/>
              <a:t>Smarteam</a:t>
            </a:r>
            <a:r>
              <a:rPr lang="en-US" sz="2400" b="1" dirty="0" smtClean="0"/>
              <a:t>®  PLM software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089244" y="5312238"/>
            <a:ext cx="8565633" cy="358758"/>
          </a:xfrm>
          <a:prstGeom prst="rect">
            <a:avLst/>
          </a:prstGeom>
        </p:spPr>
        <p:txBody>
          <a:bodyPr wrap="square" lIns="111447" tIns="55724" rIns="111447" bIns="55724">
            <a:spAutoFit/>
          </a:bodyPr>
          <a:lstStyle/>
          <a:p>
            <a:r>
              <a:rPr lang="en-US" sz="1600" u="sng" dirty="0"/>
              <a:t>P</a:t>
            </a:r>
            <a:r>
              <a:rPr lang="en-US" sz="1600" dirty="0"/>
              <a:t>rocess for </a:t>
            </a:r>
            <a:r>
              <a:rPr lang="en-US" sz="1600" u="sng" dirty="0"/>
              <a:t>I</a:t>
            </a:r>
            <a:r>
              <a:rPr lang="en-US" sz="1600" dirty="0"/>
              <a:t>ntegrating and </a:t>
            </a:r>
            <a:r>
              <a:rPr lang="en-US" sz="1600" u="sng" dirty="0" smtClean="0"/>
              <a:t>R</a:t>
            </a:r>
            <a:r>
              <a:rPr lang="en-US" sz="1600" dirty="0" smtClean="0"/>
              <a:t>egistering </a:t>
            </a:r>
            <a:r>
              <a:rPr lang="en-US" sz="1600" u="sng" dirty="0" smtClean="0"/>
              <a:t>A</a:t>
            </a:r>
            <a:r>
              <a:rPr lang="en-US" sz="1600" dirty="0" smtClean="0"/>
              <a:t>s-built </a:t>
            </a:r>
            <a:r>
              <a:rPr lang="en-US" sz="1600" u="sng" dirty="0"/>
              <a:t>M</a:t>
            </a:r>
            <a:r>
              <a:rPr lang="en-US" sz="1600" dirty="0"/>
              <a:t>agnet data for </a:t>
            </a:r>
            <a:r>
              <a:rPr lang="en-US" sz="1600" u="sng" dirty="0"/>
              <a:t>I</a:t>
            </a:r>
            <a:r>
              <a:rPr lang="en-US" sz="1600" dirty="0"/>
              <a:t>nsertion </a:t>
            </a:r>
            <a:r>
              <a:rPr lang="en-US" sz="1600" u="sng" dirty="0"/>
              <a:t>D</a:t>
            </a:r>
            <a:r>
              <a:rPr lang="en-US" sz="1600" dirty="0"/>
              <a:t>efinition</a:t>
            </a:r>
          </a:p>
        </p:txBody>
      </p:sp>
    </p:spTree>
    <p:extLst>
      <p:ext uri="{BB962C8B-B14F-4D97-AF65-F5344CB8AC3E}">
        <p14:creationId xmlns:p14="http://schemas.microsoft.com/office/powerpoint/2010/main" val="364015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27/09/2019 - MT26-Fri-Mo-Or26-03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CCL Calculation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Data from WP manufacturing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12" y="1854572"/>
            <a:ext cx="5602780" cy="4619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" t="8642" r="-638" b="-1854"/>
          <a:stretch/>
        </p:blipFill>
        <p:spPr bwMode="auto">
          <a:xfrm>
            <a:off x="3648968" y="3510756"/>
            <a:ext cx="2238676" cy="31084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/>
          <a:stretch/>
        </p:blipFill>
        <p:spPr bwMode="auto">
          <a:xfrm>
            <a:off x="8185472" y="1092799"/>
            <a:ext cx="3456384" cy="538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074569" y="3506145"/>
            <a:ext cx="5412681" cy="58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Callout 2 10"/>
          <p:cNvSpPr/>
          <p:nvPr/>
        </p:nvSpPr>
        <p:spPr>
          <a:xfrm>
            <a:off x="6245661" y="1192926"/>
            <a:ext cx="2655486" cy="851200"/>
          </a:xfrm>
          <a:prstGeom prst="borderCallout2">
            <a:avLst>
              <a:gd name="adj1" fmla="val 102822"/>
              <a:gd name="adj2" fmla="val 48559"/>
              <a:gd name="adj3" fmla="val 199348"/>
              <a:gd name="adj4" fmla="val 48709"/>
              <a:gd name="adj5" fmla="val 294655"/>
              <a:gd name="adj6" fmla="val 74103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111447" tIns="55724" rIns="111447" bIns="55724">
            <a:spAutoFit/>
          </a:bodyPr>
          <a:lstStyle/>
          <a:p>
            <a:r>
              <a:rPr lang="en-US" sz="2400" b="1" dirty="0">
                <a:solidFill>
                  <a:schemeClr val="dk1"/>
                </a:solidFill>
              </a:rPr>
              <a:t>External</a:t>
            </a:r>
            <a:r>
              <a:rPr lang="en-US" sz="2400" dirty="0">
                <a:solidFill>
                  <a:schemeClr val="dk1"/>
                </a:solidFill>
              </a:rPr>
              <a:t> </a:t>
            </a:r>
            <a:r>
              <a:rPr lang="en-US" sz="2400" b="1" dirty="0">
                <a:solidFill>
                  <a:schemeClr val="dk1"/>
                </a:solidFill>
              </a:rPr>
              <a:t>surface</a:t>
            </a:r>
            <a:r>
              <a:rPr lang="en-US" sz="2400" dirty="0">
                <a:solidFill>
                  <a:schemeClr val="dk1"/>
                </a:solidFill>
              </a:rPr>
              <a:t> shape analysis</a:t>
            </a:r>
          </a:p>
        </p:txBody>
      </p:sp>
      <p:sp>
        <p:nvSpPr>
          <p:cNvPr id="10" name="Line Callout 2 9"/>
          <p:cNvSpPr/>
          <p:nvPr/>
        </p:nvSpPr>
        <p:spPr>
          <a:xfrm>
            <a:off x="6025232" y="5597539"/>
            <a:ext cx="3096344" cy="851200"/>
          </a:xfrm>
          <a:prstGeom prst="borderCallout2">
            <a:avLst>
              <a:gd name="adj1" fmla="val 51445"/>
              <a:gd name="adj2" fmla="val -1221"/>
              <a:gd name="adj3" fmla="val 21864"/>
              <a:gd name="adj4" fmla="val -11689"/>
              <a:gd name="adj5" fmla="val -18279"/>
              <a:gd name="adj6" fmla="val -1537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111447" tIns="55724" rIns="111447" bIns="55724">
            <a:spAutoFit/>
          </a:bodyPr>
          <a:lstStyle/>
          <a:p>
            <a:r>
              <a:rPr lang="en-US" sz="2400" b="1" dirty="0" smtClean="0"/>
              <a:t>Interlayer</a:t>
            </a:r>
            <a:r>
              <a:rPr lang="en-US" sz="2400" dirty="0" smtClean="0"/>
              <a:t> map </a:t>
            </a:r>
          </a:p>
          <a:p>
            <a:r>
              <a:rPr lang="en-US" sz="2400" dirty="0" smtClean="0"/>
              <a:t>during DPs </a:t>
            </a:r>
            <a:r>
              <a:rPr lang="en-US" sz="2400" b="1" dirty="0" smtClean="0"/>
              <a:t>stacking</a:t>
            </a:r>
          </a:p>
        </p:txBody>
      </p:sp>
    </p:spTree>
    <p:extLst>
      <p:ext uri="{BB962C8B-B14F-4D97-AF65-F5344CB8AC3E}">
        <p14:creationId xmlns:p14="http://schemas.microsoft.com/office/powerpoint/2010/main" val="187528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27/09/2019 - MT26-Fri-Mo-Or26-03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CCL Calculation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Construction of CAD model</a:t>
            </a:r>
            <a:endParaRPr lang="en-US" dirty="0"/>
          </a:p>
        </p:txBody>
      </p:sp>
      <p:pic>
        <p:nvPicPr>
          <p:cNvPr id="2054" name="Picture 6" descr="image0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323972" y="1139096"/>
            <a:ext cx="3024336" cy="47433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6192876" y="1566540"/>
            <a:ext cx="5809020" cy="4879507"/>
            <a:chOff x="5832836" y="1566540"/>
            <a:chExt cx="5809020" cy="4879507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865"/>
            <a:stretch/>
          </p:blipFill>
          <p:spPr bwMode="auto">
            <a:xfrm>
              <a:off x="5832836" y="1566540"/>
              <a:ext cx="2962085" cy="2502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92" r="2003" b="5966"/>
            <a:stretch/>
          </p:blipFill>
          <p:spPr bwMode="auto">
            <a:xfrm>
              <a:off x="5836657" y="4092753"/>
              <a:ext cx="2954442" cy="2353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32" t="14360" r="12832" b="19025"/>
            <a:stretch/>
          </p:blipFill>
          <p:spPr bwMode="auto">
            <a:xfrm>
              <a:off x="8821263" y="4102278"/>
              <a:ext cx="2819315" cy="2340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24" r="5182" b="6577"/>
            <a:stretch/>
          </p:blipFill>
          <p:spPr bwMode="auto">
            <a:xfrm>
              <a:off x="8829199" y="1576065"/>
              <a:ext cx="2812657" cy="2493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Rectangle 10"/>
          <p:cNvSpPr/>
          <p:nvPr/>
        </p:nvSpPr>
        <p:spPr>
          <a:xfrm>
            <a:off x="454836" y="5045858"/>
            <a:ext cx="4752963" cy="481868"/>
          </a:xfrm>
          <a:prstGeom prst="rect">
            <a:avLst/>
          </a:prstGeom>
        </p:spPr>
        <p:txBody>
          <a:bodyPr wrap="square" lIns="111447" tIns="55724" rIns="111447" bIns="55724">
            <a:spAutoFit/>
          </a:bodyPr>
          <a:lstStyle/>
          <a:p>
            <a:r>
              <a:rPr lang="en-US" sz="2400" dirty="0" smtClean="0"/>
              <a:t>Sections on WP external surface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987068" y="1062484"/>
            <a:ext cx="3078724" cy="481868"/>
          </a:xfrm>
          <a:prstGeom prst="rect">
            <a:avLst/>
          </a:prstGeom>
        </p:spPr>
        <p:txBody>
          <a:bodyPr wrap="square" lIns="111447" tIns="55724" rIns="111447" bIns="55724">
            <a:spAutoFit/>
          </a:bodyPr>
          <a:lstStyle/>
          <a:p>
            <a:r>
              <a:rPr lang="en-US" sz="2400" dirty="0" smtClean="0"/>
              <a:t>DP positioning</a:t>
            </a:r>
          </a:p>
        </p:txBody>
      </p:sp>
      <p:sp>
        <p:nvSpPr>
          <p:cNvPr id="15" name="Flowchart: Connector 14"/>
          <p:cNvSpPr/>
          <p:nvPr/>
        </p:nvSpPr>
        <p:spPr>
          <a:xfrm>
            <a:off x="6241844" y="4158868"/>
            <a:ext cx="360000" cy="3600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3</a:t>
            </a:r>
          </a:p>
        </p:txBody>
      </p:sp>
      <p:sp>
        <p:nvSpPr>
          <p:cNvPr id="16" name="Flowchart: Connector 15"/>
          <p:cNvSpPr/>
          <p:nvPr/>
        </p:nvSpPr>
        <p:spPr>
          <a:xfrm>
            <a:off x="6241844" y="1623130"/>
            <a:ext cx="360000" cy="3600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1</a:t>
            </a:r>
            <a:endParaRPr lang="en-US" sz="2000" dirty="0"/>
          </a:p>
        </p:txBody>
      </p:sp>
      <p:sp>
        <p:nvSpPr>
          <p:cNvPr id="17" name="Flowchart: Connector 16"/>
          <p:cNvSpPr/>
          <p:nvPr/>
        </p:nvSpPr>
        <p:spPr>
          <a:xfrm>
            <a:off x="9193584" y="4158868"/>
            <a:ext cx="360000" cy="3600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4</a:t>
            </a:r>
            <a:endParaRPr lang="en-US" sz="2000" dirty="0"/>
          </a:p>
        </p:txBody>
      </p:sp>
      <p:sp>
        <p:nvSpPr>
          <p:cNvPr id="18" name="Flowchart: Connector 17"/>
          <p:cNvSpPr/>
          <p:nvPr/>
        </p:nvSpPr>
        <p:spPr>
          <a:xfrm>
            <a:off x="9193584" y="1623130"/>
            <a:ext cx="360000" cy="3600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2</a:t>
            </a:r>
          </a:p>
        </p:txBody>
      </p:sp>
      <p:sp>
        <p:nvSpPr>
          <p:cNvPr id="19" name="Rectangle 18"/>
          <p:cNvSpPr/>
          <p:nvPr/>
        </p:nvSpPr>
        <p:spPr>
          <a:xfrm>
            <a:off x="0" y="5572926"/>
            <a:ext cx="5809208" cy="943533"/>
          </a:xfrm>
          <a:prstGeom prst="rect">
            <a:avLst/>
          </a:prstGeom>
        </p:spPr>
        <p:txBody>
          <a:bodyPr wrap="square" lIns="111447" tIns="55724" rIns="111447" bIns="55724">
            <a:spAutoFit/>
          </a:bodyPr>
          <a:lstStyle/>
          <a:p>
            <a:r>
              <a:rPr lang="en-US" sz="1800" u="sng" dirty="0" smtClean="0"/>
              <a:t>Tolerance of conductor position inside RP groove, ground insulation and RP dimensions, considered in the uncertainty budget of the method.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1915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27/09/2019 - MT26-Fri-Mo-Or26-03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CCL Calculation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CCL deviation calculated in sections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398085"/>
              </p:ext>
            </p:extLst>
          </p:nvPr>
        </p:nvGraphicFramePr>
        <p:xfrm>
          <a:off x="8473504" y="1165279"/>
          <a:ext cx="3294819" cy="51874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9619"/>
                <a:gridCol w="522840"/>
                <a:gridCol w="605597"/>
                <a:gridCol w="605597"/>
                <a:gridCol w="781166"/>
              </a:tblGrid>
              <a:tr h="1742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effectLst/>
                        </a:rPr>
                        <a:t>CCL Deviations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08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Sections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ΔX</a:t>
                      </a:r>
                      <a:endParaRPr lang="en-US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ΔY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ΔZ</a:t>
                      </a:r>
                      <a:endParaRPr lang="en-US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VECTOR</a:t>
                      </a:r>
                      <a:endParaRPr lang="en-US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</a:tr>
              <a:tr h="17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</a:t>
                      </a:r>
                      <a:endParaRPr lang="en-US" sz="11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0.20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0.00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-1.52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1.53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</a:tr>
              <a:tr h="17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</a:t>
                      </a:r>
                      <a:endParaRPr lang="en-US" sz="11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0.15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0.00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1.11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1.12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</a:tr>
              <a:tr h="17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C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-0.84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0.64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0.72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1.28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</a:tr>
              <a:tr h="17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D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-0.29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-0.51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0.33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0.67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</a:tr>
              <a:tr h="17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0.85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1.16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-1.15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1.84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</a:tr>
              <a:tr h="17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F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</a:tr>
              <a:tr h="17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G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1.05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0.19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1.07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</a:tr>
              <a:tr h="17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US" sz="11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-0.06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0.00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-1.36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1.36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</a:tr>
              <a:tr h="17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US" sz="11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-0.08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0.00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-0.68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0.68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</a:tr>
              <a:tr h="17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0.35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0.55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1.50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1.64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</a:tr>
              <a:tr h="17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4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0.84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1.42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1.65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</a:tr>
              <a:tr h="17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-0.62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0.73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1.03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1.41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</a:tr>
              <a:tr h="17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6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-0.86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0.79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1.17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</a:tr>
              <a:tr h="17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7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-0.68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-0.30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-0.07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0.75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</a:tr>
              <a:tr h="17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8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-0.47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-0.48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0.23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0.71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</a:tr>
              <a:tr h="17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9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0.03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-0.55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0.62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0.83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</a:tr>
              <a:tr h="17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10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0.42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-0.50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0.77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1.01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</a:tr>
              <a:tr h="17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11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0.64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-0.28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0.22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0.73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</a:tr>
              <a:tr h="17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12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0.29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-0.08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1.10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</a:tr>
              <a:tr h="17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13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0.95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0.56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0.16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1.11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</a:tr>
              <a:tr h="17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14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0.98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0.88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-0.73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1.51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</a:tr>
              <a:tr h="17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0.53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1.41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-0.33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1.54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</a:tr>
              <a:tr h="17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16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-1.57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-1.14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0.78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2.09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</a:tr>
              <a:tr h="17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17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</a:tr>
              <a:tr h="17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18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-0.82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0.31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0.88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</a:tr>
              <a:tr h="17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19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-0.59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-0.26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0.64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</a:tr>
              <a:tr h="174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20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3531" marR="83531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0.02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-0.30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-0.99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1.03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03" marR="13003" marT="9752" marB="0" anchor="b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43353" y="5022924"/>
            <a:ext cx="816079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200" dirty="0"/>
          </a:p>
          <a:p>
            <a:endParaRPr lang="en-US" sz="2200" dirty="0" smtClean="0"/>
          </a:p>
          <a:p>
            <a:r>
              <a:rPr lang="en-US" sz="2200" dirty="0" smtClean="0"/>
              <a:t>Average </a:t>
            </a:r>
            <a:r>
              <a:rPr lang="en-US" sz="2200" dirty="0"/>
              <a:t>Δ</a:t>
            </a:r>
            <a:r>
              <a:rPr lang="en-US" sz="2200" dirty="0" smtClean="0"/>
              <a:t>X </a:t>
            </a:r>
            <a:r>
              <a:rPr lang="en-US" sz="2200" dirty="0"/>
              <a:t>= 0.9 mm, ΔY = 0.5 mm, ΔZ = 0.7 </a:t>
            </a:r>
            <a:r>
              <a:rPr lang="en-US" sz="2200" dirty="0" smtClean="0"/>
              <a:t>mm </a:t>
            </a:r>
          </a:p>
          <a:p>
            <a:r>
              <a:rPr lang="en-US" sz="2200" dirty="0" smtClean="0"/>
              <a:t>Total average deviation = 1.38 mm (1.39 mm in the SL)</a:t>
            </a:r>
            <a:endParaRPr lang="en-US" sz="2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14" y="1908670"/>
            <a:ext cx="7202245" cy="3612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9"/>
          <p:cNvSpPr/>
          <p:nvPr/>
        </p:nvSpPr>
        <p:spPr>
          <a:xfrm rot="18862596">
            <a:off x="3576076" y="3067051"/>
            <a:ext cx="3631021" cy="152473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Punched Tape 6"/>
          <p:cNvSpPr/>
          <p:nvPr/>
        </p:nvSpPr>
        <p:spPr>
          <a:xfrm>
            <a:off x="8184056" y="2862684"/>
            <a:ext cx="4225033" cy="1109016"/>
          </a:xfrm>
          <a:prstGeom prst="flowChartPunchedTap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069227" y="3643045"/>
            <a:ext cx="4320480" cy="26314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0352" y="3133682"/>
            <a:ext cx="3123565" cy="3335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5809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F4E_ppt_template_2012">
  <a:themeElements>
    <a:clrScheme name="Custom 2">
      <a:dk1>
        <a:srgbClr val="000000"/>
      </a:dk1>
      <a:lt1>
        <a:srgbClr val="FFFFFF"/>
      </a:lt1>
      <a:dk2>
        <a:srgbClr val="1C3F94"/>
      </a:dk2>
      <a:lt2>
        <a:srgbClr val="FFC61E"/>
      </a:lt2>
      <a:accent1>
        <a:srgbClr val="164091"/>
      </a:accent1>
      <a:accent2>
        <a:srgbClr val="0C58AD"/>
      </a:accent2>
      <a:accent3>
        <a:srgbClr val="197CB0"/>
      </a:accent3>
      <a:accent4>
        <a:srgbClr val="269AB9"/>
      </a:accent4>
      <a:accent5>
        <a:srgbClr val="34B197"/>
      </a:accent5>
      <a:accent6>
        <a:srgbClr val="41C686"/>
      </a:accent6>
      <a:hlink>
        <a:srgbClr val="FFC61E"/>
      </a:hlink>
      <a:folHlink>
        <a:srgbClr val="FFC61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918E7A0297954B956D1ACD279BD4B3" ma:contentTypeVersion="2" ma:contentTypeDescription="Create a new document." ma:contentTypeScope="" ma:versionID="5f106bd4a46d66ed91f694f75b609776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ff74a500ff517b02d72c5336c0807fc1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636151-BDC6-46A5-BEDA-04691D10146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333DE14-9476-4E14-A6BB-FB7183196775}">
  <ds:schemaRefs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4C96A0E-85B9-4D69-BD43-28284CA554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3193</TotalTime>
  <Words>1296</Words>
  <Application>Microsoft Office PowerPoint</Application>
  <PresentationFormat>Custom</PresentationFormat>
  <Paragraphs>341</Paragraphs>
  <Slides>19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F4E_ppt_template_2012</vt:lpstr>
      <vt:lpstr>PowerPoint Presentation</vt:lpstr>
      <vt:lpstr>CCL integration in the manufacturing of the ITER TFC </vt:lpstr>
      <vt:lpstr>1. Introduction</vt:lpstr>
      <vt:lpstr>1. Introduction</vt:lpstr>
      <vt:lpstr>1. Introduction</vt:lpstr>
      <vt:lpstr>2. Process Overview</vt:lpstr>
      <vt:lpstr>3. CCL Calculation</vt:lpstr>
      <vt:lpstr>3. CCL Calculation</vt:lpstr>
      <vt:lpstr>3. CCL Calculation</vt:lpstr>
      <vt:lpstr>4. WP Optimum Positioning</vt:lpstr>
      <vt:lpstr>4. WP Optimum Positioning</vt:lpstr>
      <vt:lpstr>5. Virtual Assembly</vt:lpstr>
      <vt:lpstr>5. Virtual Assembly</vt:lpstr>
      <vt:lpstr>6. CCL during Insertion</vt:lpstr>
      <vt:lpstr>7. CCL after Closure Welding</vt:lpstr>
      <vt:lpstr>7. CCL after Closure Welding</vt:lpstr>
      <vt:lpstr>7. CCL after Closure Welding</vt:lpstr>
      <vt:lpstr>8. Conclusions</vt:lpstr>
      <vt:lpstr>Thanks for your attention!</vt:lpstr>
    </vt:vector>
  </TitlesOfParts>
  <Company>Fusion For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boulgma</dc:creator>
  <cp:lastModifiedBy>Marc Jimenez (F4E)</cp:lastModifiedBy>
  <cp:revision>122</cp:revision>
  <dcterms:created xsi:type="dcterms:W3CDTF">2012-05-24T07:34:34Z</dcterms:created>
  <dcterms:modified xsi:type="dcterms:W3CDTF">2019-09-26T19:05:22Z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0x010100D1918E7A0297954B956D1ACD279BD4B3</vt:lpwstr>
  </property>
</Properties>
</file>