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14478000" cy="10287000"/>
  <p:notesSz cx="9926638" cy="14301788"/>
  <p:defaultTextStyle>
    <a:defPPr>
      <a:defRPr lang="fr-FR"/>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3240" userDrawn="1">
          <p15:clr>
            <a:srgbClr val="A4A3A4"/>
          </p15:clr>
        </p15:guide>
        <p15:guide id="2" pos="45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B80016"/>
    <a:srgbClr val="E2001A"/>
    <a:srgbClr val="66FFCC"/>
    <a:srgbClr val="FF6600"/>
    <a:srgbClr val="CCECFF"/>
    <a:srgbClr val="CCCCFF"/>
    <a:srgbClr val="FFCC99"/>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444" autoAdjust="0"/>
    <p:restoredTop sz="99520" autoAdjust="0"/>
  </p:normalViewPr>
  <p:slideViewPr>
    <p:cSldViewPr>
      <p:cViewPr>
        <p:scale>
          <a:sx n="100" d="100"/>
          <a:sy n="100" d="100"/>
        </p:scale>
        <p:origin x="144" y="-822"/>
      </p:cViewPr>
      <p:guideLst>
        <p:guide orient="horz" pos="3240"/>
        <p:guide pos="456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026"/>
          <p:cNvSpPr>
            <a:spLocks noGrp="1" noChangeArrowheads="1"/>
          </p:cNvSpPr>
          <p:nvPr>
            <p:ph type="hdr" sz="quarter"/>
          </p:nvPr>
        </p:nvSpPr>
        <p:spPr bwMode="auto">
          <a:xfrm>
            <a:off x="1" y="1"/>
            <a:ext cx="4303798"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8168" tIns="69084" rIns="138168" bIns="69084" numCol="1" anchor="t" anchorCtr="0" compatLnSpc="1">
            <a:prstTxWarp prst="textNoShape">
              <a:avLst/>
            </a:prstTxWarp>
          </a:bodyPr>
          <a:lstStyle>
            <a:lvl1pPr defTabSz="1382353">
              <a:defRPr sz="1800"/>
            </a:lvl1pPr>
          </a:lstStyle>
          <a:p>
            <a:endParaRPr lang="fr-FR"/>
          </a:p>
        </p:txBody>
      </p:sp>
      <p:sp>
        <p:nvSpPr>
          <p:cNvPr id="4099" name="Rectangle 1027"/>
          <p:cNvSpPr>
            <a:spLocks noGrp="1" noChangeArrowheads="1"/>
          </p:cNvSpPr>
          <p:nvPr>
            <p:ph type="dt" sz="quarter" idx="1"/>
          </p:nvPr>
        </p:nvSpPr>
        <p:spPr bwMode="auto">
          <a:xfrm>
            <a:off x="5622841" y="1"/>
            <a:ext cx="4303798"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8168" tIns="69084" rIns="138168" bIns="69084" numCol="1" anchor="t" anchorCtr="0" compatLnSpc="1">
            <a:prstTxWarp prst="textNoShape">
              <a:avLst/>
            </a:prstTxWarp>
          </a:bodyPr>
          <a:lstStyle>
            <a:lvl1pPr algn="r" defTabSz="1382353">
              <a:defRPr sz="1800"/>
            </a:lvl1pPr>
          </a:lstStyle>
          <a:p>
            <a:endParaRPr lang="fr-FR"/>
          </a:p>
        </p:txBody>
      </p:sp>
      <p:sp>
        <p:nvSpPr>
          <p:cNvPr id="4100" name="Rectangle 1028"/>
          <p:cNvSpPr>
            <a:spLocks noGrp="1" noChangeArrowheads="1"/>
          </p:cNvSpPr>
          <p:nvPr>
            <p:ph type="ftr" sz="quarter" idx="2"/>
          </p:nvPr>
        </p:nvSpPr>
        <p:spPr bwMode="auto">
          <a:xfrm>
            <a:off x="1" y="13587021"/>
            <a:ext cx="4303798"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8168" tIns="69084" rIns="138168" bIns="69084" numCol="1" anchor="b" anchorCtr="0" compatLnSpc="1">
            <a:prstTxWarp prst="textNoShape">
              <a:avLst/>
            </a:prstTxWarp>
          </a:bodyPr>
          <a:lstStyle>
            <a:lvl1pPr defTabSz="1382353">
              <a:defRPr sz="1800"/>
            </a:lvl1pPr>
          </a:lstStyle>
          <a:p>
            <a:endParaRPr lang="fr-FR"/>
          </a:p>
        </p:txBody>
      </p:sp>
      <p:sp>
        <p:nvSpPr>
          <p:cNvPr id="4101" name="Rectangle 1029"/>
          <p:cNvSpPr>
            <a:spLocks noGrp="1" noChangeArrowheads="1"/>
          </p:cNvSpPr>
          <p:nvPr>
            <p:ph type="sldNum" sz="quarter" idx="3"/>
          </p:nvPr>
        </p:nvSpPr>
        <p:spPr bwMode="auto">
          <a:xfrm>
            <a:off x="5622841" y="13587021"/>
            <a:ext cx="4303798"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38168" tIns="69084" rIns="138168" bIns="69084" numCol="1" anchor="b" anchorCtr="0" compatLnSpc="1">
            <a:prstTxWarp prst="textNoShape">
              <a:avLst/>
            </a:prstTxWarp>
          </a:bodyPr>
          <a:lstStyle>
            <a:lvl1pPr algn="r" defTabSz="1382353">
              <a:defRPr sz="1800"/>
            </a:lvl1pPr>
          </a:lstStyle>
          <a:p>
            <a:fld id="{26B2260E-BD83-401C-B89D-DA87E1FEE264}" type="slidenum">
              <a:rPr lang="fr-FR"/>
              <a:pPr/>
              <a:t>‹N°›</a:t>
            </a:fld>
            <a:endParaRPr lang="fr-FR"/>
          </a:p>
        </p:txBody>
      </p:sp>
    </p:spTree>
    <p:extLst>
      <p:ext uri="{BB962C8B-B14F-4D97-AF65-F5344CB8AC3E}">
        <p14:creationId xmlns:p14="http://schemas.microsoft.com/office/powerpoint/2010/main" val="3276429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bwMode="auto">
          <a:xfrm>
            <a:off x="0" y="1"/>
            <a:ext cx="4302213"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0859" tIns="15430" rIns="30859" bIns="15430" numCol="1" anchor="t" anchorCtr="0" compatLnSpc="1">
            <a:prstTxWarp prst="textNoShape">
              <a:avLst/>
            </a:prstTxWarp>
          </a:bodyPr>
          <a:lstStyle>
            <a:lvl1pPr defTabSz="307486">
              <a:defRPr sz="400"/>
            </a:lvl1pPr>
          </a:lstStyle>
          <a:p>
            <a:endParaRPr lang="fr-FR"/>
          </a:p>
        </p:txBody>
      </p:sp>
      <p:sp>
        <p:nvSpPr>
          <p:cNvPr id="3" name="Espace réservé de la date 2"/>
          <p:cNvSpPr>
            <a:spLocks noGrp="1"/>
          </p:cNvSpPr>
          <p:nvPr>
            <p:ph type="dt" idx="1"/>
          </p:nvPr>
        </p:nvSpPr>
        <p:spPr bwMode="auto">
          <a:xfrm>
            <a:off x="5622840" y="1"/>
            <a:ext cx="4302213"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0859" tIns="15430" rIns="30859" bIns="15430" numCol="1" anchor="t" anchorCtr="0" compatLnSpc="1">
            <a:prstTxWarp prst="textNoShape">
              <a:avLst/>
            </a:prstTxWarp>
          </a:bodyPr>
          <a:lstStyle>
            <a:lvl1pPr algn="r" defTabSz="307486">
              <a:defRPr sz="400"/>
            </a:lvl1pPr>
          </a:lstStyle>
          <a:p>
            <a:fld id="{6CECBBB4-AF1B-4C95-8F5D-33BC293A4A32}" type="datetimeFigureOut">
              <a:rPr lang="fr-FR"/>
              <a:pPr/>
              <a:t>17/09/2019</a:t>
            </a:fld>
            <a:endParaRPr lang="fr-FR"/>
          </a:p>
        </p:txBody>
      </p:sp>
      <p:sp>
        <p:nvSpPr>
          <p:cNvPr id="4" name="Espace réservé de l'image des diapositives 3"/>
          <p:cNvSpPr>
            <a:spLocks noGrp="1" noRot="1" noChangeAspect="1"/>
          </p:cNvSpPr>
          <p:nvPr>
            <p:ph type="sldImg" idx="2"/>
          </p:nvPr>
        </p:nvSpPr>
        <p:spPr>
          <a:xfrm>
            <a:off x="1189038" y="1073150"/>
            <a:ext cx="7548562" cy="5362575"/>
          </a:xfrm>
          <a:prstGeom prst="rect">
            <a:avLst/>
          </a:prstGeom>
          <a:noFill/>
          <a:ln w="12700">
            <a:solidFill>
              <a:prstClr val="black"/>
            </a:solidFill>
          </a:ln>
        </p:spPr>
        <p:txBody>
          <a:bodyPr vert="horz" lIns="30875" tIns="15438" rIns="30875" bIns="15438" rtlCol="0" anchor="ctr"/>
          <a:lstStyle/>
          <a:p>
            <a:pPr lvl="0"/>
            <a:endParaRPr lang="fr-FR" noProof="0"/>
          </a:p>
        </p:txBody>
      </p:sp>
      <p:sp>
        <p:nvSpPr>
          <p:cNvPr id="5" name="Espace réservé des commentaires 4"/>
          <p:cNvSpPr>
            <a:spLocks noGrp="1"/>
          </p:cNvSpPr>
          <p:nvPr>
            <p:ph type="body" sz="quarter" idx="3"/>
          </p:nvPr>
        </p:nvSpPr>
        <p:spPr bwMode="auto">
          <a:xfrm>
            <a:off x="991926" y="6794314"/>
            <a:ext cx="7942789" cy="6435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0859" tIns="15430" rIns="30859" bIns="15430" numCol="1" anchor="t" anchorCtr="0" compatLnSpc="1">
            <a:prstTxWarp prst="textNoShape">
              <a:avLst/>
            </a:prstTxWarp>
          </a:bodyPr>
          <a:lstStyle/>
          <a:p>
            <a:pPr lvl="0"/>
            <a:r>
              <a:rPr lang="fr-FR" noProof="0" smtClean="0"/>
              <a:t>Modifiez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endParaRPr lang="fr-FR" noProof="0"/>
          </a:p>
        </p:txBody>
      </p:sp>
      <p:sp>
        <p:nvSpPr>
          <p:cNvPr id="6" name="Espace réservé du pied de page 5"/>
          <p:cNvSpPr>
            <a:spLocks noGrp="1"/>
          </p:cNvSpPr>
          <p:nvPr>
            <p:ph type="ftr" sz="quarter" idx="4"/>
          </p:nvPr>
        </p:nvSpPr>
        <p:spPr bwMode="auto">
          <a:xfrm>
            <a:off x="0" y="13583804"/>
            <a:ext cx="4302213"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0859" tIns="15430" rIns="30859" bIns="15430" numCol="1" anchor="b" anchorCtr="0" compatLnSpc="1">
            <a:prstTxWarp prst="textNoShape">
              <a:avLst/>
            </a:prstTxWarp>
          </a:bodyPr>
          <a:lstStyle>
            <a:lvl1pPr defTabSz="307486">
              <a:defRPr sz="400"/>
            </a:lvl1pPr>
          </a:lstStyle>
          <a:p>
            <a:endParaRPr lang="fr-FR"/>
          </a:p>
        </p:txBody>
      </p:sp>
      <p:sp>
        <p:nvSpPr>
          <p:cNvPr id="7" name="Espace réservé du numéro de diapositive 6"/>
          <p:cNvSpPr>
            <a:spLocks noGrp="1"/>
          </p:cNvSpPr>
          <p:nvPr>
            <p:ph type="sldNum" sz="quarter" idx="5"/>
          </p:nvPr>
        </p:nvSpPr>
        <p:spPr bwMode="auto">
          <a:xfrm>
            <a:off x="5622840" y="13583804"/>
            <a:ext cx="4302213" cy="714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0859" tIns="15430" rIns="30859" bIns="15430" numCol="1" anchor="b" anchorCtr="0" compatLnSpc="1">
            <a:prstTxWarp prst="textNoShape">
              <a:avLst/>
            </a:prstTxWarp>
          </a:bodyPr>
          <a:lstStyle>
            <a:lvl1pPr algn="r" defTabSz="307486">
              <a:defRPr sz="400"/>
            </a:lvl1pPr>
          </a:lstStyle>
          <a:p>
            <a:fld id="{D3B7FBCA-D98B-4770-808B-E93F26F3641A}" type="slidenum">
              <a:rPr lang="fr-FR"/>
              <a:pPr/>
              <a:t>‹N°›</a:t>
            </a:fld>
            <a:endParaRPr lang="fr-FR"/>
          </a:p>
        </p:txBody>
      </p:sp>
    </p:spTree>
    <p:extLst>
      <p:ext uri="{BB962C8B-B14F-4D97-AF65-F5344CB8AC3E}">
        <p14:creationId xmlns:p14="http://schemas.microsoft.com/office/powerpoint/2010/main" val="22779814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Espace réservé de l'image des diapositives 1"/>
          <p:cNvSpPr>
            <a:spLocks noGrp="1" noRot="1" noChangeAspect="1"/>
          </p:cNvSpPr>
          <p:nvPr>
            <p:ph type="sldImg"/>
          </p:nvPr>
        </p:nvSpPr>
        <p:spPr bwMode="auto">
          <a:xfrm>
            <a:off x="1189038" y="1073150"/>
            <a:ext cx="7548562" cy="536257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Espace réservé des commentaires 2"/>
          <p:cNvSpPr>
            <a:spLocks noGrp="1"/>
          </p:cNvSpPr>
          <p:nvPr>
            <p:ph type="body" idx="1"/>
          </p:nvPr>
        </p:nvSpPr>
        <p:spPr/>
        <p:txBody>
          <a:bodyPr/>
          <a:lstStyle/>
          <a:p>
            <a:pPr>
              <a:spcBef>
                <a:spcPct val="0"/>
              </a:spcBef>
            </a:pPr>
            <a:endParaRPr lang="fr-FR" dirty="0" smtClean="0"/>
          </a:p>
        </p:txBody>
      </p:sp>
      <p:sp>
        <p:nvSpPr>
          <p:cNvPr id="16387" name="Espace réservé du numéro de diapositive 3"/>
          <p:cNvSpPr>
            <a:spLocks noGrp="1"/>
          </p:cNvSpPr>
          <p:nvPr>
            <p:ph type="sldNum" sz="quarter" idx="5"/>
          </p:nvPr>
        </p:nvSpPr>
        <p:spPr>
          <a:noFill/>
        </p:spPr>
        <p:txBody>
          <a:bodyPr/>
          <a:lstStyle>
            <a:lvl1pPr defTabSz="307486">
              <a:defRPr sz="700">
                <a:solidFill>
                  <a:schemeClr val="tx1"/>
                </a:solidFill>
                <a:latin typeface="Times New Roman" pitchFamily="18" charset="0"/>
              </a:defRPr>
            </a:lvl1pPr>
            <a:lvl2pPr marL="248866" indent="-95390" defTabSz="307486">
              <a:defRPr sz="700">
                <a:solidFill>
                  <a:schemeClr val="tx1"/>
                </a:solidFill>
                <a:latin typeface="Times New Roman" pitchFamily="18" charset="0"/>
              </a:defRPr>
            </a:lvl2pPr>
            <a:lvl3pPr marL="383158" indent="-75672" defTabSz="307486">
              <a:defRPr sz="700">
                <a:solidFill>
                  <a:schemeClr val="tx1"/>
                </a:solidFill>
                <a:latin typeface="Times New Roman" pitchFamily="18" charset="0"/>
              </a:defRPr>
            </a:lvl3pPr>
            <a:lvl4pPr marL="536634" indent="-75672" defTabSz="307486">
              <a:defRPr sz="700">
                <a:solidFill>
                  <a:schemeClr val="tx1"/>
                </a:solidFill>
                <a:latin typeface="Times New Roman" pitchFamily="18" charset="0"/>
              </a:defRPr>
            </a:lvl4pPr>
            <a:lvl5pPr marL="690644" indent="-76205" defTabSz="307486">
              <a:defRPr sz="700">
                <a:solidFill>
                  <a:schemeClr val="tx1"/>
                </a:solidFill>
                <a:latin typeface="Times New Roman" pitchFamily="18" charset="0"/>
              </a:defRPr>
            </a:lvl5pPr>
            <a:lvl6pPr marL="844121" indent="-76205" defTabSz="307486" fontAlgn="base">
              <a:spcBef>
                <a:spcPct val="0"/>
              </a:spcBef>
              <a:spcAft>
                <a:spcPct val="0"/>
              </a:spcAft>
              <a:defRPr sz="700">
                <a:solidFill>
                  <a:schemeClr val="tx1"/>
                </a:solidFill>
                <a:latin typeface="Times New Roman" pitchFamily="18" charset="0"/>
              </a:defRPr>
            </a:lvl6pPr>
            <a:lvl7pPr marL="997596" indent="-76205" defTabSz="307486" fontAlgn="base">
              <a:spcBef>
                <a:spcPct val="0"/>
              </a:spcBef>
              <a:spcAft>
                <a:spcPct val="0"/>
              </a:spcAft>
              <a:defRPr sz="700">
                <a:solidFill>
                  <a:schemeClr val="tx1"/>
                </a:solidFill>
                <a:latin typeface="Times New Roman" pitchFamily="18" charset="0"/>
              </a:defRPr>
            </a:lvl7pPr>
            <a:lvl8pPr marL="1151073" indent="-76205" defTabSz="307486" fontAlgn="base">
              <a:spcBef>
                <a:spcPct val="0"/>
              </a:spcBef>
              <a:spcAft>
                <a:spcPct val="0"/>
              </a:spcAft>
              <a:defRPr sz="700">
                <a:solidFill>
                  <a:schemeClr val="tx1"/>
                </a:solidFill>
                <a:latin typeface="Times New Roman" pitchFamily="18" charset="0"/>
              </a:defRPr>
            </a:lvl8pPr>
            <a:lvl9pPr marL="1304549" indent="-76205" defTabSz="307486" fontAlgn="base">
              <a:spcBef>
                <a:spcPct val="0"/>
              </a:spcBef>
              <a:spcAft>
                <a:spcPct val="0"/>
              </a:spcAft>
              <a:defRPr sz="700">
                <a:solidFill>
                  <a:schemeClr val="tx1"/>
                </a:solidFill>
                <a:latin typeface="Times New Roman" pitchFamily="18" charset="0"/>
              </a:defRPr>
            </a:lvl9pPr>
          </a:lstStyle>
          <a:p>
            <a:fld id="{BEAF7906-0CD1-4130-9194-75392FB989FC}" type="slidenum">
              <a:rPr lang="fr-FR" sz="400"/>
              <a:pPr/>
              <a:t>1</a:t>
            </a:fld>
            <a:endParaRPr lang="fr-FR" sz="4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085850" y="3195513"/>
            <a:ext cx="12306300" cy="2205162"/>
          </a:xfrm>
        </p:spPr>
        <p:txBody>
          <a:bodyPr/>
          <a:lstStyle/>
          <a:p>
            <a:r>
              <a:rPr lang="fr-FR" smtClean="0"/>
              <a:t>Modifiez le style du titre</a:t>
            </a:r>
            <a:endParaRPr lang="fr-FR"/>
          </a:p>
        </p:txBody>
      </p:sp>
      <p:sp>
        <p:nvSpPr>
          <p:cNvPr id="3" name="Sous-titre 2"/>
          <p:cNvSpPr>
            <a:spLocks noGrp="1"/>
          </p:cNvSpPr>
          <p:nvPr>
            <p:ph type="subTitle" idx="1"/>
          </p:nvPr>
        </p:nvSpPr>
        <p:spPr>
          <a:xfrm>
            <a:off x="2171700" y="5829301"/>
            <a:ext cx="10134600" cy="2629276"/>
          </a:xfrm>
        </p:spPr>
        <p:txBody>
          <a:bodyPr/>
          <a:lstStyle>
            <a:lvl1pPr marL="0" indent="0" algn="ctr">
              <a:buNone/>
              <a:defRPr/>
            </a:lvl1pPr>
            <a:lvl2pPr marL="324841" indent="0" algn="ctr">
              <a:buNone/>
              <a:defRPr/>
            </a:lvl2pPr>
            <a:lvl3pPr marL="649681" indent="0" algn="ctr">
              <a:buNone/>
              <a:defRPr/>
            </a:lvl3pPr>
            <a:lvl4pPr marL="974522" indent="0" algn="ctr">
              <a:buNone/>
              <a:defRPr/>
            </a:lvl4pPr>
            <a:lvl5pPr marL="1299362" indent="0" algn="ctr">
              <a:buNone/>
              <a:defRPr/>
            </a:lvl5pPr>
            <a:lvl6pPr marL="1624203" indent="0" algn="ctr">
              <a:buNone/>
              <a:defRPr/>
            </a:lvl6pPr>
            <a:lvl7pPr marL="1949044" indent="0" algn="ctr">
              <a:buNone/>
              <a:defRPr/>
            </a:lvl7pPr>
            <a:lvl8pPr marL="2273884" indent="0" algn="ctr">
              <a:buNone/>
              <a:defRPr/>
            </a:lvl8pPr>
            <a:lvl9pPr marL="2598725" indent="0" algn="ctr">
              <a:buNone/>
              <a:defRPr/>
            </a:lvl9pPr>
          </a:lstStyle>
          <a:p>
            <a:r>
              <a:rPr lang="fr-FR" smtClean="0"/>
              <a:t>Modifiez le style des sous-titres du masque</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3EEAEC5F-29EE-4FA3-9160-6BF46004E7AC}" type="slidenum">
              <a:rPr lang="fr-FR"/>
              <a:pPr>
                <a:defRPr/>
              </a:pPr>
              <a:t>‹N°›</a:t>
            </a:fld>
            <a:endParaRPr lang="fr-FR"/>
          </a:p>
        </p:txBody>
      </p:sp>
    </p:spTree>
    <p:extLst>
      <p:ext uri="{BB962C8B-B14F-4D97-AF65-F5344CB8AC3E}">
        <p14:creationId xmlns:p14="http://schemas.microsoft.com/office/powerpoint/2010/main" val="1154577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6D2F1B7E-78F2-4C35-A49E-289001DE9E5E}" type="slidenum">
              <a:rPr lang="fr-FR"/>
              <a:pPr>
                <a:defRPr/>
              </a:pPr>
              <a:t>‹N°›</a:t>
            </a:fld>
            <a:endParaRPr lang="fr-FR"/>
          </a:p>
        </p:txBody>
      </p:sp>
    </p:spTree>
    <p:extLst>
      <p:ext uri="{BB962C8B-B14F-4D97-AF65-F5344CB8AC3E}">
        <p14:creationId xmlns:p14="http://schemas.microsoft.com/office/powerpoint/2010/main" val="1633529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0315577" y="914776"/>
            <a:ext cx="3076574" cy="82296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1085851" y="914776"/>
            <a:ext cx="9015237" cy="82296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9456A17-957A-4EE0-8107-671EA4B6A7BE}" type="slidenum">
              <a:rPr lang="fr-FR"/>
              <a:pPr>
                <a:defRPr/>
              </a:pPr>
              <a:t>‹N°›</a:t>
            </a:fld>
            <a:endParaRPr lang="fr-FR"/>
          </a:p>
        </p:txBody>
      </p:sp>
    </p:spTree>
    <p:extLst>
      <p:ext uri="{BB962C8B-B14F-4D97-AF65-F5344CB8AC3E}">
        <p14:creationId xmlns:p14="http://schemas.microsoft.com/office/powerpoint/2010/main" val="4305357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4FB6CEC1-ADDA-4BFD-A848-3CF19F9EDAF3}" type="slidenum">
              <a:rPr lang="fr-FR"/>
              <a:pPr>
                <a:defRPr/>
              </a:pPr>
              <a:t>‹N°›</a:t>
            </a:fld>
            <a:endParaRPr lang="fr-FR"/>
          </a:p>
        </p:txBody>
      </p:sp>
    </p:spTree>
    <p:extLst>
      <p:ext uri="{BB962C8B-B14F-4D97-AF65-F5344CB8AC3E}">
        <p14:creationId xmlns:p14="http://schemas.microsoft.com/office/powerpoint/2010/main" val="3146630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143941" y="6609849"/>
            <a:ext cx="12306300" cy="2043864"/>
          </a:xfrm>
        </p:spPr>
        <p:txBody>
          <a:bodyPr anchor="t"/>
          <a:lstStyle>
            <a:lvl1pPr algn="l">
              <a:defRPr sz="2842" b="1" cap="all"/>
            </a:lvl1pPr>
          </a:lstStyle>
          <a:p>
            <a:r>
              <a:rPr lang="fr-FR" smtClean="0"/>
              <a:t>Modifiez le style du titre</a:t>
            </a:r>
            <a:endParaRPr lang="fr-FR"/>
          </a:p>
        </p:txBody>
      </p:sp>
      <p:sp>
        <p:nvSpPr>
          <p:cNvPr id="3" name="Espace réservé du texte 2"/>
          <p:cNvSpPr>
            <a:spLocks noGrp="1"/>
          </p:cNvSpPr>
          <p:nvPr>
            <p:ph type="body" idx="1"/>
          </p:nvPr>
        </p:nvSpPr>
        <p:spPr>
          <a:xfrm>
            <a:off x="1143941" y="4359568"/>
            <a:ext cx="12306300" cy="2250281"/>
          </a:xfrm>
        </p:spPr>
        <p:txBody>
          <a:bodyPr anchor="b"/>
          <a:lstStyle>
            <a:lvl1pPr marL="0" indent="0">
              <a:buNone/>
              <a:defRPr sz="1421"/>
            </a:lvl1pPr>
            <a:lvl2pPr marL="324841" indent="0">
              <a:buNone/>
              <a:defRPr sz="1279"/>
            </a:lvl2pPr>
            <a:lvl3pPr marL="649681" indent="0">
              <a:buNone/>
              <a:defRPr sz="1137"/>
            </a:lvl3pPr>
            <a:lvl4pPr marL="974522" indent="0">
              <a:buNone/>
              <a:defRPr sz="995"/>
            </a:lvl4pPr>
            <a:lvl5pPr marL="1299362" indent="0">
              <a:buNone/>
              <a:defRPr sz="995"/>
            </a:lvl5pPr>
            <a:lvl6pPr marL="1624203" indent="0">
              <a:buNone/>
              <a:defRPr sz="995"/>
            </a:lvl6pPr>
            <a:lvl7pPr marL="1949044" indent="0">
              <a:buNone/>
              <a:defRPr sz="995"/>
            </a:lvl7pPr>
            <a:lvl8pPr marL="2273884" indent="0">
              <a:buNone/>
              <a:defRPr sz="995"/>
            </a:lvl8pPr>
            <a:lvl9pPr marL="2598725" indent="0">
              <a:buNone/>
              <a:defRPr sz="995"/>
            </a:lvl9pPr>
          </a:lstStyle>
          <a:p>
            <a:pPr lvl="0"/>
            <a:r>
              <a:rPr lang="fr-FR" smtClean="0"/>
              <a:t>Modifiez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p>
        </p:txBody>
      </p:sp>
      <p:sp>
        <p:nvSpPr>
          <p:cNvPr id="6" name="Rectangle 6"/>
          <p:cNvSpPr>
            <a:spLocks noGrp="1" noChangeArrowheads="1"/>
          </p:cNvSpPr>
          <p:nvPr>
            <p:ph type="sldNum" sz="quarter" idx="12"/>
          </p:nvPr>
        </p:nvSpPr>
        <p:spPr>
          <a:ln/>
        </p:spPr>
        <p:txBody>
          <a:bodyPr/>
          <a:lstStyle>
            <a:lvl1pPr>
              <a:defRPr/>
            </a:lvl1pPr>
          </a:lstStyle>
          <a:p>
            <a:pPr>
              <a:defRPr/>
            </a:pPr>
            <a:fld id="{8B7519E5-6976-4968-88A9-7A66BAF375FF}" type="slidenum">
              <a:rPr lang="fr-FR"/>
              <a:pPr>
                <a:defRPr/>
              </a:pPr>
              <a:t>‹N°›</a:t>
            </a:fld>
            <a:endParaRPr lang="fr-FR"/>
          </a:p>
        </p:txBody>
      </p:sp>
    </p:spTree>
    <p:extLst>
      <p:ext uri="{BB962C8B-B14F-4D97-AF65-F5344CB8AC3E}">
        <p14:creationId xmlns:p14="http://schemas.microsoft.com/office/powerpoint/2010/main" val="772060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1085850" y="2972176"/>
            <a:ext cx="6045906" cy="617220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7346245" y="2972176"/>
            <a:ext cx="6045906" cy="6172200"/>
          </a:xfrm>
        </p:spPr>
        <p:txBody>
          <a:bodyPr/>
          <a:lstStyle>
            <a:lvl1pPr>
              <a:defRPr sz="1989"/>
            </a:lvl1pPr>
            <a:lvl2pPr>
              <a:defRPr sz="1705"/>
            </a:lvl2pPr>
            <a:lvl3pPr>
              <a:defRPr sz="1421"/>
            </a:lvl3pPr>
            <a:lvl4pPr>
              <a:defRPr sz="1279"/>
            </a:lvl4pPr>
            <a:lvl5pPr>
              <a:defRPr sz="1279"/>
            </a:lvl5pPr>
            <a:lvl6pPr>
              <a:defRPr sz="1279"/>
            </a:lvl6pPr>
            <a:lvl7pPr>
              <a:defRPr sz="1279"/>
            </a:lvl7pPr>
            <a:lvl8pPr>
              <a:defRPr sz="1279"/>
            </a:lvl8pPr>
            <a:lvl9pPr>
              <a:defRPr sz="1279"/>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B1E7BAEE-7396-4A81-928B-D57BE10C1122}" type="slidenum">
              <a:rPr lang="fr-FR"/>
              <a:pPr>
                <a:defRPr/>
              </a:pPr>
              <a:t>‹N°›</a:t>
            </a:fld>
            <a:endParaRPr lang="fr-FR"/>
          </a:p>
        </p:txBody>
      </p:sp>
    </p:spTree>
    <p:extLst>
      <p:ext uri="{BB962C8B-B14F-4D97-AF65-F5344CB8AC3E}">
        <p14:creationId xmlns:p14="http://schemas.microsoft.com/office/powerpoint/2010/main" val="3285423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723900" y="411706"/>
            <a:ext cx="13030200" cy="17145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723901" y="2302168"/>
            <a:ext cx="6396685" cy="959894"/>
          </a:xfrm>
        </p:spPr>
        <p:txBody>
          <a:bodyPr anchor="b"/>
          <a:lstStyle>
            <a:lvl1pPr marL="0" indent="0">
              <a:buNone/>
              <a:defRPr sz="1705" b="1"/>
            </a:lvl1pPr>
            <a:lvl2pPr marL="324841" indent="0">
              <a:buNone/>
              <a:defRPr sz="1421" b="1"/>
            </a:lvl2pPr>
            <a:lvl3pPr marL="649681" indent="0">
              <a:buNone/>
              <a:defRPr sz="1279" b="1"/>
            </a:lvl3pPr>
            <a:lvl4pPr marL="974522" indent="0">
              <a:buNone/>
              <a:defRPr sz="1137" b="1"/>
            </a:lvl4pPr>
            <a:lvl5pPr marL="1299362" indent="0">
              <a:buNone/>
              <a:defRPr sz="1137" b="1"/>
            </a:lvl5pPr>
            <a:lvl6pPr marL="1624203" indent="0">
              <a:buNone/>
              <a:defRPr sz="1137" b="1"/>
            </a:lvl6pPr>
            <a:lvl7pPr marL="1949044" indent="0">
              <a:buNone/>
              <a:defRPr sz="1137" b="1"/>
            </a:lvl7pPr>
            <a:lvl8pPr marL="2273884" indent="0">
              <a:buNone/>
              <a:defRPr sz="1137" b="1"/>
            </a:lvl8pPr>
            <a:lvl9pPr marL="2598725" indent="0">
              <a:buNone/>
              <a:defRPr sz="1137" b="1"/>
            </a:lvl9pPr>
          </a:lstStyle>
          <a:p>
            <a:pPr lvl="0"/>
            <a:r>
              <a:rPr lang="fr-FR" smtClean="0"/>
              <a:t>Modifiez les styles du texte du masque</a:t>
            </a:r>
          </a:p>
        </p:txBody>
      </p:sp>
      <p:sp>
        <p:nvSpPr>
          <p:cNvPr id="4" name="Espace réservé du contenu 3"/>
          <p:cNvSpPr>
            <a:spLocks noGrp="1"/>
          </p:cNvSpPr>
          <p:nvPr>
            <p:ph sz="half" idx="2"/>
          </p:nvPr>
        </p:nvSpPr>
        <p:spPr>
          <a:xfrm>
            <a:off x="723901" y="3262062"/>
            <a:ext cx="6396685" cy="5927433"/>
          </a:xfrm>
        </p:spPr>
        <p:txBody>
          <a:bodyPr/>
          <a:lstStyle>
            <a:lvl1pPr>
              <a:defRPr sz="1705"/>
            </a:lvl1pPr>
            <a:lvl2pPr>
              <a:defRPr sz="1421"/>
            </a:lvl2pPr>
            <a:lvl3pPr>
              <a:defRPr sz="1279"/>
            </a:lvl3pPr>
            <a:lvl4pPr>
              <a:defRPr sz="1137"/>
            </a:lvl4pPr>
            <a:lvl5pPr>
              <a:defRPr sz="1137"/>
            </a:lvl5pPr>
            <a:lvl6pPr>
              <a:defRPr sz="1137"/>
            </a:lvl6pPr>
            <a:lvl7pPr>
              <a:defRPr sz="1137"/>
            </a:lvl7pPr>
            <a:lvl8pPr>
              <a:defRPr sz="1137"/>
            </a:lvl8pPr>
            <a:lvl9pPr>
              <a:defRPr sz="1137"/>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7355181" y="2302168"/>
            <a:ext cx="6398919" cy="959894"/>
          </a:xfrm>
        </p:spPr>
        <p:txBody>
          <a:bodyPr anchor="b"/>
          <a:lstStyle>
            <a:lvl1pPr marL="0" indent="0">
              <a:buNone/>
              <a:defRPr sz="1705" b="1"/>
            </a:lvl1pPr>
            <a:lvl2pPr marL="324841" indent="0">
              <a:buNone/>
              <a:defRPr sz="1421" b="1"/>
            </a:lvl2pPr>
            <a:lvl3pPr marL="649681" indent="0">
              <a:buNone/>
              <a:defRPr sz="1279" b="1"/>
            </a:lvl3pPr>
            <a:lvl4pPr marL="974522" indent="0">
              <a:buNone/>
              <a:defRPr sz="1137" b="1"/>
            </a:lvl4pPr>
            <a:lvl5pPr marL="1299362" indent="0">
              <a:buNone/>
              <a:defRPr sz="1137" b="1"/>
            </a:lvl5pPr>
            <a:lvl6pPr marL="1624203" indent="0">
              <a:buNone/>
              <a:defRPr sz="1137" b="1"/>
            </a:lvl6pPr>
            <a:lvl7pPr marL="1949044" indent="0">
              <a:buNone/>
              <a:defRPr sz="1137" b="1"/>
            </a:lvl7pPr>
            <a:lvl8pPr marL="2273884" indent="0">
              <a:buNone/>
              <a:defRPr sz="1137" b="1"/>
            </a:lvl8pPr>
            <a:lvl9pPr marL="2598725" indent="0">
              <a:buNone/>
              <a:defRPr sz="1137" b="1"/>
            </a:lvl9pPr>
          </a:lstStyle>
          <a:p>
            <a:pPr lvl="0"/>
            <a:r>
              <a:rPr lang="fr-FR" smtClean="0"/>
              <a:t>Modifiez les styles du texte du masque</a:t>
            </a:r>
          </a:p>
        </p:txBody>
      </p:sp>
      <p:sp>
        <p:nvSpPr>
          <p:cNvPr id="6" name="Espace réservé du contenu 5"/>
          <p:cNvSpPr>
            <a:spLocks noGrp="1"/>
          </p:cNvSpPr>
          <p:nvPr>
            <p:ph sz="quarter" idx="4"/>
          </p:nvPr>
        </p:nvSpPr>
        <p:spPr>
          <a:xfrm>
            <a:off x="7355181" y="3262062"/>
            <a:ext cx="6398919" cy="5927433"/>
          </a:xfrm>
        </p:spPr>
        <p:txBody>
          <a:bodyPr/>
          <a:lstStyle>
            <a:lvl1pPr>
              <a:defRPr sz="1705"/>
            </a:lvl1pPr>
            <a:lvl2pPr>
              <a:defRPr sz="1421"/>
            </a:lvl2pPr>
            <a:lvl3pPr>
              <a:defRPr sz="1279"/>
            </a:lvl3pPr>
            <a:lvl4pPr>
              <a:defRPr sz="1137"/>
            </a:lvl4pPr>
            <a:lvl5pPr>
              <a:defRPr sz="1137"/>
            </a:lvl5pPr>
            <a:lvl6pPr>
              <a:defRPr sz="1137"/>
            </a:lvl6pPr>
            <a:lvl7pPr>
              <a:defRPr sz="1137"/>
            </a:lvl7pPr>
            <a:lvl8pPr>
              <a:defRPr sz="1137"/>
            </a:lvl8pPr>
            <a:lvl9pPr>
              <a:defRPr sz="1137"/>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4"/>
          <p:cNvSpPr>
            <a:spLocks noGrp="1" noChangeArrowheads="1"/>
          </p:cNvSpPr>
          <p:nvPr>
            <p:ph type="dt" sz="half" idx="10"/>
          </p:nvPr>
        </p:nvSpPr>
        <p:spPr>
          <a:ln/>
        </p:spPr>
        <p:txBody>
          <a:bodyPr/>
          <a:lstStyle>
            <a:lvl1pPr>
              <a:defRPr/>
            </a:lvl1pPr>
          </a:lstStyle>
          <a:p>
            <a:pPr>
              <a:defRPr/>
            </a:pPr>
            <a:endParaRPr 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p>
        </p:txBody>
      </p:sp>
      <p:sp>
        <p:nvSpPr>
          <p:cNvPr id="9" name="Rectangle 6"/>
          <p:cNvSpPr>
            <a:spLocks noGrp="1" noChangeArrowheads="1"/>
          </p:cNvSpPr>
          <p:nvPr>
            <p:ph type="sldNum" sz="quarter" idx="12"/>
          </p:nvPr>
        </p:nvSpPr>
        <p:spPr>
          <a:ln/>
        </p:spPr>
        <p:txBody>
          <a:bodyPr/>
          <a:lstStyle>
            <a:lvl1pPr>
              <a:defRPr/>
            </a:lvl1pPr>
          </a:lstStyle>
          <a:p>
            <a:pPr>
              <a:defRPr/>
            </a:pPr>
            <a:fld id="{06441A5A-59BE-4E39-A4BC-C16D9AFCE56D}" type="slidenum">
              <a:rPr lang="fr-FR"/>
              <a:pPr>
                <a:defRPr/>
              </a:pPr>
              <a:t>‹N°›</a:t>
            </a:fld>
            <a:endParaRPr lang="fr-FR"/>
          </a:p>
        </p:txBody>
      </p:sp>
    </p:spTree>
    <p:extLst>
      <p:ext uri="{BB962C8B-B14F-4D97-AF65-F5344CB8AC3E}">
        <p14:creationId xmlns:p14="http://schemas.microsoft.com/office/powerpoint/2010/main" val="2209321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4"/>
          <p:cNvSpPr>
            <a:spLocks noGrp="1" noChangeArrowheads="1"/>
          </p:cNvSpPr>
          <p:nvPr>
            <p:ph type="dt" sz="half" idx="10"/>
          </p:nvPr>
        </p:nvSpPr>
        <p:spPr>
          <a:ln/>
        </p:spPr>
        <p:txBody>
          <a:bodyPr/>
          <a:lstStyle>
            <a:lvl1pPr>
              <a:defRPr/>
            </a:lvl1pPr>
          </a:lstStyle>
          <a:p>
            <a:pPr>
              <a:defRPr/>
            </a:pPr>
            <a:endParaRPr 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p>
        </p:txBody>
      </p:sp>
      <p:sp>
        <p:nvSpPr>
          <p:cNvPr id="5" name="Rectangle 6"/>
          <p:cNvSpPr>
            <a:spLocks noGrp="1" noChangeArrowheads="1"/>
          </p:cNvSpPr>
          <p:nvPr>
            <p:ph type="sldNum" sz="quarter" idx="12"/>
          </p:nvPr>
        </p:nvSpPr>
        <p:spPr>
          <a:ln/>
        </p:spPr>
        <p:txBody>
          <a:bodyPr/>
          <a:lstStyle>
            <a:lvl1pPr>
              <a:defRPr/>
            </a:lvl1pPr>
          </a:lstStyle>
          <a:p>
            <a:pPr>
              <a:defRPr/>
            </a:pPr>
            <a:fld id="{B0D53230-4F67-413C-BB1F-0127FD028C59}" type="slidenum">
              <a:rPr lang="fr-FR"/>
              <a:pPr>
                <a:defRPr/>
              </a:pPr>
              <a:t>‹N°›</a:t>
            </a:fld>
            <a:endParaRPr lang="fr-FR"/>
          </a:p>
        </p:txBody>
      </p:sp>
    </p:spTree>
    <p:extLst>
      <p:ext uri="{BB962C8B-B14F-4D97-AF65-F5344CB8AC3E}">
        <p14:creationId xmlns:p14="http://schemas.microsoft.com/office/powerpoint/2010/main" val="895410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p>
        </p:txBody>
      </p:sp>
      <p:sp>
        <p:nvSpPr>
          <p:cNvPr id="4" name="Rectangle 6"/>
          <p:cNvSpPr>
            <a:spLocks noGrp="1" noChangeArrowheads="1"/>
          </p:cNvSpPr>
          <p:nvPr>
            <p:ph type="sldNum" sz="quarter" idx="12"/>
          </p:nvPr>
        </p:nvSpPr>
        <p:spPr>
          <a:ln/>
        </p:spPr>
        <p:txBody>
          <a:bodyPr/>
          <a:lstStyle>
            <a:lvl1pPr>
              <a:defRPr/>
            </a:lvl1pPr>
          </a:lstStyle>
          <a:p>
            <a:pPr>
              <a:defRPr/>
            </a:pPr>
            <a:fld id="{1778ADA5-AC7B-405E-826D-56FA6E78979F}" type="slidenum">
              <a:rPr lang="fr-FR"/>
              <a:pPr>
                <a:defRPr/>
              </a:pPr>
              <a:t>‹N°›</a:t>
            </a:fld>
            <a:endParaRPr lang="fr-FR"/>
          </a:p>
        </p:txBody>
      </p:sp>
    </p:spTree>
    <p:extLst>
      <p:ext uri="{BB962C8B-B14F-4D97-AF65-F5344CB8AC3E}">
        <p14:creationId xmlns:p14="http://schemas.microsoft.com/office/powerpoint/2010/main" val="6330279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23900" y="409450"/>
            <a:ext cx="4763441" cy="1742699"/>
          </a:xfrm>
        </p:spPr>
        <p:txBody>
          <a:bodyPr anchor="b"/>
          <a:lstStyle>
            <a:lvl1pPr algn="l">
              <a:defRPr sz="1421" b="1"/>
            </a:lvl1pPr>
          </a:lstStyle>
          <a:p>
            <a:r>
              <a:rPr lang="fr-FR" smtClean="0"/>
              <a:t>Modifiez le style du titre</a:t>
            </a:r>
            <a:endParaRPr lang="fr-FR"/>
          </a:p>
        </p:txBody>
      </p:sp>
      <p:sp>
        <p:nvSpPr>
          <p:cNvPr id="3" name="Espace réservé du contenu 2"/>
          <p:cNvSpPr>
            <a:spLocks noGrp="1"/>
          </p:cNvSpPr>
          <p:nvPr>
            <p:ph idx="1"/>
          </p:nvPr>
        </p:nvSpPr>
        <p:spPr>
          <a:xfrm>
            <a:off x="5661614" y="409450"/>
            <a:ext cx="8092487" cy="8780045"/>
          </a:xfrm>
        </p:spPr>
        <p:txBody>
          <a:bodyPr/>
          <a:lstStyle>
            <a:lvl1pPr>
              <a:defRPr sz="2274"/>
            </a:lvl1pPr>
            <a:lvl2pPr>
              <a:defRPr sz="1989"/>
            </a:lvl2pPr>
            <a:lvl3pPr>
              <a:defRPr sz="1705"/>
            </a:lvl3pPr>
            <a:lvl4pPr>
              <a:defRPr sz="1421"/>
            </a:lvl4pPr>
            <a:lvl5pPr>
              <a:defRPr sz="1421"/>
            </a:lvl5pPr>
            <a:lvl6pPr>
              <a:defRPr sz="1421"/>
            </a:lvl6pPr>
            <a:lvl7pPr>
              <a:defRPr sz="1421"/>
            </a:lvl7pPr>
            <a:lvl8pPr>
              <a:defRPr sz="1421"/>
            </a:lvl8pPr>
            <a:lvl9pPr>
              <a:defRPr sz="1421"/>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723900" y="2152149"/>
            <a:ext cx="4763441" cy="7037346"/>
          </a:xfrm>
        </p:spPr>
        <p:txBody>
          <a:bodyPr/>
          <a:lstStyle>
            <a:lvl1pPr marL="0" indent="0">
              <a:buNone/>
              <a:defRPr sz="995"/>
            </a:lvl1pPr>
            <a:lvl2pPr marL="324841" indent="0">
              <a:buNone/>
              <a:defRPr sz="853"/>
            </a:lvl2pPr>
            <a:lvl3pPr marL="649681" indent="0">
              <a:buNone/>
              <a:defRPr sz="711"/>
            </a:lvl3pPr>
            <a:lvl4pPr marL="974522" indent="0">
              <a:buNone/>
              <a:defRPr sz="639"/>
            </a:lvl4pPr>
            <a:lvl5pPr marL="1299362" indent="0">
              <a:buNone/>
              <a:defRPr sz="639"/>
            </a:lvl5pPr>
            <a:lvl6pPr marL="1624203" indent="0">
              <a:buNone/>
              <a:defRPr sz="639"/>
            </a:lvl6pPr>
            <a:lvl7pPr marL="1949044" indent="0">
              <a:buNone/>
              <a:defRPr sz="639"/>
            </a:lvl7pPr>
            <a:lvl8pPr marL="2273884" indent="0">
              <a:buNone/>
              <a:defRPr sz="639"/>
            </a:lvl8pPr>
            <a:lvl9pPr marL="2598725" indent="0">
              <a:buNone/>
              <a:defRPr sz="639"/>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66DC6E7C-9F1C-4EE0-8B30-104CCC81D0DA}" type="slidenum">
              <a:rPr lang="fr-FR"/>
              <a:pPr>
                <a:defRPr/>
              </a:pPr>
              <a:t>‹N°›</a:t>
            </a:fld>
            <a:endParaRPr lang="fr-FR"/>
          </a:p>
        </p:txBody>
      </p:sp>
    </p:spTree>
    <p:extLst>
      <p:ext uri="{BB962C8B-B14F-4D97-AF65-F5344CB8AC3E}">
        <p14:creationId xmlns:p14="http://schemas.microsoft.com/office/powerpoint/2010/main" val="1566310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837509" y="7200900"/>
            <a:ext cx="8686800" cy="850482"/>
          </a:xfrm>
        </p:spPr>
        <p:txBody>
          <a:bodyPr anchor="b"/>
          <a:lstStyle>
            <a:lvl1pPr algn="l">
              <a:defRPr sz="1421" b="1"/>
            </a:lvl1pPr>
          </a:lstStyle>
          <a:p>
            <a:r>
              <a:rPr lang="fr-FR" smtClean="0"/>
              <a:t>Modifiez le style du titre</a:t>
            </a:r>
            <a:endParaRPr lang="fr-FR"/>
          </a:p>
        </p:txBody>
      </p:sp>
      <p:sp>
        <p:nvSpPr>
          <p:cNvPr id="3" name="Espace réservé pour une image  2"/>
          <p:cNvSpPr>
            <a:spLocks noGrp="1"/>
          </p:cNvSpPr>
          <p:nvPr>
            <p:ph type="pic" idx="1"/>
          </p:nvPr>
        </p:nvSpPr>
        <p:spPr>
          <a:xfrm>
            <a:off x="2837509" y="919288"/>
            <a:ext cx="8686800" cy="6172200"/>
          </a:xfrm>
        </p:spPr>
        <p:txBody>
          <a:bodyPr/>
          <a:lstStyle>
            <a:lvl1pPr marL="0" indent="0">
              <a:buNone/>
              <a:defRPr sz="2274"/>
            </a:lvl1pPr>
            <a:lvl2pPr marL="324841" indent="0">
              <a:buNone/>
              <a:defRPr sz="1989"/>
            </a:lvl2pPr>
            <a:lvl3pPr marL="649681" indent="0">
              <a:buNone/>
              <a:defRPr sz="1705"/>
            </a:lvl3pPr>
            <a:lvl4pPr marL="974522" indent="0">
              <a:buNone/>
              <a:defRPr sz="1421"/>
            </a:lvl4pPr>
            <a:lvl5pPr marL="1299362" indent="0">
              <a:buNone/>
              <a:defRPr sz="1421"/>
            </a:lvl5pPr>
            <a:lvl6pPr marL="1624203" indent="0">
              <a:buNone/>
              <a:defRPr sz="1421"/>
            </a:lvl6pPr>
            <a:lvl7pPr marL="1949044" indent="0">
              <a:buNone/>
              <a:defRPr sz="1421"/>
            </a:lvl7pPr>
            <a:lvl8pPr marL="2273884" indent="0">
              <a:buNone/>
              <a:defRPr sz="1421"/>
            </a:lvl8pPr>
            <a:lvl9pPr marL="2598725" indent="0">
              <a:buNone/>
              <a:defRPr sz="1421"/>
            </a:lvl9pPr>
          </a:lstStyle>
          <a:p>
            <a:pPr lvl="0"/>
            <a:endParaRPr lang="fr-FR" noProof="0" smtClean="0"/>
          </a:p>
        </p:txBody>
      </p:sp>
      <p:sp>
        <p:nvSpPr>
          <p:cNvPr id="4" name="Espace réservé du texte 3"/>
          <p:cNvSpPr>
            <a:spLocks noGrp="1"/>
          </p:cNvSpPr>
          <p:nvPr>
            <p:ph type="body" sz="half" idx="2"/>
          </p:nvPr>
        </p:nvSpPr>
        <p:spPr>
          <a:xfrm>
            <a:off x="2837509" y="8051382"/>
            <a:ext cx="8686800" cy="1206918"/>
          </a:xfrm>
        </p:spPr>
        <p:txBody>
          <a:bodyPr/>
          <a:lstStyle>
            <a:lvl1pPr marL="0" indent="0">
              <a:buNone/>
              <a:defRPr sz="995"/>
            </a:lvl1pPr>
            <a:lvl2pPr marL="324841" indent="0">
              <a:buNone/>
              <a:defRPr sz="853"/>
            </a:lvl2pPr>
            <a:lvl3pPr marL="649681" indent="0">
              <a:buNone/>
              <a:defRPr sz="711"/>
            </a:lvl3pPr>
            <a:lvl4pPr marL="974522" indent="0">
              <a:buNone/>
              <a:defRPr sz="639"/>
            </a:lvl4pPr>
            <a:lvl5pPr marL="1299362" indent="0">
              <a:buNone/>
              <a:defRPr sz="639"/>
            </a:lvl5pPr>
            <a:lvl6pPr marL="1624203" indent="0">
              <a:buNone/>
              <a:defRPr sz="639"/>
            </a:lvl6pPr>
            <a:lvl7pPr marL="1949044" indent="0">
              <a:buNone/>
              <a:defRPr sz="639"/>
            </a:lvl7pPr>
            <a:lvl8pPr marL="2273884" indent="0">
              <a:buNone/>
              <a:defRPr sz="639"/>
            </a:lvl8pPr>
            <a:lvl9pPr marL="2598725" indent="0">
              <a:buNone/>
              <a:defRPr sz="639"/>
            </a:lvl9pPr>
          </a:lstStyle>
          <a:p>
            <a:pPr lvl="0"/>
            <a:r>
              <a:rPr lang="fr-FR" smtClean="0"/>
              <a:t>Modifiez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p>
        </p:txBody>
      </p:sp>
      <p:sp>
        <p:nvSpPr>
          <p:cNvPr id="7" name="Rectangle 6"/>
          <p:cNvSpPr>
            <a:spLocks noGrp="1" noChangeArrowheads="1"/>
          </p:cNvSpPr>
          <p:nvPr>
            <p:ph type="sldNum" sz="quarter" idx="12"/>
          </p:nvPr>
        </p:nvSpPr>
        <p:spPr>
          <a:ln/>
        </p:spPr>
        <p:txBody>
          <a:bodyPr/>
          <a:lstStyle>
            <a:lvl1pPr>
              <a:defRPr/>
            </a:lvl1pPr>
          </a:lstStyle>
          <a:p>
            <a:pPr>
              <a:defRPr/>
            </a:pPr>
            <a:fld id="{FB1AC233-1BB8-446A-85C1-326AD673BFFF}" type="slidenum">
              <a:rPr lang="fr-FR"/>
              <a:pPr>
                <a:defRPr/>
              </a:pPr>
              <a:t>‹N°›</a:t>
            </a:fld>
            <a:endParaRPr lang="fr-FR"/>
          </a:p>
        </p:txBody>
      </p:sp>
    </p:spTree>
    <p:extLst>
      <p:ext uri="{BB962C8B-B14F-4D97-AF65-F5344CB8AC3E}">
        <p14:creationId xmlns:p14="http://schemas.microsoft.com/office/powerpoint/2010/main" val="1941578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85850" y="914776"/>
            <a:ext cx="123063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1502" tIns="70751" rIns="141502" bIns="70751" numCol="1" anchor="ctr" anchorCtr="0" compatLnSpc="1">
            <a:prstTxWarp prst="textNoShape">
              <a:avLst/>
            </a:prstTxWarp>
          </a:bodyPr>
          <a:lstStyle/>
          <a:p>
            <a:pPr lvl="0"/>
            <a:r>
              <a:rPr lang="fr-FR" smtClean="0"/>
              <a:t>Cliquez pour modifier le style du titre du masque</a:t>
            </a:r>
          </a:p>
        </p:txBody>
      </p:sp>
      <p:sp>
        <p:nvSpPr>
          <p:cNvPr id="1027" name="Rectangle 3"/>
          <p:cNvSpPr>
            <a:spLocks noGrp="1" noChangeArrowheads="1"/>
          </p:cNvSpPr>
          <p:nvPr>
            <p:ph type="body" idx="1"/>
          </p:nvPr>
        </p:nvSpPr>
        <p:spPr bwMode="auto">
          <a:xfrm>
            <a:off x="1085850" y="2972176"/>
            <a:ext cx="123063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41502" tIns="70751" rIns="141502" bIns="70751"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028" name="Rectangle 4"/>
          <p:cNvSpPr>
            <a:spLocks noGrp="1" noChangeArrowheads="1"/>
          </p:cNvSpPr>
          <p:nvPr>
            <p:ph type="dt" sz="half" idx="2"/>
          </p:nvPr>
        </p:nvSpPr>
        <p:spPr bwMode="auto">
          <a:xfrm>
            <a:off x="1085851" y="9372224"/>
            <a:ext cx="3016250" cy="685800"/>
          </a:xfrm>
          <a:prstGeom prst="rect">
            <a:avLst/>
          </a:prstGeom>
          <a:noFill/>
          <a:ln>
            <a:noFill/>
          </a:ln>
          <a:effectLst/>
          <a:extLst/>
        </p:spPr>
        <p:txBody>
          <a:bodyPr vert="horz" wrap="square" lIns="141502" tIns="70751" rIns="141502" bIns="70751" numCol="1" anchor="t" anchorCtr="0" compatLnSpc="1">
            <a:prstTxWarp prst="textNoShape">
              <a:avLst/>
            </a:prstTxWarp>
          </a:bodyPr>
          <a:lstStyle>
            <a:lvl1pPr>
              <a:defRPr sz="1563"/>
            </a:lvl1pPr>
          </a:lstStyle>
          <a:p>
            <a:pPr>
              <a:defRPr/>
            </a:pPr>
            <a:endParaRPr lang="fr-FR"/>
          </a:p>
        </p:txBody>
      </p:sp>
      <p:sp>
        <p:nvSpPr>
          <p:cNvPr id="1029" name="Rectangle 5"/>
          <p:cNvSpPr>
            <a:spLocks noGrp="1" noChangeArrowheads="1"/>
          </p:cNvSpPr>
          <p:nvPr>
            <p:ph type="ftr" sz="quarter" idx="3"/>
          </p:nvPr>
        </p:nvSpPr>
        <p:spPr bwMode="auto">
          <a:xfrm>
            <a:off x="4946650" y="9372224"/>
            <a:ext cx="4584700" cy="685800"/>
          </a:xfrm>
          <a:prstGeom prst="rect">
            <a:avLst/>
          </a:prstGeom>
          <a:noFill/>
          <a:ln>
            <a:noFill/>
          </a:ln>
          <a:effectLst/>
          <a:extLst/>
        </p:spPr>
        <p:txBody>
          <a:bodyPr vert="horz" wrap="square" lIns="141502" tIns="70751" rIns="141502" bIns="70751" numCol="1" anchor="t" anchorCtr="0" compatLnSpc="1">
            <a:prstTxWarp prst="textNoShape">
              <a:avLst/>
            </a:prstTxWarp>
          </a:bodyPr>
          <a:lstStyle>
            <a:lvl1pPr algn="ctr">
              <a:defRPr sz="1563"/>
            </a:lvl1pPr>
          </a:lstStyle>
          <a:p>
            <a:pPr>
              <a:defRPr/>
            </a:pPr>
            <a:endParaRPr lang="fr-FR"/>
          </a:p>
        </p:txBody>
      </p:sp>
      <p:sp>
        <p:nvSpPr>
          <p:cNvPr id="1030" name="Rectangle 6"/>
          <p:cNvSpPr>
            <a:spLocks noGrp="1" noChangeArrowheads="1"/>
          </p:cNvSpPr>
          <p:nvPr>
            <p:ph type="sldNum" sz="quarter" idx="4"/>
          </p:nvPr>
        </p:nvSpPr>
        <p:spPr bwMode="auto">
          <a:xfrm>
            <a:off x="10375901" y="9372224"/>
            <a:ext cx="3016250" cy="685800"/>
          </a:xfrm>
          <a:prstGeom prst="rect">
            <a:avLst/>
          </a:prstGeom>
          <a:noFill/>
          <a:ln>
            <a:noFill/>
          </a:ln>
          <a:effectLst/>
          <a:extLst/>
        </p:spPr>
        <p:txBody>
          <a:bodyPr vert="horz" wrap="square" lIns="141502" tIns="70751" rIns="141502" bIns="70751" numCol="1" anchor="t" anchorCtr="0" compatLnSpc="1">
            <a:prstTxWarp prst="textNoShape">
              <a:avLst/>
            </a:prstTxWarp>
          </a:bodyPr>
          <a:lstStyle>
            <a:lvl1pPr algn="r">
              <a:defRPr sz="1563"/>
            </a:lvl1pPr>
          </a:lstStyle>
          <a:p>
            <a:pPr>
              <a:defRPr/>
            </a:pPr>
            <a:fld id="{7553B4C3-1211-4B88-9AE7-AB39D8A49F7F}"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defTabSz="1004976" rtl="0" eaLnBrk="0" fontAlgn="base" hangingPunct="0">
        <a:spcBef>
          <a:spcPct val="0"/>
        </a:spcBef>
        <a:spcAft>
          <a:spcPct val="0"/>
        </a:spcAft>
        <a:defRPr sz="4831">
          <a:solidFill>
            <a:schemeClr val="tx2"/>
          </a:solidFill>
          <a:latin typeface="+mj-lt"/>
          <a:ea typeface="+mj-ea"/>
          <a:cs typeface="+mj-cs"/>
        </a:defRPr>
      </a:lvl1pPr>
      <a:lvl2pPr algn="ctr" defTabSz="1004976" rtl="0" eaLnBrk="0" fontAlgn="base" hangingPunct="0">
        <a:spcBef>
          <a:spcPct val="0"/>
        </a:spcBef>
        <a:spcAft>
          <a:spcPct val="0"/>
        </a:spcAft>
        <a:defRPr sz="4831">
          <a:solidFill>
            <a:schemeClr val="tx2"/>
          </a:solidFill>
          <a:latin typeface="Times New Roman" pitchFamily="18" charset="0"/>
        </a:defRPr>
      </a:lvl2pPr>
      <a:lvl3pPr algn="ctr" defTabSz="1004976" rtl="0" eaLnBrk="0" fontAlgn="base" hangingPunct="0">
        <a:spcBef>
          <a:spcPct val="0"/>
        </a:spcBef>
        <a:spcAft>
          <a:spcPct val="0"/>
        </a:spcAft>
        <a:defRPr sz="4831">
          <a:solidFill>
            <a:schemeClr val="tx2"/>
          </a:solidFill>
          <a:latin typeface="Times New Roman" pitchFamily="18" charset="0"/>
        </a:defRPr>
      </a:lvl3pPr>
      <a:lvl4pPr algn="ctr" defTabSz="1004976" rtl="0" eaLnBrk="0" fontAlgn="base" hangingPunct="0">
        <a:spcBef>
          <a:spcPct val="0"/>
        </a:spcBef>
        <a:spcAft>
          <a:spcPct val="0"/>
        </a:spcAft>
        <a:defRPr sz="4831">
          <a:solidFill>
            <a:schemeClr val="tx2"/>
          </a:solidFill>
          <a:latin typeface="Times New Roman" pitchFamily="18" charset="0"/>
        </a:defRPr>
      </a:lvl4pPr>
      <a:lvl5pPr algn="ctr" defTabSz="1004976" rtl="0" eaLnBrk="0" fontAlgn="base" hangingPunct="0">
        <a:spcBef>
          <a:spcPct val="0"/>
        </a:spcBef>
        <a:spcAft>
          <a:spcPct val="0"/>
        </a:spcAft>
        <a:defRPr sz="4831">
          <a:solidFill>
            <a:schemeClr val="tx2"/>
          </a:solidFill>
          <a:latin typeface="Times New Roman" pitchFamily="18" charset="0"/>
        </a:defRPr>
      </a:lvl5pPr>
      <a:lvl6pPr marL="324841" algn="ctr" defTabSz="1004976" rtl="0" fontAlgn="base">
        <a:spcBef>
          <a:spcPct val="0"/>
        </a:spcBef>
        <a:spcAft>
          <a:spcPct val="0"/>
        </a:spcAft>
        <a:defRPr sz="4831">
          <a:solidFill>
            <a:schemeClr val="tx2"/>
          </a:solidFill>
          <a:latin typeface="Times New Roman" pitchFamily="18" charset="0"/>
        </a:defRPr>
      </a:lvl6pPr>
      <a:lvl7pPr marL="649681" algn="ctr" defTabSz="1004976" rtl="0" fontAlgn="base">
        <a:spcBef>
          <a:spcPct val="0"/>
        </a:spcBef>
        <a:spcAft>
          <a:spcPct val="0"/>
        </a:spcAft>
        <a:defRPr sz="4831">
          <a:solidFill>
            <a:schemeClr val="tx2"/>
          </a:solidFill>
          <a:latin typeface="Times New Roman" pitchFamily="18" charset="0"/>
        </a:defRPr>
      </a:lvl7pPr>
      <a:lvl8pPr marL="974522" algn="ctr" defTabSz="1004976" rtl="0" fontAlgn="base">
        <a:spcBef>
          <a:spcPct val="0"/>
        </a:spcBef>
        <a:spcAft>
          <a:spcPct val="0"/>
        </a:spcAft>
        <a:defRPr sz="4831">
          <a:solidFill>
            <a:schemeClr val="tx2"/>
          </a:solidFill>
          <a:latin typeface="Times New Roman" pitchFamily="18" charset="0"/>
        </a:defRPr>
      </a:lvl8pPr>
      <a:lvl9pPr marL="1299362" algn="ctr" defTabSz="1004976" rtl="0" fontAlgn="base">
        <a:spcBef>
          <a:spcPct val="0"/>
        </a:spcBef>
        <a:spcAft>
          <a:spcPct val="0"/>
        </a:spcAft>
        <a:defRPr sz="4831">
          <a:solidFill>
            <a:schemeClr val="tx2"/>
          </a:solidFill>
          <a:latin typeface="Times New Roman" pitchFamily="18" charset="0"/>
        </a:defRPr>
      </a:lvl9pPr>
    </p:titleStyle>
    <p:bodyStyle>
      <a:lvl1pPr marL="376725" indent="-376725" algn="l" defTabSz="1004976" rtl="0" eaLnBrk="0" fontAlgn="base" hangingPunct="0">
        <a:spcBef>
          <a:spcPct val="20000"/>
        </a:spcBef>
        <a:spcAft>
          <a:spcPct val="0"/>
        </a:spcAft>
        <a:buChar char="•"/>
        <a:defRPr sz="3553">
          <a:solidFill>
            <a:schemeClr val="tx1"/>
          </a:solidFill>
          <a:latin typeface="+mn-lt"/>
          <a:ea typeface="+mn-ea"/>
          <a:cs typeface="+mn-cs"/>
        </a:defRPr>
      </a:lvl1pPr>
      <a:lvl2pPr marL="816613" indent="-313561" algn="l" defTabSz="1004976" rtl="0" eaLnBrk="0" fontAlgn="base" hangingPunct="0">
        <a:spcBef>
          <a:spcPct val="20000"/>
        </a:spcBef>
        <a:spcAft>
          <a:spcPct val="0"/>
        </a:spcAft>
        <a:buChar char="–"/>
        <a:defRPr sz="3126">
          <a:solidFill>
            <a:schemeClr val="tx1"/>
          </a:solidFill>
          <a:latin typeface="+mn-lt"/>
        </a:defRPr>
      </a:lvl2pPr>
      <a:lvl3pPr marL="1256501" indent="-251526" algn="l" defTabSz="1004976" rtl="0" eaLnBrk="0" fontAlgn="base" hangingPunct="0">
        <a:spcBef>
          <a:spcPct val="20000"/>
        </a:spcBef>
        <a:spcAft>
          <a:spcPct val="0"/>
        </a:spcAft>
        <a:buChar char="•"/>
        <a:defRPr sz="2629">
          <a:solidFill>
            <a:schemeClr val="tx1"/>
          </a:solidFill>
          <a:latin typeface="+mn-lt"/>
        </a:defRPr>
      </a:lvl3pPr>
      <a:lvl4pPr marL="1759553" indent="-251526" algn="l" defTabSz="1004976" rtl="0" eaLnBrk="0" fontAlgn="base" hangingPunct="0">
        <a:spcBef>
          <a:spcPct val="20000"/>
        </a:spcBef>
        <a:spcAft>
          <a:spcPct val="0"/>
        </a:spcAft>
        <a:buChar char="–"/>
        <a:defRPr sz="2203">
          <a:solidFill>
            <a:schemeClr val="tx1"/>
          </a:solidFill>
          <a:latin typeface="+mn-lt"/>
        </a:defRPr>
      </a:lvl4pPr>
      <a:lvl5pPr marL="2261477" indent="-250398" algn="l" defTabSz="1004976" rtl="0" eaLnBrk="0" fontAlgn="base" hangingPunct="0">
        <a:spcBef>
          <a:spcPct val="20000"/>
        </a:spcBef>
        <a:spcAft>
          <a:spcPct val="0"/>
        </a:spcAft>
        <a:buChar char="»"/>
        <a:defRPr sz="2203">
          <a:solidFill>
            <a:schemeClr val="tx1"/>
          </a:solidFill>
          <a:latin typeface="+mn-lt"/>
        </a:defRPr>
      </a:lvl5pPr>
      <a:lvl6pPr marL="2586318" indent="-250398" algn="l" defTabSz="1004976" rtl="0" fontAlgn="base">
        <a:spcBef>
          <a:spcPct val="20000"/>
        </a:spcBef>
        <a:spcAft>
          <a:spcPct val="0"/>
        </a:spcAft>
        <a:buChar char="»"/>
        <a:defRPr sz="2203">
          <a:solidFill>
            <a:schemeClr val="tx1"/>
          </a:solidFill>
          <a:latin typeface="+mn-lt"/>
        </a:defRPr>
      </a:lvl6pPr>
      <a:lvl7pPr marL="2911159" indent="-250398" algn="l" defTabSz="1004976" rtl="0" fontAlgn="base">
        <a:spcBef>
          <a:spcPct val="20000"/>
        </a:spcBef>
        <a:spcAft>
          <a:spcPct val="0"/>
        </a:spcAft>
        <a:buChar char="»"/>
        <a:defRPr sz="2203">
          <a:solidFill>
            <a:schemeClr val="tx1"/>
          </a:solidFill>
          <a:latin typeface="+mn-lt"/>
        </a:defRPr>
      </a:lvl7pPr>
      <a:lvl8pPr marL="3235999" indent="-250398" algn="l" defTabSz="1004976" rtl="0" fontAlgn="base">
        <a:spcBef>
          <a:spcPct val="20000"/>
        </a:spcBef>
        <a:spcAft>
          <a:spcPct val="0"/>
        </a:spcAft>
        <a:buChar char="»"/>
        <a:defRPr sz="2203">
          <a:solidFill>
            <a:schemeClr val="tx1"/>
          </a:solidFill>
          <a:latin typeface="+mn-lt"/>
        </a:defRPr>
      </a:lvl8pPr>
      <a:lvl9pPr marL="3560840" indent="-250398" algn="l" defTabSz="1004976" rtl="0" fontAlgn="base">
        <a:spcBef>
          <a:spcPct val="20000"/>
        </a:spcBef>
        <a:spcAft>
          <a:spcPct val="0"/>
        </a:spcAft>
        <a:buChar char="»"/>
        <a:defRPr sz="2203">
          <a:solidFill>
            <a:schemeClr val="tx1"/>
          </a:solidFill>
          <a:latin typeface="+mn-lt"/>
        </a:defRPr>
      </a:lvl9pPr>
    </p:bodyStyle>
    <p:otherStyle>
      <a:defPPr>
        <a:defRPr lang="fr-FR"/>
      </a:defPPr>
      <a:lvl1pPr marL="0" algn="l" defTabSz="649681" rtl="0" eaLnBrk="1" latinLnBrk="0" hangingPunct="1">
        <a:defRPr sz="1279" kern="1200">
          <a:solidFill>
            <a:schemeClr val="tx1"/>
          </a:solidFill>
          <a:latin typeface="+mn-lt"/>
          <a:ea typeface="+mn-ea"/>
          <a:cs typeface="+mn-cs"/>
        </a:defRPr>
      </a:lvl1pPr>
      <a:lvl2pPr marL="324841" algn="l" defTabSz="649681" rtl="0" eaLnBrk="1" latinLnBrk="0" hangingPunct="1">
        <a:defRPr sz="1279" kern="1200">
          <a:solidFill>
            <a:schemeClr val="tx1"/>
          </a:solidFill>
          <a:latin typeface="+mn-lt"/>
          <a:ea typeface="+mn-ea"/>
          <a:cs typeface="+mn-cs"/>
        </a:defRPr>
      </a:lvl2pPr>
      <a:lvl3pPr marL="649681" algn="l" defTabSz="649681" rtl="0" eaLnBrk="1" latinLnBrk="0" hangingPunct="1">
        <a:defRPr sz="1279" kern="1200">
          <a:solidFill>
            <a:schemeClr val="tx1"/>
          </a:solidFill>
          <a:latin typeface="+mn-lt"/>
          <a:ea typeface="+mn-ea"/>
          <a:cs typeface="+mn-cs"/>
        </a:defRPr>
      </a:lvl3pPr>
      <a:lvl4pPr marL="974522" algn="l" defTabSz="649681" rtl="0" eaLnBrk="1" latinLnBrk="0" hangingPunct="1">
        <a:defRPr sz="1279" kern="1200">
          <a:solidFill>
            <a:schemeClr val="tx1"/>
          </a:solidFill>
          <a:latin typeface="+mn-lt"/>
          <a:ea typeface="+mn-ea"/>
          <a:cs typeface="+mn-cs"/>
        </a:defRPr>
      </a:lvl4pPr>
      <a:lvl5pPr marL="1299362" algn="l" defTabSz="649681" rtl="0" eaLnBrk="1" latinLnBrk="0" hangingPunct="1">
        <a:defRPr sz="1279" kern="1200">
          <a:solidFill>
            <a:schemeClr val="tx1"/>
          </a:solidFill>
          <a:latin typeface="+mn-lt"/>
          <a:ea typeface="+mn-ea"/>
          <a:cs typeface="+mn-cs"/>
        </a:defRPr>
      </a:lvl5pPr>
      <a:lvl6pPr marL="1624203" algn="l" defTabSz="649681" rtl="0" eaLnBrk="1" latinLnBrk="0" hangingPunct="1">
        <a:defRPr sz="1279" kern="1200">
          <a:solidFill>
            <a:schemeClr val="tx1"/>
          </a:solidFill>
          <a:latin typeface="+mn-lt"/>
          <a:ea typeface="+mn-ea"/>
          <a:cs typeface="+mn-cs"/>
        </a:defRPr>
      </a:lvl6pPr>
      <a:lvl7pPr marL="1949044" algn="l" defTabSz="649681" rtl="0" eaLnBrk="1" latinLnBrk="0" hangingPunct="1">
        <a:defRPr sz="1279" kern="1200">
          <a:solidFill>
            <a:schemeClr val="tx1"/>
          </a:solidFill>
          <a:latin typeface="+mn-lt"/>
          <a:ea typeface="+mn-ea"/>
          <a:cs typeface="+mn-cs"/>
        </a:defRPr>
      </a:lvl7pPr>
      <a:lvl8pPr marL="2273884" algn="l" defTabSz="649681" rtl="0" eaLnBrk="1" latinLnBrk="0" hangingPunct="1">
        <a:defRPr sz="1279" kern="1200">
          <a:solidFill>
            <a:schemeClr val="tx1"/>
          </a:solidFill>
          <a:latin typeface="+mn-lt"/>
          <a:ea typeface="+mn-ea"/>
          <a:cs typeface="+mn-cs"/>
        </a:defRPr>
      </a:lvl8pPr>
      <a:lvl9pPr marL="2598725" algn="l" defTabSz="649681" rtl="0" eaLnBrk="1" latinLnBrk="0" hangingPunct="1">
        <a:defRPr sz="127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0.png"/><Relationship Id="rId18" Type="http://schemas.openxmlformats.org/officeDocument/2006/relationships/image" Target="../media/image11.emf"/><Relationship Id="rId26" Type="http://schemas.openxmlformats.org/officeDocument/2006/relationships/image" Target="../media/image15.png"/><Relationship Id="rId3" Type="http://schemas.openxmlformats.org/officeDocument/2006/relationships/image" Target="../media/image1.emf"/><Relationship Id="rId21" Type="http://schemas.openxmlformats.org/officeDocument/2006/relationships/image" Target="../media/image18.pn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4.png"/><Relationship Id="rId25" Type="http://schemas.openxmlformats.org/officeDocument/2006/relationships/image" Target="../media/image14.emf"/><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7.png"/><Relationship Id="rId29" Type="http://schemas.openxmlformats.org/officeDocument/2006/relationships/image" Target="../media/image22.png"/><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image" Target="../media/image9.png"/><Relationship Id="rId24" Type="http://schemas.openxmlformats.org/officeDocument/2006/relationships/image" Target="../media/image13.emf"/><Relationship Id="rId5" Type="http://schemas.openxmlformats.org/officeDocument/2006/relationships/image" Target="../media/image3.jpeg"/><Relationship Id="rId15" Type="http://schemas.openxmlformats.org/officeDocument/2006/relationships/image" Target="../media/image12.png"/><Relationship Id="rId23" Type="http://schemas.openxmlformats.org/officeDocument/2006/relationships/image" Target="../media/image12.emf"/><Relationship Id="rId28" Type="http://schemas.openxmlformats.org/officeDocument/2006/relationships/image" Target="../media/image21.png"/><Relationship Id="rId10" Type="http://schemas.openxmlformats.org/officeDocument/2006/relationships/image" Target="../media/image8.png"/><Relationship Id="rId19" Type="http://schemas.openxmlformats.org/officeDocument/2006/relationships/image" Target="../media/image16.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1.png"/><Relationship Id="rId22" Type="http://schemas.openxmlformats.org/officeDocument/2006/relationships/image" Target="../media/image19.png"/><Relationship Id="rId27" Type="http://schemas.openxmlformats.org/officeDocument/2006/relationships/image" Target="../media/image20.png"/><Relationship Id="rId30" Type="http://schemas.openxmlformats.org/officeDocument/2006/relationships/image" Target="../media/image2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Image 163"/>
          <p:cNvPicPr/>
          <p:nvPr/>
        </p:nvPicPr>
        <p:blipFill rotWithShape="1">
          <a:blip r:embed="rId3">
            <a:extLst>
              <a:ext uri="{28A0092B-C50C-407E-A947-70E740481C1C}">
                <a14:useLocalDpi xmlns:a14="http://schemas.microsoft.com/office/drawing/2010/main" val="0"/>
              </a:ext>
            </a:extLst>
          </a:blip>
          <a:srcRect r="6082"/>
          <a:stretch/>
        </p:blipFill>
        <p:spPr bwMode="auto">
          <a:xfrm>
            <a:off x="10540060" y="6829160"/>
            <a:ext cx="3758127" cy="2346788"/>
          </a:xfrm>
          <a:prstGeom prst="rect">
            <a:avLst/>
          </a:prstGeom>
          <a:noFill/>
          <a:ln>
            <a:noFill/>
          </a:ln>
          <a:extLst>
            <a:ext uri="{53640926-AAD7-44D8-BBD7-CCE9431645EC}">
              <a14:shadowObscured xmlns:a14="http://schemas.microsoft.com/office/drawing/2010/main"/>
            </a:ext>
          </a:extLst>
        </p:spPr>
      </p:pic>
      <p:pic>
        <p:nvPicPr>
          <p:cNvPr id="56" name="Image 55"/>
          <p:cNvPicPr/>
          <p:nvPr/>
        </p:nvPicPr>
        <p:blipFill rotWithShape="1">
          <a:blip r:embed="rId4"/>
          <a:srcRect l="35946" t="4613" b="1"/>
          <a:stretch/>
        </p:blipFill>
        <p:spPr>
          <a:xfrm>
            <a:off x="6144358" y="2249701"/>
            <a:ext cx="927860" cy="479723"/>
          </a:xfrm>
          <a:prstGeom prst="rect">
            <a:avLst/>
          </a:prstGeom>
        </p:spPr>
      </p:pic>
      <p:cxnSp>
        <p:nvCxnSpPr>
          <p:cNvPr id="3" name="Connecteur droit 2"/>
          <p:cNvCxnSpPr/>
          <p:nvPr/>
        </p:nvCxnSpPr>
        <p:spPr bwMode="auto">
          <a:xfrm flipV="1">
            <a:off x="7232114" y="784992"/>
            <a:ext cx="0" cy="2657508"/>
          </a:xfrm>
          <a:prstGeom prst="line">
            <a:avLst/>
          </a:prstGeom>
          <a:solidFill>
            <a:schemeClr val="accent1"/>
          </a:solidFill>
          <a:ln w="38100" cap="flat" cmpd="sng" algn="ctr">
            <a:solidFill>
              <a:srgbClr val="B8001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Groupe 3"/>
          <p:cNvGrpSpPr/>
          <p:nvPr/>
        </p:nvGrpSpPr>
        <p:grpSpPr>
          <a:xfrm>
            <a:off x="-1910" y="-7752"/>
            <a:ext cx="14479909" cy="796055"/>
            <a:chOff x="-1909" y="-7752"/>
            <a:chExt cx="13534928" cy="796055"/>
          </a:xfrm>
        </p:grpSpPr>
        <p:pic>
          <p:nvPicPr>
            <p:cNvPr id="15440" name="Picture 80" descr="Bandeau"/>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09" y="0"/>
              <a:ext cx="7309184" cy="788303"/>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80" descr="Bandeau"/>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610" r="12532"/>
            <a:stretch/>
          </p:blipFill>
          <p:spPr bwMode="auto">
            <a:xfrm>
              <a:off x="902296" y="-7752"/>
              <a:ext cx="12630723" cy="796055"/>
            </a:xfrm>
            <a:prstGeom prst="rect">
              <a:avLst/>
            </a:prstGeom>
            <a:noFill/>
            <a:extLst>
              <a:ext uri="{909E8E84-426E-40DD-AFC4-6F175D3DCCD1}">
                <a14:hiddenFill xmlns:a14="http://schemas.microsoft.com/office/drawing/2010/main">
                  <a:solidFill>
                    <a:srgbClr val="FFFFFF"/>
                  </a:solidFill>
                </a14:hiddenFill>
              </a:ext>
            </a:extLst>
          </p:spPr>
        </p:pic>
      </p:grpSp>
      <p:sp>
        <p:nvSpPr>
          <p:cNvPr id="15380" name="Text Box 29"/>
          <p:cNvSpPr txBox="1">
            <a:spLocks noChangeArrowheads="1"/>
          </p:cNvSpPr>
          <p:nvPr/>
        </p:nvSpPr>
        <p:spPr bwMode="auto">
          <a:xfrm>
            <a:off x="2558754" y="72782"/>
            <a:ext cx="907273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en-US" altLang="ja-JP" sz="1800" dirty="0" smtClean="0">
                <a:solidFill>
                  <a:schemeClr val="bg1"/>
                </a:solidFill>
                <a:latin typeface="Eras Bold ITC" panose="020B0907030504020204" pitchFamily="34" charset="0"/>
                <a:ea typeface="ＭＳ Ｐゴシック" pitchFamily="34" charset="-128"/>
              </a:rPr>
              <a:t>INDUCED CURRENTS AND AC LOSSES MODELS FOR A BUTT-JOINT WITH RUTHERFORDS SHUNTS</a:t>
            </a:r>
            <a:endParaRPr lang="fr-FR" altLang="ja-JP" sz="1800" dirty="0">
              <a:solidFill>
                <a:schemeClr val="bg1"/>
              </a:solidFill>
              <a:latin typeface="Eras Bold ITC" panose="020B0907030504020204" pitchFamily="34" charset="0"/>
              <a:ea typeface="ＭＳ Ｐゴシック" pitchFamily="34" charset="-128"/>
            </a:endParaRPr>
          </a:p>
        </p:txBody>
      </p:sp>
      <p:sp>
        <p:nvSpPr>
          <p:cNvPr id="15388" name="Rectangle 7"/>
          <p:cNvSpPr>
            <a:spLocks noChangeArrowheads="1"/>
          </p:cNvSpPr>
          <p:nvPr/>
        </p:nvSpPr>
        <p:spPr bwMode="auto">
          <a:xfrm>
            <a:off x="3584408" y="-177356"/>
            <a:ext cx="184731" cy="35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fr-FR" sz="1705"/>
          </a:p>
        </p:txBody>
      </p:sp>
      <p:sp>
        <p:nvSpPr>
          <p:cNvPr id="34" name="Text Box 566"/>
          <p:cNvSpPr txBox="1">
            <a:spLocks noChangeArrowheads="1"/>
          </p:cNvSpPr>
          <p:nvPr/>
        </p:nvSpPr>
        <p:spPr bwMode="auto">
          <a:xfrm>
            <a:off x="-13772" y="1476425"/>
            <a:ext cx="7255412" cy="276999"/>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fr-FR" sz="1200" b="1" dirty="0" smtClean="0">
                <a:solidFill>
                  <a:schemeClr val="bg1"/>
                </a:solidFill>
                <a:latin typeface="Eras Demi ITC" panose="020B0805030504020804" pitchFamily="34" charset="0"/>
              </a:rPr>
              <a:t>JOINT DESIGNS &amp; MAIN PARAMETERS                               DC RESISTANCE EVALUATION</a:t>
            </a:r>
            <a:endParaRPr lang="fr-FR" sz="1100" b="1" dirty="0">
              <a:latin typeface="Eras Demi ITC" panose="020B0805030504020804" pitchFamily="34" charset="0"/>
            </a:endParaRPr>
          </a:p>
        </p:txBody>
      </p:sp>
      <p:sp>
        <p:nvSpPr>
          <p:cNvPr id="15382" name="Rectangle 197"/>
          <p:cNvSpPr>
            <a:spLocks noChangeArrowheads="1"/>
          </p:cNvSpPr>
          <p:nvPr/>
        </p:nvSpPr>
        <p:spPr bwMode="auto">
          <a:xfrm>
            <a:off x="811238" y="918881"/>
            <a:ext cx="3168352" cy="44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228600" indent="-228600">
              <a:spcBef>
                <a:spcPts val="355"/>
              </a:spcBef>
              <a:buAutoNum type="alphaUcPeriod"/>
            </a:pPr>
            <a:r>
              <a:rPr lang="en-US" sz="995" b="1" u="sng" dirty="0" smtClean="0">
                <a:latin typeface="Eras Demi ITC" panose="020B0805030504020804" pitchFamily="34" charset="0"/>
                <a:cs typeface="Times New Roman" pitchFamily="18" charset="0"/>
              </a:rPr>
              <a:t>Torre</a:t>
            </a:r>
            <a:r>
              <a:rPr lang="en-US" sz="995" b="1" u="sng" dirty="0">
                <a:latin typeface="Eras Demi ITC" panose="020B0805030504020804" pitchFamily="34" charset="0"/>
                <a:cs typeface="Times New Roman" pitchFamily="18" charset="0"/>
              </a:rPr>
              <a:t>,</a:t>
            </a:r>
            <a:r>
              <a:rPr lang="en-US" sz="995" b="1" dirty="0">
                <a:latin typeface="Eras Demi ITC" panose="020B0805030504020804" pitchFamily="34" charset="0"/>
                <a:cs typeface="Times New Roman" pitchFamily="18" charset="0"/>
              </a:rPr>
              <a:t> </a:t>
            </a:r>
            <a:r>
              <a:rPr lang="en-US" sz="995" dirty="0" smtClean="0">
                <a:latin typeface="Eras Demi ITC" panose="020B0805030504020804" pitchFamily="34" charset="0"/>
                <a:cs typeface="Times New Roman" pitchFamily="18" charset="0"/>
              </a:rPr>
              <a:t>P</a:t>
            </a:r>
            <a:r>
              <a:rPr lang="en-US" sz="995" dirty="0">
                <a:latin typeface="Eras Demi ITC" panose="020B0805030504020804" pitchFamily="34" charset="0"/>
                <a:cs typeface="Times New Roman" pitchFamily="18" charset="0"/>
              </a:rPr>
              <a:t>. </a:t>
            </a:r>
            <a:r>
              <a:rPr lang="en-US" sz="995" dirty="0" err="1">
                <a:latin typeface="Eras Demi ITC" panose="020B0805030504020804" pitchFamily="34" charset="0"/>
                <a:cs typeface="Times New Roman" pitchFamily="18" charset="0"/>
              </a:rPr>
              <a:t>Decool</a:t>
            </a:r>
            <a:r>
              <a:rPr lang="en-US" sz="995" dirty="0">
                <a:latin typeface="Eras Demi ITC" panose="020B0805030504020804" pitchFamily="34" charset="0"/>
                <a:cs typeface="Times New Roman" pitchFamily="18" charset="0"/>
              </a:rPr>
              <a:t>, </a:t>
            </a:r>
            <a:r>
              <a:rPr lang="en-US" sz="995" dirty="0" smtClean="0">
                <a:latin typeface="Eras Demi ITC" panose="020B0805030504020804" pitchFamily="34" charset="0"/>
                <a:cs typeface="Times New Roman" pitchFamily="18" charset="0"/>
              </a:rPr>
              <a:t>G</a:t>
            </a:r>
            <a:r>
              <a:rPr lang="en-US" sz="995" dirty="0">
                <a:latin typeface="Eras Demi ITC" panose="020B0805030504020804" pitchFamily="34" charset="0"/>
                <a:cs typeface="Times New Roman" pitchFamily="18" charset="0"/>
              </a:rPr>
              <a:t>. </a:t>
            </a:r>
            <a:r>
              <a:rPr lang="en-US" sz="995" dirty="0" err="1" smtClean="0">
                <a:latin typeface="Eras Demi ITC" panose="020B0805030504020804" pitchFamily="34" charset="0"/>
                <a:cs typeface="Times New Roman" pitchFamily="18" charset="0"/>
              </a:rPr>
              <a:t>Jiolat</a:t>
            </a:r>
            <a:endParaRPr lang="en-US" sz="995" dirty="0" smtClean="0">
              <a:latin typeface="Eras Demi ITC" panose="020B0805030504020804" pitchFamily="34" charset="0"/>
              <a:cs typeface="Times New Roman" pitchFamily="18" charset="0"/>
            </a:endParaRPr>
          </a:p>
          <a:p>
            <a:pPr>
              <a:spcBef>
                <a:spcPts val="355"/>
              </a:spcBef>
            </a:pPr>
            <a:r>
              <a:rPr lang="fr-FR" sz="995" dirty="0" smtClean="0">
                <a:latin typeface="Eras Demi ITC" panose="020B0805030504020804" pitchFamily="34" charset="0"/>
                <a:cs typeface="Arial" pitchFamily="34" charset="0"/>
              </a:rPr>
              <a:t>CEA</a:t>
            </a:r>
            <a:r>
              <a:rPr lang="fr-FR" sz="995" dirty="0">
                <a:latin typeface="Eras Demi ITC" panose="020B0805030504020804" pitchFamily="34" charset="0"/>
                <a:cs typeface="Arial" pitchFamily="34" charset="0"/>
              </a:rPr>
              <a:t>, IRFM, F-13108 Saint Paul-lez-Durance </a:t>
            </a:r>
            <a:r>
              <a:rPr lang="fr-FR" sz="995" dirty="0" smtClean="0">
                <a:latin typeface="Eras Demi ITC" panose="020B0805030504020804" pitchFamily="34" charset="0"/>
                <a:cs typeface="Arial" pitchFamily="34" charset="0"/>
              </a:rPr>
              <a:t>France</a:t>
            </a:r>
            <a:endParaRPr lang="fr-FR" sz="995" dirty="0">
              <a:latin typeface="Eras Demi ITC" panose="020B0805030504020804" pitchFamily="34" charset="0"/>
              <a:cs typeface="Arial" pitchFamily="34" charset="0"/>
            </a:endParaRPr>
          </a:p>
        </p:txBody>
      </p:sp>
      <p:sp>
        <p:nvSpPr>
          <p:cNvPr id="59" name="Text Box 566"/>
          <p:cNvSpPr txBox="1">
            <a:spLocks noChangeArrowheads="1"/>
          </p:cNvSpPr>
          <p:nvPr/>
        </p:nvSpPr>
        <p:spPr bwMode="auto">
          <a:xfrm>
            <a:off x="-3925" y="6517667"/>
            <a:ext cx="10210915" cy="276999"/>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spcBef>
                <a:spcPct val="50000"/>
              </a:spcBef>
            </a:pPr>
            <a:r>
              <a:rPr lang="fr-CA" sz="1200" b="1" dirty="0" smtClean="0">
                <a:solidFill>
                  <a:schemeClr val="bg1"/>
                </a:solidFill>
                <a:latin typeface="Eras Demi ITC" panose="020B0805030504020804" pitchFamily="34" charset="0"/>
              </a:rPr>
              <a:t>AC LOSSES - LUD</a:t>
            </a:r>
            <a:endParaRPr lang="fr-FR" sz="1100" b="1" dirty="0">
              <a:latin typeface="Eras Demi ITC" panose="020B0805030504020804" pitchFamily="34" charset="0"/>
            </a:endParaRPr>
          </a:p>
        </p:txBody>
      </p:sp>
      <p:sp>
        <p:nvSpPr>
          <p:cNvPr id="68" name="Text Box 566"/>
          <p:cNvSpPr txBox="1">
            <a:spLocks noChangeArrowheads="1"/>
          </p:cNvSpPr>
          <p:nvPr/>
        </p:nvSpPr>
        <p:spPr bwMode="auto">
          <a:xfrm>
            <a:off x="10596820" y="4695332"/>
            <a:ext cx="3904355" cy="276999"/>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fr-CA" sz="1200" b="1" dirty="0" smtClean="0">
                <a:solidFill>
                  <a:schemeClr val="bg1"/>
                </a:solidFill>
                <a:latin typeface="Eras Demi ITC" panose="020B0805030504020804" pitchFamily="34" charset="0"/>
              </a:rPr>
              <a:t>MOCKUP &amp; TEST</a:t>
            </a:r>
            <a:endParaRPr lang="fr-FR" sz="1100" b="1" dirty="0">
              <a:latin typeface="Eras Demi ITC" panose="020B0805030504020804" pitchFamily="34" charset="0"/>
            </a:endParaRPr>
          </a:p>
        </p:txBody>
      </p:sp>
      <p:sp>
        <p:nvSpPr>
          <p:cNvPr id="40" name="Rectangle 197"/>
          <p:cNvSpPr>
            <a:spLocks noChangeArrowheads="1"/>
          </p:cNvSpPr>
          <p:nvPr/>
        </p:nvSpPr>
        <p:spPr bwMode="auto">
          <a:xfrm>
            <a:off x="7245558" y="782905"/>
            <a:ext cx="7217150" cy="101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ts val="355"/>
              </a:spcBef>
            </a:pPr>
            <a:r>
              <a:rPr lang="en-US" sz="995" dirty="0">
                <a:latin typeface="Eras Demi ITC" panose="020B0805030504020804" pitchFamily="34" charset="0"/>
                <a:cs typeface="Times New Roman" pitchFamily="18" charset="0"/>
              </a:rPr>
              <a:t>The </a:t>
            </a:r>
            <a:r>
              <a:rPr lang="en-US" sz="995" b="1" dirty="0">
                <a:solidFill>
                  <a:schemeClr val="accent2"/>
                </a:solidFill>
                <a:latin typeface="Eras Demi ITC" panose="020B0805030504020804" pitchFamily="34" charset="0"/>
                <a:cs typeface="Times New Roman" pitchFamily="18" charset="0"/>
              </a:rPr>
              <a:t>ITER Central Solenoid </a:t>
            </a:r>
            <a:r>
              <a:rPr lang="en-US" sz="995" dirty="0">
                <a:latin typeface="Eras Demi ITC" panose="020B0805030504020804" pitchFamily="34" charset="0"/>
                <a:cs typeface="Times New Roman" pitchFamily="18" charset="0"/>
              </a:rPr>
              <a:t>(CS) has terminal butt-type joints called Coaxial joints. It was decided to study a design of this joint with </a:t>
            </a:r>
            <a:r>
              <a:rPr lang="en-US" sz="995" dirty="0" err="1">
                <a:latin typeface="Eras Demi ITC" panose="020B0805030504020804" pitchFamily="34" charset="0"/>
                <a:cs typeface="Times New Roman" pitchFamily="18" charset="0"/>
              </a:rPr>
              <a:t>rutherford</a:t>
            </a:r>
            <a:r>
              <a:rPr lang="en-US" sz="995" dirty="0">
                <a:latin typeface="Eras Demi ITC" panose="020B0805030504020804" pitchFamily="34" charset="0"/>
                <a:cs typeface="Times New Roman" pitchFamily="18" charset="0"/>
              </a:rPr>
              <a:t> shunts, and to build models for its resistive and inductive behaviors. In particular, the behavior of the joint under magnetic field transients is investigated with various analytical models that are compared with a FEM model. The key point of the study was to verify that the induced currents were reasonable and would not induce flux jumps in the </a:t>
            </a:r>
            <a:r>
              <a:rPr lang="en-US" sz="995" dirty="0" err="1">
                <a:latin typeface="Eras Demi ITC" panose="020B0805030504020804" pitchFamily="34" charset="0"/>
                <a:cs typeface="Times New Roman" pitchFamily="18" charset="0"/>
              </a:rPr>
              <a:t>rutherfords</a:t>
            </a:r>
            <a:r>
              <a:rPr lang="en-US" sz="995" dirty="0">
                <a:latin typeface="Eras Demi ITC" panose="020B0805030504020804" pitchFamily="34" charset="0"/>
                <a:cs typeface="Times New Roman" pitchFamily="18" charset="0"/>
              </a:rPr>
              <a:t>. A prototype with simplified geometry was tested in the CEA </a:t>
            </a:r>
            <a:r>
              <a:rPr lang="en-US" sz="995" dirty="0" err="1">
                <a:latin typeface="Eras Demi ITC" panose="020B0805030504020804" pitchFamily="34" charset="0"/>
                <a:cs typeface="Times New Roman" pitchFamily="18" charset="0"/>
              </a:rPr>
              <a:t>Josefa</a:t>
            </a:r>
            <a:r>
              <a:rPr lang="en-US" sz="995" dirty="0">
                <a:latin typeface="Eras Demi ITC" panose="020B0805030504020804" pitchFamily="34" charset="0"/>
                <a:cs typeface="Times New Roman" pitchFamily="18" charset="0"/>
              </a:rPr>
              <a:t> facility under various field ramps. The results are presented and </a:t>
            </a:r>
            <a:r>
              <a:rPr lang="en-US" sz="995" dirty="0" smtClean="0">
                <a:latin typeface="Eras Demi ITC" panose="020B0805030504020804" pitchFamily="34" charset="0"/>
                <a:cs typeface="Times New Roman" pitchFamily="18" charset="0"/>
              </a:rPr>
              <a:t>discussed</a:t>
            </a:r>
            <a:r>
              <a:rPr lang="en-US" sz="995" dirty="0">
                <a:latin typeface="Eras Demi ITC" panose="020B0805030504020804" pitchFamily="34" charset="0"/>
                <a:cs typeface="Times New Roman" pitchFamily="18" charset="0"/>
              </a:rPr>
              <a:t>.</a:t>
            </a:r>
            <a:endParaRPr lang="fr-FR" sz="995" dirty="0">
              <a:latin typeface="Eras Demi ITC" panose="020B0805030504020804" pitchFamily="34" charset="0"/>
              <a:cs typeface="Arial" pitchFamily="34" charset="0"/>
            </a:endParaRPr>
          </a:p>
        </p:txBody>
      </p:sp>
      <p:sp>
        <p:nvSpPr>
          <p:cNvPr id="84" name="Rectangle 197"/>
          <p:cNvSpPr>
            <a:spLocks noChangeArrowheads="1"/>
          </p:cNvSpPr>
          <p:nvPr/>
        </p:nvSpPr>
        <p:spPr bwMode="auto">
          <a:xfrm>
            <a:off x="10596820" y="5046988"/>
            <a:ext cx="3838662" cy="807401"/>
          </a:xfrm>
          <a:prstGeom prst="rect">
            <a:avLst/>
          </a:prstGeom>
          <a:solidFill>
            <a:schemeClr val="bg1"/>
          </a:solidFill>
          <a:ln>
            <a:noFill/>
          </a:ln>
          <a:extLst/>
        </p:spPr>
        <p:txBody>
          <a:bodyPr wrap="square">
            <a:spAutoFit/>
          </a:bodyPr>
          <a:lstStyle/>
          <a:p>
            <a:pPr algn="just">
              <a:spcBef>
                <a:spcPts val="355"/>
              </a:spcBef>
            </a:pPr>
            <a:r>
              <a:rPr lang="fr-CA" sz="995" dirty="0" smtClean="0">
                <a:latin typeface="Eras Light ITC" panose="020B0402030504020804" pitchFamily="34" charset="0"/>
                <a:cs typeface="Times New Roman" pitchFamily="18" charset="0"/>
              </a:rPr>
              <a:t>A </a:t>
            </a:r>
            <a:r>
              <a:rPr lang="fr-CA" sz="995" dirty="0" err="1" smtClean="0">
                <a:latin typeface="Eras Light ITC" panose="020B0402030504020804" pitchFamily="34" charset="0"/>
                <a:cs typeface="Times New Roman" pitchFamily="18" charset="0"/>
              </a:rPr>
              <a:t>simplified</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mockup</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was</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manufactured</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using</a:t>
            </a:r>
            <a:r>
              <a:rPr lang="fr-CA" sz="995" dirty="0" smtClean="0">
                <a:latin typeface="Eras Light ITC" panose="020B0402030504020804" pitchFamily="34" charset="0"/>
                <a:cs typeface="Times New Roman" pitchFamily="18" charset="0"/>
              </a:rPr>
              <a:t> </a:t>
            </a:r>
            <a:r>
              <a:rPr lang="fr-CA" sz="995" b="1" dirty="0" err="1" smtClean="0">
                <a:solidFill>
                  <a:srgbClr val="0000FF"/>
                </a:solidFill>
                <a:latin typeface="Eras Light ITC" panose="020B0402030504020804" pitchFamily="34" charset="0"/>
                <a:cs typeface="Times New Roman" pitchFamily="18" charset="0"/>
              </a:rPr>
              <a:t>rutherfords</a:t>
            </a:r>
            <a:r>
              <a:rPr lang="fr-CA" sz="995" b="1" dirty="0" smtClean="0">
                <a:solidFill>
                  <a:srgbClr val="0000FF"/>
                </a:solidFill>
                <a:latin typeface="Eras Light ITC" panose="020B0402030504020804" pitchFamily="34" charset="0"/>
                <a:cs typeface="Times New Roman" pitchFamily="18" charset="0"/>
              </a:rPr>
              <a:t> </a:t>
            </a:r>
            <a:r>
              <a:rPr lang="fr-CA" sz="995" b="1" dirty="0" err="1" smtClean="0">
                <a:solidFill>
                  <a:srgbClr val="0000FF"/>
                </a:solidFill>
                <a:latin typeface="Eras Light ITC" panose="020B0402030504020804" pitchFamily="34" charset="0"/>
                <a:cs typeface="Times New Roman" pitchFamily="18" charset="0"/>
              </a:rPr>
              <a:t>cables</a:t>
            </a:r>
            <a:r>
              <a:rPr lang="fr-CA" sz="995" b="1" dirty="0" smtClean="0">
                <a:solidFill>
                  <a:srgbClr val="0000FF"/>
                </a:solidFill>
                <a:latin typeface="Eras Light ITC" panose="020B0402030504020804" pitchFamily="34" charset="0"/>
                <a:cs typeface="Times New Roman" pitchFamily="18" charset="0"/>
              </a:rPr>
              <a:t> </a:t>
            </a:r>
            <a:r>
              <a:rPr lang="fr-CA" sz="995" b="1" dirty="0" err="1" smtClean="0">
                <a:solidFill>
                  <a:srgbClr val="0000FF"/>
                </a:solidFill>
                <a:latin typeface="Eras Light ITC" panose="020B0402030504020804" pitchFamily="34" charset="0"/>
                <a:cs typeface="Times New Roman" pitchFamily="18" charset="0"/>
              </a:rPr>
              <a:t>soldered</a:t>
            </a:r>
            <a:r>
              <a:rPr lang="fr-CA" sz="995" b="1" dirty="0" smtClean="0">
                <a:solidFill>
                  <a:srgbClr val="0000FF"/>
                </a:solidFill>
                <a:latin typeface="Eras Light ITC" panose="020B0402030504020804" pitchFamily="34" charset="0"/>
                <a:cs typeface="Times New Roman" pitchFamily="18" charset="0"/>
              </a:rPr>
              <a:t> to a </a:t>
            </a:r>
            <a:r>
              <a:rPr lang="fr-CA" sz="995" b="1" dirty="0" err="1" smtClean="0">
                <a:solidFill>
                  <a:srgbClr val="0000FF"/>
                </a:solidFill>
                <a:latin typeface="Eras Light ITC" panose="020B0402030504020804" pitchFamily="34" charset="0"/>
                <a:cs typeface="Times New Roman" pitchFamily="18" charset="0"/>
              </a:rPr>
              <a:t>copper</a:t>
            </a:r>
            <a:r>
              <a:rPr lang="fr-CA" sz="995" b="1" dirty="0" smtClean="0">
                <a:solidFill>
                  <a:srgbClr val="0000FF"/>
                </a:solidFill>
                <a:latin typeface="Eras Light ITC" panose="020B0402030504020804" pitchFamily="34" charset="0"/>
                <a:cs typeface="Times New Roman" pitchFamily="18" charset="0"/>
              </a:rPr>
              <a:t> block </a:t>
            </a:r>
            <a:r>
              <a:rPr lang="fr-CA" sz="995" dirty="0" err="1" smtClean="0">
                <a:latin typeface="Eras Light ITC" panose="020B0402030504020804" pitchFamily="34" charset="0"/>
                <a:cs typeface="Times New Roman" pitchFamily="18" charset="0"/>
              </a:rPr>
              <a:t>with</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similar</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geometry</a:t>
            </a:r>
            <a:r>
              <a:rPr lang="fr-CA" sz="995" dirty="0" smtClean="0">
                <a:latin typeface="Eras Light ITC" panose="020B0402030504020804" pitchFamily="34" charset="0"/>
                <a:cs typeface="Times New Roman" pitchFamily="18" charset="0"/>
              </a:rPr>
              <a:t>.</a:t>
            </a:r>
          </a:p>
          <a:p>
            <a:pPr algn="just">
              <a:spcBef>
                <a:spcPts val="355"/>
              </a:spcBef>
            </a:pPr>
            <a:endParaRPr lang="fr-CA" sz="995" dirty="0">
              <a:latin typeface="Eras Light ITC" panose="020B0402030504020804" pitchFamily="34" charset="0"/>
              <a:cs typeface="Times New Roman" pitchFamily="18" charset="0"/>
            </a:endParaRPr>
          </a:p>
          <a:p>
            <a:pPr algn="just">
              <a:spcBef>
                <a:spcPts val="355"/>
              </a:spcBef>
            </a:pPr>
            <a:endParaRPr lang="fr-FR" sz="995" dirty="0">
              <a:latin typeface="Eras Light ITC" panose="020B0402030504020804" pitchFamily="34" charset="0"/>
              <a:cs typeface="Arial" pitchFamily="34" charset="0"/>
            </a:endParaRPr>
          </a:p>
        </p:txBody>
      </p:sp>
      <p:cxnSp>
        <p:nvCxnSpPr>
          <p:cNvPr id="46" name="Connecteur droit 45"/>
          <p:cNvCxnSpPr/>
          <p:nvPr/>
        </p:nvCxnSpPr>
        <p:spPr bwMode="auto">
          <a:xfrm flipV="1">
            <a:off x="10191328" y="9175948"/>
            <a:ext cx="0" cy="1111052"/>
          </a:xfrm>
          <a:prstGeom prst="line">
            <a:avLst/>
          </a:prstGeom>
          <a:solidFill>
            <a:schemeClr val="accent1"/>
          </a:solidFill>
          <a:ln w="38100" cap="flat" cmpd="sng" algn="ctr">
            <a:solidFill>
              <a:srgbClr val="B8001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7" name="Text Box 566"/>
          <p:cNvSpPr txBox="1">
            <a:spLocks noChangeArrowheads="1"/>
          </p:cNvSpPr>
          <p:nvPr/>
        </p:nvSpPr>
        <p:spPr bwMode="auto">
          <a:xfrm>
            <a:off x="10206990" y="9175948"/>
            <a:ext cx="4271010" cy="276999"/>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fr-CA" sz="1200" b="1" dirty="0" smtClean="0">
                <a:solidFill>
                  <a:schemeClr val="bg1"/>
                </a:solidFill>
                <a:latin typeface="Eras Demi ITC" panose="020B0805030504020804" pitchFamily="34" charset="0"/>
              </a:rPr>
              <a:t>CONCLUSION</a:t>
            </a:r>
            <a:endParaRPr lang="fr-FR" sz="1100" b="1" dirty="0">
              <a:latin typeface="Eras Demi ITC" panose="020B0805030504020804" pitchFamily="34" charset="0"/>
            </a:endParaRPr>
          </a:p>
        </p:txBody>
      </p:sp>
      <p:sp>
        <p:nvSpPr>
          <p:cNvPr id="10" name="Rectangle 9"/>
          <p:cNvSpPr/>
          <p:nvPr/>
        </p:nvSpPr>
        <p:spPr>
          <a:xfrm>
            <a:off x="10199460" y="9453347"/>
            <a:ext cx="4301715" cy="857927"/>
          </a:xfrm>
          <a:prstGeom prst="rect">
            <a:avLst/>
          </a:prstGeom>
        </p:spPr>
        <p:txBody>
          <a:bodyPr wrap="square">
            <a:spAutoFit/>
          </a:bodyPr>
          <a:lstStyle/>
          <a:p>
            <a:pPr lvl="0" algn="just">
              <a:spcBef>
                <a:spcPts val="355"/>
              </a:spcBef>
            </a:pPr>
            <a:r>
              <a:rPr lang="fr-CA" sz="995" b="1" dirty="0" err="1" smtClean="0">
                <a:solidFill>
                  <a:srgbClr val="000000"/>
                </a:solidFill>
                <a:latin typeface="Eras Light ITC" panose="020B0402030504020804" pitchFamily="34" charset="0"/>
                <a:cs typeface="Times New Roman" pitchFamily="18" charset="0"/>
              </a:rPr>
              <a:t>Two</a:t>
            </a:r>
            <a:r>
              <a:rPr lang="fr-CA" sz="995" b="1" dirty="0" smtClean="0">
                <a:solidFill>
                  <a:srgbClr val="000000"/>
                </a:solidFill>
                <a:latin typeface="Eras Light ITC" panose="020B0402030504020804" pitchFamily="34" charset="0"/>
                <a:cs typeface="Times New Roman" pitchFamily="18" charset="0"/>
              </a:rPr>
              <a:t> coaxial joint designs are </a:t>
            </a:r>
            <a:r>
              <a:rPr lang="fr-CA" sz="995" b="1" dirty="0" err="1" smtClean="0">
                <a:solidFill>
                  <a:srgbClr val="000000"/>
                </a:solidFill>
                <a:latin typeface="Eras Light ITC" panose="020B0402030504020804" pitchFamily="34" charset="0"/>
                <a:cs typeface="Times New Roman" pitchFamily="18" charset="0"/>
              </a:rPr>
              <a:t>still</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being</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investigated</a:t>
            </a:r>
            <a:r>
              <a:rPr lang="fr-CA" sz="995" b="1" dirty="0" smtClean="0">
                <a:solidFill>
                  <a:srgbClr val="000000"/>
                </a:solidFill>
                <a:latin typeface="Eras Light ITC" panose="020B0402030504020804" pitchFamily="34" charset="0"/>
                <a:cs typeface="Times New Roman" pitchFamily="18" charset="0"/>
              </a:rPr>
              <a:t>. For </a:t>
            </a:r>
            <a:r>
              <a:rPr lang="fr-CA" sz="995" b="1" dirty="0" err="1" smtClean="0">
                <a:solidFill>
                  <a:srgbClr val="000000"/>
                </a:solidFill>
                <a:latin typeface="Eras Light ITC" panose="020B0402030504020804" pitchFamily="34" charset="0"/>
                <a:cs typeface="Times New Roman" pitchFamily="18" charset="0"/>
              </a:rPr>
              <a:t>both</a:t>
            </a:r>
            <a:r>
              <a:rPr lang="fr-CA" sz="995" b="1" dirty="0" smtClean="0">
                <a:solidFill>
                  <a:srgbClr val="000000"/>
                </a:solidFill>
                <a:latin typeface="Eras Light ITC" panose="020B0402030504020804" pitchFamily="34" charset="0"/>
                <a:cs typeface="Times New Roman" pitchFamily="18" charset="0"/>
              </a:rPr>
              <a:t> designs, an AC </a:t>
            </a:r>
            <a:r>
              <a:rPr lang="fr-CA" sz="995" b="1" dirty="0" err="1" smtClean="0">
                <a:solidFill>
                  <a:srgbClr val="000000"/>
                </a:solidFill>
                <a:latin typeface="Eras Light ITC" panose="020B0402030504020804" pitchFamily="34" charset="0"/>
                <a:cs typeface="Times New Roman" pitchFamily="18" charset="0"/>
              </a:rPr>
              <a:t>losses</a:t>
            </a:r>
            <a:r>
              <a:rPr lang="fr-CA" sz="995" b="1" dirty="0" smtClean="0">
                <a:solidFill>
                  <a:srgbClr val="000000"/>
                </a:solidFill>
                <a:latin typeface="Eras Light ITC" panose="020B0402030504020804" pitchFamily="34" charset="0"/>
                <a:cs typeface="Times New Roman" pitchFamily="18" charset="0"/>
              </a:rPr>
              <a:t> and </a:t>
            </a:r>
            <a:r>
              <a:rPr lang="fr-CA" sz="995" b="1" dirty="0" err="1" smtClean="0">
                <a:solidFill>
                  <a:srgbClr val="000000"/>
                </a:solidFill>
                <a:latin typeface="Eras Light ITC" panose="020B0402030504020804" pitchFamily="34" charset="0"/>
                <a:cs typeface="Times New Roman" pitchFamily="18" charset="0"/>
              </a:rPr>
              <a:t>induced</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currents</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assessment</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was</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necessary</a:t>
            </a:r>
            <a:r>
              <a:rPr lang="fr-CA" sz="995" b="1" dirty="0" smtClean="0">
                <a:solidFill>
                  <a:srgbClr val="000000"/>
                </a:solidFill>
                <a:latin typeface="Eras Light ITC" panose="020B0402030504020804" pitchFamily="34" charset="0"/>
                <a:cs typeface="Times New Roman" pitchFamily="18" charset="0"/>
              </a:rPr>
              <a:t>, For the PRD, the model </a:t>
            </a:r>
            <a:r>
              <a:rPr lang="fr-CA" sz="995" b="1" dirty="0" err="1" smtClean="0">
                <a:solidFill>
                  <a:srgbClr val="000000"/>
                </a:solidFill>
                <a:latin typeface="Eras Light ITC" panose="020B0402030504020804" pitchFamily="34" charset="0"/>
                <a:cs typeface="Times New Roman" pitchFamily="18" charset="0"/>
              </a:rPr>
              <a:t>is</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based</a:t>
            </a:r>
            <a:r>
              <a:rPr lang="fr-CA" sz="995" b="1" dirty="0" smtClean="0">
                <a:solidFill>
                  <a:srgbClr val="000000"/>
                </a:solidFill>
                <a:latin typeface="Eras Light ITC" panose="020B0402030504020804" pitchFamily="34" charset="0"/>
                <a:cs typeface="Times New Roman" pitchFamily="18" charset="0"/>
              </a:rPr>
              <a:t> on  </a:t>
            </a:r>
            <a:r>
              <a:rPr lang="fr-CA" sz="995" b="1" dirty="0" err="1" smtClean="0">
                <a:solidFill>
                  <a:srgbClr val="000000"/>
                </a:solidFill>
                <a:latin typeface="Eras Light ITC" panose="020B0402030504020804" pitchFamily="34" charset="0"/>
                <a:cs typeface="Times New Roman" pitchFamily="18" charset="0"/>
              </a:rPr>
              <a:t>magnetic</a:t>
            </a:r>
            <a:r>
              <a:rPr lang="fr-CA" sz="995" b="1" dirty="0" smtClean="0">
                <a:solidFill>
                  <a:srgbClr val="000000"/>
                </a:solidFill>
                <a:latin typeface="Eras Light ITC" panose="020B0402030504020804" pitchFamily="34" charset="0"/>
                <a:cs typeface="Times New Roman" pitchFamily="18" charset="0"/>
              </a:rPr>
              <a:t> diffusion </a:t>
            </a:r>
            <a:r>
              <a:rPr lang="fr-CA" sz="995" b="1" dirty="0" err="1" smtClean="0">
                <a:solidFill>
                  <a:srgbClr val="000000"/>
                </a:solidFill>
                <a:latin typeface="Eras Light ITC" panose="020B0402030504020804" pitchFamily="34" charset="0"/>
                <a:cs typeface="Times New Roman" pitchFamily="18" charset="0"/>
              </a:rPr>
              <a:t>equation</a:t>
            </a:r>
            <a:r>
              <a:rPr lang="fr-CA" sz="995" b="1" dirty="0" smtClean="0">
                <a:solidFill>
                  <a:srgbClr val="000000"/>
                </a:solidFill>
                <a:latin typeface="Eras Light ITC" panose="020B0402030504020804" pitchFamily="34" charset="0"/>
                <a:cs typeface="Times New Roman" pitchFamily="18" charset="0"/>
              </a:rPr>
              <a:t>, and </a:t>
            </a:r>
            <a:r>
              <a:rPr lang="fr-CA" sz="995" b="1" dirty="0" err="1" smtClean="0">
                <a:solidFill>
                  <a:srgbClr val="000000"/>
                </a:solidFill>
                <a:latin typeface="Eras Light ITC" panose="020B0402030504020804" pitchFamily="34" charset="0"/>
                <a:cs typeface="Times New Roman" pitchFamily="18" charset="0"/>
              </a:rPr>
              <a:t>was</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confronted</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with</a:t>
            </a:r>
            <a:r>
              <a:rPr lang="fr-CA" sz="995" b="1" dirty="0" smtClean="0">
                <a:solidFill>
                  <a:srgbClr val="000000"/>
                </a:solidFill>
                <a:latin typeface="Eras Light ITC" panose="020B0402030504020804" pitchFamily="34" charset="0"/>
                <a:cs typeface="Times New Roman" pitchFamily="18" charset="0"/>
              </a:rPr>
              <a:t> </a:t>
            </a:r>
            <a:r>
              <a:rPr lang="fr-CA" sz="995" b="1" dirty="0" err="1" smtClean="0">
                <a:solidFill>
                  <a:srgbClr val="000000"/>
                </a:solidFill>
                <a:latin typeface="Eras Light ITC" panose="020B0402030504020804" pitchFamily="34" charset="0"/>
                <a:cs typeface="Times New Roman" pitchFamily="18" charset="0"/>
              </a:rPr>
              <a:t>experiment</a:t>
            </a:r>
            <a:r>
              <a:rPr lang="fr-CA" sz="995" b="1" dirty="0" smtClean="0">
                <a:solidFill>
                  <a:srgbClr val="000000"/>
                </a:solidFill>
                <a:latin typeface="Eras Light ITC" panose="020B0402030504020804" pitchFamily="34" charset="0"/>
                <a:cs typeface="Times New Roman" pitchFamily="18" charset="0"/>
              </a:rPr>
              <a:t>. For </a:t>
            </a:r>
            <a:r>
              <a:rPr lang="fr-CA" sz="995" b="1" dirty="0" err="1" smtClean="0">
                <a:solidFill>
                  <a:srgbClr val="000000"/>
                </a:solidFill>
                <a:latin typeface="Eras Light ITC" panose="020B0402030504020804" pitchFamily="34" charset="0"/>
                <a:cs typeface="Times New Roman" pitchFamily="18" charset="0"/>
              </a:rPr>
              <a:t>both</a:t>
            </a:r>
            <a:r>
              <a:rPr lang="fr-CA" sz="995" b="1" dirty="0" smtClean="0">
                <a:solidFill>
                  <a:srgbClr val="000000"/>
                </a:solidFill>
                <a:latin typeface="Eras Light ITC" panose="020B0402030504020804" pitchFamily="34" charset="0"/>
                <a:cs typeface="Times New Roman" pitchFamily="18" charset="0"/>
              </a:rPr>
              <a:t> designs, </a:t>
            </a:r>
            <a:r>
              <a:rPr lang="fr-CA" sz="995" b="1" dirty="0" smtClean="0">
                <a:solidFill>
                  <a:srgbClr val="0000FF"/>
                </a:solidFill>
                <a:latin typeface="Eras Light ITC" panose="020B0402030504020804" pitchFamily="34" charset="0"/>
                <a:cs typeface="Times New Roman" pitchFamily="18" charset="0"/>
              </a:rPr>
              <a:t>0,1T/s </a:t>
            </a:r>
            <a:r>
              <a:rPr lang="fr-CA" sz="995" b="1" dirty="0" err="1" smtClean="0">
                <a:solidFill>
                  <a:srgbClr val="0000FF"/>
                </a:solidFill>
                <a:latin typeface="Eras Light ITC" panose="020B0402030504020804" pitchFamily="34" charset="0"/>
                <a:cs typeface="Times New Roman" pitchFamily="18" charset="0"/>
              </a:rPr>
              <a:t>field</a:t>
            </a:r>
            <a:r>
              <a:rPr lang="fr-CA" sz="995" b="1" dirty="0" smtClean="0">
                <a:solidFill>
                  <a:srgbClr val="0000FF"/>
                </a:solidFill>
                <a:latin typeface="Eras Light ITC" panose="020B0402030504020804" pitchFamily="34" charset="0"/>
                <a:cs typeface="Times New Roman" pitchFamily="18" charset="0"/>
              </a:rPr>
              <a:t> variation, axial and transverse, are acceptable</a:t>
            </a:r>
            <a:r>
              <a:rPr lang="fr-CA" sz="995" b="1" dirty="0" smtClean="0">
                <a:solidFill>
                  <a:srgbClr val="000000"/>
                </a:solidFill>
                <a:latin typeface="Eras Light ITC" panose="020B0402030504020804" pitchFamily="34" charset="0"/>
                <a:cs typeface="Times New Roman" pitchFamily="18" charset="0"/>
              </a:rPr>
              <a:t>.</a:t>
            </a:r>
            <a:endParaRPr lang="fr-FR" sz="995" b="1" dirty="0">
              <a:solidFill>
                <a:srgbClr val="000000"/>
              </a:solidFill>
              <a:latin typeface="Eras Light ITC" panose="020B0402030504020804" pitchFamily="34" charset="0"/>
              <a:cs typeface="Arial" pitchFamily="34" charset="0"/>
            </a:endParaRPr>
          </a:p>
        </p:txBody>
      </p:sp>
      <p:pic>
        <p:nvPicPr>
          <p:cNvPr id="5" name="Picture 2" descr="https://indico.cern.ch/event/763185/images/21259-MT26_Logo-01.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054801" y="7976"/>
            <a:ext cx="2684960" cy="791346"/>
          </a:xfrm>
          <a:prstGeom prst="rect">
            <a:avLst/>
          </a:prstGeom>
          <a:noFill/>
          <a:extLst>
            <a:ext uri="{909E8E84-426E-40DD-AFC4-6F175D3DCCD1}">
              <a14:hiddenFill xmlns:a14="http://schemas.microsoft.com/office/drawing/2010/main">
                <a:solidFill>
                  <a:srgbClr val="FFFFFF"/>
                </a:solidFill>
              </a14:hiddenFill>
            </a:ext>
          </a:extLst>
        </p:spPr>
      </p:pic>
      <p:sp>
        <p:nvSpPr>
          <p:cNvPr id="70" name="Rectangle 197"/>
          <p:cNvSpPr>
            <a:spLocks noChangeArrowheads="1"/>
          </p:cNvSpPr>
          <p:nvPr/>
        </p:nvSpPr>
        <p:spPr bwMode="auto">
          <a:xfrm>
            <a:off x="4527788" y="930260"/>
            <a:ext cx="1511722" cy="44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spcBef>
                <a:spcPts val="355"/>
              </a:spcBef>
            </a:pPr>
            <a:r>
              <a:rPr lang="en-US" sz="995" dirty="0" smtClean="0">
                <a:latin typeface="Eras Demi ITC" panose="020B0805030504020804" pitchFamily="34" charset="0"/>
                <a:cs typeface="Times New Roman" pitchFamily="18" charset="0"/>
              </a:rPr>
              <a:t>T</a:t>
            </a:r>
            <a:r>
              <a:rPr lang="en-US" sz="995" dirty="0">
                <a:latin typeface="Eras Demi ITC" panose="020B0805030504020804" pitchFamily="34" charset="0"/>
                <a:cs typeface="Times New Roman" pitchFamily="18" charset="0"/>
              </a:rPr>
              <a:t>. Schild, E. </a:t>
            </a:r>
            <a:r>
              <a:rPr lang="en-US" sz="995" dirty="0" err="1" smtClean="0">
                <a:latin typeface="Eras Demi ITC" panose="020B0805030504020804" pitchFamily="34" charset="0"/>
                <a:cs typeface="Times New Roman" pitchFamily="18" charset="0"/>
              </a:rPr>
              <a:t>Gaxiola</a:t>
            </a:r>
            <a:endParaRPr lang="en-GB" sz="995" dirty="0">
              <a:latin typeface="Eras Demi ITC" panose="020B0805030504020804" pitchFamily="34" charset="0"/>
              <a:cs typeface="Times New Roman" pitchFamily="18" charset="0"/>
            </a:endParaRPr>
          </a:p>
          <a:p>
            <a:pPr algn="r">
              <a:spcBef>
                <a:spcPts val="355"/>
              </a:spcBef>
            </a:pPr>
            <a:r>
              <a:rPr lang="fr-FR" sz="995" dirty="0" smtClean="0">
                <a:latin typeface="Eras Demi ITC" panose="020B0805030504020804" pitchFamily="34" charset="0"/>
                <a:cs typeface="Arial" pitchFamily="34" charset="0"/>
              </a:rPr>
              <a:t>ITER </a:t>
            </a:r>
            <a:r>
              <a:rPr lang="fr-FR" sz="995" dirty="0" err="1" smtClean="0">
                <a:latin typeface="Eras Demi ITC" panose="020B0805030504020804" pitchFamily="34" charset="0"/>
                <a:cs typeface="Arial" pitchFamily="34" charset="0"/>
              </a:rPr>
              <a:t>Organization</a:t>
            </a:r>
            <a:endParaRPr lang="fr-FR" sz="995" dirty="0">
              <a:latin typeface="Eras Demi ITC" panose="020B0805030504020804" pitchFamily="34" charset="0"/>
              <a:cs typeface="Arial" pitchFamily="34" charset="0"/>
            </a:endParaRPr>
          </a:p>
        </p:txBody>
      </p:sp>
      <p:pic>
        <p:nvPicPr>
          <p:cNvPr id="72" name="Picture 80" descr="Bandeau"/>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86670"/>
          <a:stretch/>
        </p:blipFill>
        <p:spPr bwMode="auto">
          <a:xfrm>
            <a:off x="36750" y="829985"/>
            <a:ext cx="745913" cy="60691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TER Logo NoonYellow.sv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151806" y="911149"/>
            <a:ext cx="990940" cy="471729"/>
          </a:xfrm>
          <a:prstGeom prst="rect">
            <a:avLst/>
          </a:prstGeom>
          <a:noFill/>
          <a:extLst>
            <a:ext uri="{909E8E84-426E-40DD-AFC4-6F175D3DCCD1}">
              <a14:hiddenFill xmlns:a14="http://schemas.microsoft.com/office/drawing/2010/main">
                <a:solidFill>
                  <a:srgbClr val="FFFFFF"/>
                </a:solidFill>
              </a14:hiddenFill>
            </a:ext>
          </a:extLst>
        </p:spPr>
      </p:pic>
      <p:pic>
        <p:nvPicPr>
          <p:cNvPr id="75" name="Image 74"/>
          <p:cNvPicPr/>
          <p:nvPr/>
        </p:nvPicPr>
        <p:blipFill rotWithShape="1">
          <a:blip r:embed="rId10" cstate="print">
            <a:extLst>
              <a:ext uri="{28A0092B-C50C-407E-A947-70E740481C1C}">
                <a14:useLocalDpi xmlns:a14="http://schemas.microsoft.com/office/drawing/2010/main" val="0"/>
              </a:ext>
            </a:extLst>
          </a:blip>
          <a:srcRect t="3348" b="9605"/>
          <a:stretch/>
        </p:blipFill>
        <p:spPr bwMode="auto">
          <a:xfrm>
            <a:off x="236047" y="3147526"/>
            <a:ext cx="2275661" cy="937951"/>
          </a:xfrm>
          <a:prstGeom prst="rect">
            <a:avLst/>
          </a:prstGeom>
          <a:ln>
            <a:noFill/>
          </a:ln>
          <a:extLst>
            <a:ext uri="{53640926-AAD7-44D8-BBD7-CCE9431645EC}">
              <a14:shadowObscured xmlns:a14="http://schemas.microsoft.com/office/drawing/2010/main"/>
            </a:ext>
          </a:extLst>
        </p:spPr>
      </p:pic>
      <p:grpSp>
        <p:nvGrpSpPr>
          <p:cNvPr id="7" name="Groupe 6"/>
          <p:cNvGrpSpPr/>
          <p:nvPr/>
        </p:nvGrpSpPr>
        <p:grpSpPr>
          <a:xfrm>
            <a:off x="124043" y="4947869"/>
            <a:ext cx="2459821" cy="1015371"/>
            <a:chOff x="2731907" y="1915407"/>
            <a:chExt cx="2459821" cy="1015371"/>
          </a:xfrm>
        </p:grpSpPr>
        <p:pic>
          <p:nvPicPr>
            <p:cNvPr id="77" name="Image 76"/>
            <p:cNvPicPr/>
            <p:nvPr/>
          </p:nvPicPr>
          <p:blipFill>
            <a:blip r:embed="rId11">
              <a:extLst>
                <a:ext uri="{28A0092B-C50C-407E-A947-70E740481C1C}">
                  <a14:useLocalDpi xmlns:a14="http://schemas.microsoft.com/office/drawing/2010/main" val="0"/>
                </a:ext>
              </a:extLst>
            </a:blip>
            <a:stretch>
              <a:fillRect/>
            </a:stretch>
          </p:blipFill>
          <p:spPr>
            <a:xfrm>
              <a:off x="2731907" y="1915407"/>
              <a:ext cx="1064716" cy="1015371"/>
            </a:xfrm>
            <a:prstGeom prst="rect">
              <a:avLst/>
            </a:prstGeom>
          </p:spPr>
        </p:pic>
        <p:pic>
          <p:nvPicPr>
            <p:cNvPr id="78" name="Picture 59"/>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843621" y="1915407"/>
              <a:ext cx="1348107" cy="1012974"/>
            </a:xfrm>
            <a:prstGeom prst="rect">
              <a:avLst/>
            </a:prstGeom>
            <a:noFill/>
          </p:spPr>
        </p:pic>
      </p:grpSp>
      <p:sp>
        <p:nvSpPr>
          <p:cNvPr id="80" name="Rectangle 197"/>
          <p:cNvSpPr>
            <a:spLocks noChangeArrowheads="1"/>
          </p:cNvSpPr>
          <p:nvPr/>
        </p:nvSpPr>
        <p:spPr bwMode="auto">
          <a:xfrm>
            <a:off x="541832" y="2911252"/>
            <a:ext cx="1731551" cy="24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ts val="355"/>
              </a:spcBef>
            </a:pPr>
            <a:r>
              <a:rPr lang="fr-CA" sz="995" b="1" u="sng" dirty="0" err="1" smtClean="0">
                <a:latin typeface="Eras Light ITC" panose="020B0402030504020804" pitchFamily="34" charset="0"/>
                <a:cs typeface="Times New Roman" pitchFamily="18" charset="0"/>
              </a:rPr>
              <a:t>Laced</a:t>
            </a:r>
            <a:r>
              <a:rPr lang="fr-CA" sz="995" b="1" u="sng" dirty="0">
                <a:latin typeface="Eras Light ITC" panose="020B0402030504020804" pitchFamily="34" charset="0"/>
                <a:cs typeface="Times New Roman" pitchFamily="18" charset="0"/>
              </a:rPr>
              <a:t> </a:t>
            </a:r>
            <a:r>
              <a:rPr lang="fr-CA" sz="995" b="1" u="sng" dirty="0" smtClean="0">
                <a:latin typeface="Eras Light ITC" panose="020B0402030504020804" pitchFamily="34" charset="0"/>
                <a:cs typeface="Times New Roman" pitchFamily="18" charset="0"/>
              </a:rPr>
              <a:t>Union Design (LUD)</a:t>
            </a:r>
            <a:endParaRPr lang="fr-CA" sz="995" dirty="0" smtClean="0">
              <a:solidFill>
                <a:srgbClr val="C00000"/>
              </a:solidFill>
              <a:latin typeface="Eras Light ITC" panose="020B0402030504020804" pitchFamily="34" charset="0"/>
              <a:cs typeface="Times New Roman" pitchFamily="18" charset="0"/>
            </a:endParaRPr>
          </a:p>
        </p:txBody>
      </p:sp>
      <p:sp>
        <p:nvSpPr>
          <p:cNvPr id="83" name="Rectangle 197"/>
          <p:cNvSpPr>
            <a:spLocks noChangeArrowheads="1"/>
          </p:cNvSpPr>
          <p:nvPr/>
        </p:nvSpPr>
        <p:spPr bwMode="auto">
          <a:xfrm>
            <a:off x="309635" y="4720977"/>
            <a:ext cx="2104247" cy="24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spcBef>
                <a:spcPts val="355"/>
              </a:spcBef>
            </a:pPr>
            <a:r>
              <a:rPr lang="fr-CA" sz="995" b="1" u="sng" dirty="0" err="1" smtClean="0">
                <a:latin typeface="Eras Light ITC" panose="020B0402030504020804" pitchFamily="34" charset="0"/>
                <a:cs typeface="Times New Roman" pitchFamily="18" charset="0"/>
              </a:rPr>
              <a:t>Parrallel</a:t>
            </a:r>
            <a:r>
              <a:rPr lang="fr-CA" sz="995" b="1" u="sng" dirty="0" smtClean="0">
                <a:latin typeface="Eras Light ITC" panose="020B0402030504020804" pitchFamily="34" charset="0"/>
                <a:cs typeface="Times New Roman" pitchFamily="18" charset="0"/>
              </a:rPr>
              <a:t> </a:t>
            </a:r>
            <a:r>
              <a:rPr lang="fr-CA" sz="995" b="1" u="sng" dirty="0" err="1" smtClean="0">
                <a:latin typeface="Eras Light ITC" panose="020B0402030504020804" pitchFamily="34" charset="0"/>
                <a:cs typeface="Times New Roman" pitchFamily="18" charset="0"/>
              </a:rPr>
              <a:t>Rutherfords</a:t>
            </a:r>
            <a:r>
              <a:rPr lang="fr-CA" sz="995" b="1" u="sng" dirty="0" smtClean="0">
                <a:latin typeface="Eras Light ITC" panose="020B0402030504020804" pitchFamily="34" charset="0"/>
                <a:cs typeface="Times New Roman" pitchFamily="18" charset="0"/>
              </a:rPr>
              <a:t> Design (PRD)</a:t>
            </a:r>
            <a:endParaRPr lang="fr-CA" sz="995" dirty="0" smtClean="0">
              <a:solidFill>
                <a:srgbClr val="C00000"/>
              </a:solidFill>
              <a:latin typeface="Eras Light ITC" panose="020B0402030504020804" pitchFamily="34" charset="0"/>
              <a:cs typeface="Times New Roman" pitchFamily="18" charset="0"/>
            </a:endParaRPr>
          </a:p>
        </p:txBody>
      </p:sp>
      <p:sp>
        <p:nvSpPr>
          <p:cNvPr id="85" name="Rectangle 197"/>
          <p:cNvSpPr>
            <a:spLocks noChangeArrowheads="1"/>
          </p:cNvSpPr>
          <p:nvPr/>
        </p:nvSpPr>
        <p:spPr bwMode="auto">
          <a:xfrm>
            <a:off x="245725" y="4135388"/>
            <a:ext cx="2492507" cy="44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71450" indent="-171450" algn="just">
              <a:spcBef>
                <a:spcPts val="355"/>
              </a:spcBef>
              <a:buFontTx/>
              <a:buChar char="-"/>
            </a:pPr>
            <a:r>
              <a:rPr lang="fr-CA" sz="995" dirty="0" err="1" smtClean="0">
                <a:latin typeface="Eras Light ITC" panose="020B0402030504020804" pitchFamily="34" charset="0"/>
                <a:cs typeface="Times New Roman" pitchFamily="18" charset="0"/>
              </a:rPr>
              <a:t>External</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Sc</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shells</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soldered</a:t>
            </a:r>
            <a:r>
              <a:rPr lang="fr-CA" sz="995" dirty="0" smtClean="0">
                <a:latin typeface="Eras Light ITC" panose="020B0402030504020804" pitchFamily="34" charset="0"/>
                <a:cs typeface="Times New Roman" pitchFamily="18" charset="0"/>
              </a:rPr>
              <a:t>)</a:t>
            </a:r>
          </a:p>
          <a:p>
            <a:pPr marL="171450" indent="-171450" algn="just">
              <a:spcBef>
                <a:spcPts val="355"/>
              </a:spcBef>
              <a:buFontTx/>
              <a:buChar char="-"/>
            </a:pPr>
            <a:r>
              <a:rPr lang="fr-CA" sz="995" dirty="0" smtClean="0">
                <a:latin typeface="Eras Light ITC" panose="020B0402030504020804" pitchFamily="34" charset="0"/>
                <a:cs typeface="Times New Roman" pitchFamily="18" charset="0"/>
              </a:rPr>
              <a:t>2 </a:t>
            </a:r>
            <a:r>
              <a:rPr lang="fr-CA" sz="995" dirty="0" err="1" smtClean="0">
                <a:latin typeface="Eras Light ITC" panose="020B0402030504020804" pitchFamily="34" charset="0"/>
                <a:cs typeface="Times New Roman" pitchFamily="18" charset="0"/>
              </a:rPr>
              <a:t>layers</a:t>
            </a:r>
            <a:r>
              <a:rPr lang="fr-CA" sz="995" dirty="0" smtClean="0">
                <a:latin typeface="Eras Light ITC" panose="020B0402030504020804" pitchFamily="34" charset="0"/>
                <a:cs typeface="Times New Roman" pitchFamily="18" charset="0"/>
              </a:rPr>
              <a:t> of </a:t>
            </a:r>
            <a:r>
              <a:rPr lang="fr-CA" sz="995" dirty="0" err="1" smtClean="0">
                <a:latin typeface="Eras Light ITC" panose="020B0402030504020804" pitchFamily="34" charset="0"/>
                <a:cs typeface="Times New Roman" pitchFamily="18" charset="0"/>
              </a:rPr>
              <a:t>twisted</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strands</a:t>
            </a:r>
            <a:r>
              <a:rPr lang="fr-CA" sz="995" dirty="0" smtClean="0">
                <a:latin typeface="Eras Light ITC" panose="020B0402030504020804" pitchFamily="34" charset="0"/>
                <a:cs typeface="Times New Roman" pitchFamily="18" charset="0"/>
              </a:rPr>
              <a:t> [1200mm]</a:t>
            </a:r>
          </a:p>
        </p:txBody>
      </p:sp>
      <p:sp>
        <p:nvSpPr>
          <p:cNvPr id="86" name="Rectangle 197"/>
          <p:cNvSpPr>
            <a:spLocks noChangeArrowheads="1"/>
          </p:cNvSpPr>
          <p:nvPr/>
        </p:nvSpPr>
        <p:spPr bwMode="auto">
          <a:xfrm>
            <a:off x="171258" y="5950049"/>
            <a:ext cx="2492507" cy="449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171450" indent="-171450" algn="just">
              <a:spcBef>
                <a:spcPts val="355"/>
              </a:spcBef>
              <a:buFontTx/>
              <a:buChar char="-"/>
            </a:pPr>
            <a:r>
              <a:rPr lang="fr-CA" sz="995" dirty="0" smtClean="0">
                <a:latin typeface="Eras Light ITC" panose="020B0402030504020804" pitchFamily="34" charset="0"/>
                <a:cs typeface="Times New Roman" pitchFamily="18" charset="0"/>
              </a:rPr>
              <a:t>Straight </a:t>
            </a:r>
            <a:r>
              <a:rPr lang="fr-CA" sz="995" dirty="0" err="1" smtClean="0">
                <a:latin typeface="Eras Light ITC" panose="020B0402030504020804" pitchFamily="34" charset="0"/>
                <a:cs typeface="Times New Roman" pitchFamily="18" charset="0"/>
              </a:rPr>
              <a:t>copper</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shells</a:t>
            </a:r>
            <a:endParaRPr lang="fr-CA" sz="995" dirty="0" smtClean="0">
              <a:latin typeface="Eras Light ITC" panose="020B0402030504020804" pitchFamily="34" charset="0"/>
              <a:cs typeface="Times New Roman" pitchFamily="18" charset="0"/>
            </a:endParaRPr>
          </a:p>
          <a:p>
            <a:pPr marL="171450" indent="-171450" algn="just">
              <a:spcBef>
                <a:spcPts val="355"/>
              </a:spcBef>
              <a:buFontTx/>
              <a:buChar char="-"/>
            </a:pPr>
            <a:r>
              <a:rPr lang="fr-CA" sz="995" dirty="0" err="1" smtClean="0">
                <a:latin typeface="Eras Light ITC" panose="020B0402030504020804" pitchFamily="34" charset="0"/>
                <a:cs typeface="Times New Roman" pitchFamily="18" charset="0"/>
              </a:rPr>
              <a:t>Parrallel</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rutherfords</a:t>
            </a:r>
            <a:endParaRPr lang="fr-CA" sz="995" dirty="0" smtClean="0">
              <a:latin typeface="Eras Light ITC" panose="020B0402030504020804" pitchFamily="34" charset="0"/>
              <a:cs typeface="Times New Roman" pitchFamily="18" charset="0"/>
            </a:endParaRPr>
          </a:p>
        </p:txBody>
      </p:sp>
      <p:graphicFrame>
        <p:nvGraphicFramePr>
          <p:cNvPr id="9" name="Tableau 8"/>
          <p:cNvGraphicFramePr>
            <a:graphicFrameLocks noGrp="1"/>
          </p:cNvGraphicFramePr>
          <p:nvPr>
            <p:extLst>
              <p:ext uri="{D42A27DB-BD31-4B8C-83A1-F6EECF244321}">
                <p14:modId xmlns:p14="http://schemas.microsoft.com/office/powerpoint/2010/main" val="2552088233"/>
              </p:ext>
            </p:extLst>
          </p:nvPr>
        </p:nvGraphicFramePr>
        <p:xfrm>
          <a:off x="176015" y="1831132"/>
          <a:ext cx="2581910" cy="1028700"/>
        </p:xfrm>
        <a:graphic>
          <a:graphicData uri="http://schemas.openxmlformats.org/drawingml/2006/table">
            <a:tbl>
              <a:tblPr firstRow="1" bandRow="1" bandCol="1"/>
              <a:tblGrid>
                <a:gridCol w="1706245">
                  <a:extLst>
                    <a:ext uri="{9D8B030D-6E8A-4147-A177-3AD203B41FA5}">
                      <a16:colId xmlns:a16="http://schemas.microsoft.com/office/drawing/2014/main" val="1060036937"/>
                    </a:ext>
                  </a:extLst>
                </a:gridCol>
                <a:gridCol w="451485">
                  <a:extLst>
                    <a:ext uri="{9D8B030D-6E8A-4147-A177-3AD203B41FA5}">
                      <a16:colId xmlns:a16="http://schemas.microsoft.com/office/drawing/2014/main" val="123736164"/>
                    </a:ext>
                  </a:extLst>
                </a:gridCol>
                <a:gridCol w="424180">
                  <a:extLst>
                    <a:ext uri="{9D8B030D-6E8A-4147-A177-3AD203B41FA5}">
                      <a16:colId xmlns:a16="http://schemas.microsoft.com/office/drawing/2014/main" val="2121949361"/>
                    </a:ext>
                  </a:extLst>
                </a:gridCol>
              </a:tblGrid>
              <a:tr h="88900">
                <a:tc>
                  <a:txBody>
                    <a:bodyPr/>
                    <a:lstStyle/>
                    <a:p>
                      <a:pPr algn="ctr">
                        <a:lnSpc>
                          <a:spcPts val="900"/>
                        </a:lnSpc>
                        <a:spcBef>
                          <a:spcPts val="500"/>
                        </a:spcBef>
                        <a:spcAft>
                          <a:spcPts val="400"/>
                        </a:spcAft>
                      </a:pPr>
                      <a:r>
                        <a:rPr lang="en-US" sz="800" dirty="0" smtClean="0">
                          <a:effectLst/>
                          <a:latin typeface="Times New Roman" panose="02020603050405020304" pitchFamily="18" charset="0"/>
                          <a:ea typeface="Times New Roman" panose="02020603050405020304" pitchFamily="18" charset="0"/>
                        </a:rPr>
                        <a:t>Design</a:t>
                      </a:r>
                      <a:r>
                        <a:rPr lang="en-US" sz="800" baseline="0" dirty="0" smtClean="0">
                          <a:effectLst/>
                          <a:latin typeface="Times New Roman" panose="02020603050405020304" pitchFamily="18" charset="0"/>
                          <a:ea typeface="Times New Roman" panose="02020603050405020304" pitchFamily="18" charset="0"/>
                        </a:rPr>
                        <a:t> parameters</a:t>
                      </a:r>
                      <a:endParaRPr lang="fr-FR" sz="1000"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a:effectLst/>
                          <a:latin typeface="Times New Roman" panose="02020603050405020304" pitchFamily="18" charset="0"/>
                          <a:ea typeface="Times New Roman" panose="02020603050405020304" pitchFamily="18" charset="0"/>
                        </a:rPr>
                        <a:t>Value</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a:effectLst/>
                          <a:latin typeface="Times New Roman" panose="02020603050405020304" pitchFamily="18" charset="0"/>
                          <a:ea typeface="Times New Roman" panose="02020603050405020304" pitchFamily="18" charset="0"/>
                        </a:rPr>
                        <a:t>Unit</a:t>
                      </a:r>
                      <a:endParaRPr lang="fr-FR" sz="800" cap="small">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6403016"/>
                  </a:ext>
                </a:extLst>
              </a:tr>
              <a:tr h="112395">
                <a:tc>
                  <a:txBody>
                    <a:bodyPr/>
                    <a:lstStyle/>
                    <a:p>
                      <a:pPr algn="ctr">
                        <a:lnSpc>
                          <a:spcPts val="900"/>
                        </a:lnSpc>
                        <a:spcBef>
                          <a:spcPts val="500"/>
                        </a:spcBef>
                        <a:spcAft>
                          <a:spcPts val="0"/>
                        </a:spcAft>
                      </a:pPr>
                      <a:r>
                        <a:rPr lang="en-US" sz="800" dirty="0">
                          <a:effectLst/>
                          <a:latin typeface="Times New Roman" panose="02020603050405020304" pitchFamily="18" charset="0"/>
                          <a:ea typeface="Times New Roman" panose="02020603050405020304" pitchFamily="18" charset="0"/>
                        </a:rPr>
                        <a:t>Joint total length</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dirty="0">
                          <a:effectLst/>
                          <a:latin typeface="Times New Roman" panose="02020603050405020304" pitchFamily="18" charset="0"/>
                          <a:ea typeface="Times New Roman" panose="02020603050405020304" pitchFamily="18" charset="0"/>
                        </a:rPr>
                        <a:t>355</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dirty="0">
                          <a:effectLst/>
                          <a:latin typeface="Times New Roman" panose="02020603050405020304" pitchFamily="18" charset="0"/>
                          <a:ea typeface="Times New Roman" panose="02020603050405020304" pitchFamily="18" charset="0"/>
                        </a:rPr>
                        <a:t>[mm]</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82272942"/>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Cable compacted diameter</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29</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dirty="0">
                          <a:effectLst/>
                          <a:latin typeface="Times New Roman" panose="02020603050405020304" pitchFamily="18" charset="0"/>
                          <a:ea typeface="Times New Roman" panose="02020603050405020304" pitchFamily="18" charset="0"/>
                        </a:rPr>
                        <a:t>[mm]</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247881336"/>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Residual void fraction</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dirty="0">
                          <a:effectLst/>
                          <a:latin typeface="Times New Roman" panose="02020603050405020304" pitchFamily="18" charset="0"/>
                          <a:ea typeface="Times New Roman" panose="02020603050405020304" pitchFamily="18" charset="0"/>
                        </a:rPr>
                        <a:t>20</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916538654"/>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Cable last twist pitch</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450</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a:effectLst/>
                          <a:latin typeface="Times New Roman" panose="02020603050405020304" pitchFamily="18" charset="0"/>
                          <a:ea typeface="Times New Roman" panose="02020603050405020304" pitchFamily="18" charset="0"/>
                        </a:rPr>
                        <a:t>[mm]</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2421864471"/>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Max background</a:t>
                      </a:r>
                      <a:r>
                        <a:rPr lang="en-US" sz="800" baseline="0" dirty="0" smtClean="0">
                          <a:effectLst/>
                          <a:latin typeface="Times New Roman" panose="02020603050405020304" pitchFamily="18" charset="0"/>
                          <a:ea typeface="Times New Roman" panose="02020603050405020304" pitchFamily="18" charset="0"/>
                        </a:rPr>
                        <a:t> operating field</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3,9</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[T]</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1836792760"/>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Operating current</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45</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[kA]</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3244558737"/>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dB/</a:t>
                      </a:r>
                      <a:r>
                        <a:rPr lang="en-US" sz="800" dirty="0" err="1" smtClean="0">
                          <a:effectLst/>
                          <a:latin typeface="Times New Roman" panose="02020603050405020304" pitchFamily="18" charset="0"/>
                          <a:ea typeface="Times New Roman" panose="02020603050405020304" pitchFamily="18" charset="0"/>
                        </a:rPr>
                        <a:t>dt</a:t>
                      </a:r>
                      <a:r>
                        <a:rPr lang="en-US" sz="800" dirty="0" smtClean="0">
                          <a:effectLst/>
                          <a:latin typeface="Times New Roman" panose="02020603050405020304" pitchFamily="18" charset="0"/>
                          <a:ea typeface="Times New Roman" panose="02020603050405020304" pitchFamily="18" charset="0"/>
                        </a:rPr>
                        <a:t> transverse</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0,1</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[T/s]</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noFill/>
                      <a:prstDash val="solid"/>
                      <a:round/>
                      <a:headEnd type="none" w="med" len="med"/>
                      <a:tailEnd type="none" w="med" len="med"/>
                    </a:lnB>
                  </a:tcPr>
                </a:tc>
                <a:extLst>
                  <a:ext uri="{0D108BD9-81ED-4DB2-BD59-A6C34878D82A}">
                    <a16:rowId xmlns:a16="http://schemas.microsoft.com/office/drawing/2014/main" val="3794634536"/>
                  </a:ext>
                </a:extLst>
              </a:tr>
              <a:tr h="0">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dB/</a:t>
                      </a:r>
                      <a:r>
                        <a:rPr lang="en-US" sz="800" dirty="0" err="1" smtClean="0">
                          <a:effectLst/>
                          <a:latin typeface="Times New Roman" panose="02020603050405020304" pitchFamily="18" charset="0"/>
                          <a:ea typeface="Times New Roman" panose="02020603050405020304" pitchFamily="18" charset="0"/>
                        </a:rPr>
                        <a:t>dt</a:t>
                      </a:r>
                      <a:r>
                        <a:rPr lang="en-US" sz="800" dirty="0" smtClean="0">
                          <a:effectLst/>
                          <a:latin typeface="Times New Roman" panose="02020603050405020304" pitchFamily="18" charset="0"/>
                          <a:ea typeface="Times New Roman" panose="02020603050405020304" pitchFamily="18" charset="0"/>
                        </a:rPr>
                        <a:t> axial</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0,1</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dirty="0" smtClean="0">
                          <a:effectLst/>
                          <a:latin typeface="Times New Roman" panose="02020603050405020304" pitchFamily="18" charset="0"/>
                          <a:ea typeface="Times New Roman" panose="02020603050405020304" pitchFamily="18" charset="0"/>
                        </a:rPr>
                        <a:t>[T/s]</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2561721400"/>
                  </a:ext>
                </a:extLst>
              </a:tr>
            </a:tbl>
          </a:graphicData>
        </a:graphic>
      </p:graphicFrame>
      <p:sp>
        <p:nvSpPr>
          <p:cNvPr id="2" name="Rectangle 1"/>
          <p:cNvSpPr/>
          <p:nvPr/>
        </p:nvSpPr>
        <p:spPr>
          <a:xfrm rot="20105171">
            <a:off x="1898480" y="3769999"/>
            <a:ext cx="894797" cy="307777"/>
          </a:xfrm>
          <a:prstGeom prst="rect">
            <a:avLst/>
          </a:prstGeom>
        </p:spPr>
        <p:txBody>
          <a:bodyPr wrap="none">
            <a:spAutoFit/>
          </a:bodyPr>
          <a:lstStyle/>
          <a:p>
            <a:r>
              <a:rPr lang="en-US" sz="1400" dirty="0" smtClean="0">
                <a:solidFill>
                  <a:srgbClr val="C00000"/>
                </a:solidFill>
                <a:latin typeface="Eras Demi ITC" panose="020B0805030504020804" pitchFamily="34" charset="0"/>
                <a:cs typeface="Times New Roman" pitchFamily="18" charset="0"/>
              </a:rPr>
              <a:t>Baseline</a:t>
            </a:r>
            <a:endParaRPr lang="fr-FR" sz="1400" dirty="0">
              <a:solidFill>
                <a:srgbClr val="C00000"/>
              </a:solidFill>
            </a:endParaRPr>
          </a:p>
        </p:txBody>
      </p:sp>
      <p:sp>
        <p:nvSpPr>
          <p:cNvPr id="47" name="Rectangle 46"/>
          <p:cNvSpPr/>
          <p:nvPr/>
        </p:nvSpPr>
        <p:spPr>
          <a:xfrm rot="20105171">
            <a:off x="1792321" y="6007559"/>
            <a:ext cx="962123" cy="307777"/>
          </a:xfrm>
          <a:prstGeom prst="rect">
            <a:avLst/>
          </a:prstGeom>
        </p:spPr>
        <p:txBody>
          <a:bodyPr wrap="none">
            <a:spAutoFit/>
          </a:bodyPr>
          <a:lstStyle/>
          <a:p>
            <a:r>
              <a:rPr lang="en-US" sz="1400" dirty="0" smtClean="0">
                <a:solidFill>
                  <a:srgbClr val="C00000"/>
                </a:solidFill>
                <a:latin typeface="Eras Demi ITC" panose="020B0805030504020804" pitchFamily="34" charset="0"/>
                <a:cs typeface="Times New Roman" pitchFamily="18" charset="0"/>
              </a:rPr>
              <a:t>Untested</a:t>
            </a:r>
            <a:endParaRPr lang="fr-FR" sz="1400" dirty="0">
              <a:solidFill>
                <a:srgbClr val="C00000"/>
              </a:solidFill>
            </a:endParaRPr>
          </a:p>
        </p:txBody>
      </p:sp>
      <p:cxnSp>
        <p:nvCxnSpPr>
          <p:cNvPr id="48" name="Connecteur droit 47"/>
          <p:cNvCxnSpPr/>
          <p:nvPr/>
        </p:nvCxnSpPr>
        <p:spPr bwMode="auto">
          <a:xfrm flipV="1">
            <a:off x="2990528" y="1751108"/>
            <a:ext cx="0" cy="4766559"/>
          </a:xfrm>
          <a:prstGeom prst="line">
            <a:avLst/>
          </a:prstGeom>
          <a:solidFill>
            <a:schemeClr val="accent1"/>
          </a:solidFill>
          <a:ln w="38100" cap="flat" cmpd="sng" algn="ctr">
            <a:solidFill>
              <a:srgbClr val="B8001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1" name="Rectangle 197"/>
          <p:cNvSpPr>
            <a:spLocks noChangeArrowheads="1"/>
          </p:cNvSpPr>
          <p:nvPr/>
        </p:nvSpPr>
        <p:spPr bwMode="auto">
          <a:xfrm>
            <a:off x="3010220" y="1754852"/>
            <a:ext cx="2959237" cy="1215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ts val="355"/>
              </a:spcBef>
            </a:pPr>
            <a:r>
              <a:rPr lang="en-US" sz="995" dirty="0" smtClean="0">
                <a:latin typeface="Eras Light ITC" panose="020B0402030504020804" pitchFamily="34" charset="0"/>
                <a:cs typeface="Times New Roman" pitchFamily="18" charset="0"/>
              </a:rPr>
              <a:t>Resistance of the material layers for each configuration was estimated using the geometrical parameters and material </a:t>
            </a:r>
            <a:r>
              <a:rPr lang="en-US" sz="995" dirty="0" err="1" smtClean="0">
                <a:latin typeface="Eras Light ITC" panose="020B0402030504020804" pitchFamily="34" charset="0"/>
                <a:cs typeface="Times New Roman" pitchFamily="18" charset="0"/>
              </a:rPr>
              <a:t>resistivities</a:t>
            </a:r>
            <a:r>
              <a:rPr lang="en-US" sz="995" dirty="0" smtClean="0">
                <a:latin typeface="Eras Light ITC" panose="020B0402030504020804" pitchFamily="34" charset="0"/>
                <a:cs typeface="Times New Roman" pitchFamily="18" charset="0"/>
              </a:rPr>
              <a:t>.</a:t>
            </a:r>
          </a:p>
          <a:p>
            <a:pPr algn="just">
              <a:spcBef>
                <a:spcPts val="355"/>
              </a:spcBef>
            </a:pPr>
            <a:r>
              <a:rPr lang="en-US" sz="995" dirty="0" smtClean="0">
                <a:latin typeface="Eras Light ITC" panose="020B0402030504020804" pitchFamily="34" charset="0"/>
                <a:cs typeface="Times New Roman" pitchFamily="18" charset="0"/>
              </a:rPr>
              <a:t>The materials layers themselves contribute to about </a:t>
            </a:r>
            <a:r>
              <a:rPr lang="en-US" sz="995" b="1" dirty="0" smtClean="0">
                <a:solidFill>
                  <a:srgbClr val="0000FF"/>
                </a:solidFill>
                <a:latin typeface="Eras Light ITC" panose="020B0402030504020804" pitchFamily="34" charset="0"/>
                <a:cs typeface="Times New Roman" pitchFamily="18" charset="0"/>
              </a:rPr>
              <a:t>0,3 n</a:t>
            </a:r>
            <a:r>
              <a:rPr lang="en-US" sz="995" b="1" dirty="0" smtClean="0">
                <a:solidFill>
                  <a:srgbClr val="0000FF"/>
                </a:solidFill>
                <a:latin typeface="Eras Light ITC" panose="020B0402030504020804" pitchFamily="34" charset="0"/>
                <a:cs typeface="Times New Roman" pitchFamily="18" charset="0"/>
                <a:sym typeface="Symbol" panose="05050102010706020507" pitchFamily="18" charset="2"/>
              </a:rPr>
              <a:t></a:t>
            </a:r>
            <a:r>
              <a:rPr lang="en-US" sz="995" b="1" dirty="0" smtClean="0">
                <a:solidFill>
                  <a:schemeClr val="accent2">
                    <a:lumMod val="75000"/>
                  </a:schemeClr>
                </a:solidFill>
                <a:latin typeface="Eras Light ITC" panose="020B0402030504020804" pitchFamily="34" charset="0"/>
                <a:cs typeface="Times New Roman" pitchFamily="18" charset="0"/>
                <a:sym typeface="Symbol" panose="05050102010706020507" pitchFamily="18" charset="2"/>
              </a:rPr>
              <a:t> </a:t>
            </a:r>
            <a:r>
              <a:rPr lang="en-US" sz="995" dirty="0" smtClean="0">
                <a:latin typeface="Eras Light ITC" panose="020B0402030504020804" pitchFamily="34" charset="0"/>
                <a:cs typeface="Times New Roman" pitchFamily="18" charset="0"/>
                <a:sym typeface="Symbol" panose="05050102010706020507" pitchFamily="18" charset="2"/>
              </a:rPr>
              <a:t>of DC resistance (PRD and LUD). The rest is mainly contact resistances, which can be modelled by addition of a  resistive layer:</a:t>
            </a:r>
            <a:endParaRPr lang="fr-FR" sz="995" dirty="0">
              <a:latin typeface="Eras Light ITC" panose="020B0402030504020804" pitchFamily="34" charset="0"/>
              <a:cs typeface="Arial" pitchFamily="34" charset="0"/>
            </a:endParaRPr>
          </a:p>
        </p:txBody>
      </p:sp>
      <p:pic>
        <p:nvPicPr>
          <p:cNvPr id="52" name="Image 51"/>
          <p:cNvPicPr/>
          <p:nvPr/>
        </p:nvPicPr>
        <p:blipFill rotWithShape="1">
          <a:blip r:embed="rId4"/>
          <a:srcRect t="-8971" r="61151" b="-1"/>
          <a:stretch/>
        </p:blipFill>
        <p:spPr>
          <a:xfrm>
            <a:off x="5990045" y="1759123"/>
            <a:ext cx="528875" cy="515061"/>
          </a:xfrm>
          <a:prstGeom prst="rect">
            <a:avLst/>
          </a:prstGeom>
        </p:spPr>
      </p:pic>
      <p:sp>
        <p:nvSpPr>
          <p:cNvPr id="57" name="Text Box 566"/>
          <p:cNvSpPr txBox="1">
            <a:spLocks noChangeArrowheads="1"/>
          </p:cNvSpPr>
          <p:nvPr/>
        </p:nvSpPr>
        <p:spPr bwMode="auto">
          <a:xfrm>
            <a:off x="7239791" y="1792317"/>
            <a:ext cx="7232441" cy="261610"/>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fr-CA" sz="1100" b="1" dirty="0">
                <a:solidFill>
                  <a:schemeClr val="bg1"/>
                </a:solidFill>
                <a:latin typeface="Eras Demi ITC" panose="020B0805030504020804" pitchFamily="34" charset="0"/>
              </a:rPr>
              <a:t>AC LOSSES MODEL - </a:t>
            </a:r>
            <a:r>
              <a:rPr lang="fr-CA" sz="1100" b="1" dirty="0" smtClean="0">
                <a:solidFill>
                  <a:schemeClr val="bg1"/>
                </a:solidFill>
                <a:latin typeface="Eras Demi ITC" panose="020B0805030504020804" pitchFamily="34" charset="0"/>
              </a:rPr>
              <a:t>PRD</a:t>
            </a:r>
            <a:endParaRPr lang="fr-FR" sz="1100" b="1" dirty="0">
              <a:solidFill>
                <a:schemeClr val="bg1"/>
              </a:solidFill>
              <a:latin typeface="Eras Demi ITC" panose="020B0805030504020804" pitchFamily="34" charset="0"/>
            </a:endParaRPr>
          </a:p>
        </p:txBody>
      </p:sp>
      <p:sp>
        <p:nvSpPr>
          <p:cNvPr id="58" name="Text Box 566"/>
          <p:cNvSpPr txBox="1">
            <a:spLocks noChangeArrowheads="1"/>
          </p:cNvSpPr>
          <p:nvPr/>
        </p:nvSpPr>
        <p:spPr bwMode="auto">
          <a:xfrm>
            <a:off x="3010220" y="3442500"/>
            <a:ext cx="4242483" cy="261610"/>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fr-CA" sz="1100" b="1" dirty="0" smtClean="0">
                <a:solidFill>
                  <a:schemeClr val="bg1"/>
                </a:solidFill>
                <a:latin typeface="Eras Demi ITC" panose="020B0805030504020804" pitchFamily="34" charset="0"/>
              </a:rPr>
              <a:t>AC LOSSES MODEL - PRD</a:t>
            </a:r>
            <a:endParaRPr lang="fr-FR" sz="1100" b="1" dirty="0">
              <a:solidFill>
                <a:schemeClr val="bg1"/>
              </a:solidFill>
              <a:latin typeface="Eras Demi ITC" panose="020B0805030504020804" pitchFamily="34" charset="0"/>
            </a:endParaRPr>
          </a:p>
        </p:txBody>
      </p:sp>
      <mc:AlternateContent xmlns:mc="http://schemas.openxmlformats.org/markup-compatibility/2006" xmlns:a14="http://schemas.microsoft.com/office/drawing/2010/main">
        <mc:Choice Requires="a14">
          <p:sp>
            <p:nvSpPr>
              <p:cNvPr id="13" name="Rectangle 12"/>
              <p:cNvSpPr/>
              <p:nvPr/>
            </p:nvSpPr>
            <p:spPr>
              <a:xfrm>
                <a:off x="3117351" y="3018870"/>
                <a:ext cx="1387816" cy="276999"/>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1200" i="1" smtClean="0">
                              <a:latin typeface="Cambria Math" panose="02040503050406030204" pitchFamily="18" charset="0"/>
                            </a:rPr>
                          </m:ctrlPr>
                        </m:sSubPr>
                        <m:e>
                          <m:r>
                            <a:rPr lang="fr-FR" sz="1200" i="1">
                              <a:latin typeface="Cambria Math" panose="02040503050406030204" pitchFamily="18" charset="0"/>
                            </a:rPr>
                            <m:t>𝜌</m:t>
                          </m:r>
                        </m:e>
                        <m:sub>
                          <m:r>
                            <a:rPr lang="fr-FR" sz="1200" i="1">
                              <a:latin typeface="Cambria Math" panose="02040503050406030204" pitchFamily="18" charset="0"/>
                            </a:rPr>
                            <m:t>𝑏</m:t>
                          </m:r>
                        </m:sub>
                      </m:sSub>
                      <m:sSub>
                        <m:sSubPr>
                          <m:ctrlPr>
                            <a:rPr lang="fr-FR" sz="1200" i="1">
                              <a:latin typeface="Cambria Math" panose="02040503050406030204" pitchFamily="18" charset="0"/>
                            </a:rPr>
                          </m:ctrlPr>
                        </m:sSubPr>
                        <m:e>
                          <m:r>
                            <a:rPr lang="fr-FR" sz="1200" i="1">
                              <a:latin typeface="Cambria Math" panose="02040503050406030204" pitchFamily="18" charset="0"/>
                            </a:rPr>
                            <m:t>𝑒</m:t>
                          </m:r>
                        </m:e>
                        <m:sub>
                          <m:r>
                            <a:rPr lang="fr-FR" sz="1200" i="1">
                              <a:latin typeface="Cambria Math" panose="02040503050406030204" pitchFamily="18" charset="0"/>
                            </a:rPr>
                            <m:t>𝑏</m:t>
                          </m:r>
                        </m:sub>
                      </m:sSub>
                      <m:r>
                        <a:rPr lang="fr-FR" sz="1200" i="0">
                          <a:latin typeface="Cambria Math" panose="02040503050406030204" pitchFamily="18" charset="0"/>
                        </a:rPr>
                        <m:t>=</m:t>
                      </m:r>
                      <m:sSub>
                        <m:sSubPr>
                          <m:ctrlPr>
                            <a:rPr lang="fr-FR" sz="1200" i="1">
                              <a:latin typeface="Cambria Math" panose="02040503050406030204" pitchFamily="18" charset="0"/>
                            </a:rPr>
                          </m:ctrlPr>
                        </m:sSubPr>
                        <m:e>
                          <m:r>
                            <a:rPr lang="fr-FR" sz="1200" i="1">
                              <a:latin typeface="Cambria Math" panose="02040503050406030204" pitchFamily="18" charset="0"/>
                            </a:rPr>
                            <m:t>𝑅</m:t>
                          </m:r>
                        </m:e>
                        <m:sub>
                          <m:r>
                            <a:rPr lang="fr-CA" sz="1200" b="0" i="1" smtClean="0">
                              <a:latin typeface="Cambria Math" panose="02040503050406030204" pitchFamily="18" charset="0"/>
                            </a:rPr>
                            <m:t>𝑐𝑡𝑐</m:t>
                          </m:r>
                        </m:sub>
                      </m:sSub>
                      <m:r>
                        <a:rPr lang="fr-FR" sz="1200" i="0">
                          <a:latin typeface="Cambria Math" panose="02040503050406030204" pitchFamily="18" charset="0"/>
                        </a:rPr>
                        <m:t>∗</m:t>
                      </m:r>
                      <m:sSub>
                        <m:sSubPr>
                          <m:ctrlPr>
                            <a:rPr lang="fr-FR" sz="1200" i="1">
                              <a:latin typeface="Cambria Math" panose="02040503050406030204" pitchFamily="18" charset="0"/>
                            </a:rPr>
                          </m:ctrlPr>
                        </m:sSubPr>
                        <m:e>
                          <m:r>
                            <a:rPr lang="fr-FR" sz="1200" i="1">
                              <a:latin typeface="Cambria Math" panose="02040503050406030204" pitchFamily="18" charset="0"/>
                            </a:rPr>
                            <m:t>𝑆</m:t>
                          </m:r>
                        </m:e>
                        <m:sub>
                          <m:r>
                            <a:rPr lang="fr-CA" sz="1200" b="0" i="1" smtClean="0">
                              <a:latin typeface="Cambria Math" panose="02040503050406030204" pitchFamily="18" charset="0"/>
                            </a:rPr>
                            <m:t>𝑐𝑡𝑐</m:t>
                          </m:r>
                        </m:sub>
                      </m:sSub>
                    </m:oMath>
                  </m:oMathPara>
                </a14:m>
                <a:endParaRPr lang="fr-FR" sz="1200" dirty="0"/>
              </a:p>
            </p:txBody>
          </p:sp>
        </mc:Choice>
        <mc:Fallback xmlns="">
          <p:sp>
            <p:nvSpPr>
              <p:cNvPr id="13" name="Rectangle 12"/>
              <p:cNvSpPr>
                <a:spLocks noRot="1" noChangeAspect="1" noMove="1" noResize="1" noEditPoints="1" noAdjustHandles="1" noChangeArrowheads="1" noChangeShapeType="1" noTextEdit="1"/>
              </p:cNvSpPr>
              <p:nvPr/>
            </p:nvSpPr>
            <p:spPr>
              <a:xfrm>
                <a:off x="3117351" y="3018870"/>
                <a:ext cx="1387816" cy="276999"/>
              </a:xfrm>
              <a:prstGeom prst="rect">
                <a:avLst/>
              </a:prstGeom>
              <a:blipFill>
                <a:blip r:embed="rId13"/>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graphicFrame>
            <p:nvGraphicFramePr>
              <p:cNvPr id="18" name="Tableau 17"/>
              <p:cNvGraphicFramePr>
                <a:graphicFrameLocks noGrp="1"/>
              </p:cNvGraphicFramePr>
              <p:nvPr>
                <p:extLst>
                  <p:ext uri="{D42A27DB-BD31-4B8C-83A1-F6EECF244321}">
                    <p14:modId xmlns:p14="http://schemas.microsoft.com/office/powerpoint/2010/main" val="1171540729"/>
                  </p:ext>
                </p:extLst>
              </p:nvPr>
            </p:nvGraphicFramePr>
            <p:xfrm>
              <a:off x="5404892" y="2972399"/>
              <a:ext cx="1732464" cy="409001"/>
            </p:xfrm>
            <a:graphic>
              <a:graphicData uri="http://schemas.openxmlformats.org/drawingml/2006/table">
                <a:tbl>
                  <a:tblPr firstRow="1" bandRow="1" bandCol="1"/>
                  <a:tblGrid>
                    <a:gridCol w="543033">
                      <a:extLst>
                        <a:ext uri="{9D8B030D-6E8A-4147-A177-3AD203B41FA5}">
                          <a16:colId xmlns:a16="http://schemas.microsoft.com/office/drawing/2014/main" val="2899889939"/>
                        </a:ext>
                      </a:extLst>
                    </a:gridCol>
                    <a:gridCol w="1189431">
                      <a:extLst>
                        <a:ext uri="{9D8B030D-6E8A-4147-A177-3AD203B41FA5}">
                          <a16:colId xmlns:a16="http://schemas.microsoft.com/office/drawing/2014/main" val="3866264383"/>
                        </a:ext>
                      </a:extLst>
                    </a:gridCol>
                  </a:tblGrid>
                  <a:tr h="212681">
                    <a:tc>
                      <a:txBody>
                        <a:bodyPr/>
                        <a:lstStyle/>
                        <a:p>
                          <a:pPr algn="ctr">
                            <a:lnSpc>
                              <a:spcPts val="900"/>
                            </a:lnSpc>
                            <a:spcBef>
                              <a:spcPts val="500"/>
                            </a:spcBef>
                            <a:spcAft>
                              <a:spcPts val="400"/>
                            </a:spcAft>
                          </a:pPr>
                          <a:r>
                            <a:rPr lang="en-US" sz="1000" i="0" dirty="0" err="1" smtClean="0">
                              <a:effectLst/>
                              <a:latin typeface="Eras Medium ITC" panose="020B0602030504020804" pitchFamily="34" charset="0"/>
                              <a:ea typeface="Times New Roman" panose="02020603050405020304" pitchFamily="18" charset="0"/>
                            </a:rPr>
                            <a:t>R</a:t>
                          </a:r>
                          <a:r>
                            <a:rPr lang="en-US" sz="1000" i="0" baseline="-25000" dirty="0" err="1" smtClean="0">
                              <a:effectLst/>
                              <a:latin typeface="Eras Medium ITC" panose="020B0602030504020804" pitchFamily="34" charset="0"/>
                              <a:ea typeface="Times New Roman" panose="02020603050405020304" pitchFamily="18" charset="0"/>
                            </a:rPr>
                            <a:t>ctc</a:t>
                          </a:r>
                          <a:endParaRPr lang="fr-FR" sz="1100" i="0" baseline="-25000" dirty="0">
                            <a:effectLst/>
                            <a:latin typeface="Eras Medium ITC" panose="020B0602030504020804" pitchFamily="34"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14:m>
                            <m:oMathPara xmlns:m="http://schemas.openxmlformats.org/officeDocument/2006/math">
                              <m:oMathParaPr>
                                <m:jc m:val="centerGroup"/>
                              </m:oMathParaPr>
                              <m:oMath xmlns:m="http://schemas.openxmlformats.org/officeDocument/2006/math">
                                <m:sSub>
                                  <m:sSubPr>
                                    <m:ctrlPr>
                                      <a:rPr lang="fr-FR" sz="1000" i="1" smtClean="0">
                                        <a:latin typeface="Cambria Math" panose="02040503050406030204" pitchFamily="18" charset="0"/>
                                      </a:rPr>
                                    </m:ctrlPr>
                                  </m:sSubPr>
                                  <m:e>
                                    <m:r>
                                      <a:rPr lang="fr-FR" sz="1000" i="1">
                                        <a:latin typeface="Cambria Math" panose="02040503050406030204" pitchFamily="18" charset="0"/>
                                      </a:rPr>
                                      <m:t>𝜌</m:t>
                                    </m:r>
                                  </m:e>
                                  <m:sub>
                                    <m:r>
                                      <a:rPr lang="fr-FR" sz="1000" i="1">
                                        <a:latin typeface="Cambria Math" panose="02040503050406030204" pitchFamily="18" charset="0"/>
                                      </a:rPr>
                                      <m:t>𝑏</m:t>
                                    </m:r>
                                  </m:sub>
                                </m:sSub>
                                <m:sSub>
                                  <m:sSubPr>
                                    <m:ctrlPr>
                                      <a:rPr lang="fr-FR" sz="1000" i="1">
                                        <a:latin typeface="Cambria Math" panose="02040503050406030204" pitchFamily="18" charset="0"/>
                                      </a:rPr>
                                    </m:ctrlPr>
                                  </m:sSubPr>
                                  <m:e>
                                    <m:r>
                                      <a:rPr lang="fr-FR" sz="1000" i="1">
                                        <a:latin typeface="Cambria Math" panose="02040503050406030204" pitchFamily="18" charset="0"/>
                                      </a:rPr>
                                      <m:t>𝑒</m:t>
                                    </m:r>
                                  </m:e>
                                  <m:sub>
                                    <m:r>
                                      <a:rPr lang="fr-FR" sz="1000" i="1">
                                        <a:latin typeface="Cambria Math" panose="02040503050406030204" pitchFamily="18" charset="0"/>
                                      </a:rPr>
                                      <m:t>𝑏</m:t>
                                    </m:r>
                                  </m:sub>
                                </m:sSub>
                              </m:oMath>
                            </m:oMathPara>
                          </a14:m>
                          <a:endParaRPr lang="fr-FR" sz="1000" cap="small" dirty="0">
                            <a:effectLst/>
                            <a:latin typeface="Eras Medium ITC" panose="020B0602030504020804" pitchFamily="34"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4741745"/>
                      </a:ext>
                    </a:extLst>
                  </a:tr>
                  <a:tr h="196320">
                    <a:tc>
                      <a:txBody>
                        <a:bodyPr/>
                        <a:lstStyle/>
                        <a:p>
                          <a:pPr algn="ctr">
                            <a:spcAft>
                              <a:spcPts val="0"/>
                            </a:spcAft>
                          </a:pPr>
                          <a:r>
                            <a:rPr lang="fr-CA" sz="1000" dirty="0">
                              <a:effectLst/>
                              <a:latin typeface="Eras Medium ITC" panose="020B0602030504020804" pitchFamily="34" charset="0"/>
                              <a:ea typeface="MS Mincho"/>
                              <a:cs typeface="Times New Roman" panose="02020603050405020304" pitchFamily="18" charset="0"/>
                            </a:rPr>
                            <a:t>1 n</a:t>
                          </a:r>
                          <a:r>
                            <a:rPr lang="fr-CA" sz="1000" dirty="0">
                              <a:effectLst/>
                              <a:latin typeface="Eras Medium ITC" panose="020B0602030504020804" pitchFamily="34" charset="0"/>
                              <a:ea typeface="MS Mincho"/>
                              <a:cs typeface="Times New Roman" panose="02020603050405020304" pitchFamily="18" charset="0"/>
                              <a:sym typeface="Symbol" panose="05050102010706020507" pitchFamily="18" charset="2"/>
                            </a:rPr>
                            <a:t></a:t>
                          </a:r>
                          <a:endParaRPr lang="fr-FR" sz="1000" dirty="0">
                            <a:effectLst/>
                            <a:latin typeface="Eras Medium ITC" panose="020B0602030504020804" pitchFamily="34" charset="0"/>
                            <a:ea typeface="MS Mincho"/>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CA" sz="1000" dirty="0">
                              <a:effectLst/>
                              <a:latin typeface="Eras Medium ITC" panose="020B0602030504020804" pitchFamily="34" charset="0"/>
                              <a:ea typeface="MS Mincho"/>
                              <a:cs typeface="Times New Roman" panose="02020603050405020304" pitchFamily="18" charset="0"/>
                            </a:rPr>
                            <a:t>8.14e-12 </a:t>
                          </a:r>
                          <a:r>
                            <a:rPr lang="fr-CA" sz="1000" dirty="0">
                              <a:effectLst/>
                              <a:latin typeface="Eras Medium ITC" panose="020B0602030504020804" pitchFamily="34" charset="0"/>
                              <a:ea typeface="MS Mincho"/>
                              <a:cs typeface="Times New Roman" panose="02020603050405020304" pitchFamily="18" charset="0"/>
                              <a:sym typeface="Symbol" panose="05050102010706020507" pitchFamily="18" charset="2"/>
                            </a:rPr>
                            <a:t></a:t>
                          </a:r>
                          <a:r>
                            <a:rPr lang="fr-CA" sz="1000" dirty="0">
                              <a:effectLst/>
                              <a:latin typeface="Eras Medium ITC" panose="020B0602030504020804" pitchFamily="34" charset="0"/>
                              <a:ea typeface="MS Mincho"/>
                              <a:cs typeface="Times New Roman" panose="02020603050405020304" pitchFamily="18" charset="0"/>
                            </a:rPr>
                            <a:t>.m</a:t>
                          </a:r>
                          <a:r>
                            <a:rPr lang="fr-CA" sz="1000" baseline="30000" dirty="0">
                              <a:effectLst/>
                              <a:latin typeface="Eras Medium ITC" panose="020B0602030504020804" pitchFamily="34" charset="0"/>
                              <a:ea typeface="MS Mincho"/>
                              <a:cs typeface="Times New Roman" panose="02020603050405020304" pitchFamily="18" charset="0"/>
                            </a:rPr>
                            <a:t>2</a:t>
                          </a:r>
                          <a:endParaRPr lang="fr-FR" sz="1000" dirty="0">
                            <a:effectLst/>
                            <a:latin typeface="Eras Medium ITC" panose="020B0602030504020804" pitchFamily="34" charset="0"/>
                            <a:ea typeface="MS Mincho"/>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6318818"/>
                      </a:ext>
                    </a:extLst>
                  </a:tr>
                </a:tbl>
              </a:graphicData>
            </a:graphic>
          </p:graphicFrame>
        </mc:Choice>
        <mc:Fallback xmlns="">
          <p:graphicFrame>
            <p:nvGraphicFramePr>
              <p:cNvPr id="18" name="Tableau 17"/>
              <p:cNvGraphicFramePr>
                <a:graphicFrameLocks noGrp="1"/>
              </p:cNvGraphicFramePr>
              <p:nvPr>
                <p:extLst>
                  <p:ext uri="{D42A27DB-BD31-4B8C-83A1-F6EECF244321}">
                    <p14:modId xmlns:p14="http://schemas.microsoft.com/office/powerpoint/2010/main" val="1171540729"/>
                  </p:ext>
                </p:extLst>
              </p:nvPr>
            </p:nvGraphicFramePr>
            <p:xfrm>
              <a:off x="5404892" y="2972399"/>
              <a:ext cx="1732464" cy="409001"/>
            </p:xfrm>
            <a:graphic>
              <a:graphicData uri="http://schemas.openxmlformats.org/drawingml/2006/table">
                <a:tbl>
                  <a:tblPr firstRow="1" bandRow="1" bandCol="1"/>
                  <a:tblGrid>
                    <a:gridCol w="543033">
                      <a:extLst>
                        <a:ext uri="{9D8B030D-6E8A-4147-A177-3AD203B41FA5}">
                          <a16:colId xmlns:a16="http://schemas.microsoft.com/office/drawing/2014/main" val="2899889939"/>
                        </a:ext>
                      </a:extLst>
                    </a:gridCol>
                    <a:gridCol w="1189431">
                      <a:extLst>
                        <a:ext uri="{9D8B030D-6E8A-4147-A177-3AD203B41FA5}">
                          <a16:colId xmlns:a16="http://schemas.microsoft.com/office/drawing/2014/main" val="3866264383"/>
                        </a:ext>
                      </a:extLst>
                    </a:gridCol>
                  </a:tblGrid>
                  <a:tr h="212681">
                    <a:tc>
                      <a:txBody>
                        <a:bodyPr/>
                        <a:lstStyle/>
                        <a:p>
                          <a:pPr algn="ctr">
                            <a:lnSpc>
                              <a:spcPts val="900"/>
                            </a:lnSpc>
                            <a:spcBef>
                              <a:spcPts val="500"/>
                            </a:spcBef>
                            <a:spcAft>
                              <a:spcPts val="400"/>
                            </a:spcAft>
                          </a:pPr>
                          <a:r>
                            <a:rPr lang="en-US" sz="1000" i="0" dirty="0" err="1" smtClean="0">
                              <a:effectLst/>
                              <a:latin typeface="Eras Medium ITC" panose="020B0602030504020804" pitchFamily="34" charset="0"/>
                              <a:ea typeface="Times New Roman" panose="02020603050405020304" pitchFamily="18" charset="0"/>
                            </a:rPr>
                            <a:t>R</a:t>
                          </a:r>
                          <a:r>
                            <a:rPr lang="en-US" sz="1000" i="0" baseline="-25000" dirty="0" err="1" smtClean="0">
                              <a:effectLst/>
                              <a:latin typeface="Eras Medium ITC" panose="020B0602030504020804" pitchFamily="34" charset="0"/>
                              <a:ea typeface="Times New Roman" panose="02020603050405020304" pitchFamily="18" charset="0"/>
                            </a:rPr>
                            <a:t>ctc</a:t>
                          </a:r>
                          <a:endParaRPr lang="fr-FR" sz="1100" i="0" baseline="-25000" dirty="0">
                            <a:effectLst/>
                            <a:latin typeface="Eras Medium ITC" panose="020B0602030504020804" pitchFamily="34"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4"/>
                          <a:stretch>
                            <a:fillRect l="-45408" t="-11429" r="-1531" b="-108571"/>
                          </a:stretch>
                        </a:blipFill>
                      </a:tcPr>
                    </a:tc>
                    <a:extLst>
                      <a:ext uri="{0D108BD9-81ED-4DB2-BD59-A6C34878D82A}">
                        <a16:rowId xmlns:a16="http://schemas.microsoft.com/office/drawing/2014/main" val="1914741745"/>
                      </a:ext>
                    </a:extLst>
                  </a:tr>
                  <a:tr h="196320">
                    <a:tc>
                      <a:txBody>
                        <a:bodyPr/>
                        <a:lstStyle/>
                        <a:p>
                          <a:pPr algn="ctr">
                            <a:spcAft>
                              <a:spcPts val="0"/>
                            </a:spcAft>
                          </a:pPr>
                          <a:r>
                            <a:rPr lang="fr-CA" sz="1000" dirty="0">
                              <a:effectLst/>
                              <a:latin typeface="Eras Medium ITC" panose="020B0602030504020804" pitchFamily="34" charset="0"/>
                              <a:ea typeface="MS Mincho"/>
                              <a:cs typeface="Times New Roman" panose="02020603050405020304" pitchFamily="18" charset="0"/>
                            </a:rPr>
                            <a:t>1 n</a:t>
                          </a:r>
                          <a:r>
                            <a:rPr lang="fr-CA" sz="1000" dirty="0">
                              <a:effectLst/>
                              <a:latin typeface="Eras Medium ITC" panose="020B0602030504020804" pitchFamily="34" charset="0"/>
                              <a:ea typeface="MS Mincho"/>
                              <a:cs typeface="Times New Roman" panose="02020603050405020304" pitchFamily="18" charset="0"/>
                              <a:sym typeface="Symbol" panose="05050102010706020507" pitchFamily="18" charset="2"/>
                            </a:rPr>
                            <a:t></a:t>
                          </a:r>
                          <a:endParaRPr lang="fr-FR" sz="1000" dirty="0">
                            <a:effectLst/>
                            <a:latin typeface="Eras Medium ITC" panose="020B0602030504020804" pitchFamily="34" charset="0"/>
                            <a:ea typeface="MS Mincho"/>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fr-CA" sz="1000" dirty="0">
                              <a:effectLst/>
                              <a:latin typeface="Eras Medium ITC" panose="020B0602030504020804" pitchFamily="34" charset="0"/>
                              <a:ea typeface="MS Mincho"/>
                              <a:cs typeface="Times New Roman" panose="02020603050405020304" pitchFamily="18" charset="0"/>
                            </a:rPr>
                            <a:t>8.14e-12 </a:t>
                          </a:r>
                          <a:r>
                            <a:rPr lang="fr-CA" sz="1000" dirty="0">
                              <a:effectLst/>
                              <a:latin typeface="Eras Medium ITC" panose="020B0602030504020804" pitchFamily="34" charset="0"/>
                              <a:ea typeface="MS Mincho"/>
                              <a:cs typeface="Times New Roman" panose="02020603050405020304" pitchFamily="18" charset="0"/>
                              <a:sym typeface="Symbol" panose="05050102010706020507" pitchFamily="18" charset="2"/>
                            </a:rPr>
                            <a:t></a:t>
                          </a:r>
                          <a:r>
                            <a:rPr lang="fr-CA" sz="1000" dirty="0">
                              <a:effectLst/>
                              <a:latin typeface="Eras Medium ITC" panose="020B0602030504020804" pitchFamily="34" charset="0"/>
                              <a:ea typeface="MS Mincho"/>
                              <a:cs typeface="Times New Roman" panose="02020603050405020304" pitchFamily="18" charset="0"/>
                            </a:rPr>
                            <a:t>.m</a:t>
                          </a:r>
                          <a:r>
                            <a:rPr lang="fr-CA" sz="1000" baseline="30000" dirty="0">
                              <a:effectLst/>
                              <a:latin typeface="Eras Medium ITC" panose="020B0602030504020804" pitchFamily="34" charset="0"/>
                              <a:ea typeface="MS Mincho"/>
                              <a:cs typeface="Times New Roman" panose="02020603050405020304" pitchFamily="18" charset="0"/>
                            </a:rPr>
                            <a:t>2</a:t>
                          </a:r>
                          <a:endParaRPr lang="fr-FR" sz="1000" dirty="0">
                            <a:effectLst/>
                            <a:latin typeface="Eras Medium ITC" panose="020B0602030504020804" pitchFamily="34" charset="0"/>
                            <a:ea typeface="MS Mincho"/>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466318818"/>
                      </a:ext>
                    </a:extLst>
                  </a:tr>
                </a:tbl>
              </a:graphicData>
            </a:graphic>
          </p:graphicFrame>
        </mc:Fallback>
      </mc:AlternateContent>
      <p:sp>
        <p:nvSpPr>
          <p:cNvPr id="98" name="Rectangle 197"/>
          <p:cNvSpPr>
            <a:spLocks noChangeArrowheads="1"/>
          </p:cNvSpPr>
          <p:nvPr/>
        </p:nvSpPr>
        <p:spPr bwMode="auto">
          <a:xfrm>
            <a:off x="-8022" y="6871692"/>
            <a:ext cx="3936463" cy="602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ts val="355"/>
              </a:spcBef>
            </a:pPr>
            <a:r>
              <a:rPr lang="en-US" sz="995" dirty="0" smtClean="0">
                <a:latin typeface="Eras Light ITC" panose="020B0402030504020804" pitchFamily="34" charset="0"/>
                <a:cs typeface="Times New Roman" pitchFamily="18" charset="0"/>
              </a:rPr>
              <a:t>The LUD design has a </a:t>
            </a:r>
            <a:r>
              <a:rPr lang="en-US" sz="995" b="1" dirty="0" smtClean="0">
                <a:solidFill>
                  <a:srgbClr val="0000FF"/>
                </a:solidFill>
                <a:latin typeface="Eras Light ITC" panose="020B0402030504020804" pitchFamily="34" charset="0"/>
                <a:cs typeface="Times New Roman" pitchFamily="18" charset="0"/>
              </a:rPr>
              <a:t>complete outer superconducting cylindrical shell</a:t>
            </a:r>
            <a:r>
              <a:rPr lang="en-US" sz="995" dirty="0" smtClean="0">
                <a:latin typeface="Eras Light ITC" panose="020B0402030504020804" pitchFamily="34" charset="0"/>
                <a:cs typeface="Times New Roman" pitchFamily="18" charset="0"/>
              </a:rPr>
              <a:t>. This implies a very good shielding of the  perpendicular field variation.</a:t>
            </a:r>
          </a:p>
          <a:p>
            <a:pPr algn="just">
              <a:spcBef>
                <a:spcPts val="355"/>
              </a:spcBef>
            </a:pPr>
            <a:r>
              <a:rPr lang="en-US" sz="995" dirty="0" smtClean="0">
                <a:latin typeface="Eras Light ITC" panose="020B0402030504020804" pitchFamily="34" charset="0"/>
                <a:cs typeface="Times New Roman" pitchFamily="18" charset="0"/>
              </a:rPr>
              <a:t>The composite (strand) model for AC losses</a:t>
            </a:r>
            <a:r>
              <a:rPr lang="en-US" sz="995" b="1" baseline="30000" dirty="0" smtClean="0">
                <a:solidFill>
                  <a:srgbClr val="FF0000"/>
                </a:solidFill>
                <a:latin typeface="Eras Light ITC" panose="020B0402030504020804" pitchFamily="34" charset="0"/>
                <a:cs typeface="Times New Roman" pitchFamily="18" charset="0"/>
              </a:rPr>
              <a:t>*</a:t>
            </a:r>
            <a:r>
              <a:rPr lang="en-US" sz="995" dirty="0" smtClean="0">
                <a:latin typeface="Eras Light ITC" panose="020B0402030504020804" pitchFamily="34" charset="0"/>
                <a:cs typeface="Times New Roman" pitchFamily="18" charset="0"/>
              </a:rPr>
              <a:t> can be applied:</a:t>
            </a:r>
            <a:endParaRPr lang="fr-FR" sz="995" dirty="0">
              <a:latin typeface="Eras Light ITC" panose="020B0402030504020804" pitchFamily="34" charset="0"/>
              <a:cs typeface="Arial" pitchFamily="34" charset="0"/>
            </a:endParaRPr>
          </a:p>
        </p:txBody>
      </p:sp>
      <p:grpSp>
        <p:nvGrpSpPr>
          <p:cNvPr id="115" name="Groupe 114"/>
          <p:cNvGrpSpPr/>
          <p:nvPr/>
        </p:nvGrpSpPr>
        <p:grpSpPr>
          <a:xfrm>
            <a:off x="3832439" y="6964669"/>
            <a:ext cx="2150526" cy="1306442"/>
            <a:chOff x="-110548" y="382911"/>
            <a:chExt cx="2205729" cy="1340069"/>
          </a:xfrm>
        </p:grpSpPr>
        <p:grpSp>
          <p:nvGrpSpPr>
            <p:cNvPr id="116" name="Groupe 115"/>
            <p:cNvGrpSpPr/>
            <p:nvPr/>
          </p:nvGrpSpPr>
          <p:grpSpPr>
            <a:xfrm>
              <a:off x="498143" y="436728"/>
              <a:ext cx="1289714" cy="1139588"/>
              <a:chOff x="0" y="0"/>
              <a:chExt cx="1289714" cy="1139588"/>
            </a:xfrm>
          </p:grpSpPr>
          <p:grpSp>
            <p:nvGrpSpPr>
              <p:cNvPr id="123" name="Groupe 122"/>
              <p:cNvGrpSpPr/>
              <p:nvPr/>
            </p:nvGrpSpPr>
            <p:grpSpPr>
              <a:xfrm>
                <a:off x="0" y="0"/>
                <a:ext cx="1139588" cy="1139588"/>
                <a:chOff x="0" y="0"/>
                <a:chExt cx="1139588" cy="1139588"/>
              </a:xfrm>
            </p:grpSpPr>
            <p:grpSp>
              <p:nvGrpSpPr>
                <p:cNvPr id="126" name="Groupe 125"/>
                <p:cNvGrpSpPr/>
                <p:nvPr/>
              </p:nvGrpSpPr>
              <p:grpSpPr>
                <a:xfrm>
                  <a:off x="0" y="0"/>
                  <a:ext cx="1139588" cy="1139588"/>
                  <a:chOff x="0" y="0"/>
                  <a:chExt cx="1139588" cy="1139588"/>
                </a:xfrm>
              </p:grpSpPr>
              <p:sp>
                <p:nvSpPr>
                  <p:cNvPr id="129" name="Ellipse 128"/>
                  <p:cNvSpPr/>
                  <p:nvPr/>
                </p:nvSpPr>
                <p:spPr>
                  <a:xfrm>
                    <a:off x="0" y="0"/>
                    <a:ext cx="1139588" cy="1139588"/>
                  </a:xfrm>
                  <a:prstGeom prst="ellipse">
                    <a:avLst/>
                  </a:prstGeom>
                  <a:pattFill prst="pct80">
                    <a:fgClr>
                      <a:sysClr val="window" lastClr="FFFFFF"/>
                    </a:fgClr>
                    <a:bgClr>
                      <a:sysClr val="windowText" lastClr="000000"/>
                    </a:bgClr>
                  </a:patt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0" name="Ellipse 129"/>
                  <p:cNvSpPr/>
                  <p:nvPr/>
                </p:nvSpPr>
                <p:spPr>
                  <a:xfrm>
                    <a:off x="136469" y="143020"/>
                    <a:ext cx="873457" cy="873458"/>
                  </a:xfrm>
                  <a:prstGeom prst="ellipse">
                    <a:avLst/>
                  </a:prstGeom>
                  <a:pattFill prst="trellis">
                    <a:fgClr>
                      <a:sysClr val="window" lastClr="FFFFFF"/>
                    </a:fgClr>
                    <a:bgClr>
                      <a:sysClr val="windowText" lastClr="000000"/>
                    </a:bgClr>
                  </a:pattFill>
                  <a:ln w="2857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alibri"/>
                      <a:ea typeface="+mn-ea"/>
                      <a:cs typeface="+mn-cs"/>
                    </a:endParaRPr>
                  </a:p>
                </p:txBody>
              </p:sp>
            </p:grpSp>
            <p:cxnSp>
              <p:nvCxnSpPr>
                <p:cNvPr id="127" name="Connecteur droit avec flèche 126"/>
                <p:cNvCxnSpPr/>
                <p:nvPr/>
              </p:nvCxnSpPr>
              <p:spPr>
                <a:xfrm flipV="1">
                  <a:off x="559558" y="191069"/>
                  <a:ext cx="436236" cy="395178"/>
                </a:xfrm>
                <a:prstGeom prst="straightConnector1">
                  <a:avLst/>
                </a:prstGeom>
                <a:noFill/>
                <a:ln w="9525" cap="flat" cmpd="sng" algn="ctr">
                  <a:solidFill>
                    <a:sysClr val="windowText" lastClr="000000"/>
                  </a:solidFill>
                  <a:prstDash val="solid"/>
                  <a:tailEnd type="triangle"/>
                </a:ln>
                <a:effectLst/>
              </p:spPr>
            </p:cxnSp>
            <p:cxnSp>
              <p:nvCxnSpPr>
                <p:cNvPr id="128" name="Connecteur droit avec flèche 127"/>
                <p:cNvCxnSpPr/>
                <p:nvPr/>
              </p:nvCxnSpPr>
              <p:spPr>
                <a:xfrm flipV="1">
                  <a:off x="573206" y="504967"/>
                  <a:ext cx="436719" cy="81887"/>
                </a:xfrm>
                <a:prstGeom prst="straightConnector1">
                  <a:avLst/>
                </a:prstGeom>
                <a:noFill/>
                <a:ln w="9525" cap="flat" cmpd="sng" algn="ctr">
                  <a:solidFill>
                    <a:sysClr val="windowText" lastClr="000000"/>
                  </a:solidFill>
                  <a:prstDash val="solid"/>
                  <a:tailEnd type="triangle"/>
                </a:ln>
                <a:effectLst/>
              </p:spPr>
            </p:cxnSp>
          </p:grpSp>
          <p:sp>
            <p:nvSpPr>
              <p:cNvPr id="124" name="Zone de texte 40"/>
              <p:cNvSpPr txBox="1"/>
              <p:nvPr/>
            </p:nvSpPr>
            <p:spPr>
              <a:xfrm>
                <a:off x="934872" y="0"/>
                <a:ext cx="354842" cy="27977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CA" sz="1050" b="1" i="0" u="none" strike="noStrike" kern="0" cap="none" spc="0" normalizeH="0" baseline="0" noProof="0">
                    <a:ln>
                      <a:noFill/>
                    </a:ln>
                    <a:solidFill>
                      <a:sysClr val="windowText" lastClr="000000"/>
                    </a:solidFill>
                    <a:effectLst/>
                    <a:uLnTx/>
                    <a:uFillTx/>
                    <a:latin typeface="Eras Medium ITC" panose="020B0602030504020804" pitchFamily="34" charset="0"/>
                    <a:ea typeface="MS Mincho"/>
                  </a:rPr>
                  <a:t>R</a:t>
                </a:r>
                <a:r>
                  <a:rPr kumimoji="0" lang="fr-CA" sz="1050" b="1" i="0" u="none" strike="noStrike" kern="0" cap="none" spc="0" normalizeH="0" baseline="-25000" noProof="0">
                    <a:ln>
                      <a:noFill/>
                    </a:ln>
                    <a:solidFill>
                      <a:sysClr val="windowText" lastClr="000000"/>
                    </a:solidFill>
                    <a:effectLst/>
                    <a:uLnTx/>
                    <a:uFillTx/>
                    <a:latin typeface="Eras Medium ITC" panose="020B0602030504020804" pitchFamily="34" charset="0"/>
                    <a:ea typeface="MS Mincho"/>
                  </a:rPr>
                  <a:t>2</a:t>
                </a:r>
                <a:endParaRPr kumimoji="0" lang="fr-FR" sz="1050" b="0" i="0" u="none" strike="noStrike" kern="0" cap="none" spc="0" normalizeH="0" baseline="0" noProof="0">
                  <a:ln>
                    <a:noFill/>
                  </a:ln>
                  <a:solidFill>
                    <a:sysClr val="windowText" lastClr="000000"/>
                  </a:solidFill>
                  <a:effectLst/>
                  <a:uLnTx/>
                  <a:uFillTx/>
                  <a:ea typeface="MS Mincho"/>
                </a:endParaRPr>
              </a:p>
            </p:txBody>
          </p:sp>
          <p:sp>
            <p:nvSpPr>
              <p:cNvPr id="125" name="Zone de texte 41"/>
              <p:cNvSpPr txBox="1"/>
              <p:nvPr/>
            </p:nvSpPr>
            <p:spPr>
              <a:xfrm>
                <a:off x="706626" y="504947"/>
                <a:ext cx="354842" cy="27977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CA" sz="1050" b="1" i="0" u="none" strike="noStrike" kern="0" cap="none" spc="0" normalizeH="0" baseline="0" noProof="0">
                    <a:ln>
                      <a:noFill/>
                    </a:ln>
                    <a:solidFill>
                      <a:sysClr val="windowText" lastClr="000000"/>
                    </a:solidFill>
                    <a:effectLst/>
                    <a:uLnTx/>
                    <a:uFillTx/>
                    <a:latin typeface="Eras Medium ITC" panose="020B0602030504020804" pitchFamily="34" charset="0"/>
                    <a:ea typeface="MS Mincho"/>
                  </a:rPr>
                  <a:t>R</a:t>
                </a:r>
                <a:r>
                  <a:rPr kumimoji="0" lang="fr-CA" sz="1050" b="1" i="0" u="none" strike="noStrike" kern="0" cap="none" spc="0" normalizeH="0" baseline="-25000" noProof="0">
                    <a:ln>
                      <a:noFill/>
                    </a:ln>
                    <a:solidFill>
                      <a:sysClr val="windowText" lastClr="000000"/>
                    </a:solidFill>
                    <a:effectLst/>
                    <a:uLnTx/>
                    <a:uFillTx/>
                    <a:latin typeface="Eras Medium ITC" panose="020B0602030504020804" pitchFamily="34" charset="0"/>
                    <a:ea typeface="MS Mincho"/>
                  </a:rPr>
                  <a:t>1</a:t>
                </a:r>
                <a:endParaRPr kumimoji="0" lang="fr-FR" sz="1050" b="0" i="0" u="none" strike="noStrike" kern="0" cap="none" spc="0" normalizeH="0" baseline="0" noProof="0">
                  <a:ln>
                    <a:noFill/>
                  </a:ln>
                  <a:solidFill>
                    <a:sysClr val="windowText" lastClr="000000"/>
                  </a:solidFill>
                  <a:effectLst/>
                  <a:uLnTx/>
                  <a:uFillTx/>
                  <a:ea typeface="MS Mincho"/>
                </a:endParaRPr>
              </a:p>
            </p:txBody>
          </p:sp>
        </p:grpSp>
        <p:sp>
          <p:nvSpPr>
            <p:cNvPr id="117" name="Zone de texte 44"/>
            <p:cNvSpPr txBox="1"/>
            <p:nvPr/>
          </p:nvSpPr>
          <p:spPr>
            <a:xfrm>
              <a:off x="-110548" y="1442977"/>
              <a:ext cx="354834" cy="28000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CA" sz="1050" b="1" i="0" u="none" strike="noStrike" kern="0" cap="none" spc="0" normalizeH="0" baseline="0" noProof="0" dirty="0">
                  <a:ln>
                    <a:noFill/>
                  </a:ln>
                  <a:solidFill>
                    <a:sysClr val="windowText" lastClr="000000"/>
                  </a:solidFill>
                  <a:effectLst/>
                  <a:uLnTx/>
                  <a:uFillTx/>
                  <a:latin typeface="Eras Medium ITC" panose="020B0602030504020804" pitchFamily="34" charset="0"/>
                  <a:ea typeface="MS Mincho"/>
                  <a:sym typeface="Symbol" panose="05050102010706020507" pitchFamily="18" charset="2"/>
                </a:rPr>
                <a:t></a:t>
              </a:r>
              <a:r>
                <a:rPr kumimoji="0" lang="fr-CA" sz="1050" b="1" i="0" u="none" strike="noStrike" kern="0" cap="none" spc="0" normalizeH="0" baseline="-25000" noProof="0" dirty="0">
                  <a:ln>
                    <a:noFill/>
                  </a:ln>
                  <a:solidFill>
                    <a:sysClr val="windowText" lastClr="000000"/>
                  </a:solidFill>
                  <a:effectLst/>
                  <a:uLnTx/>
                  <a:uFillTx/>
                  <a:latin typeface="Eras Medium ITC" panose="020B0602030504020804" pitchFamily="34" charset="0"/>
                  <a:ea typeface="MS Mincho"/>
                </a:rPr>
                <a:t>t</a:t>
              </a:r>
              <a:endParaRPr kumimoji="0" lang="fr-FR" sz="1050" b="0" i="0" u="none" strike="noStrike" kern="0" cap="none" spc="0" normalizeH="0" baseline="0" noProof="0" dirty="0">
                <a:ln>
                  <a:noFill/>
                </a:ln>
                <a:solidFill>
                  <a:sysClr val="windowText" lastClr="000000"/>
                </a:solidFill>
                <a:effectLst/>
                <a:uLnTx/>
                <a:uFillTx/>
                <a:ea typeface="MS Mincho"/>
              </a:endParaRPr>
            </a:p>
          </p:txBody>
        </p:sp>
        <p:sp>
          <p:nvSpPr>
            <p:cNvPr id="118" name="Zone de texte 45"/>
            <p:cNvSpPr txBox="1"/>
            <p:nvPr/>
          </p:nvSpPr>
          <p:spPr>
            <a:xfrm>
              <a:off x="16705" y="382911"/>
              <a:ext cx="429904" cy="27968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CA" sz="1050" b="1" i="0" u="none" strike="noStrike" kern="0" cap="none" spc="0" normalizeH="0" baseline="0" noProof="0" dirty="0">
                  <a:ln>
                    <a:noFill/>
                  </a:ln>
                  <a:solidFill>
                    <a:sysClr val="windowText" lastClr="000000"/>
                  </a:solidFill>
                  <a:effectLst/>
                  <a:uLnTx/>
                  <a:uFillTx/>
                  <a:latin typeface="Eras Medium ITC" panose="020B0602030504020804" pitchFamily="34" charset="0"/>
                  <a:ea typeface="MS Mincho"/>
                  <a:sym typeface="Symbol" panose="05050102010706020507" pitchFamily="18" charset="2"/>
                </a:rPr>
                <a:t></a:t>
              </a:r>
              <a:r>
                <a:rPr kumimoji="0" lang="fr-CA" sz="1050" b="1" i="0" u="none" strike="noStrike" kern="0" cap="none" spc="0" normalizeH="0" baseline="-25000" noProof="0" dirty="0">
                  <a:ln>
                    <a:noFill/>
                  </a:ln>
                  <a:solidFill>
                    <a:sysClr val="windowText" lastClr="000000"/>
                  </a:solidFill>
                  <a:effectLst/>
                  <a:uLnTx/>
                  <a:uFillTx/>
                  <a:latin typeface="Eras Medium ITC" panose="020B0602030504020804" pitchFamily="34" charset="0"/>
                  <a:ea typeface="MS Mincho"/>
                </a:rPr>
                <a:t>Cu</a:t>
              </a:r>
              <a:endParaRPr kumimoji="0" lang="fr-FR" sz="1050" b="0" i="0" u="none" strike="noStrike" kern="0" cap="none" spc="0" normalizeH="0" baseline="0" noProof="0" dirty="0">
                <a:ln>
                  <a:noFill/>
                </a:ln>
                <a:solidFill>
                  <a:sysClr val="windowText" lastClr="000000"/>
                </a:solidFill>
                <a:effectLst/>
                <a:uLnTx/>
                <a:uFillTx/>
                <a:ea typeface="MS Mincho"/>
              </a:endParaRPr>
            </a:p>
          </p:txBody>
        </p:sp>
        <p:sp>
          <p:nvSpPr>
            <p:cNvPr id="119" name="Forme libre 118"/>
            <p:cNvSpPr/>
            <p:nvPr/>
          </p:nvSpPr>
          <p:spPr>
            <a:xfrm flipV="1">
              <a:off x="348017" y="597046"/>
              <a:ext cx="293430" cy="133109"/>
            </a:xfrm>
            <a:custGeom>
              <a:avLst/>
              <a:gdLst>
                <a:gd name="connsiteX0" fmla="*/ 0 w 395785"/>
                <a:gd name="connsiteY0" fmla="*/ 464024 h 464024"/>
                <a:gd name="connsiteX1" fmla="*/ 211540 w 395785"/>
                <a:gd name="connsiteY1" fmla="*/ 122830 h 464024"/>
                <a:gd name="connsiteX2" fmla="*/ 395785 w 395785"/>
                <a:gd name="connsiteY2" fmla="*/ 0 h 464024"/>
              </a:gdLst>
              <a:ahLst/>
              <a:cxnLst>
                <a:cxn ang="0">
                  <a:pos x="connsiteX0" y="connsiteY0"/>
                </a:cxn>
                <a:cxn ang="0">
                  <a:pos x="connsiteX1" y="connsiteY1"/>
                </a:cxn>
                <a:cxn ang="0">
                  <a:pos x="connsiteX2" y="connsiteY2"/>
                </a:cxn>
              </a:cxnLst>
              <a:rect l="l" t="t" r="r" b="b"/>
              <a:pathLst>
                <a:path w="395785" h="464024">
                  <a:moveTo>
                    <a:pt x="0" y="464024"/>
                  </a:moveTo>
                  <a:cubicBezTo>
                    <a:pt x="72788" y="332095"/>
                    <a:pt x="145576" y="200167"/>
                    <a:pt x="211540" y="122830"/>
                  </a:cubicBezTo>
                  <a:cubicBezTo>
                    <a:pt x="277504" y="45493"/>
                    <a:pt x="336644" y="22746"/>
                    <a:pt x="395785" y="0"/>
                  </a:cubicBezTo>
                </a:path>
              </a:pathLst>
            </a:custGeom>
            <a:no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0" name="Forme libre 119"/>
            <p:cNvSpPr/>
            <p:nvPr/>
          </p:nvSpPr>
          <p:spPr>
            <a:xfrm flipH="1" flipV="1">
              <a:off x="188095" y="1132763"/>
              <a:ext cx="579944" cy="470935"/>
            </a:xfrm>
            <a:custGeom>
              <a:avLst/>
              <a:gdLst>
                <a:gd name="connsiteX0" fmla="*/ 0 w 395785"/>
                <a:gd name="connsiteY0" fmla="*/ 464024 h 464024"/>
                <a:gd name="connsiteX1" fmla="*/ 211540 w 395785"/>
                <a:gd name="connsiteY1" fmla="*/ 122830 h 464024"/>
                <a:gd name="connsiteX2" fmla="*/ 395785 w 395785"/>
                <a:gd name="connsiteY2" fmla="*/ 0 h 464024"/>
              </a:gdLst>
              <a:ahLst/>
              <a:cxnLst>
                <a:cxn ang="0">
                  <a:pos x="connsiteX0" y="connsiteY0"/>
                </a:cxn>
                <a:cxn ang="0">
                  <a:pos x="connsiteX1" y="connsiteY1"/>
                </a:cxn>
                <a:cxn ang="0">
                  <a:pos x="connsiteX2" y="connsiteY2"/>
                </a:cxn>
              </a:cxnLst>
              <a:rect l="l" t="t" r="r" b="b"/>
              <a:pathLst>
                <a:path w="395785" h="464024">
                  <a:moveTo>
                    <a:pt x="0" y="464024"/>
                  </a:moveTo>
                  <a:cubicBezTo>
                    <a:pt x="72788" y="332095"/>
                    <a:pt x="145576" y="200167"/>
                    <a:pt x="211540" y="122830"/>
                  </a:cubicBezTo>
                  <a:cubicBezTo>
                    <a:pt x="277504" y="45493"/>
                    <a:pt x="336644" y="22746"/>
                    <a:pt x="395785" y="0"/>
                  </a:cubicBezTo>
                </a:path>
              </a:pathLst>
            </a:custGeom>
            <a:no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1" name="Forme libre 120"/>
            <p:cNvSpPr/>
            <p:nvPr/>
          </p:nvSpPr>
          <p:spPr>
            <a:xfrm flipV="1">
              <a:off x="1282889" y="1405719"/>
              <a:ext cx="314149" cy="129612"/>
            </a:xfrm>
            <a:custGeom>
              <a:avLst/>
              <a:gdLst>
                <a:gd name="connsiteX0" fmla="*/ 0 w 395785"/>
                <a:gd name="connsiteY0" fmla="*/ 464024 h 464024"/>
                <a:gd name="connsiteX1" fmla="*/ 211540 w 395785"/>
                <a:gd name="connsiteY1" fmla="*/ 122830 h 464024"/>
                <a:gd name="connsiteX2" fmla="*/ 395785 w 395785"/>
                <a:gd name="connsiteY2" fmla="*/ 0 h 464024"/>
              </a:gdLst>
              <a:ahLst/>
              <a:cxnLst>
                <a:cxn ang="0">
                  <a:pos x="connsiteX0" y="connsiteY0"/>
                </a:cxn>
                <a:cxn ang="0">
                  <a:pos x="connsiteX1" y="connsiteY1"/>
                </a:cxn>
                <a:cxn ang="0">
                  <a:pos x="connsiteX2" y="connsiteY2"/>
                </a:cxn>
              </a:cxnLst>
              <a:rect l="l" t="t" r="r" b="b"/>
              <a:pathLst>
                <a:path w="395785" h="464024">
                  <a:moveTo>
                    <a:pt x="0" y="464024"/>
                  </a:moveTo>
                  <a:cubicBezTo>
                    <a:pt x="72788" y="332095"/>
                    <a:pt x="145576" y="200167"/>
                    <a:pt x="211540" y="122830"/>
                  </a:cubicBezTo>
                  <a:cubicBezTo>
                    <a:pt x="277504" y="45493"/>
                    <a:pt x="336644" y="22746"/>
                    <a:pt x="395785" y="0"/>
                  </a:cubicBezTo>
                </a:path>
              </a:pathLst>
            </a:custGeom>
            <a:noFill/>
            <a:ln w="9525"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4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2" name="Zone de texte 54"/>
            <p:cNvSpPr txBox="1"/>
            <p:nvPr/>
          </p:nvSpPr>
          <p:spPr>
            <a:xfrm>
              <a:off x="1597037" y="1379896"/>
              <a:ext cx="498144" cy="27968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fr-CA" sz="1050" b="1" i="0" u="none" strike="noStrike" kern="0" cap="none" spc="0" normalizeH="0" baseline="0" noProof="0" dirty="0">
                  <a:ln>
                    <a:noFill/>
                  </a:ln>
                  <a:solidFill>
                    <a:sysClr val="windowText" lastClr="000000"/>
                  </a:solidFill>
                  <a:effectLst/>
                  <a:uLnTx/>
                  <a:uFillTx/>
                  <a:latin typeface="Eras Medium ITC" panose="020B0602030504020804" pitchFamily="34" charset="0"/>
                  <a:ea typeface="MS Mincho"/>
                  <a:sym typeface="Symbol" panose="05050102010706020507" pitchFamily="18" charset="2"/>
                </a:rPr>
                <a:t></a:t>
              </a:r>
              <a:r>
                <a:rPr kumimoji="0" lang="fr-CA" sz="1050" b="1" i="0" u="none" strike="noStrike" kern="0" cap="none" spc="0" normalizeH="0" baseline="-25000" noProof="0" dirty="0" err="1">
                  <a:ln>
                    <a:noFill/>
                  </a:ln>
                  <a:solidFill>
                    <a:sysClr val="windowText" lastClr="000000"/>
                  </a:solidFill>
                  <a:effectLst/>
                  <a:uLnTx/>
                  <a:uFillTx/>
                  <a:latin typeface="Eras Medium ITC" panose="020B0602030504020804" pitchFamily="34" charset="0"/>
                  <a:ea typeface="MS Mincho"/>
                </a:rPr>
                <a:t>b</a:t>
              </a:r>
              <a:r>
                <a:rPr kumimoji="0" lang="fr-CA" sz="1050" b="1" i="0" u="none" strike="noStrike" kern="0" cap="none" spc="0" normalizeH="0" baseline="0" noProof="0" dirty="0" err="1">
                  <a:ln>
                    <a:noFill/>
                  </a:ln>
                  <a:solidFill>
                    <a:sysClr val="windowText" lastClr="000000"/>
                  </a:solidFill>
                  <a:effectLst/>
                  <a:uLnTx/>
                  <a:uFillTx/>
                  <a:latin typeface="Eras Medium ITC" panose="020B0602030504020804" pitchFamily="34" charset="0"/>
                  <a:ea typeface="MS Mincho"/>
                </a:rPr>
                <a:t>e</a:t>
              </a:r>
              <a:r>
                <a:rPr kumimoji="0" lang="fr-CA" sz="1050" b="1" i="0" u="none" strike="noStrike" kern="0" cap="none" spc="0" normalizeH="0" baseline="-25000" noProof="0" dirty="0" err="1">
                  <a:ln>
                    <a:noFill/>
                  </a:ln>
                  <a:solidFill>
                    <a:sysClr val="windowText" lastClr="000000"/>
                  </a:solidFill>
                  <a:effectLst/>
                  <a:uLnTx/>
                  <a:uFillTx/>
                  <a:latin typeface="Eras Medium ITC" panose="020B0602030504020804" pitchFamily="34" charset="0"/>
                  <a:ea typeface="MS Mincho"/>
                </a:rPr>
                <a:t>b</a:t>
              </a:r>
              <a:endParaRPr kumimoji="0" lang="fr-FR" sz="1050" b="0" i="0" u="none" strike="noStrike" kern="0" cap="none" spc="0" normalizeH="0" baseline="0" noProof="0" dirty="0">
                <a:ln>
                  <a:noFill/>
                </a:ln>
                <a:solidFill>
                  <a:sysClr val="windowText" lastClr="000000"/>
                </a:solidFill>
                <a:effectLst/>
                <a:uLnTx/>
                <a:uFillTx/>
                <a:ea typeface="MS Mincho"/>
              </a:endParaRPr>
            </a:p>
          </p:txBody>
        </p:sp>
      </p:grpSp>
      <mc:AlternateContent xmlns:mc="http://schemas.openxmlformats.org/markup-compatibility/2006" xmlns:a14="http://schemas.microsoft.com/office/drawing/2010/main">
        <mc:Choice Requires="a14">
          <p:graphicFrame>
            <p:nvGraphicFramePr>
              <p:cNvPr id="20" name="Tableau 19"/>
              <p:cNvGraphicFramePr>
                <a:graphicFrameLocks noGrp="1"/>
              </p:cNvGraphicFramePr>
              <p:nvPr>
                <p:extLst>
                  <p:ext uri="{D42A27DB-BD31-4B8C-83A1-F6EECF244321}">
                    <p14:modId xmlns:p14="http://schemas.microsoft.com/office/powerpoint/2010/main" val="1366623385"/>
                  </p:ext>
                </p:extLst>
              </p:nvPr>
            </p:nvGraphicFramePr>
            <p:xfrm>
              <a:off x="156438" y="7522173"/>
              <a:ext cx="3245212" cy="1901698"/>
            </p:xfrm>
            <a:graphic>
              <a:graphicData uri="http://schemas.openxmlformats.org/drawingml/2006/table">
                <a:tbl>
                  <a:tblPr firstRow="1" firstCol="1" bandRow="1"/>
                  <a:tblGrid>
                    <a:gridCol w="1102676">
                      <a:extLst>
                        <a:ext uri="{9D8B030D-6E8A-4147-A177-3AD203B41FA5}">
                          <a16:colId xmlns:a16="http://schemas.microsoft.com/office/drawing/2014/main" val="729441986"/>
                        </a:ext>
                      </a:extLst>
                    </a:gridCol>
                    <a:gridCol w="2142536">
                      <a:extLst>
                        <a:ext uri="{9D8B030D-6E8A-4147-A177-3AD203B41FA5}">
                          <a16:colId xmlns:a16="http://schemas.microsoft.com/office/drawing/2014/main" val="295637835"/>
                        </a:ext>
                      </a:extLst>
                    </a:gridCol>
                  </a:tblGrid>
                  <a:tr h="346710">
                    <a:tc>
                      <a:txBody>
                        <a:bodyPr/>
                        <a:lstStyle/>
                        <a:p>
                          <a:pPr algn="just">
                            <a:spcAft>
                              <a:spcPts val="0"/>
                            </a:spcAft>
                          </a:pPr>
                          <a:r>
                            <a:rPr lang="en-US" sz="800" dirty="0">
                              <a:effectLst/>
                              <a:latin typeface="Eras Medium ITC" panose="020B0602030504020804" pitchFamily="34" charset="0"/>
                              <a:ea typeface="MS Mincho"/>
                            </a:rPr>
                            <a:t>Eddy currents in the copper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𝜃</m:t>
                                    </m:r>
                                  </m:e>
                                  <m:sub>
                                    <m:r>
                                      <a:rPr lang="fr-CA" sz="800" i="1">
                                        <a:effectLst/>
                                        <a:latin typeface="Cambria Math" panose="02040503050406030204" pitchFamily="18" charset="0"/>
                                        <a:ea typeface="MS Mincho"/>
                                      </a:rPr>
                                      <m:t>𝐹</m:t>
                                    </m:r>
                                    <m:r>
                                      <a:rPr lang="fr-CA" sz="800" i="1">
                                        <a:effectLst/>
                                        <a:latin typeface="Cambria Math" panose="02040503050406030204" pitchFamily="18" charset="0"/>
                                        <a:ea typeface="MS Mincho"/>
                                      </a:rPr>
                                      <m:t>,</m:t>
                                    </m:r>
                                    <m:r>
                                      <a:rPr lang="fr-CA" sz="800" i="1">
                                        <a:effectLst/>
                                        <a:latin typeface="Cambria Math" panose="02040503050406030204" pitchFamily="18" charset="0"/>
                                        <a:ea typeface="MS Mincho"/>
                                      </a:rPr>
                                      <m:t>𝐶𝑢</m:t>
                                    </m:r>
                                  </m:sub>
                                </m:sSub>
                                <m:r>
                                  <a:rPr lang="fr-CA" sz="800" i="1">
                                    <a:effectLst/>
                                    <a:latin typeface="Cambria Math" panose="02040503050406030204" pitchFamily="18" charset="0"/>
                                    <a:ea typeface="MS Mincho"/>
                                  </a:rPr>
                                  <m:t>=</m:t>
                                </m:r>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𝜇</m:t>
                                        </m:r>
                                      </m:e>
                                      <m:sub>
                                        <m:r>
                                          <a:rPr lang="fr-CA" sz="800" i="1">
                                            <a:effectLst/>
                                            <a:latin typeface="Cambria Math" panose="02040503050406030204" pitchFamily="18" charset="0"/>
                                            <a:ea typeface="MS Mincho"/>
                                          </a:rPr>
                                          <m:t>0</m:t>
                                        </m:r>
                                      </m:sub>
                                    </m:sSub>
                                  </m:num>
                                  <m:den>
                                    <m:r>
                                      <a:rPr lang="fr-CA" sz="800" i="1">
                                        <a:effectLst/>
                                        <a:latin typeface="Cambria Math" panose="02040503050406030204" pitchFamily="18" charset="0"/>
                                        <a:ea typeface="MS Mincho"/>
                                      </a:rPr>
                                      <m:t>8.</m:t>
                                    </m:r>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𝜌</m:t>
                                        </m:r>
                                      </m:e>
                                      <m:sub>
                                        <m:r>
                                          <a:rPr lang="fr-CA" sz="800" i="1">
                                            <a:effectLst/>
                                            <a:latin typeface="Cambria Math" panose="02040503050406030204" pitchFamily="18" charset="0"/>
                                            <a:ea typeface="MS Mincho"/>
                                          </a:rPr>
                                          <m:t>𝐶𝑢</m:t>
                                        </m:r>
                                      </m:sub>
                                    </m:sSub>
                                  </m:den>
                                </m:f>
                                <m:f>
                                  <m:fPr>
                                    <m:ctrlPr>
                                      <a:rPr lang="fr-FR" sz="800" i="1">
                                        <a:effectLst/>
                                        <a:latin typeface="Cambria Math" panose="02040503050406030204" pitchFamily="18" charset="0"/>
                                        <a:ea typeface="MS Mincho"/>
                                      </a:rPr>
                                    </m:ctrlPr>
                                  </m:fPr>
                                  <m:num>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4</m:t>
                                        </m:r>
                                      </m:sup>
                                    </m:sSup>
                                    <m:r>
                                      <a:rPr lang="fr-CA" sz="800" i="1">
                                        <a:effectLst/>
                                        <a:latin typeface="Cambria Math" panose="02040503050406030204" pitchFamily="18" charset="0"/>
                                        <a:ea typeface="MS Mincho"/>
                                      </a:rPr>
                                      <m:t>−</m:t>
                                    </m:r>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e>
                                      <m:sup>
                                        <m:r>
                                          <a:rPr lang="fr-CA" sz="800" i="1">
                                            <a:effectLst/>
                                            <a:latin typeface="Cambria Math" panose="02040503050406030204" pitchFamily="18" charset="0"/>
                                            <a:ea typeface="MS Mincho"/>
                                          </a:rPr>
                                          <m:t>4</m:t>
                                        </m:r>
                                      </m:sup>
                                    </m:sSup>
                                  </m:num>
                                  <m:den>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2</m:t>
                                        </m:r>
                                      </m:sup>
                                    </m:sSup>
                                  </m:den>
                                </m:f>
                              </m:oMath>
                            </m:oMathPara>
                          </a14:m>
                          <a:endParaRPr lang="fr-FR" sz="1050" dirty="0">
                            <a:effectLst/>
                            <a:latin typeface="Times New Roman" panose="02020603050405020304" pitchFamily="18" charset="0"/>
                            <a:ea typeface="MS Mincho"/>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04790850"/>
                      </a:ext>
                    </a:extLst>
                  </a:tr>
                  <a:tr h="346710">
                    <a:tc>
                      <a:txBody>
                        <a:bodyPr/>
                        <a:lstStyle/>
                        <a:p>
                          <a:pPr algn="just">
                            <a:spcAft>
                              <a:spcPts val="0"/>
                            </a:spcAft>
                          </a:pPr>
                          <a:r>
                            <a:rPr lang="en-US" sz="800" dirty="0">
                              <a:effectLst/>
                              <a:latin typeface="Eras Medium ITC" panose="020B0602030504020804" pitchFamily="34" charset="0"/>
                              <a:ea typeface="MS Mincho"/>
                            </a:rPr>
                            <a:t>Coupling losses in the cable</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𝜃</m:t>
                                    </m:r>
                                  </m:e>
                                  <m:sub>
                                    <m:r>
                                      <a:rPr lang="fr-CA" sz="800" i="1">
                                        <a:effectLst/>
                                        <a:latin typeface="Cambria Math" panose="02040503050406030204" pitchFamily="18" charset="0"/>
                                        <a:ea typeface="MS Mincho"/>
                                      </a:rPr>
                                      <m:t>𝑠</m:t>
                                    </m:r>
                                    <m:r>
                                      <a:rPr lang="fr-CA" sz="800" i="1">
                                        <a:effectLst/>
                                        <a:latin typeface="Cambria Math" panose="02040503050406030204" pitchFamily="18" charset="0"/>
                                        <a:ea typeface="MS Mincho"/>
                                      </a:rPr>
                                      <m:t>,</m:t>
                                    </m:r>
                                    <m:r>
                                      <a:rPr lang="fr-CA" sz="800" i="1">
                                        <a:effectLst/>
                                        <a:latin typeface="Cambria Math" panose="02040503050406030204" pitchFamily="18" charset="0"/>
                                        <a:ea typeface="MS Mincho"/>
                                      </a:rPr>
                                      <m:t>𝑠</m:t>
                                    </m:r>
                                  </m:sub>
                                </m:sSub>
                                <m:r>
                                  <a:rPr lang="fr-CA" sz="800" i="1">
                                    <a:effectLst/>
                                    <a:latin typeface="Cambria Math" panose="02040503050406030204" pitchFamily="18" charset="0"/>
                                    <a:ea typeface="MS Mincho"/>
                                  </a:rPr>
                                  <m:t>=</m:t>
                                </m:r>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sym typeface="Symbol" panose="05050102010706020507" pitchFamily="18" charset="2"/>
                                          </a:rPr>
                                          <m:t></m:t>
                                        </m:r>
                                      </m:e>
                                      <m:sub>
                                        <m:r>
                                          <a:rPr lang="fr-CA" sz="800" i="1">
                                            <a:effectLst/>
                                            <a:latin typeface="Cambria Math" panose="02040503050406030204" pitchFamily="18" charset="0"/>
                                            <a:ea typeface="MS Mincho"/>
                                          </a:rPr>
                                          <m:t>1</m:t>
                                        </m:r>
                                      </m:sub>
                                    </m:sSub>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𝜇</m:t>
                                        </m:r>
                                      </m:e>
                                      <m:sub>
                                        <m:r>
                                          <a:rPr lang="fr-CA" sz="800" i="1">
                                            <a:effectLst/>
                                            <a:latin typeface="Cambria Math" panose="02040503050406030204" pitchFamily="18" charset="0"/>
                                            <a:ea typeface="MS Mincho"/>
                                          </a:rPr>
                                          <m:t>0</m:t>
                                        </m:r>
                                      </m:sub>
                                    </m:sSub>
                                  </m:num>
                                  <m:den>
                                    <m:r>
                                      <a:rPr lang="fr-CA" sz="800" i="1">
                                        <a:effectLst/>
                                        <a:latin typeface="Cambria Math" panose="02040503050406030204" pitchFamily="18" charset="0"/>
                                        <a:ea typeface="MS Mincho"/>
                                      </a:rPr>
                                      <m:t>2.</m:t>
                                    </m:r>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𝜌</m:t>
                                        </m:r>
                                      </m:e>
                                      <m:sub>
                                        <m:r>
                                          <a:rPr lang="fr-CA" sz="800" i="1">
                                            <a:effectLst/>
                                            <a:latin typeface="Cambria Math" panose="02040503050406030204" pitchFamily="18" charset="0"/>
                                            <a:ea typeface="MS Mincho"/>
                                          </a:rPr>
                                          <m:t>𝑡</m:t>
                                        </m:r>
                                      </m:sub>
                                    </m:sSub>
                                  </m:den>
                                </m:f>
                                <m:sSup>
                                  <m:sSupPr>
                                    <m:ctrlPr>
                                      <a:rPr lang="fr-FR" sz="800" i="1">
                                        <a:effectLst/>
                                        <a:latin typeface="Cambria Math" panose="02040503050406030204" pitchFamily="18" charset="0"/>
                                        <a:ea typeface="MS Mincho"/>
                                      </a:rPr>
                                    </m:ctrlPr>
                                  </m:sSupPr>
                                  <m:e>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r>
                                              <a:rPr lang="fr-CA" sz="800" i="1">
                                                <a:effectLst/>
                                                <a:latin typeface="Cambria Math" panose="02040503050406030204" pitchFamily="18" charset="0"/>
                                                <a:ea typeface="MS Mincho"/>
                                              </a:rPr>
                                              <m:t>𝑝</m:t>
                                            </m:r>
                                          </m:num>
                                          <m:den>
                                            <m:r>
                                              <a:rPr lang="fr-CA" sz="800" i="1">
                                                <a:effectLst/>
                                                <a:latin typeface="Cambria Math" panose="02040503050406030204" pitchFamily="18" charset="0"/>
                                                <a:ea typeface="MS Mincho"/>
                                              </a:rPr>
                                              <m:t>2</m:t>
                                            </m:r>
                                            <m:r>
                                              <a:rPr lang="fr-CA" sz="800" i="1">
                                                <a:effectLst/>
                                                <a:latin typeface="Cambria Math" panose="02040503050406030204" pitchFamily="18" charset="0"/>
                                                <a:ea typeface="MS Mincho"/>
                                              </a:rPr>
                                              <m:t>𝜋</m:t>
                                            </m:r>
                                          </m:den>
                                        </m:f>
                                      </m:e>
                                    </m:d>
                                  </m:e>
                                  <m:sup>
                                    <m:r>
                                      <a:rPr lang="fr-CA" sz="800" i="1">
                                        <a:effectLst/>
                                        <a:latin typeface="Cambria Math" panose="02040503050406030204" pitchFamily="18" charset="0"/>
                                        <a:ea typeface="MS Mincho"/>
                                      </a:rPr>
                                      <m:t>2</m:t>
                                    </m:r>
                                  </m:sup>
                                </m:sSup>
                                <m:sSup>
                                  <m:sSupPr>
                                    <m:ctrlPr>
                                      <a:rPr lang="fr-FR" sz="800" i="1">
                                        <a:effectLst/>
                                        <a:latin typeface="Cambria Math" panose="02040503050406030204" pitchFamily="18" charset="0"/>
                                        <a:ea typeface="MS Mincho"/>
                                      </a:rPr>
                                    </m:ctrlPr>
                                  </m:sSupPr>
                                  <m:e>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num>
                                          <m:den>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den>
                                        </m:f>
                                      </m:e>
                                    </m:d>
                                  </m:e>
                                  <m:sup>
                                    <m:r>
                                      <a:rPr lang="fr-CA" sz="800" i="1">
                                        <a:effectLst/>
                                        <a:latin typeface="Cambria Math" panose="02040503050406030204" pitchFamily="18" charset="0"/>
                                        <a:ea typeface="MS Mincho"/>
                                      </a:rPr>
                                      <m:t>2</m:t>
                                    </m:r>
                                  </m:sup>
                                </m:sSup>
                              </m:oMath>
                            </m:oMathPara>
                          </a14:m>
                          <a:endParaRPr lang="fr-FR" sz="1050">
                            <a:effectLst/>
                            <a:latin typeface="Times New Roman" panose="02020603050405020304" pitchFamily="18" charset="0"/>
                            <a:ea typeface="MS Mincho"/>
                          </a:endParaRPr>
                        </a:p>
                        <a:p>
                          <a:pPr algn="just">
                            <a:spcAft>
                              <a:spcPts val="0"/>
                            </a:spcAft>
                          </a:pPr>
                          <a:r>
                            <a:rPr lang="fr-CA" sz="800">
                              <a:effectLst/>
                              <a:latin typeface="Eras Medium ITC" panose="020B0602030504020804" pitchFamily="34" charset="0"/>
                              <a:ea typeface="MS Mincho"/>
                            </a:rPr>
                            <a:t> </a:t>
                          </a:r>
                          <a:endParaRPr lang="fr-FR" sz="1050">
                            <a:effectLst/>
                            <a:latin typeface="Times New Roman" panose="02020603050405020304" pitchFamily="18" charset="0"/>
                            <a:ea typeface="MS Mincho"/>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1854983"/>
                      </a:ext>
                    </a:extLst>
                  </a:tr>
                  <a:tr h="346710">
                    <a:tc>
                      <a:txBody>
                        <a:bodyPr/>
                        <a:lstStyle/>
                        <a:p>
                          <a:pPr algn="just">
                            <a:spcAft>
                              <a:spcPts val="0"/>
                            </a:spcAft>
                          </a:pPr>
                          <a:r>
                            <a:rPr lang="en-US" sz="800" dirty="0">
                              <a:effectLst/>
                              <a:latin typeface="Eras Medium ITC" panose="020B0602030504020804" pitchFamily="34" charset="0"/>
                              <a:ea typeface="MS Mincho"/>
                            </a:rPr>
                            <a:t>Coupling losses in the copper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𝜃</m:t>
                                    </m:r>
                                  </m:e>
                                  <m:sub>
                                    <m:r>
                                      <a:rPr lang="fr-CA" sz="800" i="1">
                                        <a:effectLst/>
                                        <a:latin typeface="Cambria Math" panose="02040503050406030204" pitchFamily="18" charset="0"/>
                                        <a:ea typeface="MS Mincho"/>
                                      </a:rPr>
                                      <m:t>𝑠</m:t>
                                    </m:r>
                                    <m:r>
                                      <a:rPr lang="fr-CA" sz="800" i="1">
                                        <a:effectLst/>
                                        <a:latin typeface="Cambria Math" panose="02040503050406030204" pitchFamily="18" charset="0"/>
                                        <a:ea typeface="MS Mincho"/>
                                      </a:rPr>
                                      <m:t>,</m:t>
                                    </m:r>
                                    <m:r>
                                      <a:rPr lang="fr-CA" sz="800" i="1">
                                        <a:effectLst/>
                                        <a:latin typeface="Cambria Math" panose="02040503050406030204" pitchFamily="18" charset="0"/>
                                        <a:ea typeface="MS Mincho"/>
                                      </a:rPr>
                                      <m:t>𝐶𝑢</m:t>
                                    </m:r>
                                  </m:sub>
                                </m:sSub>
                                <m:r>
                                  <a:rPr lang="fr-CA" sz="800" i="1">
                                    <a:effectLst/>
                                    <a:latin typeface="Cambria Math" panose="02040503050406030204" pitchFamily="18" charset="0"/>
                                    <a:ea typeface="MS Mincho"/>
                                  </a:rPr>
                                  <m:t>=</m:t>
                                </m:r>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sym typeface="Symbol" panose="05050102010706020507" pitchFamily="18" charset="2"/>
                                          </a:rPr>
                                          <m:t></m:t>
                                        </m:r>
                                      </m:e>
                                      <m:sub>
                                        <m:r>
                                          <a:rPr lang="fr-CA" sz="800" i="1">
                                            <a:effectLst/>
                                            <a:latin typeface="Cambria Math" panose="02040503050406030204" pitchFamily="18" charset="0"/>
                                            <a:ea typeface="MS Mincho"/>
                                          </a:rPr>
                                          <m:t>1</m:t>
                                        </m:r>
                                      </m:sub>
                                    </m:sSub>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sym typeface="Symbol" panose="05050102010706020507" pitchFamily="18" charset="2"/>
                                          </a:rPr>
                                          <m:t></m:t>
                                        </m:r>
                                      </m:e>
                                      <m:sub>
                                        <m:r>
                                          <a:rPr lang="fr-CA" sz="800" i="1">
                                            <a:effectLst/>
                                            <a:latin typeface="Cambria Math" panose="02040503050406030204" pitchFamily="18" charset="0"/>
                                            <a:ea typeface="MS Mincho"/>
                                          </a:rPr>
                                          <m:t>𝑏</m:t>
                                        </m:r>
                                      </m:sub>
                                    </m:sSub>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𝜇</m:t>
                                        </m:r>
                                      </m:e>
                                      <m:sub>
                                        <m:r>
                                          <a:rPr lang="fr-CA" sz="800" i="1">
                                            <a:effectLst/>
                                            <a:latin typeface="Cambria Math" panose="02040503050406030204" pitchFamily="18" charset="0"/>
                                            <a:ea typeface="MS Mincho"/>
                                          </a:rPr>
                                          <m:t>0</m:t>
                                        </m:r>
                                      </m:sub>
                                    </m:sSub>
                                  </m:num>
                                  <m:den>
                                    <m:r>
                                      <a:rPr lang="fr-CA" sz="800" i="1">
                                        <a:effectLst/>
                                        <a:latin typeface="Cambria Math" panose="02040503050406030204" pitchFamily="18" charset="0"/>
                                        <a:ea typeface="MS Mincho"/>
                                      </a:rPr>
                                      <m:t>2.</m:t>
                                    </m:r>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𝜌</m:t>
                                        </m:r>
                                      </m:e>
                                      <m:sub>
                                        <m:r>
                                          <a:rPr lang="fr-CA" sz="800" i="1">
                                            <a:effectLst/>
                                            <a:latin typeface="Cambria Math" panose="02040503050406030204" pitchFamily="18" charset="0"/>
                                            <a:ea typeface="MS Mincho"/>
                                          </a:rPr>
                                          <m:t>𝐶𝑢</m:t>
                                        </m:r>
                                      </m:sub>
                                    </m:sSub>
                                  </m:den>
                                </m:f>
                                <m:sSup>
                                  <m:sSupPr>
                                    <m:ctrlPr>
                                      <a:rPr lang="fr-FR" sz="800" i="1">
                                        <a:effectLst/>
                                        <a:latin typeface="Cambria Math" panose="02040503050406030204" pitchFamily="18" charset="0"/>
                                        <a:ea typeface="MS Mincho"/>
                                      </a:rPr>
                                    </m:ctrlPr>
                                  </m:sSupPr>
                                  <m:e>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r>
                                              <a:rPr lang="fr-CA" sz="800" i="1">
                                                <a:effectLst/>
                                                <a:latin typeface="Cambria Math" panose="02040503050406030204" pitchFamily="18" charset="0"/>
                                                <a:ea typeface="MS Mincho"/>
                                              </a:rPr>
                                              <m:t>𝑝</m:t>
                                            </m:r>
                                          </m:num>
                                          <m:den>
                                            <m:r>
                                              <a:rPr lang="fr-CA" sz="800" i="1">
                                                <a:effectLst/>
                                                <a:latin typeface="Cambria Math" panose="02040503050406030204" pitchFamily="18" charset="0"/>
                                                <a:ea typeface="MS Mincho"/>
                                              </a:rPr>
                                              <m:t>2</m:t>
                                            </m:r>
                                            <m:r>
                                              <a:rPr lang="fr-CA" sz="800" i="1">
                                                <a:effectLst/>
                                                <a:latin typeface="Cambria Math" panose="02040503050406030204" pitchFamily="18" charset="0"/>
                                                <a:ea typeface="MS Mincho"/>
                                              </a:rPr>
                                              <m:t>𝜋</m:t>
                                            </m:r>
                                          </m:den>
                                        </m:f>
                                      </m:e>
                                    </m:d>
                                  </m:e>
                                  <m:sup>
                                    <m:r>
                                      <a:rPr lang="fr-CA" sz="800" i="1">
                                        <a:effectLst/>
                                        <a:latin typeface="Cambria Math" panose="02040503050406030204" pitchFamily="18" charset="0"/>
                                        <a:ea typeface="MS Mincho"/>
                                      </a:rPr>
                                      <m:t>2</m:t>
                                    </m:r>
                                  </m:sup>
                                </m:sSup>
                                <m:sSup>
                                  <m:sSupPr>
                                    <m:ctrlPr>
                                      <a:rPr lang="fr-FR" sz="800" i="1">
                                        <a:effectLst/>
                                        <a:latin typeface="Cambria Math" panose="02040503050406030204" pitchFamily="18" charset="0"/>
                                        <a:ea typeface="MS Mincho"/>
                                      </a:rPr>
                                    </m:ctrlPr>
                                  </m:sSupPr>
                                  <m:e>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num>
                                          <m:den>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den>
                                        </m:f>
                                      </m:e>
                                    </m:d>
                                  </m:e>
                                  <m:sup>
                                    <m:r>
                                      <a:rPr lang="fr-CA" sz="800" i="1">
                                        <a:effectLst/>
                                        <a:latin typeface="Cambria Math" panose="02040503050406030204" pitchFamily="18" charset="0"/>
                                        <a:ea typeface="MS Mincho"/>
                                      </a:rPr>
                                      <m:t>2</m:t>
                                    </m:r>
                                  </m:sup>
                                </m:sSup>
                                <m:f>
                                  <m:fPr>
                                    <m:ctrlPr>
                                      <a:rPr lang="fr-FR" sz="800" i="1">
                                        <a:effectLst/>
                                        <a:latin typeface="Cambria Math" panose="02040503050406030204" pitchFamily="18" charset="0"/>
                                        <a:ea typeface="MS Mincho"/>
                                      </a:rPr>
                                    </m:ctrlPr>
                                  </m:fPr>
                                  <m:num>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2</m:t>
                                        </m:r>
                                      </m:sup>
                                    </m:sSup>
                                    <m:r>
                                      <a:rPr lang="fr-CA" sz="800" i="1">
                                        <a:effectLst/>
                                        <a:latin typeface="Cambria Math" panose="02040503050406030204" pitchFamily="18" charset="0"/>
                                        <a:ea typeface="MS Mincho"/>
                                      </a:rPr>
                                      <m:t>−</m:t>
                                    </m:r>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e>
                                      <m:sup>
                                        <m:r>
                                          <a:rPr lang="fr-CA" sz="800" i="1">
                                            <a:effectLst/>
                                            <a:latin typeface="Cambria Math" panose="02040503050406030204" pitchFamily="18" charset="0"/>
                                            <a:ea typeface="MS Mincho"/>
                                          </a:rPr>
                                          <m:t>2</m:t>
                                        </m:r>
                                      </m:sup>
                                    </m:sSup>
                                  </m:num>
                                  <m:den>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2</m:t>
                                        </m:r>
                                      </m:sup>
                                    </m:sSup>
                                    <m:r>
                                      <a:rPr lang="fr-CA" sz="800" i="1">
                                        <a:effectLst/>
                                        <a:latin typeface="Cambria Math" panose="02040503050406030204" pitchFamily="18" charset="0"/>
                                        <a:ea typeface="MS Mincho"/>
                                      </a:rPr>
                                      <m:t>+</m:t>
                                    </m:r>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e>
                                      <m:sup>
                                        <m:r>
                                          <a:rPr lang="fr-CA" sz="800" i="1">
                                            <a:effectLst/>
                                            <a:latin typeface="Cambria Math" panose="02040503050406030204" pitchFamily="18" charset="0"/>
                                            <a:ea typeface="MS Mincho"/>
                                          </a:rPr>
                                          <m:t>2</m:t>
                                        </m:r>
                                      </m:sup>
                                    </m:sSup>
                                  </m:den>
                                </m:f>
                              </m:oMath>
                            </m:oMathPara>
                          </a14:m>
                          <a:endParaRPr lang="fr-FR" sz="1050">
                            <a:effectLst/>
                            <a:latin typeface="Times New Roman" panose="02020603050405020304" pitchFamily="18" charset="0"/>
                            <a:ea typeface="MS Mincho"/>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506811"/>
                      </a:ext>
                    </a:extLst>
                  </a:tr>
                  <a:tr h="346710">
                    <a:tc>
                      <a:txBody>
                        <a:bodyPr/>
                        <a:lstStyle/>
                        <a:p>
                          <a:pPr algn="just">
                            <a:spcAft>
                              <a:spcPts val="0"/>
                            </a:spcAft>
                          </a:pPr>
                          <a:r>
                            <a:rPr lang="en-US" sz="800" dirty="0">
                              <a:effectLst/>
                              <a:latin typeface="Eras Medium ITC" panose="020B0602030504020804" pitchFamily="34" charset="0"/>
                              <a:ea typeface="MS Mincho"/>
                            </a:rPr>
                            <a:t>Correction factor for finite length</a:t>
                          </a:r>
                          <a:endParaRPr lang="fr-FR" sz="1050" dirty="0">
                            <a:effectLst/>
                            <a:latin typeface="Times New Roman" panose="02020603050405020304" pitchFamily="18" charset="0"/>
                            <a:ea typeface="MS Mincho"/>
                          </a:endParaRPr>
                        </a:p>
                        <a:p>
                          <a:pPr algn="just">
                            <a:spcAft>
                              <a:spcPts val="0"/>
                            </a:spcAft>
                          </a:pPr>
                          <a:r>
                            <a:rPr lang="en-US" sz="800" dirty="0">
                              <a:effectLst/>
                              <a:latin typeface="Eras Medium ITC" panose="020B0602030504020804" pitchFamily="34" charset="0"/>
                              <a:ea typeface="MS Mincho"/>
                            </a:rPr>
                            <a:t> </a:t>
                          </a:r>
                          <a:endParaRPr lang="fr-FR" sz="1050" dirty="0">
                            <a:effectLst/>
                            <a:latin typeface="Times New Roman" panose="02020603050405020304" pitchFamily="18" charset="0"/>
                            <a:ea typeface="MS Mincho"/>
                          </a:endParaRPr>
                        </a:p>
                        <a:p>
                          <a:pPr algn="just">
                            <a:spcAft>
                              <a:spcPts val="0"/>
                            </a:spcAft>
                          </a:pPr>
                          <a:r>
                            <a:rPr lang="en-US" sz="800" dirty="0">
                              <a:effectLst/>
                              <a:latin typeface="Eras Medium ITC" panose="020B0602030504020804" pitchFamily="34" charset="0"/>
                              <a:ea typeface="MS Mincho"/>
                            </a:rPr>
                            <a:t>Correction factor for resistive barrier to outer copper layer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14:m>
                            <m:oMathPara xmlns:m="http://schemas.openxmlformats.org/officeDocument/2006/math">
                              <m:oMathParaPr>
                                <m:jc m:val="centerGroup"/>
                              </m:oMathParaPr>
                              <m:oMath xmlns:m="http://schemas.openxmlformats.org/officeDocument/2006/math">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sym typeface="Symbol" panose="05050102010706020507" pitchFamily="18" charset="2"/>
                                      </a:rPr>
                                      <m:t></m:t>
                                    </m:r>
                                  </m:e>
                                  <m:sub>
                                    <m:r>
                                      <a:rPr lang="fr-CA" sz="800" i="1">
                                        <a:effectLst/>
                                        <a:latin typeface="Cambria Math" panose="02040503050406030204" pitchFamily="18" charset="0"/>
                                        <a:ea typeface="MS Mincho"/>
                                      </a:rPr>
                                      <m:t>1</m:t>
                                    </m:r>
                                  </m:sub>
                                </m:sSub>
                                <m:r>
                                  <a:rPr lang="fr-CA" sz="800" i="1">
                                    <a:effectLst/>
                                    <a:latin typeface="Cambria Math" panose="02040503050406030204" pitchFamily="18" charset="0"/>
                                    <a:ea typeface="MS Mincho"/>
                                  </a:rPr>
                                  <m:t>=1</m:t>
                                </m:r>
                                <m:sSup>
                                  <m:sSupPr>
                                    <m:ctrlPr>
                                      <a:rPr lang="fr-FR" sz="800" i="1">
                                        <a:effectLst/>
                                        <a:latin typeface="Cambria Math" panose="02040503050406030204" pitchFamily="18" charset="0"/>
                                        <a:ea typeface="MS Mincho"/>
                                      </a:rPr>
                                    </m:ctrlPr>
                                  </m:sSupPr>
                                  <m:e>
                                    <m:r>
                                      <a:rPr lang="fr-CA" sz="800" i="1">
                                        <a:effectLst/>
                                        <a:latin typeface="Cambria Math" panose="02040503050406030204" pitchFamily="18" charset="0"/>
                                        <a:ea typeface="MS Mincho"/>
                                      </a:rPr>
                                      <m:t>−</m:t>
                                    </m:r>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r>
                                              <a:rPr lang="fr-CA" sz="800" i="1">
                                                <a:effectLst/>
                                                <a:latin typeface="Cambria Math" panose="02040503050406030204" pitchFamily="18" charset="0"/>
                                                <a:ea typeface="MS Mincho"/>
                                              </a:rPr>
                                              <m:t>𝑝</m:t>
                                            </m:r>
                                          </m:num>
                                          <m:den>
                                            <m:r>
                                              <a:rPr lang="fr-CA" sz="800" i="1">
                                                <a:effectLst/>
                                                <a:latin typeface="Cambria Math" panose="02040503050406030204" pitchFamily="18" charset="0"/>
                                                <a:ea typeface="MS Mincho"/>
                                              </a:rPr>
                                              <m:t>2</m:t>
                                            </m:r>
                                            <m:r>
                                              <a:rPr lang="fr-CA" sz="800" i="1">
                                                <a:effectLst/>
                                                <a:latin typeface="Cambria Math" panose="02040503050406030204" pitchFamily="18" charset="0"/>
                                                <a:ea typeface="MS Mincho"/>
                                              </a:rPr>
                                              <m:t>𝜋</m:t>
                                            </m:r>
                                            <m:r>
                                              <a:rPr lang="fr-CA" sz="800" i="1">
                                                <a:effectLst/>
                                                <a:latin typeface="Cambria Math" panose="02040503050406030204" pitchFamily="18" charset="0"/>
                                                <a:ea typeface="MS Mincho"/>
                                              </a:rPr>
                                              <m:t>𝑎</m:t>
                                            </m:r>
                                          </m:den>
                                        </m:f>
                                      </m:e>
                                    </m:d>
                                  </m:e>
                                  <m:sup>
                                    <m:r>
                                      <a:rPr lang="fr-CA" sz="800" i="1">
                                        <a:effectLst/>
                                        <a:latin typeface="Cambria Math" panose="02040503050406030204" pitchFamily="18" charset="0"/>
                                        <a:ea typeface="MS Mincho"/>
                                      </a:rPr>
                                      <m:t>2</m:t>
                                    </m:r>
                                  </m:sup>
                                </m:sSup>
                                <m:sSup>
                                  <m:sSupPr>
                                    <m:ctrlPr>
                                      <a:rPr lang="fr-FR" sz="800" i="1">
                                        <a:effectLst/>
                                        <a:latin typeface="Cambria Math" panose="02040503050406030204" pitchFamily="18" charset="0"/>
                                        <a:ea typeface="MS Mincho"/>
                                      </a:rPr>
                                    </m:ctrlPr>
                                  </m:sSupPr>
                                  <m:e>
                                    <m:r>
                                      <a:rPr lang="fr-CA" sz="800" i="1">
                                        <a:effectLst/>
                                        <a:latin typeface="Cambria Math" panose="02040503050406030204" pitchFamily="18" charset="0"/>
                                        <a:ea typeface="MS Mincho"/>
                                      </a:rPr>
                                      <m:t>𝑠𝑖𝑛</m:t>
                                    </m:r>
                                  </m:e>
                                  <m:sup>
                                    <m:r>
                                      <a:rPr lang="fr-CA" sz="800" i="1">
                                        <a:effectLst/>
                                        <a:latin typeface="Cambria Math" panose="02040503050406030204" pitchFamily="18" charset="0"/>
                                        <a:ea typeface="MS Mincho"/>
                                      </a:rPr>
                                      <m:t>2</m:t>
                                    </m:r>
                                  </m:sup>
                                </m:sSup>
                                <m:d>
                                  <m:dPr>
                                    <m:ctrlPr>
                                      <a:rPr lang="fr-FR" sz="800" i="1">
                                        <a:effectLst/>
                                        <a:latin typeface="Cambria Math" panose="02040503050406030204" pitchFamily="18" charset="0"/>
                                        <a:ea typeface="MS Mincho"/>
                                      </a:rPr>
                                    </m:ctrlPr>
                                  </m:dPr>
                                  <m:e>
                                    <m:f>
                                      <m:fPr>
                                        <m:ctrlPr>
                                          <a:rPr lang="fr-FR" sz="800" i="1">
                                            <a:effectLst/>
                                            <a:latin typeface="Cambria Math" panose="02040503050406030204" pitchFamily="18" charset="0"/>
                                            <a:ea typeface="MS Mincho"/>
                                          </a:rPr>
                                        </m:ctrlPr>
                                      </m:fPr>
                                      <m:num>
                                        <m:r>
                                          <a:rPr lang="fr-CA" sz="800" i="1">
                                            <a:effectLst/>
                                            <a:latin typeface="Cambria Math" panose="02040503050406030204" pitchFamily="18" charset="0"/>
                                            <a:ea typeface="MS Mincho"/>
                                          </a:rPr>
                                          <m:t>2</m:t>
                                        </m:r>
                                        <m:r>
                                          <a:rPr lang="fr-CA" sz="800" i="1">
                                            <a:effectLst/>
                                            <a:latin typeface="Cambria Math" panose="02040503050406030204" pitchFamily="18" charset="0"/>
                                            <a:ea typeface="MS Mincho"/>
                                          </a:rPr>
                                          <m:t>𝜋</m:t>
                                        </m:r>
                                        <m:r>
                                          <a:rPr lang="fr-CA" sz="800" i="1">
                                            <a:effectLst/>
                                            <a:latin typeface="Cambria Math" panose="02040503050406030204" pitchFamily="18" charset="0"/>
                                            <a:ea typeface="MS Mincho"/>
                                          </a:rPr>
                                          <m:t>𝑎</m:t>
                                        </m:r>
                                      </m:num>
                                      <m:den>
                                        <m:r>
                                          <a:rPr lang="fr-CA" sz="800" i="1">
                                            <a:effectLst/>
                                            <a:latin typeface="Cambria Math" panose="02040503050406030204" pitchFamily="18" charset="0"/>
                                            <a:ea typeface="MS Mincho"/>
                                          </a:rPr>
                                          <m:t>𝑝</m:t>
                                        </m:r>
                                      </m:den>
                                    </m:f>
                                  </m:e>
                                </m:d>
                              </m:oMath>
                            </m:oMathPara>
                          </a14:m>
                          <a:endParaRPr lang="fr-FR" sz="1050" dirty="0">
                            <a:effectLst/>
                            <a:latin typeface="Times New Roman" panose="02020603050405020304" pitchFamily="18" charset="0"/>
                            <a:ea typeface="MS Mincho"/>
                          </a:endParaRPr>
                        </a:p>
                        <a:p>
                          <a:pPr algn="just">
                            <a:spcAft>
                              <a:spcPts val="0"/>
                            </a:spcAft>
                          </a:pPr>
                          <a:r>
                            <a:rPr lang="fr-CA" sz="800" dirty="0">
                              <a:effectLst/>
                              <a:latin typeface="Eras Medium ITC" panose="020B0602030504020804" pitchFamily="34" charset="0"/>
                              <a:ea typeface="MS Mincho"/>
                            </a:rPr>
                            <a:t> </a:t>
                          </a:r>
                          <a:endParaRPr lang="fr-FR" sz="1050" dirty="0">
                            <a:effectLst/>
                            <a:latin typeface="Times New Roman" panose="02020603050405020304" pitchFamily="18" charset="0"/>
                            <a:ea typeface="MS Mincho"/>
                          </a:endParaRPr>
                        </a:p>
                        <a:p>
                          <a:pPr algn="just">
                            <a:spcAft>
                              <a:spcPts val="0"/>
                            </a:spcAft>
                          </a:pPr>
                          <a14:m>
                            <m:oMathPara xmlns:m="http://schemas.openxmlformats.org/officeDocument/2006/math">
                              <m:oMathParaPr>
                                <m:jc m:val="centerGroup"/>
                              </m:oMathParaPr>
                              <m:oMath xmlns:m="http://schemas.openxmlformats.org/officeDocument/2006/math">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sym typeface="Symbol" panose="05050102010706020507" pitchFamily="18" charset="2"/>
                                      </a:rPr>
                                      <m:t></m:t>
                                    </m:r>
                                  </m:e>
                                  <m:sub>
                                    <m:r>
                                      <a:rPr lang="fr-CA" sz="800" i="1">
                                        <a:effectLst/>
                                        <a:latin typeface="Cambria Math" panose="02040503050406030204" pitchFamily="18" charset="0"/>
                                        <a:ea typeface="MS Mincho"/>
                                      </a:rPr>
                                      <m:t>𝑏</m:t>
                                    </m:r>
                                  </m:sub>
                                </m:sSub>
                                <m:r>
                                  <a:rPr lang="fr-CA" sz="800" i="1">
                                    <a:effectLst/>
                                    <a:latin typeface="Cambria Math" panose="02040503050406030204" pitchFamily="18" charset="0"/>
                                    <a:ea typeface="MS Mincho"/>
                                  </a:rPr>
                                  <m:t>=</m:t>
                                </m:r>
                                <m:f>
                                  <m:fPr>
                                    <m:ctrlPr>
                                      <a:rPr lang="fr-FR" sz="800" i="1">
                                        <a:effectLst/>
                                        <a:latin typeface="Cambria Math" panose="02040503050406030204" pitchFamily="18" charset="0"/>
                                        <a:ea typeface="MS Mincho"/>
                                      </a:rPr>
                                    </m:ctrlPr>
                                  </m:fPr>
                                  <m:num>
                                    <m:r>
                                      <a:rPr lang="fr-CA" sz="800" i="1">
                                        <a:effectLst/>
                                        <a:latin typeface="Cambria Math" panose="02040503050406030204" pitchFamily="18" charset="0"/>
                                        <a:ea typeface="MS Mincho"/>
                                      </a:rPr>
                                      <m:t>1</m:t>
                                    </m:r>
                                  </m:num>
                                  <m:den>
                                    <m:r>
                                      <a:rPr lang="fr-CA" sz="800" i="1">
                                        <a:effectLst/>
                                        <a:latin typeface="Cambria Math" panose="02040503050406030204" pitchFamily="18" charset="0"/>
                                        <a:ea typeface="MS Mincho"/>
                                      </a:rPr>
                                      <m:t>1+</m:t>
                                    </m:r>
                                    <m:f>
                                      <m:fPr>
                                        <m:ctrlPr>
                                          <a:rPr lang="fr-FR" sz="800" i="1">
                                            <a:effectLst/>
                                            <a:latin typeface="Cambria Math" panose="02040503050406030204" pitchFamily="18" charset="0"/>
                                            <a:ea typeface="MS Mincho"/>
                                          </a:rPr>
                                        </m:ctrlPr>
                                      </m:fPr>
                                      <m:num>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𝜌</m:t>
                                            </m:r>
                                          </m:e>
                                          <m:sub>
                                            <m:r>
                                              <a:rPr lang="fr-CA" sz="800" i="1">
                                                <a:effectLst/>
                                                <a:latin typeface="Cambria Math" panose="02040503050406030204" pitchFamily="18" charset="0"/>
                                                <a:ea typeface="MS Mincho"/>
                                              </a:rPr>
                                              <m:t>𝑏</m:t>
                                            </m:r>
                                          </m:sub>
                                        </m:sSub>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𝑒</m:t>
                                            </m:r>
                                          </m:e>
                                          <m:sub>
                                            <m:r>
                                              <a:rPr lang="fr-CA" sz="800" i="1">
                                                <a:effectLst/>
                                                <a:latin typeface="Cambria Math" panose="02040503050406030204" pitchFamily="18" charset="0"/>
                                                <a:ea typeface="MS Mincho"/>
                                              </a:rPr>
                                              <m:t>𝑏</m:t>
                                            </m:r>
                                          </m:sub>
                                        </m:sSub>
                                      </m:num>
                                      <m:den>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𝜌</m:t>
                                            </m:r>
                                          </m:e>
                                          <m:sub>
                                            <m:r>
                                              <a:rPr lang="fr-CA" sz="800" i="1">
                                                <a:effectLst/>
                                                <a:latin typeface="Cambria Math" panose="02040503050406030204" pitchFamily="18" charset="0"/>
                                                <a:ea typeface="MS Mincho"/>
                                              </a:rPr>
                                              <m:t>𝐶𝑢</m:t>
                                            </m:r>
                                          </m:sub>
                                        </m:sSub>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den>
                                    </m:f>
                                    <m:f>
                                      <m:fPr>
                                        <m:ctrlPr>
                                          <a:rPr lang="fr-FR" sz="800" i="1">
                                            <a:effectLst/>
                                            <a:latin typeface="Cambria Math" panose="02040503050406030204" pitchFamily="18" charset="0"/>
                                            <a:ea typeface="MS Mincho"/>
                                          </a:rPr>
                                        </m:ctrlPr>
                                      </m:fPr>
                                      <m:num>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2</m:t>
                                            </m:r>
                                          </m:sup>
                                        </m:sSup>
                                        <m:r>
                                          <a:rPr lang="fr-CA" sz="800" i="1">
                                            <a:effectLst/>
                                            <a:latin typeface="Cambria Math" panose="02040503050406030204" pitchFamily="18" charset="0"/>
                                            <a:ea typeface="MS Mincho"/>
                                          </a:rPr>
                                          <m:t>−</m:t>
                                        </m:r>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e>
                                          <m:sup>
                                            <m:r>
                                              <a:rPr lang="fr-CA" sz="800" i="1">
                                                <a:effectLst/>
                                                <a:latin typeface="Cambria Math" panose="02040503050406030204" pitchFamily="18" charset="0"/>
                                                <a:ea typeface="MS Mincho"/>
                                              </a:rPr>
                                              <m:t>2</m:t>
                                            </m:r>
                                          </m:sup>
                                        </m:sSup>
                                      </m:num>
                                      <m:den>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2</m:t>
                                                </m:r>
                                              </m:sub>
                                            </m:sSub>
                                          </m:e>
                                          <m:sup>
                                            <m:r>
                                              <a:rPr lang="fr-CA" sz="800" i="1">
                                                <a:effectLst/>
                                                <a:latin typeface="Cambria Math" panose="02040503050406030204" pitchFamily="18" charset="0"/>
                                                <a:ea typeface="MS Mincho"/>
                                              </a:rPr>
                                              <m:t>2</m:t>
                                            </m:r>
                                          </m:sup>
                                        </m:sSup>
                                        <m:r>
                                          <a:rPr lang="fr-CA" sz="800" i="1">
                                            <a:effectLst/>
                                            <a:latin typeface="Cambria Math" panose="02040503050406030204" pitchFamily="18" charset="0"/>
                                            <a:ea typeface="MS Mincho"/>
                                          </a:rPr>
                                          <m:t>+</m:t>
                                        </m:r>
                                        <m:sSup>
                                          <m:sSupPr>
                                            <m:ctrlPr>
                                              <a:rPr lang="fr-FR" sz="800" i="1">
                                                <a:effectLst/>
                                                <a:latin typeface="Cambria Math" panose="02040503050406030204" pitchFamily="18" charset="0"/>
                                                <a:ea typeface="MS Mincho"/>
                                              </a:rPr>
                                            </m:ctrlPr>
                                          </m:sSupPr>
                                          <m:e>
                                            <m:sSub>
                                              <m:sSubPr>
                                                <m:ctrlPr>
                                                  <a:rPr lang="fr-FR" sz="800" i="1">
                                                    <a:effectLst/>
                                                    <a:latin typeface="Cambria Math" panose="02040503050406030204" pitchFamily="18" charset="0"/>
                                                    <a:ea typeface="MS Mincho"/>
                                                  </a:rPr>
                                                </m:ctrlPr>
                                              </m:sSubPr>
                                              <m:e>
                                                <m:r>
                                                  <a:rPr lang="fr-CA" sz="800" i="1">
                                                    <a:effectLst/>
                                                    <a:latin typeface="Cambria Math" panose="02040503050406030204" pitchFamily="18" charset="0"/>
                                                    <a:ea typeface="MS Mincho"/>
                                                  </a:rPr>
                                                  <m:t>𝑅</m:t>
                                                </m:r>
                                              </m:e>
                                              <m:sub>
                                                <m:r>
                                                  <a:rPr lang="fr-CA" sz="800" i="1">
                                                    <a:effectLst/>
                                                    <a:latin typeface="Cambria Math" panose="02040503050406030204" pitchFamily="18" charset="0"/>
                                                    <a:ea typeface="MS Mincho"/>
                                                  </a:rPr>
                                                  <m:t>1</m:t>
                                                </m:r>
                                              </m:sub>
                                            </m:sSub>
                                          </m:e>
                                          <m:sup>
                                            <m:r>
                                              <a:rPr lang="fr-CA" sz="800" i="1">
                                                <a:effectLst/>
                                                <a:latin typeface="Cambria Math" panose="02040503050406030204" pitchFamily="18" charset="0"/>
                                                <a:ea typeface="MS Mincho"/>
                                              </a:rPr>
                                              <m:t>2</m:t>
                                            </m:r>
                                          </m:sup>
                                        </m:sSup>
                                      </m:den>
                                    </m:f>
                                  </m:den>
                                </m:f>
                              </m:oMath>
                            </m:oMathPara>
                          </a14:m>
                          <a:endParaRPr lang="fr-FR" sz="1050" dirty="0">
                            <a:effectLst/>
                            <a:latin typeface="Times New Roman" panose="02020603050405020304" pitchFamily="18" charset="0"/>
                            <a:ea typeface="MS Mincho"/>
                          </a:endParaRP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2611047"/>
                      </a:ext>
                    </a:extLst>
                  </a:tr>
                </a:tbl>
              </a:graphicData>
            </a:graphic>
          </p:graphicFrame>
        </mc:Choice>
        <mc:Fallback xmlns="">
          <p:graphicFrame>
            <p:nvGraphicFramePr>
              <p:cNvPr id="20" name="Tableau 19"/>
              <p:cNvGraphicFramePr>
                <a:graphicFrameLocks noGrp="1"/>
              </p:cNvGraphicFramePr>
              <p:nvPr>
                <p:extLst>
                  <p:ext uri="{D42A27DB-BD31-4B8C-83A1-F6EECF244321}">
                    <p14:modId xmlns:p14="http://schemas.microsoft.com/office/powerpoint/2010/main" val="1366623385"/>
                  </p:ext>
                </p:extLst>
              </p:nvPr>
            </p:nvGraphicFramePr>
            <p:xfrm>
              <a:off x="156438" y="7522173"/>
              <a:ext cx="3245212" cy="1901698"/>
            </p:xfrm>
            <a:graphic>
              <a:graphicData uri="http://schemas.openxmlformats.org/drawingml/2006/table">
                <a:tbl>
                  <a:tblPr firstRow="1" firstCol="1" bandRow="1"/>
                  <a:tblGrid>
                    <a:gridCol w="1102676">
                      <a:extLst>
                        <a:ext uri="{9D8B030D-6E8A-4147-A177-3AD203B41FA5}">
                          <a16:colId xmlns:a16="http://schemas.microsoft.com/office/drawing/2014/main" val="729441986"/>
                        </a:ext>
                      </a:extLst>
                    </a:gridCol>
                    <a:gridCol w="2142536">
                      <a:extLst>
                        <a:ext uri="{9D8B030D-6E8A-4147-A177-3AD203B41FA5}">
                          <a16:colId xmlns:a16="http://schemas.microsoft.com/office/drawing/2014/main" val="295637835"/>
                        </a:ext>
                      </a:extLst>
                    </a:gridCol>
                  </a:tblGrid>
                  <a:tr h="346710">
                    <a:tc>
                      <a:txBody>
                        <a:bodyPr/>
                        <a:lstStyle/>
                        <a:p>
                          <a:pPr algn="just">
                            <a:spcAft>
                              <a:spcPts val="0"/>
                            </a:spcAft>
                          </a:pPr>
                          <a:r>
                            <a:rPr lang="en-US" sz="800" dirty="0">
                              <a:effectLst/>
                              <a:latin typeface="Eras Medium ITC" panose="020B0602030504020804" pitchFamily="34" charset="0"/>
                              <a:ea typeface="MS Mincho"/>
                            </a:rPr>
                            <a:t>Eddy currents in the copper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5"/>
                          <a:stretch>
                            <a:fillRect l="-51558" t="-1754" r="-567" b="-459649"/>
                          </a:stretch>
                        </a:blipFill>
                      </a:tcPr>
                    </a:tc>
                    <a:extLst>
                      <a:ext uri="{0D108BD9-81ED-4DB2-BD59-A6C34878D82A}">
                        <a16:rowId xmlns:a16="http://schemas.microsoft.com/office/drawing/2014/main" val="1704790850"/>
                      </a:ext>
                    </a:extLst>
                  </a:tr>
                  <a:tr h="419989">
                    <a:tc>
                      <a:txBody>
                        <a:bodyPr/>
                        <a:lstStyle/>
                        <a:p>
                          <a:pPr algn="just">
                            <a:spcAft>
                              <a:spcPts val="0"/>
                            </a:spcAft>
                          </a:pPr>
                          <a:r>
                            <a:rPr lang="en-US" sz="800" dirty="0">
                              <a:effectLst/>
                              <a:latin typeface="Eras Medium ITC" panose="020B0602030504020804" pitchFamily="34" charset="0"/>
                              <a:ea typeface="MS Mincho"/>
                            </a:rPr>
                            <a:t>Coupling losses in the cable</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5"/>
                          <a:stretch>
                            <a:fillRect l="-51558" t="-84058" r="-567" b="-279710"/>
                          </a:stretch>
                        </a:blipFill>
                      </a:tcPr>
                    </a:tc>
                    <a:extLst>
                      <a:ext uri="{0D108BD9-81ED-4DB2-BD59-A6C34878D82A}">
                        <a16:rowId xmlns:a16="http://schemas.microsoft.com/office/drawing/2014/main" val="3501854983"/>
                      </a:ext>
                    </a:extLst>
                  </a:tr>
                  <a:tr h="346710">
                    <a:tc>
                      <a:txBody>
                        <a:bodyPr/>
                        <a:lstStyle/>
                        <a:p>
                          <a:pPr algn="just">
                            <a:spcAft>
                              <a:spcPts val="0"/>
                            </a:spcAft>
                          </a:pPr>
                          <a:r>
                            <a:rPr lang="en-US" sz="800" dirty="0">
                              <a:effectLst/>
                              <a:latin typeface="Eras Medium ITC" panose="020B0602030504020804" pitchFamily="34" charset="0"/>
                              <a:ea typeface="MS Mincho"/>
                            </a:rPr>
                            <a:t>Coupling losses in the copper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5"/>
                          <a:stretch>
                            <a:fillRect l="-51558" t="-222807" r="-567" b="-238596"/>
                          </a:stretch>
                        </a:blipFill>
                      </a:tcPr>
                    </a:tc>
                    <a:extLst>
                      <a:ext uri="{0D108BD9-81ED-4DB2-BD59-A6C34878D82A}">
                        <a16:rowId xmlns:a16="http://schemas.microsoft.com/office/drawing/2014/main" val="3727506811"/>
                      </a:ext>
                    </a:extLst>
                  </a:tr>
                  <a:tr h="788289">
                    <a:tc>
                      <a:txBody>
                        <a:bodyPr/>
                        <a:lstStyle/>
                        <a:p>
                          <a:pPr algn="just">
                            <a:spcAft>
                              <a:spcPts val="0"/>
                            </a:spcAft>
                          </a:pPr>
                          <a:r>
                            <a:rPr lang="en-US" sz="800" dirty="0">
                              <a:effectLst/>
                              <a:latin typeface="Eras Medium ITC" panose="020B0602030504020804" pitchFamily="34" charset="0"/>
                              <a:ea typeface="MS Mincho"/>
                            </a:rPr>
                            <a:t>Correction factor for finite length</a:t>
                          </a:r>
                          <a:endParaRPr lang="fr-FR" sz="1050" dirty="0">
                            <a:effectLst/>
                            <a:latin typeface="Times New Roman" panose="02020603050405020304" pitchFamily="18" charset="0"/>
                            <a:ea typeface="MS Mincho"/>
                          </a:endParaRPr>
                        </a:p>
                        <a:p>
                          <a:pPr algn="just">
                            <a:spcAft>
                              <a:spcPts val="0"/>
                            </a:spcAft>
                          </a:pPr>
                          <a:r>
                            <a:rPr lang="en-US" sz="800" dirty="0">
                              <a:effectLst/>
                              <a:latin typeface="Eras Medium ITC" panose="020B0602030504020804" pitchFamily="34" charset="0"/>
                              <a:ea typeface="MS Mincho"/>
                            </a:rPr>
                            <a:t> </a:t>
                          </a:r>
                          <a:endParaRPr lang="fr-FR" sz="1050" dirty="0">
                            <a:effectLst/>
                            <a:latin typeface="Times New Roman" panose="02020603050405020304" pitchFamily="18" charset="0"/>
                            <a:ea typeface="MS Mincho"/>
                          </a:endParaRPr>
                        </a:p>
                        <a:p>
                          <a:pPr algn="just">
                            <a:spcAft>
                              <a:spcPts val="0"/>
                            </a:spcAft>
                          </a:pPr>
                          <a:r>
                            <a:rPr lang="en-US" sz="800" dirty="0">
                              <a:effectLst/>
                              <a:latin typeface="Eras Medium ITC" panose="020B0602030504020804" pitchFamily="34" charset="0"/>
                              <a:ea typeface="MS Mincho"/>
                            </a:rPr>
                            <a:t>Correction factor for resistive barrier to outer copper layer</a:t>
                          </a:r>
                          <a:endParaRPr lang="fr-FR" sz="1050" dirty="0">
                            <a:effectLst/>
                            <a:latin typeface="Times New Roman" panose="02020603050405020304" pitchFamily="18" charset="0"/>
                            <a:ea typeface="MS Mincho"/>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fr-FR"/>
                        </a:p>
                      </a:txBody>
                      <a:tcPr marL="44450" marR="444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blipFill>
                          <a:blip r:embed="rId15"/>
                          <a:stretch>
                            <a:fillRect l="-51558" t="-141538" r="-567" b="-4615"/>
                          </a:stretch>
                        </a:blipFill>
                      </a:tcPr>
                    </a:tc>
                    <a:extLst>
                      <a:ext uri="{0D108BD9-81ED-4DB2-BD59-A6C34878D82A}">
                        <a16:rowId xmlns:a16="http://schemas.microsoft.com/office/drawing/2014/main" val="1202611047"/>
                      </a:ext>
                    </a:extLst>
                  </a:tr>
                </a:tbl>
              </a:graphicData>
            </a:graphic>
          </p:graphicFrame>
        </mc:Fallback>
      </mc:AlternateContent>
      <p:sp>
        <p:nvSpPr>
          <p:cNvPr id="24" name="Rectangle 23"/>
          <p:cNvSpPr/>
          <p:nvPr/>
        </p:nvSpPr>
        <p:spPr>
          <a:xfrm>
            <a:off x="42701" y="10050680"/>
            <a:ext cx="6093335" cy="200055"/>
          </a:xfrm>
          <a:prstGeom prst="rect">
            <a:avLst/>
          </a:prstGeom>
        </p:spPr>
        <p:txBody>
          <a:bodyPr wrap="none">
            <a:spAutoFit/>
          </a:bodyPr>
          <a:lstStyle/>
          <a:p>
            <a:r>
              <a:rPr lang="en-US" sz="700" b="1" baseline="30000" dirty="0" smtClean="0">
                <a:solidFill>
                  <a:srgbClr val="FF0000"/>
                </a:solidFill>
                <a:latin typeface="Eras Light ITC" panose="020B0402030504020804" pitchFamily="34" charset="0"/>
                <a:cs typeface="Times New Roman" pitchFamily="18" charset="0"/>
              </a:rPr>
              <a:t>*</a:t>
            </a:r>
            <a:r>
              <a:rPr lang="en-US" sz="700" dirty="0">
                <a:solidFill>
                  <a:srgbClr val="000000"/>
                </a:solidFill>
                <a:latin typeface="Eras Light ITC" panose="020B0402030504020804" pitchFamily="34" charset="0"/>
                <a:cs typeface="Times New Roman" pitchFamily="18" charset="0"/>
              </a:rPr>
              <a:t> </a:t>
            </a:r>
            <a:r>
              <a:rPr lang="en-US" sz="700" dirty="0" smtClean="0">
                <a:solidFill>
                  <a:srgbClr val="000000"/>
                </a:solidFill>
                <a:latin typeface="Eras Light ITC" panose="020B0402030504020804" pitchFamily="34" charset="0"/>
                <a:cs typeface="Times New Roman" pitchFamily="18" charset="0"/>
              </a:rPr>
              <a:t>J.L</a:t>
            </a:r>
            <a:r>
              <a:rPr lang="en-US" sz="700" dirty="0">
                <a:solidFill>
                  <a:srgbClr val="000000"/>
                </a:solidFill>
                <a:latin typeface="Eras Light ITC" panose="020B0402030504020804" pitchFamily="34" charset="0"/>
                <a:cs typeface="Times New Roman" pitchFamily="18" charset="0"/>
              </a:rPr>
              <a:t>. </a:t>
            </a:r>
            <a:r>
              <a:rPr lang="en-US" sz="700" dirty="0" err="1">
                <a:solidFill>
                  <a:srgbClr val="000000"/>
                </a:solidFill>
                <a:latin typeface="Eras Light ITC" panose="020B0402030504020804" pitchFamily="34" charset="0"/>
                <a:cs typeface="Times New Roman" pitchFamily="18" charset="0"/>
              </a:rPr>
              <a:t>Duchateau</a:t>
            </a:r>
            <a:r>
              <a:rPr lang="en-US" sz="700" dirty="0">
                <a:solidFill>
                  <a:srgbClr val="000000"/>
                </a:solidFill>
                <a:latin typeface="Eras Light ITC" panose="020B0402030504020804" pitchFamily="34" charset="0"/>
                <a:cs typeface="Times New Roman" pitchFamily="18" charset="0"/>
              </a:rPr>
              <a:t> et. al, “Coupling-current losses in composites and cables: analytical calculations”, Handbook of Applied </a:t>
            </a:r>
            <a:r>
              <a:rPr lang="en-US" sz="700" dirty="0" err="1">
                <a:solidFill>
                  <a:srgbClr val="000000"/>
                </a:solidFill>
                <a:latin typeface="Eras Light ITC" panose="020B0402030504020804" pitchFamily="34" charset="0"/>
                <a:cs typeface="Times New Roman" pitchFamily="18" charset="0"/>
              </a:rPr>
              <a:t>Supercon-ductivity</a:t>
            </a:r>
            <a:r>
              <a:rPr lang="en-US" sz="700" dirty="0">
                <a:solidFill>
                  <a:srgbClr val="000000"/>
                </a:solidFill>
                <a:latin typeface="Eras Light ITC" panose="020B0402030504020804" pitchFamily="34" charset="0"/>
                <a:cs typeface="Times New Roman" pitchFamily="18" charset="0"/>
              </a:rPr>
              <a:t>, Volume 2, </a:t>
            </a:r>
            <a:r>
              <a:rPr lang="en-US" sz="700" dirty="0" err="1">
                <a:solidFill>
                  <a:srgbClr val="000000"/>
                </a:solidFill>
                <a:latin typeface="Eras Light ITC" panose="020B0402030504020804" pitchFamily="34" charset="0"/>
                <a:cs typeface="Times New Roman" pitchFamily="18" charset="0"/>
              </a:rPr>
              <a:t>IoP</a:t>
            </a:r>
            <a:r>
              <a:rPr lang="en-US" sz="700" dirty="0">
                <a:solidFill>
                  <a:srgbClr val="000000"/>
                </a:solidFill>
                <a:latin typeface="Eras Light ITC" panose="020B0402030504020804" pitchFamily="34" charset="0"/>
                <a:cs typeface="Times New Roman" pitchFamily="18" charset="0"/>
              </a:rPr>
              <a:t>, 1998.</a:t>
            </a:r>
            <a:endParaRPr lang="fr-FR" sz="1600" dirty="0"/>
          </a:p>
        </p:txBody>
      </p:sp>
      <mc:AlternateContent xmlns:mc="http://schemas.openxmlformats.org/markup-compatibility/2006" xmlns:a14="http://schemas.microsoft.com/office/drawing/2010/main">
        <mc:Choice Requires="a14">
          <p:sp>
            <p:nvSpPr>
              <p:cNvPr id="6" name="Rectangle 5"/>
              <p:cNvSpPr/>
              <p:nvPr/>
            </p:nvSpPr>
            <p:spPr>
              <a:xfrm>
                <a:off x="92580" y="9555576"/>
                <a:ext cx="1306703" cy="46294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1000" i="1" smtClean="0">
                          <a:latin typeface="Cambria Math" panose="02040503050406030204" pitchFamily="18" charset="0"/>
                        </a:rPr>
                        <m:t>𝑃</m:t>
                      </m:r>
                      <m:r>
                        <a:rPr lang="fr-FR" sz="1000">
                          <a:latin typeface="Cambria Math" panose="02040503050406030204" pitchFamily="18" charset="0"/>
                        </a:rPr>
                        <m:t>=</m:t>
                      </m:r>
                      <m:f>
                        <m:fPr>
                          <m:ctrlPr>
                            <a:rPr lang="fr-FR" sz="1000" i="1">
                              <a:latin typeface="Cambria Math" panose="02040503050406030204" pitchFamily="18" charset="0"/>
                            </a:rPr>
                          </m:ctrlPr>
                        </m:fPr>
                        <m:num>
                          <m:r>
                            <a:rPr lang="fr-FR" sz="1000">
                              <a:latin typeface="Cambria Math" panose="02040503050406030204" pitchFamily="18" charset="0"/>
                            </a:rPr>
                            <m:t>2</m:t>
                          </m:r>
                          <m:sSub>
                            <m:sSubPr>
                              <m:ctrlPr>
                                <a:rPr lang="fr-FR" sz="1000" i="1">
                                  <a:latin typeface="Cambria Math" panose="02040503050406030204" pitchFamily="18" charset="0"/>
                                </a:rPr>
                              </m:ctrlPr>
                            </m:sSubPr>
                            <m:e>
                              <m:r>
                                <a:rPr lang="fr-FR" sz="1000" i="1">
                                  <a:latin typeface="Cambria Math" panose="02040503050406030204" pitchFamily="18" charset="0"/>
                                </a:rPr>
                                <m:t>𝜃</m:t>
                              </m:r>
                            </m:e>
                            <m:sub>
                              <m:r>
                                <a:rPr lang="fr-CA" sz="1000" b="0" i="1" smtClean="0">
                                  <a:latin typeface="Cambria Math" panose="02040503050406030204" pitchFamily="18" charset="0"/>
                                </a:rPr>
                                <m:t>𝑡𝑜𝑡</m:t>
                              </m:r>
                            </m:sub>
                          </m:sSub>
                          <m:sSup>
                            <m:sSupPr>
                              <m:ctrlPr>
                                <a:rPr lang="fr-FR" sz="1000" i="1">
                                  <a:latin typeface="Cambria Math" panose="02040503050406030204" pitchFamily="18" charset="0"/>
                                </a:rPr>
                              </m:ctrlPr>
                            </m:sSupPr>
                            <m:e>
                              <m:acc>
                                <m:accPr>
                                  <m:chr m:val="̇"/>
                                  <m:ctrlPr>
                                    <a:rPr lang="fr-FR" sz="1000" i="1">
                                      <a:latin typeface="Cambria Math" panose="02040503050406030204" pitchFamily="18" charset="0"/>
                                    </a:rPr>
                                  </m:ctrlPr>
                                </m:acc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𝑖</m:t>
                                      </m:r>
                                    </m:sub>
                                  </m:sSub>
                                </m:e>
                              </m:acc>
                            </m:e>
                            <m:sup>
                              <m:r>
                                <a:rPr lang="fr-FR" sz="1000">
                                  <a:latin typeface="Cambria Math" panose="02040503050406030204" pitchFamily="18" charset="0"/>
                                </a:rPr>
                                <m:t>2</m:t>
                              </m:r>
                            </m:sup>
                          </m:sSup>
                        </m:num>
                        <m:den>
                          <m:sSub>
                            <m:sSubPr>
                              <m:ctrlPr>
                                <a:rPr lang="fr-FR" sz="1000" i="1">
                                  <a:latin typeface="Cambria Math" panose="02040503050406030204" pitchFamily="18" charset="0"/>
                                </a:rPr>
                              </m:ctrlPr>
                            </m:sSubPr>
                            <m:e>
                              <m:r>
                                <a:rPr lang="fr-FR" sz="1000" i="1">
                                  <a:latin typeface="Cambria Math" panose="02040503050406030204" pitchFamily="18" charset="0"/>
                                </a:rPr>
                                <m:t>𝜇</m:t>
                              </m:r>
                            </m:e>
                            <m:sub>
                              <m:r>
                                <a:rPr lang="fr-FR" sz="1000">
                                  <a:latin typeface="Cambria Math" panose="02040503050406030204" pitchFamily="18" charset="0"/>
                                </a:rPr>
                                <m:t>0</m:t>
                              </m:r>
                            </m:sub>
                          </m:sSub>
                        </m:den>
                      </m:f>
                      <m:r>
                        <a:rPr lang="fr-CA" sz="1000" b="0" i="1" smtClean="0">
                          <a:latin typeface="Cambria Math" panose="02040503050406030204" pitchFamily="18" charset="0"/>
                        </a:rPr>
                        <m:t>   [</m:t>
                      </m:r>
                      <m:f>
                        <m:fPr>
                          <m:ctrlPr>
                            <a:rPr lang="fr-CA" sz="1000" b="0" i="1" smtClean="0">
                              <a:latin typeface="Cambria Math" panose="02040503050406030204" pitchFamily="18" charset="0"/>
                            </a:rPr>
                          </m:ctrlPr>
                        </m:fPr>
                        <m:num>
                          <m:r>
                            <a:rPr lang="fr-CA" sz="1000" b="0" i="1" smtClean="0">
                              <a:latin typeface="Cambria Math" panose="02040503050406030204" pitchFamily="18" charset="0"/>
                            </a:rPr>
                            <m:t>𝑊</m:t>
                          </m:r>
                        </m:num>
                        <m:den>
                          <m:r>
                            <a:rPr lang="fr-CA" sz="1000" b="0" i="1" smtClean="0">
                              <a:latin typeface="Cambria Math" panose="02040503050406030204" pitchFamily="18" charset="0"/>
                            </a:rPr>
                            <m:t>𝑚</m:t>
                          </m:r>
                          <m:r>
                            <a:rPr lang="fr-CA" sz="1000" b="0" i="1" baseline="30000" smtClean="0">
                              <a:latin typeface="Cambria Math" panose="02040503050406030204" pitchFamily="18" charset="0"/>
                            </a:rPr>
                            <m:t>3</m:t>
                          </m:r>
                        </m:den>
                      </m:f>
                      <m:r>
                        <a:rPr lang="fr-CA" sz="1000" b="0" i="1" smtClean="0">
                          <a:latin typeface="Cambria Math" panose="02040503050406030204" pitchFamily="18" charset="0"/>
                        </a:rPr>
                        <m:t>]</m:t>
                      </m:r>
                    </m:oMath>
                  </m:oMathPara>
                </a14:m>
                <a:endParaRPr lang="fr-FR" sz="1000" dirty="0"/>
              </a:p>
            </p:txBody>
          </p:sp>
        </mc:Choice>
        <mc:Fallback xmlns="">
          <p:sp>
            <p:nvSpPr>
              <p:cNvPr id="6" name="Rectangle 5"/>
              <p:cNvSpPr>
                <a:spLocks noRot="1" noChangeAspect="1" noMove="1" noResize="1" noEditPoints="1" noAdjustHandles="1" noChangeArrowheads="1" noChangeShapeType="1" noTextEdit="1"/>
              </p:cNvSpPr>
              <p:nvPr/>
            </p:nvSpPr>
            <p:spPr>
              <a:xfrm>
                <a:off x="92580" y="9555576"/>
                <a:ext cx="1306703" cy="462947"/>
              </a:xfrm>
              <a:prstGeom prst="rect">
                <a:avLst/>
              </a:prstGeom>
              <a:blipFill>
                <a:blip r:embed="rId16"/>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1521205" y="9539418"/>
                <a:ext cx="2005357" cy="46852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fr-FR" sz="1000" i="1" smtClean="0">
                              <a:latin typeface="Cambria Math" panose="02040503050406030204" pitchFamily="18" charset="0"/>
                            </a:rPr>
                          </m:ctrlPr>
                        </m:sSubPr>
                        <m:e>
                          <m:r>
                            <a:rPr lang="fr-FR" sz="1000" i="1">
                              <a:latin typeface="Cambria Math" panose="02040503050406030204" pitchFamily="18" charset="0"/>
                            </a:rPr>
                            <m:t>𝐽</m:t>
                          </m:r>
                        </m:e>
                        <m:sub>
                          <m:r>
                            <a:rPr lang="fr-FR" sz="1000" i="1">
                              <a:latin typeface="Cambria Math" panose="02040503050406030204" pitchFamily="18" charset="0"/>
                            </a:rPr>
                            <m:t>𝐿</m:t>
                          </m:r>
                        </m:sub>
                      </m:sSub>
                      <m:r>
                        <a:rPr lang="fr-FR" sz="1000">
                          <a:latin typeface="Cambria Math" panose="02040503050406030204" pitchFamily="18" charset="0"/>
                        </a:rPr>
                        <m:t>=</m:t>
                      </m:r>
                      <m:acc>
                        <m:accPr>
                          <m:chr m:val="̇"/>
                          <m:ctrlPr>
                            <a:rPr lang="fr-FR" sz="1000" i="1">
                              <a:latin typeface="Cambria Math" panose="02040503050406030204" pitchFamily="18" charset="0"/>
                            </a:rPr>
                          </m:ctrlPr>
                        </m:acc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𝑖</m:t>
                              </m:r>
                            </m:sub>
                          </m:sSub>
                        </m:e>
                      </m:acc>
                      <m:sSup>
                        <m:sSupPr>
                          <m:ctrlPr>
                            <a:rPr lang="fr-FR" sz="1000" i="1">
                              <a:latin typeface="Cambria Math" panose="02040503050406030204" pitchFamily="18" charset="0"/>
                            </a:rPr>
                          </m:ctrlPr>
                        </m:sSupPr>
                        <m:e>
                          <m:d>
                            <m:dPr>
                              <m:ctrlPr>
                                <a:rPr lang="fr-FR" sz="1000" i="1">
                                  <a:latin typeface="Cambria Math" panose="02040503050406030204" pitchFamily="18" charset="0"/>
                                </a:rPr>
                              </m:ctrlPr>
                            </m:dPr>
                            <m:e>
                              <m:f>
                                <m:fPr>
                                  <m:ctrlPr>
                                    <a:rPr lang="fr-FR" sz="1000" i="1">
                                      <a:latin typeface="Cambria Math" panose="02040503050406030204" pitchFamily="18" charset="0"/>
                                    </a:rPr>
                                  </m:ctrlPr>
                                </m:fPr>
                                <m:num>
                                  <m:sSub>
                                    <m:sSubPr>
                                      <m:ctrlPr>
                                        <a:rPr lang="fr-FR" sz="1000" i="1">
                                          <a:latin typeface="Cambria Math" panose="02040503050406030204" pitchFamily="18" charset="0"/>
                                        </a:rPr>
                                      </m:ctrlPr>
                                    </m:sSubPr>
                                    <m:e>
                                      <m:r>
                                        <a:rPr lang="fr-FR" sz="1000" i="1">
                                          <a:latin typeface="Cambria Math" panose="02040503050406030204" pitchFamily="18" charset="0"/>
                                        </a:rPr>
                                        <m:t>𝐿</m:t>
                                      </m:r>
                                    </m:e>
                                    <m:sub>
                                      <m:r>
                                        <a:rPr lang="fr-FR" sz="1000" i="1">
                                          <a:latin typeface="Cambria Math" panose="02040503050406030204" pitchFamily="18" charset="0"/>
                                        </a:rPr>
                                        <m:t>𝑝</m:t>
                                      </m:r>
                                    </m:sub>
                                  </m:sSub>
                                </m:num>
                                <m:den>
                                  <m:r>
                                    <a:rPr lang="fr-FR" sz="1000">
                                      <a:latin typeface="Cambria Math" panose="02040503050406030204" pitchFamily="18" charset="0"/>
                                    </a:rPr>
                                    <m:t>2</m:t>
                                  </m:r>
                                  <m:r>
                                    <a:rPr lang="fr-FR" sz="1000" i="1">
                                      <a:latin typeface="Cambria Math" panose="02040503050406030204" pitchFamily="18" charset="0"/>
                                    </a:rPr>
                                    <m:t>𝜋</m:t>
                                  </m:r>
                                </m:den>
                              </m:f>
                            </m:e>
                          </m:d>
                        </m:e>
                        <m:sup>
                          <m:r>
                            <a:rPr lang="fr-FR" sz="1000">
                              <a:latin typeface="Cambria Math" panose="02040503050406030204" pitchFamily="18" charset="0"/>
                            </a:rPr>
                            <m:t>2</m:t>
                          </m:r>
                        </m:sup>
                      </m:sSup>
                      <m:f>
                        <m:fPr>
                          <m:ctrlPr>
                            <a:rPr lang="fr-FR" sz="1000" i="1">
                              <a:latin typeface="Cambria Math" panose="02040503050406030204" pitchFamily="18" charset="0"/>
                            </a:rPr>
                          </m:ctrlPr>
                        </m:fPr>
                        <m:num>
                          <m:r>
                            <a:rPr lang="fr-FR" sz="1000">
                              <a:latin typeface="Cambria Math" panose="02040503050406030204" pitchFamily="18" charset="0"/>
                            </a:rPr>
                            <m:t>1</m:t>
                          </m:r>
                        </m:num>
                        <m:den>
                          <m:sSub>
                            <m:sSubPr>
                              <m:ctrlPr>
                                <a:rPr lang="fr-FR" sz="1000" i="1">
                                  <a:latin typeface="Cambria Math" panose="02040503050406030204" pitchFamily="18" charset="0"/>
                                </a:rPr>
                              </m:ctrlPr>
                            </m:sSubPr>
                            <m:e>
                              <m:r>
                                <a:rPr lang="fr-FR" sz="1000" i="1">
                                  <a:latin typeface="Cambria Math" panose="02040503050406030204" pitchFamily="18" charset="0"/>
                                </a:rPr>
                                <m:t>𝜌</m:t>
                              </m:r>
                            </m:e>
                            <m:sub>
                              <m:r>
                                <a:rPr lang="fr-FR" sz="1000" i="1">
                                  <a:latin typeface="Cambria Math" panose="02040503050406030204" pitchFamily="18" charset="0"/>
                                </a:rPr>
                                <m:t>𝑡</m:t>
                              </m:r>
                            </m:sub>
                          </m:sSub>
                        </m:den>
                      </m:f>
                      <m:r>
                        <a:rPr lang="fr-FR" sz="1000">
                          <a:latin typeface="Cambria Math" panose="02040503050406030204" pitchFamily="18" charset="0"/>
                        </a:rPr>
                        <m:t>=</m:t>
                      </m:r>
                      <m:f>
                        <m:fPr>
                          <m:ctrlPr>
                            <a:rPr lang="fr-FR" sz="1000" i="1">
                              <a:latin typeface="Cambria Math" panose="02040503050406030204" pitchFamily="18" charset="0"/>
                            </a:rPr>
                          </m:ctrlPr>
                        </m:fPr>
                        <m:num>
                          <m:r>
                            <a:rPr lang="fr-FR" sz="1000">
                              <a:latin typeface="Cambria Math" panose="02040503050406030204" pitchFamily="18" charset="0"/>
                            </a:rPr>
                            <m:t>2</m:t>
                          </m:r>
                          <m:sSub>
                            <m:sSubPr>
                              <m:ctrlPr>
                                <a:rPr lang="fr-FR" sz="1000" i="1">
                                  <a:latin typeface="Cambria Math" panose="02040503050406030204" pitchFamily="18" charset="0"/>
                                </a:rPr>
                              </m:ctrlPr>
                            </m:sSubPr>
                            <m:e>
                              <m:r>
                                <a:rPr lang="fr-FR" sz="1000" i="1">
                                  <a:latin typeface="Cambria Math" panose="02040503050406030204" pitchFamily="18" charset="0"/>
                                </a:rPr>
                                <m:t>𝜃</m:t>
                              </m:r>
                            </m:e>
                            <m:sub>
                              <m:r>
                                <a:rPr lang="fr-FR" sz="1000" i="1">
                                  <a:latin typeface="Cambria Math" panose="02040503050406030204" pitchFamily="18" charset="0"/>
                                </a:rPr>
                                <m:t>𝑟</m:t>
                              </m:r>
                            </m:sub>
                          </m:sSub>
                          <m:acc>
                            <m:accPr>
                              <m:chr m:val="̇"/>
                              <m:ctrlPr>
                                <a:rPr lang="fr-FR" sz="1000" i="1">
                                  <a:latin typeface="Cambria Math" panose="02040503050406030204" pitchFamily="18" charset="0"/>
                                </a:rPr>
                              </m:ctrlPr>
                            </m:acc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𝑖</m:t>
                                  </m:r>
                                </m:sub>
                              </m:sSub>
                            </m:e>
                          </m:acc>
                        </m:num>
                        <m:den>
                          <m:sSub>
                            <m:sSubPr>
                              <m:ctrlPr>
                                <a:rPr lang="fr-FR" sz="1000" i="1">
                                  <a:latin typeface="Cambria Math" panose="02040503050406030204" pitchFamily="18" charset="0"/>
                                </a:rPr>
                              </m:ctrlPr>
                            </m:sSubPr>
                            <m:e>
                              <m:r>
                                <a:rPr lang="fr-FR" sz="1000" i="1">
                                  <a:latin typeface="Cambria Math" panose="02040503050406030204" pitchFamily="18" charset="0"/>
                                </a:rPr>
                                <m:t>𝜇</m:t>
                              </m:r>
                            </m:e>
                            <m:sub>
                              <m:r>
                                <a:rPr lang="fr-FR" sz="1000">
                                  <a:latin typeface="Cambria Math" panose="02040503050406030204" pitchFamily="18" charset="0"/>
                                </a:rPr>
                                <m:t>0</m:t>
                              </m:r>
                            </m:sub>
                          </m:sSub>
                        </m:den>
                      </m:f>
                      <m:r>
                        <a:rPr lang="fr-FR" sz="1000">
                          <a:latin typeface="Cambria Math" panose="02040503050406030204" pitchFamily="18" charset="0"/>
                        </a:rPr>
                        <m:t> </m:t>
                      </m:r>
                      <m:d>
                        <m:dPr>
                          <m:begChr m:val="["/>
                          <m:endChr m:val="]"/>
                          <m:ctrlPr>
                            <a:rPr lang="fr-FR" sz="1000" i="1">
                              <a:latin typeface="Cambria Math" panose="02040503050406030204" pitchFamily="18" charset="0"/>
                            </a:rPr>
                          </m:ctrlPr>
                        </m:dPr>
                        <m:e>
                          <m:f>
                            <m:fPr>
                              <m:type m:val="lin"/>
                              <m:ctrlPr>
                                <a:rPr lang="fr-FR" sz="1000" i="1">
                                  <a:latin typeface="Cambria Math" panose="02040503050406030204" pitchFamily="18" charset="0"/>
                                </a:rPr>
                              </m:ctrlPr>
                            </m:fPr>
                            <m:num>
                              <m:r>
                                <a:rPr lang="fr-FR" sz="1000" i="1">
                                  <a:latin typeface="Cambria Math" panose="02040503050406030204" pitchFamily="18" charset="0"/>
                                </a:rPr>
                                <m:t>𝐴</m:t>
                              </m:r>
                            </m:num>
                            <m:den>
                              <m:r>
                                <a:rPr lang="fr-FR" sz="1000" i="1">
                                  <a:latin typeface="Cambria Math" panose="02040503050406030204" pitchFamily="18" charset="0"/>
                                </a:rPr>
                                <m:t>𝑚</m:t>
                              </m:r>
                            </m:den>
                          </m:f>
                        </m:e>
                      </m:d>
                    </m:oMath>
                  </m:oMathPara>
                </a14:m>
                <a:endParaRPr lang="fr-FR" sz="1000" dirty="0"/>
              </a:p>
            </p:txBody>
          </p:sp>
        </mc:Choice>
        <mc:Fallback xmlns="">
          <p:sp>
            <p:nvSpPr>
              <p:cNvPr id="8" name="Rectangle 7"/>
              <p:cNvSpPr>
                <a:spLocks noRot="1" noChangeAspect="1" noMove="1" noResize="1" noEditPoints="1" noAdjustHandles="1" noChangeArrowheads="1" noChangeShapeType="1" noTextEdit="1"/>
              </p:cNvSpPr>
              <p:nvPr/>
            </p:nvSpPr>
            <p:spPr>
              <a:xfrm>
                <a:off x="1521205" y="9539418"/>
                <a:ext cx="2005357" cy="468526"/>
              </a:xfrm>
              <a:prstGeom prst="rect">
                <a:avLst/>
              </a:prstGeom>
              <a:blipFill>
                <a:blip r:embed="rId17"/>
                <a:stretch>
                  <a:fillRect t="-15584" r="-8511" b="-49351"/>
                </a:stretch>
              </a:blipFill>
            </p:spPr>
            <p:txBody>
              <a:bodyPr/>
              <a:lstStyle/>
              <a:p>
                <a:r>
                  <a:rPr lang="fr-FR">
                    <a:noFill/>
                  </a:rPr>
                  <a:t> </a:t>
                </a:r>
              </a:p>
            </p:txBody>
          </p:sp>
        </mc:Fallback>
      </mc:AlternateContent>
      <p:pic>
        <p:nvPicPr>
          <p:cNvPr id="79" name="Image 78"/>
          <p:cNvPicPr/>
          <p:nvPr/>
        </p:nvPicPr>
        <p:blipFill rotWithShape="1">
          <a:blip r:embed="rId18">
            <a:extLst>
              <a:ext uri="{28A0092B-C50C-407E-A947-70E740481C1C}">
                <a14:useLocalDpi xmlns:a14="http://schemas.microsoft.com/office/drawing/2010/main" val="0"/>
              </a:ext>
            </a:extLst>
          </a:blip>
          <a:srcRect b="4509"/>
          <a:stretch/>
        </p:blipFill>
        <p:spPr bwMode="auto">
          <a:xfrm>
            <a:off x="3452052" y="8695280"/>
            <a:ext cx="3060700" cy="1346200"/>
          </a:xfrm>
          <a:prstGeom prst="rect">
            <a:avLst/>
          </a:prstGeom>
          <a:noFill/>
          <a:ln>
            <a:noFill/>
          </a:ln>
          <a:extLst>
            <a:ext uri="{53640926-AAD7-44D8-BBD7-CCE9431645EC}">
              <a14:shadowObscured xmlns:a14="http://schemas.microsoft.com/office/drawing/2010/main"/>
            </a:ext>
          </a:extLst>
        </p:spPr>
      </p:pic>
      <p:sp>
        <p:nvSpPr>
          <p:cNvPr id="87" name="Rectangle 86"/>
          <p:cNvSpPr/>
          <p:nvPr/>
        </p:nvSpPr>
        <p:spPr>
          <a:xfrm>
            <a:off x="3865809" y="8290193"/>
            <a:ext cx="2531303" cy="449867"/>
          </a:xfrm>
          <a:prstGeom prst="rect">
            <a:avLst/>
          </a:prstGeom>
        </p:spPr>
        <p:txBody>
          <a:bodyPr wrap="square">
            <a:spAutoFit/>
          </a:bodyPr>
          <a:lstStyle/>
          <a:p>
            <a:pPr lvl="0" algn="just">
              <a:spcBef>
                <a:spcPts val="355"/>
              </a:spcBef>
            </a:pPr>
            <a:r>
              <a:rPr lang="en-US" sz="995" b="1" dirty="0" smtClean="0">
                <a:solidFill>
                  <a:srgbClr val="000000"/>
                </a:solidFill>
                <a:latin typeface="Eras Light ITC" panose="020B0402030504020804" pitchFamily="34" charset="0"/>
                <a:cs typeface="Times New Roman" pitchFamily="18" charset="0"/>
              </a:rPr>
              <a:t>Field transient </a:t>
            </a:r>
            <a:r>
              <a:rPr lang="en-US" sz="995" dirty="0" smtClean="0">
                <a:solidFill>
                  <a:srgbClr val="000000"/>
                </a:solidFill>
                <a:latin typeface="Eras Light ITC" panose="020B0402030504020804" pitchFamily="34" charset="0"/>
                <a:cs typeface="Times New Roman" pitchFamily="18" charset="0"/>
              </a:rPr>
              <a:t>: </a:t>
            </a:r>
            <a:r>
              <a:rPr lang="en-US" sz="995" b="1" dirty="0" smtClean="0">
                <a:solidFill>
                  <a:srgbClr val="000000"/>
                </a:solidFill>
                <a:latin typeface="Eras Light ITC" panose="020B0402030504020804" pitchFamily="34" charset="0"/>
                <a:cs typeface="Times New Roman" pitchFamily="18" charset="0"/>
              </a:rPr>
              <a:t>0,1T/s </a:t>
            </a:r>
            <a:r>
              <a:rPr lang="en-US" sz="995" dirty="0" smtClean="0">
                <a:solidFill>
                  <a:srgbClr val="000000"/>
                </a:solidFill>
                <a:latin typeface="Eras Light ITC" panose="020B0402030504020804" pitchFamily="34" charset="0"/>
                <a:cs typeface="Times New Roman" pitchFamily="18" charset="0"/>
              </a:rPr>
              <a:t>during 1s + plateau</a:t>
            </a:r>
          </a:p>
          <a:p>
            <a:pPr lvl="0" algn="just">
              <a:spcBef>
                <a:spcPts val="355"/>
              </a:spcBef>
            </a:pPr>
            <a:r>
              <a:rPr lang="en-US" sz="995" dirty="0" smtClean="0">
                <a:solidFill>
                  <a:srgbClr val="000000"/>
                </a:solidFill>
                <a:latin typeface="Eras Light ITC" panose="020B0402030504020804" pitchFamily="34" charset="0"/>
                <a:cs typeface="Times New Roman" pitchFamily="18" charset="0"/>
              </a:rPr>
              <a:t>Computed power and induced currents</a:t>
            </a:r>
            <a:endParaRPr lang="fr-FR" sz="995" dirty="0">
              <a:solidFill>
                <a:srgbClr val="000000"/>
              </a:solidFill>
              <a:latin typeface="Eras Light ITC" panose="020B0402030504020804" pitchFamily="34" charset="0"/>
              <a:cs typeface="Arial" pitchFamily="34" charset="0"/>
            </a:endParaRPr>
          </a:p>
        </p:txBody>
      </p:sp>
      <p:sp>
        <p:nvSpPr>
          <p:cNvPr id="88" name="Rectangle 197"/>
          <p:cNvSpPr>
            <a:spLocks noChangeArrowheads="1"/>
          </p:cNvSpPr>
          <p:nvPr/>
        </p:nvSpPr>
        <p:spPr bwMode="auto">
          <a:xfrm>
            <a:off x="3025745" y="3744798"/>
            <a:ext cx="4214046" cy="1778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spcBef>
                <a:spcPts val="355"/>
              </a:spcBef>
            </a:pPr>
            <a:r>
              <a:rPr lang="en-US" sz="995" dirty="0" smtClean="0">
                <a:latin typeface="Eras Light ITC" panose="020B0402030504020804" pitchFamily="34" charset="0"/>
                <a:cs typeface="Times New Roman" pitchFamily="18" charset="0"/>
              </a:rPr>
              <a:t>For a partial screening by parallel </a:t>
            </a:r>
            <a:r>
              <a:rPr lang="en-US" sz="995" dirty="0" err="1" smtClean="0">
                <a:latin typeface="Eras Light ITC" panose="020B0402030504020804" pitchFamily="34" charset="0"/>
                <a:cs typeface="Times New Roman" pitchFamily="18" charset="0"/>
              </a:rPr>
              <a:t>rutherfords</a:t>
            </a:r>
            <a:r>
              <a:rPr lang="en-US" sz="995" dirty="0" smtClean="0">
                <a:latin typeface="Eras Light ITC" panose="020B0402030504020804" pitchFamily="34" charset="0"/>
                <a:cs typeface="Times New Roman" pitchFamily="18" charset="0"/>
              </a:rPr>
              <a:t>, the usual composite model (see below) is not applicable. A model based on </a:t>
            </a:r>
            <a:r>
              <a:rPr lang="en-US" sz="995" b="1" dirty="0" smtClean="0">
                <a:solidFill>
                  <a:srgbClr val="0000FF"/>
                </a:solidFill>
                <a:latin typeface="Eras Light ITC" panose="020B0402030504020804" pitchFamily="34" charset="0"/>
                <a:cs typeface="Times New Roman" pitchFamily="18" charset="0"/>
              </a:rPr>
              <a:t>1D magnetic diffusion</a:t>
            </a:r>
            <a:r>
              <a:rPr lang="en-US" sz="995" dirty="0" smtClean="0">
                <a:latin typeface="Eras Light ITC" panose="020B0402030504020804" pitchFamily="34" charset="0"/>
                <a:cs typeface="Times New Roman" pitchFamily="18" charset="0"/>
              </a:rPr>
              <a:t> is developed:</a:t>
            </a:r>
          </a:p>
          <a:p>
            <a:pPr algn="just">
              <a:spcBef>
                <a:spcPts val="355"/>
              </a:spcBef>
            </a:pPr>
            <a:endParaRPr lang="en-US" sz="995" dirty="0">
              <a:latin typeface="Eras Light ITC" panose="020B0402030504020804" pitchFamily="34" charset="0"/>
              <a:cs typeface="Times New Roman" pitchFamily="18" charset="0"/>
            </a:endParaRPr>
          </a:p>
          <a:p>
            <a:pPr algn="just">
              <a:spcBef>
                <a:spcPts val="355"/>
              </a:spcBef>
            </a:pPr>
            <a:endParaRPr lang="en-US" sz="995" dirty="0" smtClean="0">
              <a:latin typeface="Eras Light ITC" panose="020B0402030504020804" pitchFamily="34" charset="0"/>
              <a:cs typeface="Times New Roman" pitchFamily="18" charset="0"/>
            </a:endParaRPr>
          </a:p>
          <a:p>
            <a:pPr algn="just">
              <a:spcBef>
                <a:spcPts val="355"/>
              </a:spcBef>
            </a:pPr>
            <a:endParaRPr lang="en-US" sz="995" dirty="0">
              <a:latin typeface="Eras Light ITC" panose="020B0402030504020804" pitchFamily="34" charset="0"/>
              <a:cs typeface="Times New Roman" pitchFamily="18" charset="0"/>
            </a:endParaRPr>
          </a:p>
          <a:p>
            <a:pPr algn="just">
              <a:spcBef>
                <a:spcPts val="355"/>
              </a:spcBef>
            </a:pPr>
            <a:endParaRPr lang="en-US" sz="995" dirty="0" smtClean="0">
              <a:latin typeface="Eras Light ITC" panose="020B0402030504020804" pitchFamily="34" charset="0"/>
              <a:cs typeface="Times New Roman" pitchFamily="18" charset="0"/>
            </a:endParaRPr>
          </a:p>
          <a:p>
            <a:pPr algn="just">
              <a:spcBef>
                <a:spcPts val="355"/>
              </a:spcBef>
            </a:pPr>
            <a:endParaRPr lang="en-US" sz="995" dirty="0" smtClean="0">
              <a:latin typeface="Eras Light ITC" panose="020B0402030504020804" pitchFamily="34" charset="0"/>
              <a:cs typeface="Times New Roman" pitchFamily="18" charset="0"/>
            </a:endParaRPr>
          </a:p>
          <a:p>
            <a:pPr algn="just">
              <a:spcBef>
                <a:spcPts val="355"/>
              </a:spcBef>
            </a:pPr>
            <a:r>
              <a:rPr lang="en-US" sz="995" dirty="0" err="1" smtClean="0">
                <a:latin typeface="Eras Light ITC" panose="020B0402030504020804" pitchFamily="34" charset="0"/>
                <a:cs typeface="Times New Roman" pitchFamily="18" charset="0"/>
              </a:rPr>
              <a:t>Eigenfunction</a:t>
            </a:r>
            <a:r>
              <a:rPr lang="en-US" sz="995" dirty="0" smtClean="0">
                <a:latin typeface="Eras Light ITC" panose="020B0402030504020804" pitchFamily="34" charset="0"/>
                <a:cs typeface="Times New Roman" pitchFamily="18" charset="0"/>
              </a:rPr>
              <a:t> expansion:</a:t>
            </a:r>
            <a:endParaRPr lang="fr-FR" sz="995" dirty="0">
              <a:latin typeface="Eras Light ITC" panose="020B0402030504020804" pitchFamily="34" charset="0"/>
              <a:cs typeface="Arial" pitchFamily="34" charset="0"/>
            </a:endParaRPr>
          </a:p>
        </p:txBody>
      </p:sp>
      <mc:AlternateContent xmlns:mc="http://schemas.openxmlformats.org/markup-compatibility/2006" xmlns:a14="http://schemas.microsoft.com/office/drawing/2010/main">
        <mc:Choice Requires="a14">
          <p:sp>
            <p:nvSpPr>
              <p:cNvPr id="12" name="Rectangle 11"/>
              <p:cNvSpPr/>
              <p:nvPr/>
            </p:nvSpPr>
            <p:spPr>
              <a:xfrm>
                <a:off x="3022678" y="4278536"/>
                <a:ext cx="1104213" cy="41094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1000" b="0" i="0">
                          <a:latin typeface="Cambria Math" panose="02040503050406030204" pitchFamily="18" charset="0"/>
                        </a:rPr>
                        <m:t>∆</m:t>
                      </m:r>
                      <m:r>
                        <a:rPr lang="fr-FR" sz="1000" b="1" i="1">
                          <a:latin typeface="Cambria Math" panose="02040503050406030204" pitchFamily="18" charset="0"/>
                        </a:rPr>
                        <m:t>𝑩</m:t>
                      </m:r>
                      <m:r>
                        <a:rPr lang="fr-FR" sz="1000" b="0" i="0">
                          <a:latin typeface="Cambria Math" panose="02040503050406030204" pitchFamily="18" charset="0"/>
                        </a:rPr>
                        <m:t>−</m:t>
                      </m:r>
                      <m:f>
                        <m:fPr>
                          <m:ctrlPr>
                            <a:rPr lang="fr-FR" sz="1000" b="0" i="1">
                              <a:latin typeface="Cambria Math" panose="02040503050406030204" pitchFamily="18" charset="0"/>
                            </a:rPr>
                          </m:ctrlPr>
                        </m:fPr>
                        <m:num>
                          <m:sSub>
                            <m:sSubPr>
                              <m:ctrlPr>
                                <a:rPr lang="fr-FR" sz="1000" b="0" i="1">
                                  <a:latin typeface="Cambria Math" panose="02040503050406030204" pitchFamily="18" charset="0"/>
                                </a:rPr>
                              </m:ctrlPr>
                            </m:sSubPr>
                            <m:e>
                              <m:r>
                                <a:rPr lang="fr-FR" sz="1000" b="1" i="1">
                                  <a:latin typeface="Cambria Math" panose="02040503050406030204" pitchFamily="18" charset="0"/>
                                </a:rPr>
                                <m:t>𝝁</m:t>
                              </m:r>
                            </m:e>
                            <m:sub>
                              <m:r>
                                <a:rPr lang="fr-FR" sz="1000" b="0" i="0">
                                  <a:latin typeface="Cambria Math" panose="02040503050406030204" pitchFamily="18" charset="0"/>
                                </a:rPr>
                                <m:t>0</m:t>
                              </m:r>
                            </m:sub>
                          </m:sSub>
                        </m:num>
                        <m:den>
                          <m:r>
                            <a:rPr lang="fr-FR" sz="1000" b="1" i="1">
                              <a:latin typeface="Cambria Math" panose="02040503050406030204" pitchFamily="18" charset="0"/>
                            </a:rPr>
                            <m:t>𝝆</m:t>
                          </m:r>
                        </m:den>
                      </m:f>
                      <m:f>
                        <m:fPr>
                          <m:ctrlPr>
                            <a:rPr lang="fr-FR" sz="1000" b="0" i="1">
                              <a:latin typeface="Cambria Math" panose="02040503050406030204" pitchFamily="18" charset="0"/>
                            </a:rPr>
                          </m:ctrlPr>
                        </m:fPr>
                        <m:num>
                          <m:r>
                            <a:rPr lang="fr-FR" sz="1000" b="0" i="0">
                              <a:latin typeface="Cambria Math" panose="02040503050406030204" pitchFamily="18" charset="0"/>
                            </a:rPr>
                            <m:t>𝜕</m:t>
                          </m:r>
                          <m:r>
                            <a:rPr lang="fr-FR" sz="1000" b="1" i="1">
                              <a:latin typeface="Cambria Math" panose="02040503050406030204" pitchFamily="18" charset="0"/>
                            </a:rPr>
                            <m:t>𝑩</m:t>
                          </m:r>
                        </m:num>
                        <m:den>
                          <m:r>
                            <a:rPr lang="fr-FR" sz="1000" b="0" i="0">
                              <a:latin typeface="Cambria Math" panose="02040503050406030204" pitchFamily="18" charset="0"/>
                            </a:rPr>
                            <m:t>𝜕</m:t>
                          </m:r>
                          <m:r>
                            <a:rPr lang="fr-FR" sz="1000" b="1" i="1">
                              <a:latin typeface="Cambria Math" panose="02040503050406030204" pitchFamily="18" charset="0"/>
                            </a:rPr>
                            <m:t>𝒕</m:t>
                          </m:r>
                        </m:den>
                      </m:f>
                      <m:r>
                        <a:rPr lang="fr-FR" sz="1000" b="0" i="0">
                          <a:latin typeface="Cambria Math" panose="02040503050406030204" pitchFamily="18" charset="0"/>
                        </a:rPr>
                        <m:t>=0</m:t>
                      </m:r>
                    </m:oMath>
                  </m:oMathPara>
                </a14:m>
                <a:endParaRPr lang="fr-FR" sz="1000" dirty="0"/>
              </a:p>
            </p:txBody>
          </p:sp>
        </mc:Choice>
        <mc:Fallback xmlns="">
          <p:sp>
            <p:nvSpPr>
              <p:cNvPr id="12" name="Rectangle 11"/>
              <p:cNvSpPr>
                <a:spLocks noRot="1" noChangeAspect="1" noMove="1" noResize="1" noEditPoints="1" noAdjustHandles="1" noChangeArrowheads="1" noChangeShapeType="1" noTextEdit="1"/>
              </p:cNvSpPr>
              <p:nvPr/>
            </p:nvSpPr>
            <p:spPr>
              <a:xfrm>
                <a:off x="3022678" y="4278536"/>
                <a:ext cx="1104213" cy="410946"/>
              </a:xfrm>
              <a:prstGeom prst="rect">
                <a:avLst/>
              </a:prstGeom>
              <a:blipFill>
                <a:blip r:embed="rId19"/>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6" name="Rectangle 15"/>
              <p:cNvSpPr/>
              <p:nvPr/>
            </p:nvSpPr>
            <p:spPr>
              <a:xfrm>
                <a:off x="2994507" y="5444229"/>
                <a:ext cx="3695282" cy="61311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sz="1000" b="1" i="1">
                          <a:latin typeface="Cambria Math" panose="02040503050406030204" pitchFamily="18" charset="0"/>
                        </a:rPr>
                        <m:t>𝑩</m:t>
                      </m:r>
                      <m:d>
                        <m:dPr>
                          <m:ctrlPr>
                            <a:rPr lang="fr-FR" sz="1000" b="1" i="1">
                              <a:latin typeface="Cambria Math" panose="02040503050406030204" pitchFamily="18" charset="0"/>
                            </a:rPr>
                          </m:ctrlPr>
                        </m:dPr>
                        <m:e>
                          <m:r>
                            <a:rPr lang="fr-FR" sz="1000" b="1" i="1">
                              <a:latin typeface="Cambria Math" panose="02040503050406030204" pitchFamily="18" charset="0"/>
                            </a:rPr>
                            <m:t>𝒙</m:t>
                          </m:r>
                          <m:r>
                            <a:rPr lang="fr-FR" sz="1000" b="1" i="0">
                              <a:latin typeface="Cambria Math" panose="02040503050406030204" pitchFamily="18" charset="0"/>
                            </a:rPr>
                            <m:t>,</m:t>
                          </m:r>
                          <m:r>
                            <a:rPr lang="fr-FR" sz="1000" b="1" i="1">
                              <a:latin typeface="Cambria Math" panose="02040503050406030204" pitchFamily="18" charset="0"/>
                            </a:rPr>
                            <m:t>𝒕</m:t>
                          </m:r>
                        </m:e>
                      </m:d>
                      <m:r>
                        <a:rPr lang="fr-FR" sz="1000" b="1" i="0">
                          <a:latin typeface="Cambria Math" panose="02040503050406030204" pitchFamily="18" charset="0"/>
                        </a:rPr>
                        <m:t>=</m:t>
                      </m:r>
                      <m:acc>
                        <m:accPr>
                          <m:chr m:val="̇"/>
                          <m:ctrlPr>
                            <a:rPr lang="fr-FR" sz="1000" b="1" i="1">
                              <a:latin typeface="Cambria Math" panose="02040503050406030204" pitchFamily="18" charset="0"/>
                            </a:rPr>
                          </m:ctrlPr>
                        </m:accPr>
                        <m:e>
                          <m:sSub>
                            <m:sSubPr>
                              <m:ctrlPr>
                                <a:rPr lang="fr-FR" sz="1000" b="1" i="1">
                                  <a:latin typeface="Cambria Math" panose="02040503050406030204" pitchFamily="18" charset="0"/>
                                </a:rPr>
                              </m:ctrlPr>
                            </m:sSubPr>
                            <m:e>
                              <m:r>
                                <a:rPr lang="fr-FR" sz="1000" b="1" i="1">
                                  <a:latin typeface="Cambria Math" panose="02040503050406030204" pitchFamily="18" charset="0"/>
                                </a:rPr>
                                <m:t>𝑩</m:t>
                              </m:r>
                            </m:e>
                            <m:sub>
                              <m:r>
                                <a:rPr lang="fr-FR" sz="1000" b="1" i="1">
                                  <a:latin typeface="Cambria Math" panose="02040503050406030204" pitchFamily="18" charset="0"/>
                                </a:rPr>
                                <m:t>𝒂</m:t>
                              </m:r>
                            </m:sub>
                          </m:sSub>
                        </m:e>
                      </m:acc>
                      <m:r>
                        <a:rPr lang="fr-FR" sz="1000" b="1" i="0">
                          <a:latin typeface="Cambria Math" panose="02040503050406030204" pitchFamily="18" charset="0"/>
                        </a:rPr>
                        <m:t>.</m:t>
                      </m:r>
                      <m:r>
                        <a:rPr lang="fr-FR" sz="1000" b="1" i="1">
                          <a:latin typeface="Cambria Math" panose="02040503050406030204" pitchFamily="18" charset="0"/>
                        </a:rPr>
                        <m:t>𝒕</m:t>
                      </m:r>
                      <m:r>
                        <a:rPr lang="fr-FR" sz="1000" b="1" i="0">
                          <a:latin typeface="Cambria Math" panose="02040503050406030204" pitchFamily="18" charset="0"/>
                        </a:rPr>
                        <m:t>+</m:t>
                      </m:r>
                      <m:f>
                        <m:fPr>
                          <m:ctrlPr>
                            <a:rPr lang="fr-FR" sz="1000" b="1" i="1">
                              <a:latin typeface="Cambria Math" panose="02040503050406030204" pitchFamily="18" charset="0"/>
                            </a:rPr>
                          </m:ctrlPr>
                        </m:fPr>
                        <m:num>
                          <m:r>
                            <a:rPr lang="fr-FR" sz="1000" b="1" i="0">
                              <a:latin typeface="Cambria Math" panose="02040503050406030204" pitchFamily="18" charset="0"/>
                            </a:rPr>
                            <m:t>𝟐</m:t>
                          </m:r>
                          <m:acc>
                            <m:accPr>
                              <m:chr m:val="̇"/>
                              <m:ctrlPr>
                                <a:rPr lang="fr-FR" sz="1000" b="1" i="1">
                                  <a:latin typeface="Cambria Math" panose="02040503050406030204" pitchFamily="18" charset="0"/>
                                </a:rPr>
                              </m:ctrlPr>
                            </m:accPr>
                            <m:e>
                              <m:sSub>
                                <m:sSubPr>
                                  <m:ctrlPr>
                                    <a:rPr lang="fr-FR" sz="1000" b="1" i="1">
                                      <a:latin typeface="Cambria Math" panose="02040503050406030204" pitchFamily="18" charset="0"/>
                                    </a:rPr>
                                  </m:ctrlPr>
                                </m:sSubPr>
                                <m:e>
                                  <m:r>
                                    <a:rPr lang="fr-FR" sz="1000" b="1" i="1">
                                      <a:latin typeface="Cambria Math" panose="02040503050406030204" pitchFamily="18" charset="0"/>
                                    </a:rPr>
                                    <m:t>𝑩</m:t>
                                  </m:r>
                                </m:e>
                                <m:sub>
                                  <m:r>
                                    <a:rPr lang="fr-FR" sz="1000" b="1" i="1">
                                      <a:latin typeface="Cambria Math" panose="02040503050406030204" pitchFamily="18" charset="0"/>
                                    </a:rPr>
                                    <m:t>𝒂</m:t>
                                  </m:r>
                                </m:sub>
                              </m:sSub>
                            </m:e>
                          </m:acc>
                          <m:r>
                            <a:rPr lang="fr-FR" sz="1000" b="1" i="0">
                              <a:latin typeface="Cambria Math" panose="02040503050406030204" pitchFamily="18" charset="0"/>
                            </a:rPr>
                            <m:t>.</m:t>
                          </m:r>
                          <m:sSup>
                            <m:sSupPr>
                              <m:ctrlPr>
                                <a:rPr lang="fr-FR" sz="1000" b="1" i="1">
                                  <a:latin typeface="Cambria Math" panose="02040503050406030204" pitchFamily="18" charset="0"/>
                                </a:rPr>
                              </m:ctrlPr>
                            </m:sSupPr>
                            <m:e>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e>
                            <m:sup>
                              <m:r>
                                <a:rPr lang="fr-FR" sz="1000" b="1" i="0">
                                  <a:latin typeface="Cambria Math" panose="02040503050406030204" pitchFamily="18" charset="0"/>
                                </a:rPr>
                                <m:t>𝟐</m:t>
                              </m:r>
                            </m:sup>
                          </m:sSup>
                        </m:num>
                        <m:den>
                          <m:sSup>
                            <m:sSupPr>
                              <m:ctrlPr>
                                <a:rPr lang="fr-FR" sz="1000" b="1" i="1">
                                  <a:latin typeface="Cambria Math" panose="02040503050406030204" pitchFamily="18" charset="0"/>
                                </a:rPr>
                              </m:ctrlPr>
                            </m:sSupPr>
                            <m:e>
                              <m:r>
                                <a:rPr lang="fr-FR" sz="1000" b="1" i="1">
                                  <a:latin typeface="Cambria Math" panose="02040503050406030204" pitchFamily="18" charset="0"/>
                                </a:rPr>
                                <m:t>𝝅</m:t>
                              </m:r>
                            </m:e>
                            <m:sup>
                              <m:r>
                                <a:rPr lang="fr-FR" sz="1000" b="1" i="0">
                                  <a:latin typeface="Cambria Math" panose="02040503050406030204" pitchFamily="18" charset="0"/>
                                </a:rPr>
                                <m:t>𝟑</m:t>
                              </m:r>
                            </m:sup>
                          </m:sSup>
                          <m:sSup>
                            <m:sSupPr>
                              <m:ctrlPr>
                                <a:rPr lang="fr-FR" sz="1000" b="1" i="1">
                                  <a:latin typeface="Cambria Math" panose="02040503050406030204" pitchFamily="18" charset="0"/>
                                </a:rPr>
                              </m:ctrlPr>
                            </m:sSupPr>
                            <m:e>
                              <m:r>
                                <a:rPr lang="fr-FR" sz="1000" b="1" i="1">
                                  <a:latin typeface="Cambria Math" panose="02040503050406030204" pitchFamily="18" charset="0"/>
                                </a:rPr>
                                <m:t>𝜶</m:t>
                              </m:r>
                            </m:e>
                            <m:sup>
                              <m:r>
                                <a:rPr lang="fr-FR" sz="1000" b="1" i="0">
                                  <a:latin typeface="Cambria Math" panose="02040503050406030204" pitchFamily="18" charset="0"/>
                                </a:rPr>
                                <m:t>𝟐</m:t>
                              </m:r>
                            </m:sup>
                          </m:sSup>
                        </m:den>
                      </m:f>
                      <m:nary>
                        <m:naryPr>
                          <m:chr m:val="∑"/>
                          <m:limLoc m:val="undOvr"/>
                          <m:ctrlPr>
                            <a:rPr lang="fr-FR" sz="1000" b="1" i="1">
                              <a:latin typeface="Cambria Math" panose="02040503050406030204" pitchFamily="18" charset="0"/>
                            </a:rPr>
                          </m:ctrlPr>
                        </m:naryPr>
                        <m:sub>
                          <m:eqArr>
                            <m:eqArrPr>
                              <m:ctrlPr>
                                <a:rPr lang="fr-FR" sz="1000" b="1" i="1">
                                  <a:latin typeface="Cambria Math" panose="02040503050406030204" pitchFamily="18" charset="0"/>
                                </a:rPr>
                              </m:ctrlPr>
                            </m:eqArrPr>
                            <m:e>
                              <m:r>
                                <a:rPr lang="fr-FR" sz="1000" b="1" i="0">
                                  <a:latin typeface="Cambria Math" panose="02040503050406030204" pitchFamily="18" charset="0"/>
                                </a:rPr>
                                <m:t>&amp;</m:t>
                              </m:r>
                              <m:r>
                                <a:rPr lang="fr-FR" sz="1000" b="1" i="1">
                                  <a:latin typeface="Cambria Math" panose="02040503050406030204" pitchFamily="18" charset="0"/>
                                </a:rPr>
                                <m:t>𝒏</m:t>
                              </m:r>
                              <m:r>
                                <a:rPr lang="fr-FR" sz="1000" b="1" i="0">
                                  <a:latin typeface="Cambria Math" panose="02040503050406030204" pitchFamily="18" charset="0"/>
                                </a:rPr>
                                <m:t>=</m:t>
                              </m:r>
                              <m:r>
                                <a:rPr lang="fr-FR" sz="1000" b="1" i="0">
                                  <a:latin typeface="Cambria Math" panose="02040503050406030204" pitchFamily="18" charset="0"/>
                                </a:rPr>
                                <m:t>𝟏</m:t>
                              </m:r>
                            </m:e>
                            <m:e>
                              <m:r>
                                <a:rPr lang="fr-FR" sz="1000" b="1" i="0">
                                  <a:latin typeface="Cambria Math" panose="02040503050406030204" pitchFamily="18" charset="0"/>
                                </a:rPr>
                                <m:t>&amp;</m:t>
                              </m:r>
                              <m:r>
                                <a:rPr lang="fr-FR" sz="1000" b="1" i="1">
                                  <a:latin typeface="Cambria Math" panose="02040503050406030204" pitchFamily="18" charset="0"/>
                                </a:rPr>
                                <m:t>𝒏</m:t>
                              </m:r>
                              <m:r>
                                <a:rPr lang="fr-FR" sz="1000" b="1" i="0">
                                  <a:latin typeface="Cambria Math" panose="02040503050406030204" pitchFamily="18" charset="0"/>
                                </a:rPr>
                                <m:t> </m:t>
                              </m:r>
                              <m:r>
                                <a:rPr lang="fr-FR" sz="1000" b="1" i="1">
                                  <a:latin typeface="Cambria Math" panose="02040503050406030204" pitchFamily="18" charset="0"/>
                                </a:rPr>
                                <m:t>𝒐𝒅𝒅</m:t>
                              </m:r>
                            </m:e>
                          </m:eqArr>
                        </m:sub>
                        <m:sup>
                          <m:r>
                            <a:rPr lang="fr-FR" sz="1000" b="1" i="0">
                              <a:latin typeface="Cambria Math" panose="02040503050406030204" pitchFamily="18" charset="0"/>
                            </a:rPr>
                            <m:t>∞</m:t>
                          </m:r>
                        </m:sup>
                        <m:e>
                          <m:f>
                            <m:fPr>
                              <m:ctrlPr>
                                <a:rPr lang="fr-FR" sz="1000" b="1" i="1">
                                  <a:latin typeface="Cambria Math" panose="02040503050406030204" pitchFamily="18" charset="0"/>
                                </a:rPr>
                              </m:ctrlPr>
                            </m:fPr>
                            <m:num>
                              <m:r>
                                <a:rPr lang="fr-FR" sz="1000" b="1" i="0">
                                  <a:latin typeface="Cambria Math" panose="02040503050406030204" pitchFamily="18" charset="0"/>
                                </a:rPr>
                                <m:t>𝟏</m:t>
                              </m:r>
                            </m:num>
                            <m:den>
                              <m:sSup>
                                <m:sSupPr>
                                  <m:ctrlPr>
                                    <a:rPr lang="fr-FR" sz="1000" b="1" i="1">
                                      <a:latin typeface="Cambria Math" panose="02040503050406030204" pitchFamily="18" charset="0"/>
                                    </a:rPr>
                                  </m:ctrlPr>
                                </m:sSupPr>
                                <m:e>
                                  <m:r>
                                    <a:rPr lang="fr-FR" sz="1000" b="1" i="1">
                                      <a:latin typeface="Cambria Math" panose="02040503050406030204" pitchFamily="18" charset="0"/>
                                    </a:rPr>
                                    <m:t>𝒏</m:t>
                                  </m:r>
                                </m:e>
                                <m:sup>
                                  <m:r>
                                    <a:rPr lang="fr-FR" sz="1000" b="1" i="0">
                                      <a:latin typeface="Cambria Math" panose="02040503050406030204" pitchFamily="18" charset="0"/>
                                    </a:rPr>
                                    <m:t>𝟑</m:t>
                                  </m:r>
                                </m:sup>
                              </m:sSup>
                            </m:den>
                          </m:f>
                          <m:d>
                            <m:dPr>
                              <m:ctrlPr>
                                <a:rPr lang="fr-FR" sz="1000" b="1" i="1">
                                  <a:latin typeface="Cambria Math" panose="02040503050406030204" pitchFamily="18" charset="0"/>
                                </a:rPr>
                              </m:ctrlPr>
                            </m:dPr>
                            <m:e>
                              <m:sSup>
                                <m:sSupPr>
                                  <m:ctrlPr>
                                    <a:rPr lang="fr-FR" sz="1000" b="1" i="1">
                                      <a:latin typeface="Cambria Math" panose="02040503050406030204" pitchFamily="18" charset="0"/>
                                    </a:rPr>
                                  </m:ctrlPr>
                                </m:sSupPr>
                                <m:e>
                                  <m:r>
                                    <a:rPr lang="fr-FR" sz="1000" b="1" i="1">
                                      <a:latin typeface="Cambria Math" panose="02040503050406030204" pitchFamily="18" charset="0"/>
                                    </a:rPr>
                                    <m:t>𝒆</m:t>
                                  </m:r>
                                </m:e>
                                <m:sup>
                                  <m:r>
                                    <a:rPr lang="fr-FR" sz="1000" b="1" i="0">
                                      <a:latin typeface="Cambria Math" panose="02040503050406030204" pitchFamily="18" charset="0"/>
                                    </a:rPr>
                                    <m:t>−</m:t>
                                  </m:r>
                                  <m:sSup>
                                    <m:sSupPr>
                                      <m:ctrlPr>
                                        <a:rPr lang="fr-FR" sz="1000" b="1" i="1">
                                          <a:latin typeface="Cambria Math" panose="02040503050406030204" pitchFamily="18" charset="0"/>
                                        </a:rPr>
                                      </m:ctrlPr>
                                    </m:sSupPr>
                                    <m:e>
                                      <m:r>
                                        <a:rPr lang="fr-FR" sz="1000" b="1" i="1">
                                          <a:latin typeface="Cambria Math" panose="02040503050406030204" pitchFamily="18" charset="0"/>
                                        </a:rPr>
                                        <m:t>𝜶</m:t>
                                      </m:r>
                                    </m:e>
                                    <m:sup>
                                      <m:r>
                                        <a:rPr lang="fr-FR" sz="1000" b="1" i="0">
                                          <a:latin typeface="Cambria Math" panose="02040503050406030204" pitchFamily="18" charset="0"/>
                                        </a:rPr>
                                        <m:t>𝟐</m:t>
                                      </m:r>
                                    </m:sup>
                                  </m:sSup>
                                  <m:sSup>
                                    <m:sSupPr>
                                      <m:ctrlPr>
                                        <a:rPr lang="fr-FR" sz="1000" b="1" i="1">
                                          <a:latin typeface="Cambria Math" panose="02040503050406030204" pitchFamily="18" charset="0"/>
                                        </a:rPr>
                                      </m:ctrlPr>
                                    </m:sSupPr>
                                    <m:e>
                                      <m:d>
                                        <m:dPr>
                                          <m:ctrlPr>
                                            <a:rPr lang="fr-FR" sz="1000" b="1" i="1">
                                              <a:latin typeface="Cambria Math" panose="02040503050406030204" pitchFamily="18" charset="0"/>
                                            </a:rPr>
                                          </m:ctrlPr>
                                        </m:dPr>
                                        <m:e>
                                          <m:f>
                                            <m:fPr>
                                              <m:ctrlPr>
                                                <a:rPr lang="fr-FR" sz="1000" b="1" i="1">
                                                  <a:latin typeface="Cambria Math" panose="02040503050406030204" pitchFamily="18" charset="0"/>
                                                </a:rPr>
                                              </m:ctrlPr>
                                            </m:fPr>
                                            <m:num>
                                              <m:r>
                                                <a:rPr lang="fr-FR" sz="1000" b="1" i="1">
                                                  <a:latin typeface="Cambria Math" panose="02040503050406030204" pitchFamily="18" charset="0"/>
                                                </a:rPr>
                                                <m:t>𝒏</m:t>
                                              </m:r>
                                              <m:r>
                                                <a:rPr lang="fr-FR" sz="1000" b="1" i="1">
                                                  <a:latin typeface="Cambria Math" panose="02040503050406030204" pitchFamily="18" charset="0"/>
                                                </a:rPr>
                                                <m:t>𝝅</m:t>
                                              </m:r>
                                            </m:num>
                                            <m:den>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den>
                                          </m:f>
                                        </m:e>
                                      </m:d>
                                    </m:e>
                                    <m:sup>
                                      <m:r>
                                        <a:rPr lang="fr-FR" sz="1000" b="1" i="0">
                                          <a:latin typeface="Cambria Math" panose="02040503050406030204" pitchFamily="18" charset="0"/>
                                        </a:rPr>
                                        <m:t>𝟐</m:t>
                                      </m:r>
                                    </m:sup>
                                  </m:sSup>
                                  <m:r>
                                    <a:rPr lang="fr-FR" sz="1000" b="1" i="1">
                                      <a:latin typeface="Cambria Math" panose="02040503050406030204" pitchFamily="18" charset="0"/>
                                    </a:rPr>
                                    <m:t>𝒕</m:t>
                                  </m:r>
                                </m:sup>
                              </m:sSup>
                              <m:r>
                                <a:rPr lang="fr-FR" sz="1000" b="1" i="0">
                                  <a:latin typeface="Cambria Math" panose="02040503050406030204" pitchFamily="18" charset="0"/>
                                </a:rPr>
                                <m:t>−</m:t>
                              </m:r>
                              <m:r>
                                <a:rPr lang="fr-FR" sz="1000" b="1" i="0">
                                  <a:latin typeface="Cambria Math" panose="02040503050406030204" pitchFamily="18" charset="0"/>
                                </a:rPr>
                                <m:t>𝟏</m:t>
                              </m:r>
                            </m:e>
                          </m:d>
                          <m:r>
                            <a:rPr lang="fr-FR" sz="1000" b="1" i="1">
                              <a:latin typeface="Cambria Math" panose="02040503050406030204" pitchFamily="18" charset="0"/>
                            </a:rPr>
                            <m:t>𝒔𝒊𝒏</m:t>
                          </m:r>
                          <m:d>
                            <m:dPr>
                              <m:ctrlPr>
                                <a:rPr lang="fr-FR" sz="1000" b="1" i="1">
                                  <a:latin typeface="Cambria Math" panose="02040503050406030204" pitchFamily="18" charset="0"/>
                                </a:rPr>
                              </m:ctrlPr>
                            </m:dPr>
                            <m:e>
                              <m:f>
                                <m:fPr>
                                  <m:ctrlPr>
                                    <a:rPr lang="fr-FR" sz="1000" b="1" i="1">
                                      <a:latin typeface="Cambria Math" panose="02040503050406030204" pitchFamily="18" charset="0"/>
                                    </a:rPr>
                                  </m:ctrlPr>
                                </m:fPr>
                                <m:num>
                                  <m:r>
                                    <a:rPr lang="fr-FR" sz="1000" b="1" i="1">
                                      <a:latin typeface="Cambria Math" panose="02040503050406030204" pitchFamily="18" charset="0"/>
                                    </a:rPr>
                                    <m:t>𝒏</m:t>
                                  </m:r>
                                  <m:r>
                                    <a:rPr lang="fr-FR" sz="1000" b="1" i="1">
                                      <a:latin typeface="Cambria Math" panose="02040503050406030204" pitchFamily="18" charset="0"/>
                                    </a:rPr>
                                    <m:t>𝝅</m:t>
                                  </m:r>
                                  <m:r>
                                    <a:rPr lang="fr-FR" sz="1000" b="1" i="1">
                                      <a:latin typeface="Cambria Math" panose="02040503050406030204" pitchFamily="18" charset="0"/>
                                    </a:rPr>
                                    <m:t>𝒙</m:t>
                                  </m:r>
                                </m:num>
                                <m:den>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den>
                              </m:f>
                            </m:e>
                          </m:d>
                        </m:e>
                      </m:nary>
                    </m:oMath>
                  </m:oMathPara>
                </a14:m>
                <a:endParaRPr lang="fr-FR" sz="1000" b="1" dirty="0"/>
              </a:p>
            </p:txBody>
          </p:sp>
        </mc:Choice>
        <mc:Fallback xmlns="">
          <p:sp>
            <p:nvSpPr>
              <p:cNvPr id="16" name="Rectangle 15"/>
              <p:cNvSpPr>
                <a:spLocks noRot="1" noChangeAspect="1" noMove="1" noResize="1" noEditPoints="1" noAdjustHandles="1" noChangeArrowheads="1" noChangeShapeType="1" noTextEdit="1"/>
              </p:cNvSpPr>
              <p:nvPr/>
            </p:nvSpPr>
            <p:spPr>
              <a:xfrm>
                <a:off x="2994507" y="5444229"/>
                <a:ext cx="3695282" cy="613117"/>
              </a:xfrm>
              <a:prstGeom prst="rect">
                <a:avLst/>
              </a:prstGeom>
              <a:blipFill>
                <a:blip r:embed="rId20"/>
                <a:stretch>
                  <a:fillRect t="-75248" b="-102970"/>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7" name="Rectangle 16"/>
              <p:cNvSpPr/>
              <p:nvPr/>
            </p:nvSpPr>
            <p:spPr>
              <a:xfrm>
                <a:off x="2986550" y="4771661"/>
                <a:ext cx="1555169" cy="26956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1000" i="1">
                          <a:latin typeface="Cambria Math" panose="02040503050406030204" pitchFamily="18" charset="0"/>
                        </a:rPr>
                        <m:t>𝐵</m:t>
                      </m:r>
                      <m:d>
                        <m:dPr>
                          <m:ctrlPr>
                            <a:rPr lang="fr-FR" sz="1000" i="1">
                              <a:latin typeface="Cambria Math" panose="02040503050406030204" pitchFamily="18" charset="0"/>
                            </a:rPr>
                          </m:ctrlPr>
                        </m:dPr>
                        <m:e>
                          <m:r>
                            <a:rPr lang="fr-FR" sz="1000" i="0">
                              <a:latin typeface="Cambria Math" panose="02040503050406030204" pitchFamily="18" charset="0"/>
                            </a:rPr>
                            <m:t>0,</m:t>
                          </m:r>
                          <m:r>
                            <a:rPr lang="fr-FR" sz="1000" i="1">
                              <a:latin typeface="Cambria Math" panose="02040503050406030204" pitchFamily="18" charset="0"/>
                            </a:rPr>
                            <m:t>𝑡</m:t>
                          </m:r>
                        </m:e>
                      </m:d>
                      <m:r>
                        <a:rPr lang="fr-FR" sz="1000" i="0">
                          <a:latin typeface="Cambria Math" panose="02040503050406030204" pitchFamily="18" charset="0"/>
                        </a:rPr>
                        <m:t>=</m:t>
                      </m:r>
                      <m:r>
                        <a:rPr lang="fr-FR" sz="1000" i="1">
                          <a:latin typeface="Cambria Math" panose="02040503050406030204" pitchFamily="18" charset="0"/>
                        </a:rPr>
                        <m:t>𝐵</m:t>
                      </m:r>
                      <m:d>
                        <m:dPr>
                          <m:ctrlPr>
                            <a:rPr lang="fr-FR" sz="1000" i="1">
                              <a:latin typeface="Cambria Math" panose="02040503050406030204" pitchFamily="18" charset="0"/>
                            </a:rPr>
                          </m:ctrlPr>
                        </m:dPr>
                        <m:e>
                          <m:sSub>
                            <m:sSubPr>
                              <m:ctrlPr>
                                <a:rPr lang="fr-FR" sz="1000" i="1">
                                  <a:latin typeface="Cambria Math" panose="02040503050406030204" pitchFamily="18" charset="0"/>
                                </a:rPr>
                              </m:ctrlPr>
                            </m:sSubPr>
                            <m:e>
                              <m:r>
                                <a:rPr lang="fr-FR" sz="1000" i="1">
                                  <a:latin typeface="Cambria Math" panose="02040503050406030204" pitchFamily="18" charset="0"/>
                                </a:rPr>
                                <m:t>𝐿</m:t>
                              </m:r>
                            </m:e>
                            <m:sub>
                              <m:r>
                                <a:rPr lang="fr-FR" sz="1000" i="1">
                                  <a:latin typeface="Cambria Math" panose="02040503050406030204" pitchFamily="18" charset="0"/>
                                </a:rPr>
                                <m:t>𝑗</m:t>
                              </m:r>
                            </m:sub>
                          </m:sSub>
                          <m:r>
                            <a:rPr lang="fr-FR" sz="1000" i="0">
                              <a:latin typeface="Cambria Math" panose="02040503050406030204" pitchFamily="18" charset="0"/>
                            </a:rPr>
                            <m:t>,</m:t>
                          </m:r>
                          <m:r>
                            <a:rPr lang="fr-FR" sz="1000" i="1">
                              <a:latin typeface="Cambria Math" panose="02040503050406030204" pitchFamily="18" charset="0"/>
                            </a:rPr>
                            <m:t>𝑡</m:t>
                          </m:r>
                        </m:e>
                      </m:d>
                      <m:r>
                        <a:rPr lang="fr-FR" sz="1000" i="0">
                          <a:latin typeface="Cambria Math" panose="02040503050406030204" pitchFamily="18" charset="0"/>
                        </a:rPr>
                        <m:t>=</m:t>
                      </m:r>
                      <m:acc>
                        <m:accPr>
                          <m:chr m:val="̇"/>
                          <m:ctrlPr>
                            <a:rPr lang="fr-FR" sz="1000" i="1">
                              <a:latin typeface="Cambria Math" panose="02040503050406030204" pitchFamily="18" charset="0"/>
                            </a:rPr>
                          </m:ctrlPr>
                        </m:accPr>
                        <m:e>
                          <m:sSub>
                            <m:sSubPr>
                              <m:ctrlPr>
                                <a:rPr lang="fr-FR" sz="1000" i="1">
                                  <a:latin typeface="Cambria Math" panose="02040503050406030204" pitchFamily="18" charset="0"/>
                                </a:rPr>
                              </m:ctrlPr>
                            </m:sSubPr>
                            <m:e>
                              <m:r>
                                <a:rPr lang="fr-FR" sz="1000" i="1">
                                  <a:latin typeface="Cambria Math" panose="02040503050406030204" pitchFamily="18" charset="0"/>
                                </a:rPr>
                                <m:t>𝐵</m:t>
                              </m:r>
                            </m:e>
                            <m:sub>
                              <m:r>
                                <a:rPr lang="fr-FR" sz="1000" i="1">
                                  <a:latin typeface="Cambria Math" panose="02040503050406030204" pitchFamily="18" charset="0"/>
                                </a:rPr>
                                <m:t>𝑎</m:t>
                              </m:r>
                            </m:sub>
                          </m:sSub>
                        </m:e>
                      </m:acc>
                      <m:r>
                        <a:rPr lang="fr-FR" sz="1000" i="1">
                          <a:latin typeface="Cambria Math" panose="02040503050406030204" pitchFamily="18" charset="0"/>
                        </a:rPr>
                        <m:t>𝑡</m:t>
                      </m:r>
                    </m:oMath>
                  </m:oMathPara>
                </a14:m>
                <a:endParaRPr lang="fr-FR" sz="1000" dirty="0"/>
              </a:p>
            </p:txBody>
          </p:sp>
        </mc:Choice>
        <mc:Fallback xmlns="">
          <p:sp>
            <p:nvSpPr>
              <p:cNvPr id="17" name="Rectangle 16"/>
              <p:cNvSpPr>
                <a:spLocks noRot="1" noChangeAspect="1" noMove="1" noResize="1" noEditPoints="1" noAdjustHandles="1" noChangeArrowheads="1" noChangeShapeType="1" noTextEdit="1"/>
              </p:cNvSpPr>
              <p:nvPr/>
            </p:nvSpPr>
            <p:spPr>
              <a:xfrm>
                <a:off x="2986550" y="4771661"/>
                <a:ext cx="1555169" cy="269561"/>
              </a:xfrm>
              <a:prstGeom prst="rect">
                <a:avLst/>
              </a:prstGeom>
              <a:blipFill>
                <a:blip r:embed="rId21"/>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3014712" y="6009781"/>
                <a:ext cx="3219086" cy="523220"/>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fr-FR" sz="1000" b="1" i="1">
                          <a:latin typeface="Cambria Math" panose="02040503050406030204" pitchFamily="18" charset="0"/>
                        </a:rPr>
                        <m:t>𝑰</m:t>
                      </m:r>
                      <m:d>
                        <m:dPr>
                          <m:ctrlPr>
                            <a:rPr lang="fr-FR" sz="1000" b="1" i="1">
                              <a:latin typeface="Cambria Math" panose="02040503050406030204" pitchFamily="18" charset="0"/>
                            </a:rPr>
                          </m:ctrlPr>
                        </m:dPr>
                        <m:e>
                          <m:r>
                            <a:rPr lang="fr-FR" sz="1000" b="1" i="1">
                              <a:latin typeface="Cambria Math" panose="02040503050406030204" pitchFamily="18" charset="0"/>
                            </a:rPr>
                            <m:t>𝒙</m:t>
                          </m:r>
                          <m:r>
                            <a:rPr lang="fr-FR" sz="1000" b="1" i="0">
                              <a:latin typeface="Cambria Math" panose="02040503050406030204" pitchFamily="18" charset="0"/>
                            </a:rPr>
                            <m:t>,</m:t>
                          </m:r>
                          <m:r>
                            <a:rPr lang="fr-FR" sz="1000" b="1" i="1">
                              <a:latin typeface="Cambria Math" panose="02040503050406030204" pitchFamily="18" charset="0"/>
                            </a:rPr>
                            <m:t>𝒕</m:t>
                          </m:r>
                        </m:e>
                      </m:d>
                      <m:r>
                        <a:rPr lang="fr-FR" sz="1000" b="1" i="0">
                          <a:latin typeface="Cambria Math" panose="02040503050406030204" pitchFamily="18" charset="0"/>
                        </a:rPr>
                        <m:t>=</m:t>
                      </m:r>
                      <m:f>
                        <m:fPr>
                          <m:ctrlPr>
                            <a:rPr lang="fr-FR" sz="1000" b="1" i="1">
                              <a:latin typeface="Cambria Math" panose="02040503050406030204" pitchFamily="18" charset="0"/>
                            </a:rPr>
                          </m:ctrlPr>
                        </m:fPr>
                        <m:num>
                          <m:r>
                            <a:rPr lang="fr-FR" sz="1000" b="1" i="0">
                              <a:latin typeface="Cambria Math" panose="02040503050406030204" pitchFamily="18" charset="0"/>
                            </a:rPr>
                            <m:t>𝟐</m:t>
                          </m:r>
                          <m:r>
                            <a:rPr lang="fr-FR" sz="1000" b="1" i="1">
                              <a:latin typeface="Cambria Math" panose="02040503050406030204" pitchFamily="18" charset="0"/>
                            </a:rPr>
                            <m:t>𝒘</m:t>
                          </m:r>
                          <m:sSub>
                            <m:sSubPr>
                              <m:ctrlPr>
                                <a:rPr lang="fr-FR" sz="1000" b="1" i="1">
                                  <a:latin typeface="Cambria Math" panose="02040503050406030204" pitchFamily="18" charset="0"/>
                                </a:rPr>
                              </m:ctrlPr>
                            </m:sSubPr>
                            <m:e>
                              <m:r>
                                <a:rPr lang="fr-FR" sz="1000" b="1" i="1">
                                  <a:latin typeface="Cambria Math" panose="02040503050406030204" pitchFamily="18" charset="0"/>
                                </a:rPr>
                                <m:t>𝑩</m:t>
                              </m:r>
                            </m:e>
                            <m:sub>
                              <m:r>
                                <a:rPr lang="fr-FR" sz="1000" b="1" i="0">
                                  <a:latin typeface="Cambria Math" panose="02040503050406030204" pitchFamily="18" charset="0"/>
                                </a:rPr>
                                <m:t>𝟎</m:t>
                              </m:r>
                            </m:sub>
                          </m:sSub>
                          <m:r>
                            <a:rPr lang="fr-FR" sz="1000" b="1" i="0">
                              <a:latin typeface="Cambria Math" panose="02040503050406030204" pitchFamily="18" charset="0"/>
                            </a:rPr>
                            <m:t>.</m:t>
                          </m:r>
                          <m:sSup>
                            <m:sSupPr>
                              <m:ctrlPr>
                                <a:rPr lang="fr-FR" sz="1000" b="1" i="1">
                                  <a:latin typeface="Cambria Math" panose="02040503050406030204" pitchFamily="18" charset="0"/>
                                </a:rPr>
                              </m:ctrlPr>
                            </m:sSupPr>
                            <m:e>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e>
                            <m:sup>
                              <m:r>
                                <a:rPr lang="fr-FR" sz="1000" b="1" i="0">
                                  <a:latin typeface="Cambria Math" panose="02040503050406030204" pitchFamily="18" charset="0"/>
                                </a:rPr>
                                <m:t>𝟐</m:t>
                              </m:r>
                            </m:sup>
                          </m:sSup>
                        </m:num>
                        <m:den>
                          <m:sSub>
                            <m:sSubPr>
                              <m:ctrlPr>
                                <a:rPr lang="fr-FR" sz="1000" b="1" i="1">
                                  <a:latin typeface="Cambria Math" panose="02040503050406030204" pitchFamily="18" charset="0"/>
                                </a:rPr>
                              </m:ctrlPr>
                            </m:sSubPr>
                            <m:e>
                              <m:r>
                                <a:rPr lang="fr-FR" sz="1000" b="1" i="1">
                                  <a:latin typeface="Cambria Math" panose="02040503050406030204" pitchFamily="18" charset="0"/>
                                </a:rPr>
                                <m:t>𝝁</m:t>
                              </m:r>
                            </m:e>
                            <m:sub>
                              <m:r>
                                <a:rPr lang="fr-FR" sz="1000" b="1" i="0">
                                  <a:latin typeface="Cambria Math" panose="02040503050406030204" pitchFamily="18" charset="0"/>
                                </a:rPr>
                                <m:t>𝟎</m:t>
                              </m:r>
                            </m:sub>
                          </m:sSub>
                          <m:sSup>
                            <m:sSupPr>
                              <m:ctrlPr>
                                <a:rPr lang="fr-FR" sz="1000" b="1" i="1">
                                  <a:latin typeface="Cambria Math" panose="02040503050406030204" pitchFamily="18" charset="0"/>
                                </a:rPr>
                              </m:ctrlPr>
                            </m:sSupPr>
                            <m:e>
                              <m:r>
                                <a:rPr lang="fr-FR" sz="1000" b="1" i="1">
                                  <a:latin typeface="Cambria Math" panose="02040503050406030204" pitchFamily="18" charset="0"/>
                                </a:rPr>
                                <m:t>𝝅</m:t>
                              </m:r>
                            </m:e>
                            <m:sup>
                              <m:r>
                                <a:rPr lang="fr-FR" sz="1000" b="1" i="0">
                                  <a:latin typeface="Cambria Math" panose="02040503050406030204" pitchFamily="18" charset="0"/>
                                </a:rPr>
                                <m:t>𝟑</m:t>
                              </m:r>
                            </m:sup>
                          </m:sSup>
                          <m:sSup>
                            <m:sSupPr>
                              <m:ctrlPr>
                                <a:rPr lang="fr-FR" sz="1000" b="1" i="1">
                                  <a:latin typeface="Cambria Math" panose="02040503050406030204" pitchFamily="18" charset="0"/>
                                </a:rPr>
                              </m:ctrlPr>
                            </m:sSupPr>
                            <m:e>
                              <m:r>
                                <a:rPr lang="fr-FR" sz="1000" b="1" i="1">
                                  <a:latin typeface="Cambria Math" panose="02040503050406030204" pitchFamily="18" charset="0"/>
                                </a:rPr>
                                <m:t>𝜶</m:t>
                              </m:r>
                            </m:e>
                            <m:sup>
                              <m:r>
                                <a:rPr lang="fr-FR" sz="1000" b="1" i="0">
                                  <a:latin typeface="Cambria Math" panose="02040503050406030204" pitchFamily="18" charset="0"/>
                                </a:rPr>
                                <m:t>𝟐</m:t>
                              </m:r>
                            </m:sup>
                          </m:sSup>
                        </m:den>
                      </m:f>
                      <m:nary>
                        <m:naryPr>
                          <m:chr m:val="∑"/>
                          <m:limLoc m:val="undOvr"/>
                          <m:ctrlPr>
                            <a:rPr lang="fr-FR" sz="1000" b="1" i="1">
                              <a:latin typeface="Cambria Math" panose="02040503050406030204" pitchFamily="18" charset="0"/>
                            </a:rPr>
                          </m:ctrlPr>
                        </m:naryPr>
                        <m:sub>
                          <m:r>
                            <a:rPr lang="fr-FR" sz="1000" b="1" i="1">
                              <a:latin typeface="Cambria Math" panose="02040503050406030204" pitchFamily="18" charset="0"/>
                            </a:rPr>
                            <m:t>𝒏</m:t>
                          </m:r>
                          <m:r>
                            <a:rPr lang="fr-FR" sz="1000" b="1" i="0">
                              <a:latin typeface="Cambria Math" panose="02040503050406030204" pitchFamily="18" charset="0"/>
                            </a:rPr>
                            <m:t>=</m:t>
                          </m:r>
                          <m:r>
                            <a:rPr lang="fr-FR" sz="1000" b="1" i="0">
                              <a:latin typeface="Cambria Math" panose="02040503050406030204" pitchFamily="18" charset="0"/>
                            </a:rPr>
                            <m:t>𝟏</m:t>
                          </m:r>
                        </m:sub>
                        <m:sup>
                          <m:r>
                            <a:rPr lang="fr-FR" sz="1000" b="1" i="0">
                              <a:latin typeface="Cambria Math" panose="02040503050406030204" pitchFamily="18" charset="0"/>
                            </a:rPr>
                            <m:t>∞</m:t>
                          </m:r>
                        </m:sup>
                        <m:e>
                          <m:f>
                            <m:fPr>
                              <m:ctrlPr>
                                <a:rPr lang="fr-FR" sz="1000" b="1" i="1">
                                  <a:latin typeface="Cambria Math" panose="02040503050406030204" pitchFamily="18" charset="0"/>
                                </a:rPr>
                              </m:ctrlPr>
                            </m:fPr>
                            <m:num>
                              <m:r>
                                <a:rPr lang="fr-FR" sz="1000" b="1" i="0">
                                  <a:latin typeface="Cambria Math" panose="02040503050406030204" pitchFamily="18" charset="0"/>
                                </a:rPr>
                                <m:t>𝟏</m:t>
                              </m:r>
                            </m:num>
                            <m:den>
                              <m:sSup>
                                <m:sSupPr>
                                  <m:ctrlPr>
                                    <a:rPr lang="fr-FR" sz="1000" b="1" i="1">
                                      <a:latin typeface="Cambria Math" panose="02040503050406030204" pitchFamily="18" charset="0"/>
                                    </a:rPr>
                                  </m:ctrlPr>
                                </m:sSupPr>
                                <m:e>
                                  <m:r>
                                    <a:rPr lang="fr-FR" sz="1000" b="1" i="1">
                                      <a:latin typeface="Cambria Math" panose="02040503050406030204" pitchFamily="18" charset="0"/>
                                    </a:rPr>
                                    <m:t>𝒏</m:t>
                                  </m:r>
                                </m:e>
                                <m:sup>
                                  <m:r>
                                    <a:rPr lang="fr-FR" sz="1000" b="1" i="0">
                                      <a:latin typeface="Cambria Math" panose="02040503050406030204" pitchFamily="18" charset="0"/>
                                    </a:rPr>
                                    <m:t>𝟑</m:t>
                                  </m:r>
                                </m:sup>
                              </m:sSup>
                            </m:den>
                          </m:f>
                          <m:d>
                            <m:dPr>
                              <m:ctrlPr>
                                <a:rPr lang="fr-FR" sz="1000" b="1" i="1">
                                  <a:latin typeface="Cambria Math" panose="02040503050406030204" pitchFamily="18" charset="0"/>
                                </a:rPr>
                              </m:ctrlPr>
                            </m:dPr>
                            <m:e>
                              <m:sSup>
                                <m:sSupPr>
                                  <m:ctrlPr>
                                    <a:rPr lang="fr-FR" sz="1000" b="1" i="1">
                                      <a:latin typeface="Cambria Math" panose="02040503050406030204" pitchFamily="18" charset="0"/>
                                    </a:rPr>
                                  </m:ctrlPr>
                                </m:sSupPr>
                                <m:e>
                                  <m:r>
                                    <a:rPr lang="fr-FR" sz="1000" b="1" i="1">
                                      <a:latin typeface="Cambria Math" panose="02040503050406030204" pitchFamily="18" charset="0"/>
                                    </a:rPr>
                                    <m:t>𝒆</m:t>
                                  </m:r>
                                </m:e>
                                <m:sup>
                                  <m:r>
                                    <a:rPr lang="fr-FR" sz="1000" b="1" i="0">
                                      <a:latin typeface="Cambria Math" panose="02040503050406030204" pitchFamily="18" charset="0"/>
                                    </a:rPr>
                                    <m:t>−</m:t>
                                  </m:r>
                                  <m:sSup>
                                    <m:sSupPr>
                                      <m:ctrlPr>
                                        <a:rPr lang="fr-FR" sz="1000" b="1" i="1">
                                          <a:latin typeface="Cambria Math" panose="02040503050406030204" pitchFamily="18" charset="0"/>
                                        </a:rPr>
                                      </m:ctrlPr>
                                    </m:sSupPr>
                                    <m:e>
                                      <m:r>
                                        <a:rPr lang="fr-FR" sz="1000" b="1" i="1">
                                          <a:latin typeface="Cambria Math" panose="02040503050406030204" pitchFamily="18" charset="0"/>
                                        </a:rPr>
                                        <m:t>𝜶</m:t>
                                      </m:r>
                                    </m:e>
                                    <m:sup>
                                      <m:r>
                                        <a:rPr lang="fr-FR" sz="1000" b="1" i="0">
                                          <a:latin typeface="Cambria Math" panose="02040503050406030204" pitchFamily="18" charset="0"/>
                                        </a:rPr>
                                        <m:t>𝟐</m:t>
                                      </m:r>
                                    </m:sup>
                                  </m:sSup>
                                  <m:sSup>
                                    <m:sSupPr>
                                      <m:ctrlPr>
                                        <a:rPr lang="fr-FR" sz="1000" b="1" i="1">
                                          <a:latin typeface="Cambria Math" panose="02040503050406030204" pitchFamily="18" charset="0"/>
                                        </a:rPr>
                                      </m:ctrlPr>
                                    </m:sSupPr>
                                    <m:e>
                                      <m:d>
                                        <m:dPr>
                                          <m:ctrlPr>
                                            <a:rPr lang="fr-FR" sz="1000" b="1" i="1">
                                              <a:latin typeface="Cambria Math" panose="02040503050406030204" pitchFamily="18" charset="0"/>
                                            </a:rPr>
                                          </m:ctrlPr>
                                        </m:dPr>
                                        <m:e>
                                          <m:f>
                                            <m:fPr>
                                              <m:ctrlPr>
                                                <a:rPr lang="fr-FR" sz="1000" b="1" i="1">
                                                  <a:latin typeface="Cambria Math" panose="02040503050406030204" pitchFamily="18" charset="0"/>
                                                </a:rPr>
                                              </m:ctrlPr>
                                            </m:fPr>
                                            <m:num>
                                              <m:r>
                                                <a:rPr lang="fr-FR" sz="1000" b="1" i="1">
                                                  <a:latin typeface="Cambria Math" panose="02040503050406030204" pitchFamily="18" charset="0"/>
                                                </a:rPr>
                                                <m:t>𝒏</m:t>
                                              </m:r>
                                              <m:r>
                                                <a:rPr lang="fr-FR" sz="1000" b="1" i="1">
                                                  <a:latin typeface="Cambria Math" panose="02040503050406030204" pitchFamily="18" charset="0"/>
                                                </a:rPr>
                                                <m:t>𝝅</m:t>
                                              </m:r>
                                            </m:num>
                                            <m:den>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den>
                                          </m:f>
                                        </m:e>
                                      </m:d>
                                    </m:e>
                                    <m:sup>
                                      <m:r>
                                        <a:rPr lang="fr-FR" sz="1000" b="1" i="0">
                                          <a:latin typeface="Cambria Math" panose="02040503050406030204" pitchFamily="18" charset="0"/>
                                        </a:rPr>
                                        <m:t>𝟐</m:t>
                                      </m:r>
                                    </m:sup>
                                  </m:sSup>
                                  <m:r>
                                    <a:rPr lang="fr-FR" sz="1000" b="1" i="1">
                                      <a:latin typeface="Cambria Math" panose="02040503050406030204" pitchFamily="18" charset="0"/>
                                    </a:rPr>
                                    <m:t>𝒕</m:t>
                                  </m:r>
                                </m:sup>
                              </m:sSup>
                              <m:r>
                                <a:rPr lang="fr-FR" sz="1000" b="1" i="0">
                                  <a:latin typeface="Cambria Math" panose="02040503050406030204" pitchFamily="18" charset="0"/>
                                </a:rPr>
                                <m:t>−</m:t>
                              </m:r>
                              <m:r>
                                <a:rPr lang="fr-FR" sz="1000" b="1" i="0">
                                  <a:latin typeface="Cambria Math" panose="02040503050406030204" pitchFamily="18" charset="0"/>
                                </a:rPr>
                                <m:t>𝟏</m:t>
                              </m:r>
                            </m:e>
                          </m:d>
                          <m:r>
                            <a:rPr lang="fr-FR" sz="1000" b="1" i="1">
                              <a:latin typeface="Cambria Math" panose="02040503050406030204" pitchFamily="18" charset="0"/>
                            </a:rPr>
                            <m:t>𝒔𝒊𝒏</m:t>
                          </m:r>
                          <m:d>
                            <m:dPr>
                              <m:ctrlPr>
                                <a:rPr lang="fr-FR" sz="1000" b="1" i="1">
                                  <a:latin typeface="Cambria Math" panose="02040503050406030204" pitchFamily="18" charset="0"/>
                                </a:rPr>
                              </m:ctrlPr>
                            </m:dPr>
                            <m:e>
                              <m:f>
                                <m:fPr>
                                  <m:ctrlPr>
                                    <a:rPr lang="fr-FR" sz="1000" b="1" i="1">
                                      <a:latin typeface="Cambria Math" panose="02040503050406030204" pitchFamily="18" charset="0"/>
                                    </a:rPr>
                                  </m:ctrlPr>
                                </m:fPr>
                                <m:num>
                                  <m:r>
                                    <a:rPr lang="fr-FR" sz="1000" b="1" i="1">
                                      <a:latin typeface="Cambria Math" panose="02040503050406030204" pitchFamily="18" charset="0"/>
                                    </a:rPr>
                                    <m:t>𝒏</m:t>
                                  </m:r>
                                  <m:r>
                                    <a:rPr lang="fr-FR" sz="1000" b="1" i="1">
                                      <a:latin typeface="Cambria Math" panose="02040503050406030204" pitchFamily="18" charset="0"/>
                                    </a:rPr>
                                    <m:t>𝝅</m:t>
                                  </m:r>
                                  <m:r>
                                    <a:rPr lang="fr-FR" sz="1000" b="1" i="1">
                                      <a:latin typeface="Cambria Math" panose="02040503050406030204" pitchFamily="18" charset="0"/>
                                    </a:rPr>
                                    <m:t>𝒙</m:t>
                                  </m:r>
                                </m:num>
                                <m:den>
                                  <m:sSub>
                                    <m:sSubPr>
                                      <m:ctrlPr>
                                        <a:rPr lang="fr-FR" sz="1000" b="1" i="1">
                                          <a:latin typeface="Cambria Math" panose="02040503050406030204" pitchFamily="18" charset="0"/>
                                        </a:rPr>
                                      </m:ctrlPr>
                                    </m:sSubPr>
                                    <m:e>
                                      <m:r>
                                        <a:rPr lang="fr-FR" sz="1000" b="1" i="1">
                                          <a:latin typeface="Cambria Math" panose="02040503050406030204" pitchFamily="18" charset="0"/>
                                        </a:rPr>
                                        <m:t>𝑳</m:t>
                                      </m:r>
                                    </m:e>
                                    <m:sub>
                                      <m:r>
                                        <a:rPr lang="fr-FR" sz="1000" b="1" i="1">
                                          <a:latin typeface="Cambria Math" panose="02040503050406030204" pitchFamily="18" charset="0"/>
                                        </a:rPr>
                                        <m:t>𝒋</m:t>
                                      </m:r>
                                    </m:sub>
                                  </m:sSub>
                                </m:den>
                              </m:f>
                            </m:e>
                          </m:d>
                        </m:e>
                      </m:nary>
                    </m:oMath>
                  </m:oMathPara>
                </a14:m>
                <a:endParaRPr lang="fr-FR" sz="1000" b="1" dirty="0"/>
              </a:p>
            </p:txBody>
          </p:sp>
        </mc:Choice>
        <mc:Fallback xmlns="">
          <p:sp>
            <p:nvSpPr>
              <p:cNvPr id="19" name="Rectangle 18"/>
              <p:cNvSpPr>
                <a:spLocks noRot="1" noChangeAspect="1" noMove="1" noResize="1" noEditPoints="1" noAdjustHandles="1" noChangeArrowheads="1" noChangeShapeType="1" noTextEdit="1"/>
              </p:cNvSpPr>
              <p:nvPr/>
            </p:nvSpPr>
            <p:spPr>
              <a:xfrm>
                <a:off x="3014712" y="6009781"/>
                <a:ext cx="3219086" cy="523220"/>
              </a:xfrm>
              <a:prstGeom prst="rect">
                <a:avLst/>
              </a:prstGeom>
              <a:blipFill>
                <a:blip r:embed="rId22"/>
                <a:stretch>
                  <a:fillRect t="-88372" b="-138372"/>
                </a:stretch>
              </a:blipFill>
            </p:spPr>
            <p:txBody>
              <a:bodyPr/>
              <a:lstStyle/>
              <a:p>
                <a:r>
                  <a:rPr lang="fr-FR">
                    <a:noFill/>
                  </a:rPr>
                  <a:t> </a:t>
                </a:r>
              </a:p>
            </p:txBody>
          </p:sp>
        </mc:Fallback>
      </mc:AlternateContent>
      <p:pic>
        <p:nvPicPr>
          <p:cNvPr id="89" name="Image 88"/>
          <p:cNvPicPr/>
          <p:nvPr/>
        </p:nvPicPr>
        <p:blipFill>
          <a:blip r:embed="rId23">
            <a:extLst>
              <a:ext uri="{28A0092B-C50C-407E-A947-70E740481C1C}">
                <a14:useLocalDpi xmlns:a14="http://schemas.microsoft.com/office/drawing/2010/main" val="0"/>
              </a:ext>
            </a:extLst>
          </a:blip>
          <a:srcRect/>
          <a:stretch>
            <a:fillRect/>
          </a:stretch>
        </p:blipFill>
        <p:spPr bwMode="auto">
          <a:xfrm>
            <a:off x="7306927" y="2734756"/>
            <a:ext cx="3200400" cy="1089660"/>
          </a:xfrm>
          <a:prstGeom prst="rect">
            <a:avLst/>
          </a:prstGeom>
          <a:noFill/>
          <a:ln>
            <a:noFill/>
          </a:ln>
        </p:spPr>
      </p:pic>
      <p:pic>
        <p:nvPicPr>
          <p:cNvPr id="90" name="Image 89"/>
          <p:cNvPicPr/>
          <p:nvPr/>
        </p:nvPicPr>
        <p:blipFill>
          <a:blip r:embed="rId24">
            <a:extLst>
              <a:ext uri="{28A0092B-C50C-407E-A947-70E740481C1C}">
                <a14:useLocalDpi xmlns:a14="http://schemas.microsoft.com/office/drawing/2010/main" val="0"/>
              </a:ext>
            </a:extLst>
          </a:blip>
          <a:srcRect/>
          <a:stretch>
            <a:fillRect/>
          </a:stretch>
        </p:blipFill>
        <p:spPr bwMode="auto">
          <a:xfrm>
            <a:off x="7256552" y="3869769"/>
            <a:ext cx="3200400" cy="1108075"/>
          </a:xfrm>
          <a:prstGeom prst="rect">
            <a:avLst/>
          </a:prstGeom>
          <a:noFill/>
          <a:ln>
            <a:noFill/>
          </a:ln>
        </p:spPr>
      </p:pic>
      <p:grpSp>
        <p:nvGrpSpPr>
          <p:cNvPr id="102" name="Zone de dessin 234"/>
          <p:cNvGrpSpPr/>
          <p:nvPr/>
        </p:nvGrpSpPr>
        <p:grpSpPr>
          <a:xfrm>
            <a:off x="4502696" y="4135388"/>
            <a:ext cx="2975312" cy="1169743"/>
            <a:chOff x="0" y="-8548"/>
            <a:chExt cx="5574665" cy="2191678"/>
          </a:xfrm>
        </p:grpSpPr>
        <p:sp>
          <p:nvSpPr>
            <p:cNvPr id="103" name="Rectangle 102"/>
            <p:cNvSpPr/>
            <p:nvPr/>
          </p:nvSpPr>
          <p:spPr>
            <a:xfrm>
              <a:off x="0" y="0"/>
              <a:ext cx="5574665" cy="2183130"/>
            </a:xfrm>
            <a:prstGeom prst="rect">
              <a:avLst/>
            </a:prstGeom>
          </p:spPr>
        </p:sp>
        <p:grpSp>
          <p:nvGrpSpPr>
            <p:cNvPr id="104" name="Groupe 103"/>
            <p:cNvGrpSpPr/>
            <p:nvPr/>
          </p:nvGrpSpPr>
          <p:grpSpPr>
            <a:xfrm>
              <a:off x="683812" y="330449"/>
              <a:ext cx="4460324" cy="1208792"/>
              <a:chOff x="683812" y="330449"/>
              <a:chExt cx="4460324" cy="1208792"/>
            </a:xfrm>
          </p:grpSpPr>
          <p:grpSp>
            <p:nvGrpSpPr>
              <p:cNvPr id="143" name="Groupe 142"/>
              <p:cNvGrpSpPr/>
              <p:nvPr/>
            </p:nvGrpSpPr>
            <p:grpSpPr>
              <a:xfrm>
                <a:off x="683813" y="543763"/>
                <a:ext cx="4214191" cy="995478"/>
                <a:chOff x="580446" y="185953"/>
                <a:chExt cx="4214191" cy="995478"/>
              </a:xfrm>
            </p:grpSpPr>
            <p:sp>
              <p:nvSpPr>
                <p:cNvPr id="149" name="Rectangle 148"/>
                <p:cNvSpPr/>
                <p:nvPr/>
              </p:nvSpPr>
              <p:spPr>
                <a:xfrm>
                  <a:off x="580446" y="262393"/>
                  <a:ext cx="4214191" cy="842838"/>
                </a:xfrm>
                <a:prstGeom prst="rect">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sp>
              <p:nvSpPr>
                <p:cNvPr id="150" name="Rectangle 149"/>
                <p:cNvSpPr/>
                <p:nvPr/>
              </p:nvSpPr>
              <p:spPr>
                <a:xfrm>
                  <a:off x="580446" y="185953"/>
                  <a:ext cx="4213860" cy="76440"/>
                </a:xfrm>
                <a:prstGeom prst="rect">
                  <a:avLst/>
                </a:prstGeom>
                <a:solidFill>
                  <a:srgbClr val="FF66FF"/>
                </a:solidFill>
                <a:ln w="12700" cap="flat" cmpd="sng" algn="ctr">
                  <a:solidFill>
                    <a:srgbClr val="660066"/>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sp>
              <p:nvSpPr>
                <p:cNvPr id="151" name="Rectangle 150"/>
                <p:cNvSpPr/>
                <p:nvPr/>
              </p:nvSpPr>
              <p:spPr>
                <a:xfrm>
                  <a:off x="580446" y="1105231"/>
                  <a:ext cx="4213860" cy="76200"/>
                </a:xfrm>
                <a:prstGeom prst="rect">
                  <a:avLst/>
                </a:prstGeom>
                <a:solidFill>
                  <a:srgbClr val="FF66FF"/>
                </a:solidFill>
                <a:ln w="12700" cap="flat" cmpd="sng" algn="ctr">
                  <a:solidFill>
                    <a:srgbClr val="660066"/>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grpSp>
          <p:grpSp>
            <p:nvGrpSpPr>
              <p:cNvPr id="144" name="Groupe 143"/>
              <p:cNvGrpSpPr/>
              <p:nvPr/>
            </p:nvGrpSpPr>
            <p:grpSpPr>
              <a:xfrm>
                <a:off x="4898005" y="330451"/>
                <a:ext cx="246131" cy="1204263"/>
                <a:chOff x="4898005" y="330451"/>
                <a:chExt cx="246131" cy="1204263"/>
              </a:xfrm>
            </p:grpSpPr>
            <p:sp>
              <p:nvSpPr>
                <p:cNvPr id="146" name="Parallélogramme 145"/>
                <p:cNvSpPr/>
                <p:nvPr/>
              </p:nvSpPr>
              <p:spPr>
                <a:xfrm rot="5400000" flipV="1">
                  <a:off x="4506403" y="813021"/>
                  <a:ext cx="1025722" cy="242518"/>
                </a:xfrm>
                <a:prstGeom prst="parallelogram">
                  <a:avLst>
                    <a:gd name="adj" fmla="val 84016"/>
                  </a:avLst>
                </a:prstGeom>
                <a:solidFill>
                  <a:srgbClr val="5B9BD5"/>
                </a:solidFill>
                <a:ln w="12700" cap="flat" cmpd="sng" algn="ctr">
                  <a:solidFill>
                    <a:srgbClr val="5B9BD5">
                      <a:shade val="50000"/>
                    </a:srgbClr>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sp>
              <p:nvSpPr>
                <p:cNvPr id="147" name="Parallélogramme 146"/>
                <p:cNvSpPr/>
                <p:nvPr/>
              </p:nvSpPr>
              <p:spPr>
                <a:xfrm rot="5400000" flipV="1">
                  <a:off x="4880991" y="351660"/>
                  <a:ext cx="284354" cy="241935"/>
                </a:xfrm>
                <a:prstGeom prst="parallelogram">
                  <a:avLst>
                    <a:gd name="adj" fmla="val 84016"/>
                  </a:avLst>
                </a:prstGeom>
                <a:solidFill>
                  <a:srgbClr val="FF66FF"/>
                </a:solidFill>
                <a:ln w="12700" cap="flat" cmpd="sng" algn="ctr">
                  <a:solidFill>
                    <a:srgbClr val="660066"/>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sp>
              <p:nvSpPr>
                <p:cNvPr id="148" name="Parallélogramme 147"/>
                <p:cNvSpPr/>
                <p:nvPr/>
              </p:nvSpPr>
              <p:spPr>
                <a:xfrm rot="5400000" flipV="1">
                  <a:off x="4881246" y="1271824"/>
                  <a:ext cx="283845" cy="241935"/>
                </a:xfrm>
                <a:prstGeom prst="parallelogram">
                  <a:avLst>
                    <a:gd name="adj" fmla="val 84016"/>
                  </a:avLst>
                </a:prstGeom>
                <a:solidFill>
                  <a:srgbClr val="FF66FF"/>
                </a:solidFill>
                <a:ln w="12700" cap="flat" cmpd="sng" algn="ctr">
                  <a:solidFill>
                    <a:srgbClr val="660066"/>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grpSp>
          <p:sp>
            <p:nvSpPr>
              <p:cNvPr id="145" name="Parallélogramme 144"/>
              <p:cNvSpPr/>
              <p:nvPr/>
            </p:nvSpPr>
            <p:spPr>
              <a:xfrm flipH="1" flipV="1">
                <a:off x="683812" y="330449"/>
                <a:ext cx="4444975" cy="207499"/>
              </a:xfrm>
              <a:prstGeom prst="parallelogram">
                <a:avLst>
                  <a:gd name="adj" fmla="val 116739"/>
                </a:avLst>
              </a:prstGeom>
              <a:solidFill>
                <a:srgbClr val="FF66FF"/>
              </a:solidFill>
              <a:ln w="12700" cap="flat" cmpd="sng" algn="ctr">
                <a:solidFill>
                  <a:srgbClr val="660066"/>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grpSp>
        <p:cxnSp>
          <p:nvCxnSpPr>
            <p:cNvPr id="105" name="Connecteur droit avec flèche 104"/>
            <p:cNvCxnSpPr/>
            <p:nvPr/>
          </p:nvCxnSpPr>
          <p:spPr>
            <a:xfrm>
              <a:off x="704850" y="1663700"/>
              <a:ext cx="4197351" cy="0"/>
            </a:xfrm>
            <a:prstGeom prst="straightConnector1">
              <a:avLst/>
            </a:prstGeom>
            <a:noFill/>
            <a:ln w="12700" cap="flat" cmpd="sng" algn="ctr">
              <a:solidFill>
                <a:sysClr val="windowText" lastClr="000000"/>
              </a:solidFill>
              <a:prstDash val="solid"/>
              <a:miter lim="800000"/>
              <a:headEnd type="triangle"/>
              <a:tailEnd type="triangle"/>
            </a:ln>
            <a:effectLst/>
          </p:spPr>
        </p:cxnSp>
        <p:cxnSp>
          <p:nvCxnSpPr>
            <p:cNvPr id="106" name="Connecteur droit avec flèche 105"/>
            <p:cNvCxnSpPr/>
            <p:nvPr/>
          </p:nvCxnSpPr>
          <p:spPr>
            <a:xfrm flipV="1">
              <a:off x="567350" y="554650"/>
              <a:ext cx="0" cy="994750"/>
            </a:xfrm>
            <a:prstGeom prst="straightConnector1">
              <a:avLst/>
            </a:prstGeom>
            <a:noFill/>
            <a:ln w="12700" cap="flat" cmpd="sng" algn="ctr">
              <a:solidFill>
                <a:sysClr val="windowText" lastClr="000000"/>
              </a:solidFill>
              <a:prstDash val="solid"/>
              <a:miter lim="800000"/>
              <a:headEnd type="triangle"/>
              <a:tailEnd type="triangle"/>
            </a:ln>
            <a:effectLst/>
          </p:spPr>
        </p:cxnSp>
        <p:cxnSp>
          <p:nvCxnSpPr>
            <p:cNvPr id="107" name="Connecteur droit avec flèche 106"/>
            <p:cNvCxnSpPr/>
            <p:nvPr/>
          </p:nvCxnSpPr>
          <p:spPr>
            <a:xfrm flipV="1">
              <a:off x="567350" y="266700"/>
              <a:ext cx="277200" cy="277063"/>
            </a:xfrm>
            <a:prstGeom prst="straightConnector1">
              <a:avLst/>
            </a:prstGeom>
            <a:noFill/>
            <a:ln w="12700" cap="flat" cmpd="sng" algn="ctr">
              <a:solidFill>
                <a:sysClr val="windowText" lastClr="000000"/>
              </a:solidFill>
              <a:prstDash val="solid"/>
              <a:miter lim="800000"/>
              <a:headEnd type="triangle"/>
              <a:tailEnd type="triangle"/>
            </a:ln>
            <a:effectLst/>
          </p:spPr>
        </p:cxnSp>
        <p:sp>
          <p:nvSpPr>
            <p:cNvPr id="109" name="Zone de texte 216"/>
            <p:cNvSpPr txBox="1"/>
            <p:nvPr/>
          </p:nvSpPr>
          <p:spPr>
            <a:xfrm>
              <a:off x="215900" y="977900"/>
              <a:ext cx="228600" cy="2921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just">
                <a:spcAft>
                  <a:spcPts val="0"/>
                </a:spcAft>
              </a:pPr>
              <a:r>
                <a:rPr lang="fr-CA" sz="900" b="1">
                  <a:effectLst/>
                  <a:latin typeface="Eras Medium ITC" panose="020B0602030504020804" pitchFamily="34" charset="0"/>
                  <a:ea typeface="MS Mincho"/>
                </a:rPr>
                <a:t>D</a:t>
              </a:r>
              <a:endParaRPr lang="fr-FR" sz="900">
                <a:effectLst/>
                <a:ea typeface="MS Mincho"/>
              </a:endParaRPr>
            </a:p>
          </p:txBody>
        </p:sp>
        <p:sp>
          <p:nvSpPr>
            <p:cNvPr id="110" name="Zone de texte 14"/>
            <p:cNvSpPr txBox="1"/>
            <p:nvPr/>
          </p:nvSpPr>
          <p:spPr>
            <a:xfrm>
              <a:off x="3791160" y="1680022"/>
              <a:ext cx="512937" cy="292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err="1">
                  <a:effectLst/>
                  <a:latin typeface="Eras Medium ITC" panose="020B0602030504020804" pitchFamily="34" charset="0"/>
                  <a:ea typeface="Calibri" panose="020F0502020204030204" pitchFamily="34" charset="0"/>
                </a:rPr>
                <a:t>Lj</a:t>
              </a:r>
              <a:endParaRPr lang="fr-FR" sz="900" dirty="0">
                <a:effectLst/>
                <a:ea typeface="SimSun" panose="02010600030101010101" pitchFamily="2" charset="-122"/>
              </a:endParaRPr>
            </a:p>
          </p:txBody>
        </p:sp>
        <p:sp>
          <p:nvSpPr>
            <p:cNvPr id="111" name="Zone de texte 14"/>
            <p:cNvSpPr txBox="1"/>
            <p:nvPr/>
          </p:nvSpPr>
          <p:spPr>
            <a:xfrm>
              <a:off x="336543" y="95488"/>
              <a:ext cx="308609" cy="292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a:effectLst/>
                  <a:latin typeface="Eras Medium ITC" panose="020B0602030504020804" pitchFamily="34" charset="0"/>
                  <a:ea typeface="Calibri" panose="020F0502020204030204" pitchFamily="34" charset="0"/>
                </a:rPr>
                <a:t>w</a:t>
              </a:r>
              <a:endParaRPr lang="fr-FR" sz="900" dirty="0">
                <a:effectLst/>
                <a:ea typeface="SimSun" panose="02010600030101010101" pitchFamily="2" charset="-122"/>
              </a:endParaRPr>
            </a:p>
          </p:txBody>
        </p:sp>
        <p:sp>
          <p:nvSpPr>
            <p:cNvPr id="113" name="Zone de texte 14"/>
            <p:cNvSpPr txBox="1"/>
            <p:nvPr/>
          </p:nvSpPr>
          <p:spPr>
            <a:xfrm>
              <a:off x="4335482" y="1047932"/>
              <a:ext cx="558304" cy="292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a:effectLst/>
                  <a:latin typeface="Eras Medium ITC" panose="020B0602030504020804" pitchFamily="34" charset="0"/>
                  <a:ea typeface="Calibri" panose="020F0502020204030204" pitchFamily="34" charset="0"/>
                  <a:sym typeface="Symbol" panose="05050102010706020507" pitchFamily="18" charset="2"/>
                </a:rPr>
                <a:t></a:t>
              </a:r>
              <a:r>
                <a:rPr lang="fr-CA" sz="900" b="1" dirty="0">
                  <a:effectLst/>
                  <a:latin typeface="Eras Medium ITC" panose="020B0602030504020804" pitchFamily="34" charset="0"/>
                  <a:ea typeface="Calibri" panose="020F0502020204030204" pitchFamily="34" charset="0"/>
                </a:rPr>
                <a:t>t</a:t>
              </a:r>
              <a:endParaRPr lang="fr-FR" sz="900" dirty="0">
                <a:effectLst/>
                <a:ea typeface="SimSun" panose="02010600030101010101" pitchFamily="2" charset="-122"/>
              </a:endParaRPr>
            </a:p>
          </p:txBody>
        </p:sp>
        <p:sp>
          <p:nvSpPr>
            <p:cNvPr id="114" name="Zone de texte 14"/>
            <p:cNvSpPr txBox="1"/>
            <p:nvPr/>
          </p:nvSpPr>
          <p:spPr>
            <a:xfrm>
              <a:off x="4304097" y="212285"/>
              <a:ext cx="755909" cy="2921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a:effectLst/>
                  <a:latin typeface="Eras Medium ITC" panose="020B0602030504020804" pitchFamily="34" charset="0"/>
                  <a:ea typeface="Calibri" panose="020F0502020204030204" pitchFamily="34" charset="0"/>
                  <a:sym typeface="Symbol" panose="05050102010706020507" pitchFamily="18" charset="2"/>
                </a:rPr>
                <a:t></a:t>
              </a:r>
              <a:r>
                <a:rPr lang="fr-CA" sz="900" b="1" dirty="0">
                  <a:effectLst/>
                  <a:latin typeface="Eras Medium ITC" panose="020B0602030504020804" pitchFamily="34" charset="0"/>
                  <a:ea typeface="Calibri" panose="020F0502020204030204" pitchFamily="34" charset="0"/>
                </a:rPr>
                <a:t>=0</a:t>
              </a:r>
              <a:endParaRPr lang="fr-FR" sz="900" dirty="0">
                <a:effectLst/>
                <a:ea typeface="SimSun" panose="02010600030101010101" pitchFamily="2" charset="-122"/>
              </a:endParaRPr>
            </a:p>
          </p:txBody>
        </p:sp>
        <p:cxnSp>
          <p:nvCxnSpPr>
            <p:cNvPr id="131" name="Connecteur droit 130"/>
            <p:cNvCxnSpPr/>
            <p:nvPr/>
          </p:nvCxnSpPr>
          <p:spPr>
            <a:xfrm>
              <a:off x="2804615" y="0"/>
              <a:ext cx="0" cy="1985750"/>
            </a:xfrm>
            <a:prstGeom prst="line">
              <a:avLst/>
            </a:prstGeom>
            <a:noFill/>
            <a:ln w="6350" cap="flat" cmpd="sng" algn="ctr">
              <a:solidFill>
                <a:sysClr val="windowText" lastClr="000000"/>
              </a:solidFill>
              <a:prstDash val="dash"/>
              <a:miter lim="800000"/>
              <a:headEnd type="triangle"/>
            </a:ln>
            <a:effectLst/>
          </p:spPr>
        </p:cxnSp>
        <p:cxnSp>
          <p:nvCxnSpPr>
            <p:cNvPr id="132" name="Connecteur droit 131"/>
            <p:cNvCxnSpPr/>
            <p:nvPr/>
          </p:nvCxnSpPr>
          <p:spPr>
            <a:xfrm flipH="1">
              <a:off x="27296" y="962296"/>
              <a:ext cx="5459104" cy="0"/>
            </a:xfrm>
            <a:prstGeom prst="line">
              <a:avLst/>
            </a:prstGeom>
            <a:noFill/>
            <a:ln w="6350" cap="flat" cmpd="sng" algn="ctr">
              <a:solidFill>
                <a:sysClr val="windowText" lastClr="000000"/>
              </a:solidFill>
              <a:prstDash val="dash"/>
              <a:miter lim="800000"/>
              <a:headEnd type="triangle"/>
            </a:ln>
            <a:effectLst/>
          </p:spPr>
        </p:cxnSp>
        <p:cxnSp>
          <p:nvCxnSpPr>
            <p:cNvPr id="133" name="Connecteur droit 132"/>
            <p:cNvCxnSpPr/>
            <p:nvPr/>
          </p:nvCxnSpPr>
          <p:spPr>
            <a:xfrm flipH="1">
              <a:off x="2620370" y="745937"/>
              <a:ext cx="370973" cy="436806"/>
            </a:xfrm>
            <a:prstGeom prst="line">
              <a:avLst/>
            </a:prstGeom>
            <a:noFill/>
            <a:ln w="6350" cap="flat" cmpd="sng" algn="ctr">
              <a:solidFill>
                <a:sysClr val="windowText" lastClr="000000"/>
              </a:solidFill>
              <a:prstDash val="dash"/>
              <a:miter lim="800000"/>
              <a:headEnd type="triangle"/>
            </a:ln>
            <a:effectLst/>
          </p:spPr>
        </p:cxnSp>
        <p:sp>
          <p:nvSpPr>
            <p:cNvPr id="134" name="Zone de texte 14"/>
            <p:cNvSpPr txBox="1"/>
            <p:nvPr/>
          </p:nvSpPr>
          <p:spPr>
            <a:xfrm>
              <a:off x="5248910" y="959384"/>
              <a:ext cx="237490" cy="2914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a:effectLst/>
                  <a:latin typeface="Eras Medium ITC" panose="020B0602030504020804" pitchFamily="34" charset="0"/>
                  <a:ea typeface="Calibri" panose="020F0502020204030204" pitchFamily="34" charset="0"/>
                </a:rPr>
                <a:t>x</a:t>
              </a:r>
              <a:endParaRPr lang="fr-FR" sz="900">
                <a:effectLst/>
                <a:ea typeface="SimSun" panose="02010600030101010101" pitchFamily="2" charset="-122"/>
              </a:endParaRPr>
            </a:p>
          </p:txBody>
        </p:sp>
        <p:sp>
          <p:nvSpPr>
            <p:cNvPr id="135" name="Zone de texte 14"/>
            <p:cNvSpPr txBox="1"/>
            <p:nvPr/>
          </p:nvSpPr>
          <p:spPr>
            <a:xfrm>
              <a:off x="2950496" y="692083"/>
              <a:ext cx="237490" cy="2914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a:effectLst/>
                  <a:latin typeface="Eras Medium ITC" panose="020B0602030504020804" pitchFamily="34" charset="0"/>
                  <a:ea typeface="Calibri" panose="020F0502020204030204" pitchFamily="34" charset="0"/>
                </a:rPr>
                <a:t>y</a:t>
              </a:r>
              <a:endParaRPr lang="fr-FR" sz="900">
                <a:effectLst/>
                <a:ea typeface="SimSun" panose="02010600030101010101" pitchFamily="2" charset="-122"/>
              </a:endParaRPr>
            </a:p>
          </p:txBody>
        </p:sp>
        <p:sp>
          <p:nvSpPr>
            <p:cNvPr id="136" name="Zone de texte 14"/>
            <p:cNvSpPr txBox="1"/>
            <p:nvPr/>
          </p:nvSpPr>
          <p:spPr>
            <a:xfrm>
              <a:off x="2773074" y="0"/>
              <a:ext cx="237490" cy="2914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a:effectLst/>
                  <a:latin typeface="Eras Medium ITC" panose="020B0602030504020804" pitchFamily="34" charset="0"/>
                  <a:ea typeface="Calibri" panose="020F0502020204030204" pitchFamily="34" charset="0"/>
                </a:rPr>
                <a:t>z</a:t>
              </a:r>
              <a:endParaRPr lang="fr-FR" sz="900">
                <a:effectLst/>
                <a:ea typeface="SimSun" panose="02010600030101010101" pitchFamily="2" charset="-122"/>
              </a:endParaRPr>
            </a:p>
          </p:txBody>
        </p:sp>
        <p:cxnSp>
          <p:nvCxnSpPr>
            <p:cNvPr id="137" name="Connecteur droit avec flèche 136"/>
            <p:cNvCxnSpPr/>
            <p:nvPr/>
          </p:nvCxnSpPr>
          <p:spPr>
            <a:xfrm>
              <a:off x="1091821" y="614841"/>
              <a:ext cx="0" cy="819126"/>
            </a:xfrm>
            <a:prstGeom prst="straightConnector1">
              <a:avLst/>
            </a:prstGeom>
            <a:noFill/>
            <a:ln w="12700" cap="flat" cmpd="sng" algn="ctr">
              <a:solidFill>
                <a:srgbClr val="C00000"/>
              </a:solidFill>
              <a:prstDash val="solid"/>
              <a:miter lim="800000"/>
              <a:tailEnd type="triangle"/>
            </a:ln>
            <a:effectLst/>
          </p:spPr>
        </p:cxnSp>
        <p:cxnSp>
          <p:nvCxnSpPr>
            <p:cNvPr id="138" name="Connecteur droit avec flèche 137"/>
            <p:cNvCxnSpPr/>
            <p:nvPr/>
          </p:nvCxnSpPr>
          <p:spPr>
            <a:xfrm flipH="1">
              <a:off x="1078173" y="430105"/>
              <a:ext cx="3254991" cy="0"/>
            </a:xfrm>
            <a:prstGeom prst="straightConnector1">
              <a:avLst/>
            </a:prstGeom>
            <a:noFill/>
            <a:ln w="12700" cap="flat" cmpd="sng" algn="ctr">
              <a:solidFill>
                <a:srgbClr val="C00000"/>
              </a:solidFill>
              <a:prstDash val="solid"/>
              <a:miter lim="800000"/>
              <a:tailEnd type="triangle"/>
            </a:ln>
            <a:effectLst/>
          </p:spPr>
        </p:cxnSp>
        <p:sp>
          <p:nvSpPr>
            <p:cNvPr id="139" name="Zone de texte 14"/>
            <p:cNvSpPr txBox="1"/>
            <p:nvPr/>
          </p:nvSpPr>
          <p:spPr>
            <a:xfrm>
              <a:off x="1669925" y="-8548"/>
              <a:ext cx="1081188" cy="29146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err="1">
                  <a:solidFill>
                    <a:srgbClr val="C00000"/>
                  </a:solidFill>
                  <a:effectLst/>
                  <a:latin typeface="Eras Medium ITC" panose="020B0602030504020804" pitchFamily="34" charset="0"/>
                  <a:ea typeface="Calibri" panose="020F0502020204030204" pitchFamily="34" charset="0"/>
                </a:rPr>
                <a:t>Iz</a:t>
              </a:r>
              <a:r>
                <a:rPr lang="fr-CA" sz="900" b="1" dirty="0">
                  <a:solidFill>
                    <a:srgbClr val="C00000"/>
                  </a:solidFill>
                  <a:effectLst/>
                  <a:latin typeface="Eras Medium ITC" panose="020B0602030504020804" pitchFamily="34" charset="0"/>
                  <a:ea typeface="Calibri" panose="020F0502020204030204" pitchFamily="34" charset="0"/>
                </a:rPr>
                <a:t>(</a:t>
              </a:r>
              <a:r>
                <a:rPr lang="fr-CA" sz="900" b="1" dirty="0" err="1">
                  <a:solidFill>
                    <a:srgbClr val="C00000"/>
                  </a:solidFill>
                  <a:effectLst/>
                  <a:latin typeface="Eras Medium ITC" panose="020B0602030504020804" pitchFamily="34" charset="0"/>
                  <a:ea typeface="Calibri" panose="020F0502020204030204" pitchFamily="34" charset="0"/>
                </a:rPr>
                <a:t>x,t</a:t>
              </a:r>
              <a:r>
                <a:rPr lang="fr-CA" sz="900" b="1" dirty="0">
                  <a:solidFill>
                    <a:srgbClr val="C00000"/>
                  </a:solidFill>
                  <a:effectLst/>
                  <a:latin typeface="Eras Medium ITC" panose="020B0602030504020804" pitchFamily="34" charset="0"/>
                  <a:ea typeface="Calibri" panose="020F0502020204030204" pitchFamily="34" charset="0"/>
                </a:rPr>
                <a:t>)</a:t>
              </a:r>
              <a:endParaRPr lang="fr-FR" sz="900" dirty="0">
                <a:effectLst/>
                <a:ea typeface="SimSun" panose="02010600030101010101" pitchFamily="2" charset="-122"/>
              </a:endParaRPr>
            </a:p>
          </p:txBody>
        </p:sp>
        <p:sp>
          <p:nvSpPr>
            <p:cNvPr id="140" name="Zone de texte 14"/>
            <p:cNvSpPr txBox="1"/>
            <p:nvPr/>
          </p:nvSpPr>
          <p:spPr>
            <a:xfrm>
              <a:off x="1026161" y="1046632"/>
              <a:ext cx="1063010" cy="29083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a:solidFill>
                    <a:srgbClr val="C00000"/>
                  </a:solidFill>
                  <a:effectLst/>
                  <a:latin typeface="Eras Medium ITC" panose="020B0602030504020804" pitchFamily="34" charset="0"/>
                  <a:ea typeface="Calibri" panose="020F0502020204030204" pitchFamily="34" charset="0"/>
                </a:rPr>
                <a:t>It(x,t)</a:t>
              </a:r>
              <a:endParaRPr lang="fr-FR" sz="900">
                <a:effectLst/>
                <a:ea typeface="SimSun" panose="02010600030101010101" pitchFamily="2" charset="-122"/>
              </a:endParaRPr>
            </a:p>
          </p:txBody>
        </p:sp>
        <p:sp>
          <p:nvSpPr>
            <p:cNvPr id="141" name="Organigramme : Jonction de sommaire 140"/>
            <p:cNvSpPr/>
            <p:nvPr/>
          </p:nvSpPr>
          <p:spPr>
            <a:xfrm>
              <a:off x="897609" y="1886870"/>
              <a:ext cx="174936" cy="174936"/>
            </a:xfrm>
            <a:prstGeom prst="flowChartSummingJunction">
              <a:avLst/>
            </a:prstGeom>
            <a:noFill/>
            <a:ln w="25400" cap="flat" cmpd="sng" algn="ctr">
              <a:solidFill>
                <a:srgbClr val="00B05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sz="1400"/>
            </a:p>
          </p:txBody>
        </p:sp>
        <p:sp>
          <p:nvSpPr>
            <p:cNvPr id="142" name="Zone de texte 14"/>
            <p:cNvSpPr txBox="1"/>
            <p:nvPr/>
          </p:nvSpPr>
          <p:spPr>
            <a:xfrm>
              <a:off x="1041004" y="1816464"/>
              <a:ext cx="1877918" cy="29083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CA" sz="900" b="1" dirty="0" smtClean="0">
                  <a:solidFill>
                    <a:srgbClr val="00B050"/>
                  </a:solidFill>
                  <a:effectLst/>
                  <a:latin typeface="Eras Medium ITC" panose="020B0602030504020804" pitchFamily="34" charset="0"/>
                  <a:ea typeface="Calibri" panose="020F0502020204030204" pitchFamily="34" charset="0"/>
                </a:rPr>
                <a:t>Ba=By(t)=0.1*t</a:t>
              </a:r>
              <a:endParaRPr lang="fr-FR" sz="900" dirty="0">
                <a:effectLst/>
                <a:ea typeface="SimSun" panose="02010600030101010101" pitchFamily="2" charset="-122"/>
              </a:endParaRPr>
            </a:p>
          </p:txBody>
        </p:sp>
      </p:grpSp>
      <p:pic>
        <p:nvPicPr>
          <p:cNvPr id="152" name="Image 151"/>
          <p:cNvPicPr/>
          <p:nvPr/>
        </p:nvPicPr>
        <p:blipFill rotWithShape="1">
          <a:blip r:embed="rId25">
            <a:extLst>
              <a:ext uri="{28A0092B-C50C-407E-A947-70E740481C1C}">
                <a14:useLocalDpi xmlns:a14="http://schemas.microsoft.com/office/drawing/2010/main" val="0"/>
              </a:ext>
            </a:extLst>
          </a:blip>
          <a:srcRect b="18315"/>
          <a:stretch/>
        </p:blipFill>
        <p:spPr bwMode="auto">
          <a:xfrm>
            <a:off x="7148149" y="5182584"/>
            <a:ext cx="3199130" cy="1303655"/>
          </a:xfrm>
          <a:prstGeom prst="rect">
            <a:avLst/>
          </a:prstGeom>
          <a:noFill/>
          <a:ln>
            <a:noFill/>
          </a:ln>
          <a:extLst>
            <a:ext uri="{53640926-AAD7-44D8-BBD7-CCE9431645EC}">
              <a14:shadowObscured xmlns:a14="http://schemas.microsoft.com/office/drawing/2010/main"/>
            </a:ext>
          </a:extLst>
        </p:spPr>
      </p:pic>
      <p:sp>
        <p:nvSpPr>
          <p:cNvPr id="25" name="Rectangle 24"/>
          <p:cNvSpPr/>
          <p:nvPr/>
        </p:nvSpPr>
        <p:spPr>
          <a:xfrm>
            <a:off x="7304146" y="2088700"/>
            <a:ext cx="3292674" cy="551689"/>
          </a:xfrm>
          <a:prstGeom prst="rect">
            <a:avLst/>
          </a:prstGeom>
        </p:spPr>
        <p:txBody>
          <a:bodyPr wrap="square">
            <a:spAutoFit/>
          </a:bodyPr>
          <a:lstStyle/>
          <a:p>
            <a:r>
              <a:rPr lang="en-US" sz="995" dirty="0" smtClean="0">
                <a:solidFill>
                  <a:srgbClr val="000000"/>
                </a:solidFill>
                <a:latin typeface="Eras Light ITC" panose="020B0402030504020804" pitchFamily="34" charset="0"/>
                <a:cs typeface="Times New Roman" pitchFamily="18" charset="0"/>
              </a:rPr>
              <a:t>Between 1D model and 3D real geometry, a demagnetization factor 2 is applied (relevant to rod-slab equivalence).</a:t>
            </a:r>
            <a:endParaRPr lang="fr-FR" dirty="0"/>
          </a:p>
        </p:txBody>
      </p:sp>
      <p:sp>
        <p:nvSpPr>
          <p:cNvPr id="153" name="Text Box 566"/>
          <p:cNvSpPr txBox="1">
            <a:spLocks noChangeArrowheads="1"/>
          </p:cNvSpPr>
          <p:nvPr/>
        </p:nvSpPr>
        <p:spPr bwMode="auto">
          <a:xfrm>
            <a:off x="10596821" y="2198631"/>
            <a:ext cx="3877920" cy="261610"/>
          </a:xfrm>
          <a:prstGeom prst="rect">
            <a:avLst/>
          </a:prstGeom>
          <a:gradFill rotWithShape="1">
            <a:gsLst>
              <a:gs pos="0">
                <a:srgbClr val="E2001A"/>
              </a:gs>
              <a:gs pos="100000">
                <a:srgbClr val="B80016">
                  <a:gamma/>
                  <a:shade val="46275"/>
                  <a:invGamma/>
                </a:srgbClr>
              </a:gs>
            </a:gsLst>
            <a:lin ang="0" scaled="1"/>
          </a:gradFill>
          <a:ln>
            <a:noFill/>
          </a:ln>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fontAlgn="base">
              <a:spcBef>
                <a:spcPct val="0"/>
              </a:spcBef>
              <a:spcAft>
                <a:spcPct val="0"/>
              </a:spcAft>
              <a:defRPr sz="2400">
                <a:solidFill>
                  <a:schemeClr val="tx1"/>
                </a:solidFill>
                <a:latin typeface="Times New Roman" pitchFamily="18" charset="0"/>
              </a:defRPr>
            </a:lvl6pPr>
            <a:lvl7pPr marL="2971800" indent="-228600" fontAlgn="base">
              <a:spcBef>
                <a:spcPct val="0"/>
              </a:spcBef>
              <a:spcAft>
                <a:spcPct val="0"/>
              </a:spcAft>
              <a:defRPr sz="2400">
                <a:solidFill>
                  <a:schemeClr val="tx1"/>
                </a:solidFill>
                <a:latin typeface="Times New Roman" pitchFamily="18" charset="0"/>
              </a:defRPr>
            </a:lvl7pPr>
            <a:lvl8pPr marL="3429000" indent="-228600" fontAlgn="base">
              <a:spcBef>
                <a:spcPct val="0"/>
              </a:spcBef>
              <a:spcAft>
                <a:spcPct val="0"/>
              </a:spcAft>
              <a:defRPr sz="2400">
                <a:solidFill>
                  <a:schemeClr val="tx1"/>
                </a:solidFill>
                <a:latin typeface="Times New Roman" pitchFamily="18" charset="0"/>
              </a:defRPr>
            </a:lvl8pPr>
            <a:lvl9pPr marL="3886200" indent="-228600" fontAlgn="base">
              <a:spcBef>
                <a:spcPct val="0"/>
              </a:spcBef>
              <a:spcAft>
                <a:spcPct val="0"/>
              </a:spcAft>
              <a:defRPr sz="2400">
                <a:solidFill>
                  <a:schemeClr val="tx1"/>
                </a:solidFill>
                <a:latin typeface="Times New Roman" pitchFamily="18" charset="0"/>
              </a:defRPr>
            </a:lvl9pPr>
          </a:lstStyle>
          <a:p>
            <a:pPr algn="ctr">
              <a:spcBef>
                <a:spcPct val="50000"/>
              </a:spcBef>
            </a:pPr>
            <a:r>
              <a:rPr lang="fr-CA" sz="1100" b="1" dirty="0" smtClean="0">
                <a:solidFill>
                  <a:schemeClr val="bg1"/>
                </a:solidFill>
                <a:latin typeface="Eras Demi ITC" panose="020B0805030504020804" pitchFamily="34" charset="0"/>
              </a:rPr>
              <a:t>FEM MODEL</a:t>
            </a:r>
            <a:endParaRPr lang="fr-FR" sz="1100" b="1" dirty="0">
              <a:solidFill>
                <a:schemeClr val="bg1"/>
              </a:solidFill>
              <a:latin typeface="Eras Demi ITC" panose="020B0805030504020804" pitchFamily="34" charset="0"/>
            </a:endParaRPr>
          </a:p>
        </p:txBody>
      </p:sp>
      <p:sp>
        <p:nvSpPr>
          <p:cNvPr id="154" name="Rectangle 153"/>
          <p:cNvSpPr/>
          <p:nvPr/>
        </p:nvSpPr>
        <p:spPr>
          <a:xfrm>
            <a:off x="10596821" y="2487414"/>
            <a:ext cx="3986996" cy="551689"/>
          </a:xfrm>
          <a:prstGeom prst="rect">
            <a:avLst/>
          </a:prstGeom>
        </p:spPr>
        <p:txBody>
          <a:bodyPr wrap="square">
            <a:spAutoFit/>
          </a:bodyPr>
          <a:lstStyle/>
          <a:p>
            <a:r>
              <a:rPr lang="en-US" sz="995" dirty="0" smtClean="0">
                <a:solidFill>
                  <a:srgbClr val="000000"/>
                </a:solidFill>
                <a:latin typeface="Eras Light ITC" panose="020B0402030504020804" pitchFamily="34" charset="0"/>
                <a:cs typeface="Times New Roman" pitchFamily="18" charset="0"/>
              </a:rPr>
              <a:t>A COMSOL fem model was also developed to cross-check the values computed by the analytical model. Current and field distributions are shown below. It was also used to compute axial field variation reaction.</a:t>
            </a:r>
            <a:endParaRPr lang="fr-FR" dirty="0"/>
          </a:p>
        </p:txBody>
      </p:sp>
      <p:pic>
        <p:nvPicPr>
          <p:cNvPr id="155" name="Image 154"/>
          <p:cNvPicPr/>
          <p:nvPr/>
        </p:nvPicPr>
        <p:blipFill>
          <a:blip r:embed="rId26"/>
          <a:stretch>
            <a:fillRect/>
          </a:stretch>
        </p:blipFill>
        <p:spPr>
          <a:xfrm>
            <a:off x="10964854" y="3117505"/>
            <a:ext cx="1481532" cy="1479407"/>
          </a:xfrm>
          <a:prstGeom prst="rect">
            <a:avLst/>
          </a:prstGeom>
        </p:spPr>
      </p:pic>
      <p:pic>
        <p:nvPicPr>
          <p:cNvPr id="156" name="Image 155"/>
          <p:cNvPicPr/>
          <p:nvPr/>
        </p:nvPicPr>
        <p:blipFill>
          <a:blip r:embed="rId27"/>
          <a:stretch>
            <a:fillRect/>
          </a:stretch>
        </p:blipFill>
        <p:spPr>
          <a:xfrm>
            <a:off x="12535880" y="3020486"/>
            <a:ext cx="1565167" cy="1563075"/>
          </a:xfrm>
          <a:prstGeom prst="rect">
            <a:avLst/>
          </a:prstGeom>
        </p:spPr>
      </p:pic>
      <p:pic>
        <p:nvPicPr>
          <p:cNvPr id="160" name="Image 159"/>
          <p:cNvPicPr/>
          <p:nvPr/>
        </p:nvPicPr>
        <p:blipFill>
          <a:blip r:embed="rId28"/>
          <a:stretch>
            <a:fillRect/>
          </a:stretch>
        </p:blipFill>
        <p:spPr>
          <a:xfrm>
            <a:off x="12250543" y="5507886"/>
            <a:ext cx="2017407" cy="1260128"/>
          </a:xfrm>
          <a:prstGeom prst="rect">
            <a:avLst/>
          </a:prstGeom>
        </p:spPr>
      </p:pic>
      <p:pic>
        <p:nvPicPr>
          <p:cNvPr id="161" name="Image 160"/>
          <p:cNvPicPr/>
          <p:nvPr/>
        </p:nvPicPr>
        <p:blipFill>
          <a:blip r:embed="rId29"/>
          <a:stretch>
            <a:fillRect/>
          </a:stretch>
        </p:blipFill>
        <p:spPr>
          <a:xfrm>
            <a:off x="11086516" y="5507886"/>
            <a:ext cx="886712" cy="1287892"/>
          </a:xfrm>
          <a:prstGeom prst="rect">
            <a:avLst/>
          </a:prstGeom>
        </p:spPr>
      </p:pic>
      <p:sp>
        <p:nvSpPr>
          <p:cNvPr id="163" name="Rectangle 197"/>
          <p:cNvSpPr>
            <a:spLocks noChangeArrowheads="1"/>
          </p:cNvSpPr>
          <p:nvPr/>
        </p:nvSpPr>
        <p:spPr bwMode="auto">
          <a:xfrm>
            <a:off x="6594807" y="6808595"/>
            <a:ext cx="3596521" cy="551689"/>
          </a:xfrm>
          <a:prstGeom prst="rect">
            <a:avLst/>
          </a:prstGeom>
          <a:solidFill>
            <a:schemeClr val="bg1"/>
          </a:solidFill>
          <a:ln>
            <a:noFill/>
          </a:ln>
          <a:extLst/>
        </p:spPr>
        <p:txBody>
          <a:bodyPr wrap="square">
            <a:spAutoFit/>
          </a:bodyPr>
          <a:lstStyle/>
          <a:p>
            <a:pPr algn="just">
              <a:spcBef>
                <a:spcPts val="355"/>
              </a:spcBef>
            </a:pPr>
            <a:r>
              <a:rPr lang="fr-CA" sz="995" dirty="0" smtClean="0">
                <a:latin typeface="Eras Light ITC" panose="020B0402030504020804" pitchFamily="34" charset="0"/>
                <a:cs typeface="Times New Roman" pitchFamily="18" charset="0"/>
              </a:rPr>
              <a:t>The </a:t>
            </a:r>
            <a:r>
              <a:rPr lang="fr-CA" sz="995" dirty="0" err="1" smtClean="0">
                <a:latin typeface="Eras Light ITC" panose="020B0402030504020804" pitchFamily="34" charset="0"/>
                <a:cs typeface="Times New Roman" pitchFamily="18" charset="0"/>
              </a:rPr>
              <a:t>mockup</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was</a:t>
            </a:r>
            <a:r>
              <a:rPr lang="fr-CA" sz="995" dirty="0" smtClean="0">
                <a:latin typeface="Eras Light ITC" panose="020B0402030504020804" pitchFamily="34" charset="0"/>
                <a:cs typeface="Times New Roman" pitchFamily="18" charset="0"/>
              </a:rPr>
              <a:t> </a:t>
            </a:r>
            <a:r>
              <a:rPr lang="fr-CA" sz="995" dirty="0" err="1" smtClean="0">
                <a:latin typeface="Eras Light ITC" panose="020B0402030504020804" pitchFamily="34" charset="0"/>
                <a:cs typeface="Times New Roman" pitchFamily="18" charset="0"/>
              </a:rPr>
              <a:t>tested</a:t>
            </a:r>
            <a:r>
              <a:rPr lang="fr-CA" sz="995" dirty="0" smtClean="0">
                <a:latin typeface="Eras Light ITC" panose="020B0402030504020804" pitchFamily="34" charset="0"/>
                <a:cs typeface="Times New Roman" pitchFamily="18" charset="0"/>
              </a:rPr>
              <a:t> in the </a:t>
            </a:r>
            <a:r>
              <a:rPr lang="fr-CA" sz="995" dirty="0" err="1" smtClean="0">
                <a:latin typeface="Eras Light ITC" panose="020B0402030504020804" pitchFamily="34" charset="0"/>
                <a:cs typeface="Times New Roman" pitchFamily="18" charset="0"/>
              </a:rPr>
              <a:t>Josefa</a:t>
            </a:r>
            <a:r>
              <a:rPr lang="fr-CA" sz="995" dirty="0" smtClean="0">
                <a:latin typeface="Eras Light ITC" panose="020B0402030504020804" pitchFamily="34" charset="0"/>
                <a:cs typeface="Times New Roman" pitchFamily="18" charset="0"/>
              </a:rPr>
              <a:t> Facility (CEA / up to 1T/s). </a:t>
            </a:r>
            <a:r>
              <a:rPr lang="fr-CA" sz="995" b="1" dirty="0" smtClean="0">
                <a:solidFill>
                  <a:srgbClr val="0000FF"/>
                </a:solidFill>
                <a:latin typeface="Eras Light ITC" panose="020B0402030504020804" pitchFamily="34" charset="0"/>
                <a:cs typeface="Times New Roman" pitchFamily="18" charset="0"/>
              </a:rPr>
              <a:t>Model (</a:t>
            </a:r>
            <a:r>
              <a:rPr lang="fr-CA" sz="995" b="1" dirty="0" err="1" smtClean="0">
                <a:solidFill>
                  <a:srgbClr val="0000FF"/>
                </a:solidFill>
                <a:latin typeface="Eras Light ITC" panose="020B0402030504020804" pitchFamily="34" charset="0"/>
                <a:cs typeface="Times New Roman" pitchFamily="18" charset="0"/>
              </a:rPr>
              <a:t>dashed</a:t>
            </a:r>
            <a:r>
              <a:rPr lang="fr-CA" sz="995" b="1" dirty="0" smtClean="0">
                <a:solidFill>
                  <a:srgbClr val="0000FF"/>
                </a:solidFill>
                <a:latin typeface="Eras Light ITC" panose="020B0402030504020804" pitchFamily="34" charset="0"/>
                <a:cs typeface="Times New Roman" pitchFamily="18" charset="0"/>
              </a:rPr>
              <a:t>) </a:t>
            </a:r>
            <a:r>
              <a:rPr lang="fr-CA" sz="995" b="1" dirty="0" err="1">
                <a:solidFill>
                  <a:srgbClr val="0000FF"/>
                </a:solidFill>
                <a:latin typeface="Eras Light ITC" panose="020B0402030504020804" pitchFamily="34" charset="0"/>
                <a:cs typeface="Times New Roman" pitchFamily="18" charset="0"/>
              </a:rPr>
              <a:t>is</a:t>
            </a:r>
            <a:r>
              <a:rPr lang="fr-CA" sz="995" b="1" dirty="0">
                <a:solidFill>
                  <a:srgbClr val="0000FF"/>
                </a:solidFill>
                <a:latin typeface="Eras Light ITC" panose="020B0402030504020804" pitchFamily="34" charset="0"/>
                <a:cs typeface="Times New Roman" pitchFamily="18" charset="0"/>
              </a:rPr>
              <a:t> </a:t>
            </a:r>
            <a:r>
              <a:rPr lang="fr-CA" sz="995" b="1" dirty="0" err="1">
                <a:solidFill>
                  <a:srgbClr val="0000FF"/>
                </a:solidFill>
                <a:latin typeface="Eras Light ITC" panose="020B0402030504020804" pitchFamily="34" charset="0"/>
                <a:cs typeface="Times New Roman" pitchFamily="18" charset="0"/>
              </a:rPr>
              <a:t>confronted</a:t>
            </a:r>
            <a:r>
              <a:rPr lang="fr-CA" sz="995" b="1" dirty="0">
                <a:solidFill>
                  <a:srgbClr val="0000FF"/>
                </a:solidFill>
                <a:latin typeface="Eras Light ITC" panose="020B0402030504020804" pitchFamily="34" charset="0"/>
                <a:cs typeface="Times New Roman" pitchFamily="18" charset="0"/>
              </a:rPr>
              <a:t> to the </a:t>
            </a:r>
            <a:r>
              <a:rPr lang="fr-CA" sz="995" b="1" dirty="0" err="1">
                <a:solidFill>
                  <a:srgbClr val="0000FF"/>
                </a:solidFill>
                <a:latin typeface="Eras Light ITC" panose="020B0402030504020804" pitchFamily="34" charset="0"/>
                <a:cs typeface="Times New Roman" pitchFamily="18" charset="0"/>
              </a:rPr>
              <a:t>experimental</a:t>
            </a:r>
            <a:r>
              <a:rPr lang="fr-CA" sz="995" b="1" dirty="0">
                <a:solidFill>
                  <a:srgbClr val="0000FF"/>
                </a:solidFill>
                <a:latin typeface="Eras Light ITC" panose="020B0402030504020804" pitchFamily="34" charset="0"/>
                <a:cs typeface="Times New Roman" pitchFamily="18" charset="0"/>
              </a:rPr>
              <a:t> </a:t>
            </a:r>
            <a:r>
              <a:rPr lang="fr-CA" sz="995" b="1" dirty="0" err="1">
                <a:solidFill>
                  <a:srgbClr val="0000FF"/>
                </a:solidFill>
                <a:latin typeface="Eras Light ITC" panose="020B0402030504020804" pitchFamily="34" charset="0"/>
                <a:cs typeface="Times New Roman" pitchFamily="18" charset="0"/>
              </a:rPr>
              <a:t>measurements</a:t>
            </a:r>
            <a:r>
              <a:rPr lang="fr-CA" sz="995" b="1" dirty="0">
                <a:solidFill>
                  <a:srgbClr val="0000FF"/>
                </a:solidFill>
                <a:latin typeface="Eras Light ITC" panose="020B0402030504020804" pitchFamily="34" charset="0"/>
                <a:cs typeface="Times New Roman" pitchFamily="18" charset="0"/>
              </a:rPr>
              <a:t> </a:t>
            </a:r>
            <a:r>
              <a:rPr lang="fr-CA" sz="995" b="1" dirty="0" smtClean="0">
                <a:solidFill>
                  <a:srgbClr val="0000FF"/>
                </a:solidFill>
                <a:latin typeface="Eras Light ITC" panose="020B0402030504020804" pitchFamily="34" charset="0"/>
                <a:cs typeface="Times New Roman" pitchFamily="18" charset="0"/>
              </a:rPr>
              <a:t>(plain)</a:t>
            </a:r>
            <a:r>
              <a:rPr lang="fr-CA" sz="995" dirty="0" smtClean="0">
                <a:latin typeface="Eras Light ITC" panose="020B0402030504020804" pitchFamily="34" charset="0"/>
                <a:cs typeface="Times New Roman" pitchFamily="18" charset="0"/>
              </a:rPr>
              <a:t> in </a:t>
            </a:r>
            <a:r>
              <a:rPr lang="fr-CA" sz="995" dirty="0" err="1">
                <a:latin typeface="Eras Light ITC" panose="020B0402030504020804" pitchFamily="34" charset="0"/>
                <a:cs typeface="Times New Roman" pitchFamily="18" charset="0"/>
              </a:rPr>
              <a:t>these</a:t>
            </a:r>
            <a:r>
              <a:rPr lang="fr-CA" sz="995" dirty="0">
                <a:latin typeface="Eras Light ITC" panose="020B0402030504020804" pitchFamily="34" charset="0"/>
                <a:cs typeface="Times New Roman" pitchFamily="18" charset="0"/>
              </a:rPr>
              <a:t> </a:t>
            </a:r>
            <a:r>
              <a:rPr lang="fr-CA" sz="995" dirty="0" err="1">
                <a:latin typeface="Eras Light ITC" panose="020B0402030504020804" pitchFamily="34" charset="0"/>
                <a:cs typeface="Times New Roman" pitchFamily="18" charset="0"/>
              </a:rPr>
              <a:t>induced</a:t>
            </a:r>
            <a:r>
              <a:rPr lang="fr-CA" sz="995" dirty="0">
                <a:latin typeface="Eras Light ITC" panose="020B0402030504020804" pitchFamily="34" charset="0"/>
                <a:cs typeface="Times New Roman" pitchFamily="18" charset="0"/>
              </a:rPr>
              <a:t> voltage </a:t>
            </a:r>
            <a:r>
              <a:rPr lang="fr-CA" sz="995" dirty="0" err="1" smtClean="0">
                <a:latin typeface="Eras Light ITC" panose="020B0402030504020804" pitchFamily="34" charset="0"/>
                <a:cs typeface="Times New Roman" pitchFamily="18" charset="0"/>
              </a:rPr>
              <a:t>curves</a:t>
            </a:r>
            <a:r>
              <a:rPr lang="fr-CA" sz="995" dirty="0" smtClean="0">
                <a:latin typeface="Eras Light ITC" panose="020B0402030504020804" pitchFamily="34" charset="0"/>
                <a:cs typeface="Times New Roman" pitchFamily="18" charset="0"/>
              </a:rPr>
              <a:t>..</a:t>
            </a:r>
            <a:endParaRPr lang="fr-CA" sz="995" dirty="0">
              <a:latin typeface="Eras Light ITC" panose="020B0402030504020804" pitchFamily="34" charset="0"/>
              <a:cs typeface="Times New Roman" pitchFamily="18" charset="0"/>
            </a:endParaRPr>
          </a:p>
        </p:txBody>
      </p:sp>
      <p:pic>
        <p:nvPicPr>
          <p:cNvPr id="158" name="Image 157"/>
          <p:cNvPicPr/>
          <p:nvPr/>
        </p:nvPicPr>
        <p:blipFill rotWithShape="1">
          <a:blip r:embed="rId30">
            <a:extLst>
              <a:ext uri="{28A0092B-C50C-407E-A947-70E740481C1C}">
                <a14:useLocalDpi xmlns:a14="http://schemas.microsoft.com/office/drawing/2010/main" val="0"/>
              </a:ext>
            </a:extLst>
          </a:blip>
          <a:srcRect l="6464" t="53383" r="52029" b="2499"/>
          <a:stretch/>
        </p:blipFill>
        <p:spPr bwMode="auto">
          <a:xfrm>
            <a:off x="6862597" y="8849906"/>
            <a:ext cx="3124148" cy="1430316"/>
          </a:xfrm>
          <a:prstGeom prst="rect">
            <a:avLst/>
          </a:prstGeom>
          <a:noFill/>
          <a:ln>
            <a:noFill/>
          </a:ln>
          <a:extLst>
            <a:ext uri="{53640926-AAD7-44D8-BBD7-CCE9431645EC}">
              <a14:shadowObscured xmlns:a14="http://schemas.microsoft.com/office/drawing/2010/main"/>
            </a:ext>
          </a:extLst>
        </p:spPr>
      </p:pic>
      <p:graphicFrame>
        <p:nvGraphicFramePr>
          <p:cNvPr id="15" name="Tableau 14"/>
          <p:cNvGraphicFramePr>
            <a:graphicFrameLocks noGrp="1"/>
          </p:cNvGraphicFramePr>
          <p:nvPr>
            <p:extLst>
              <p:ext uri="{D42A27DB-BD31-4B8C-83A1-F6EECF244321}">
                <p14:modId xmlns:p14="http://schemas.microsoft.com/office/powerpoint/2010/main" val="181436803"/>
              </p:ext>
            </p:extLst>
          </p:nvPr>
        </p:nvGraphicFramePr>
        <p:xfrm>
          <a:off x="6734944" y="7692345"/>
          <a:ext cx="3312368" cy="691515"/>
        </p:xfrm>
        <a:graphic>
          <a:graphicData uri="http://schemas.openxmlformats.org/drawingml/2006/table">
            <a:tbl>
              <a:tblPr firstRow="1" bandRow="1" bandCol="1"/>
              <a:tblGrid>
                <a:gridCol w="501650">
                  <a:extLst>
                    <a:ext uri="{9D8B030D-6E8A-4147-A177-3AD203B41FA5}">
                      <a16:colId xmlns:a16="http://schemas.microsoft.com/office/drawing/2014/main" val="1144943423"/>
                    </a:ext>
                  </a:extLst>
                </a:gridCol>
                <a:gridCol w="361950">
                  <a:extLst>
                    <a:ext uri="{9D8B030D-6E8A-4147-A177-3AD203B41FA5}">
                      <a16:colId xmlns:a16="http://schemas.microsoft.com/office/drawing/2014/main" val="3313953929"/>
                    </a:ext>
                  </a:extLst>
                </a:gridCol>
                <a:gridCol w="504552">
                  <a:extLst>
                    <a:ext uri="{9D8B030D-6E8A-4147-A177-3AD203B41FA5}">
                      <a16:colId xmlns:a16="http://schemas.microsoft.com/office/drawing/2014/main" val="2814998616"/>
                    </a:ext>
                  </a:extLst>
                </a:gridCol>
                <a:gridCol w="432048">
                  <a:extLst>
                    <a:ext uri="{9D8B030D-6E8A-4147-A177-3AD203B41FA5}">
                      <a16:colId xmlns:a16="http://schemas.microsoft.com/office/drawing/2014/main" val="2100452632"/>
                    </a:ext>
                  </a:extLst>
                </a:gridCol>
                <a:gridCol w="504056">
                  <a:extLst>
                    <a:ext uri="{9D8B030D-6E8A-4147-A177-3AD203B41FA5}">
                      <a16:colId xmlns:a16="http://schemas.microsoft.com/office/drawing/2014/main" val="1662656503"/>
                    </a:ext>
                  </a:extLst>
                </a:gridCol>
                <a:gridCol w="504056">
                  <a:extLst>
                    <a:ext uri="{9D8B030D-6E8A-4147-A177-3AD203B41FA5}">
                      <a16:colId xmlns:a16="http://schemas.microsoft.com/office/drawing/2014/main" val="1105488690"/>
                    </a:ext>
                  </a:extLst>
                </a:gridCol>
                <a:gridCol w="504056">
                  <a:extLst>
                    <a:ext uri="{9D8B030D-6E8A-4147-A177-3AD203B41FA5}">
                      <a16:colId xmlns:a16="http://schemas.microsoft.com/office/drawing/2014/main" val="1965131425"/>
                    </a:ext>
                  </a:extLst>
                </a:gridCol>
              </a:tblGrid>
              <a:tr h="107950">
                <a:tc>
                  <a:txBody>
                    <a:bodyPr/>
                    <a:lstStyle/>
                    <a:p>
                      <a:pPr algn="ctr">
                        <a:lnSpc>
                          <a:spcPts val="900"/>
                        </a:lnSpc>
                        <a:spcBef>
                          <a:spcPts val="500"/>
                        </a:spcBef>
                        <a:spcAft>
                          <a:spcPts val="400"/>
                        </a:spcAft>
                      </a:pPr>
                      <a:r>
                        <a:rPr lang="en-US" sz="800">
                          <a:effectLst/>
                          <a:latin typeface="Times New Roman" panose="02020603050405020304" pitchFamily="18" charset="0"/>
                          <a:ea typeface="Times New Roman" panose="02020603050405020304" pitchFamily="18" charset="0"/>
                        </a:rPr>
                        <a:t>Runs</a:t>
                      </a:r>
                      <a:endParaRPr lang="fr-FR" sz="1000">
                        <a:effectLst/>
                        <a:latin typeface="Times New Roman" panose="02020603050405020304" pitchFamily="18" charset="0"/>
                        <a:ea typeface="Times New Roman" panose="02020603050405020304" pitchFamily="18" charset="0"/>
                      </a:endParaRPr>
                    </a:p>
                  </a:txBody>
                  <a:tcPr marL="0" marR="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a:effectLst/>
                          <a:latin typeface="Times New Roman" panose="02020603050405020304" pitchFamily="18" charset="0"/>
                          <a:ea typeface="Times New Roman" panose="02020603050405020304" pitchFamily="18" charset="0"/>
                        </a:rPr>
                        <a:t>I</a:t>
                      </a:r>
                      <a:r>
                        <a:rPr lang="en-US" sz="800" cap="small" baseline="-25000" dirty="0" err="1">
                          <a:effectLst/>
                          <a:latin typeface="Times New Roman" panose="02020603050405020304" pitchFamily="18" charset="0"/>
                          <a:ea typeface="Times New Roman" panose="02020603050405020304" pitchFamily="18" charset="0"/>
                        </a:rPr>
                        <a:t>ruth</a:t>
                      </a:r>
                      <a:r>
                        <a:rPr lang="en-US" sz="800" cap="small" dirty="0">
                          <a:effectLst/>
                          <a:latin typeface="Times New Roman" panose="02020603050405020304" pitchFamily="18" charset="0"/>
                          <a:ea typeface="Times New Roman" panose="02020603050405020304" pitchFamily="18" charset="0"/>
                        </a:rPr>
                        <a:t> [kA]</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nchor="ctr">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smtClean="0">
                          <a:effectLst/>
                          <a:latin typeface="Times New Roman" panose="02020603050405020304" pitchFamily="18" charset="0"/>
                          <a:ea typeface="Times New Roman" panose="02020603050405020304" pitchFamily="18" charset="0"/>
                        </a:rPr>
                        <a:t>P</a:t>
                      </a:r>
                      <a:r>
                        <a:rPr lang="en-US" sz="800" cap="small" baseline="-25000" dirty="0" err="1" smtClean="0">
                          <a:effectLst/>
                          <a:latin typeface="Times New Roman" panose="02020603050405020304" pitchFamily="18" charset="0"/>
                          <a:ea typeface="Times New Roman" panose="02020603050405020304" pitchFamily="18" charset="0"/>
                        </a:rPr>
                        <a:t>tot</a:t>
                      </a:r>
                      <a:r>
                        <a:rPr lang="en-US" sz="800" cap="small" baseline="-25000" dirty="0" smtClean="0">
                          <a:effectLst/>
                          <a:latin typeface="Times New Roman" panose="02020603050405020304" pitchFamily="18" charset="0"/>
                          <a:ea typeface="Times New Roman" panose="02020603050405020304" pitchFamily="18" charset="0"/>
                        </a:rPr>
                        <a:t> max</a:t>
                      </a:r>
                      <a:r>
                        <a:rPr lang="en-US" sz="800" cap="small" dirty="0" smtClean="0">
                          <a:effectLst/>
                          <a:latin typeface="Times New Roman" panose="02020603050405020304" pitchFamily="18" charset="0"/>
                          <a:ea typeface="Times New Roman" panose="02020603050405020304" pitchFamily="18" charset="0"/>
                        </a:rPr>
                        <a:t> [W]</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a:effectLst/>
                          <a:latin typeface="Times New Roman" panose="02020603050405020304" pitchFamily="18" charset="0"/>
                          <a:ea typeface="Times New Roman" panose="02020603050405020304" pitchFamily="18" charset="0"/>
                        </a:rPr>
                        <a:t>E</a:t>
                      </a:r>
                      <a:r>
                        <a:rPr lang="en-US" sz="800" cap="small" baseline="-25000" dirty="0" err="1">
                          <a:effectLst/>
                          <a:latin typeface="Times New Roman" panose="02020603050405020304" pitchFamily="18" charset="0"/>
                          <a:ea typeface="Times New Roman" panose="02020603050405020304" pitchFamily="18" charset="0"/>
                        </a:rPr>
                        <a:t>tot</a:t>
                      </a:r>
                      <a:r>
                        <a:rPr lang="en-US" sz="800" cap="small" baseline="-25000" dirty="0">
                          <a:effectLst/>
                          <a:latin typeface="Times New Roman" panose="02020603050405020304" pitchFamily="18" charset="0"/>
                          <a:ea typeface="Times New Roman" panose="02020603050405020304" pitchFamily="18" charset="0"/>
                        </a:rPr>
                        <a:t> 1s</a:t>
                      </a:r>
                      <a:r>
                        <a:rPr lang="en-US" sz="800" cap="small" dirty="0">
                          <a:effectLst/>
                          <a:latin typeface="Times New Roman" panose="02020603050405020304" pitchFamily="18" charset="0"/>
                          <a:ea typeface="Times New Roman" panose="02020603050405020304" pitchFamily="18" charset="0"/>
                        </a:rPr>
                        <a:t> [J]</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a:effectLst/>
                          <a:latin typeface="Times New Roman" panose="02020603050405020304" pitchFamily="18" charset="0"/>
                          <a:ea typeface="Times New Roman" panose="02020603050405020304" pitchFamily="18" charset="0"/>
                        </a:rPr>
                        <a:t>E</a:t>
                      </a:r>
                      <a:r>
                        <a:rPr lang="en-US" sz="800" cap="small" baseline="-25000" dirty="0" err="1">
                          <a:effectLst/>
                          <a:latin typeface="Times New Roman" panose="02020603050405020304" pitchFamily="18" charset="0"/>
                          <a:ea typeface="Times New Roman" panose="02020603050405020304" pitchFamily="18" charset="0"/>
                        </a:rPr>
                        <a:t>tot</a:t>
                      </a:r>
                      <a:r>
                        <a:rPr lang="en-US" sz="800" cap="small" baseline="-25000" dirty="0">
                          <a:effectLst/>
                          <a:latin typeface="Times New Roman" panose="02020603050405020304" pitchFamily="18" charset="0"/>
                          <a:ea typeface="Times New Roman" panose="02020603050405020304" pitchFamily="18" charset="0"/>
                        </a:rPr>
                        <a:t> 20s</a:t>
                      </a:r>
                      <a:r>
                        <a:rPr lang="en-US" sz="800" cap="small" dirty="0">
                          <a:effectLst/>
                          <a:latin typeface="Times New Roman" panose="02020603050405020304" pitchFamily="18" charset="0"/>
                          <a:ea typeface="Times New Roman" panose="02020603050405020304" pitchFamily="18" charset="0"/>
                        </a:rPr>
                        <a:t> [J]</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a:effectLst/>
                          <a:latin typeface="Times New Roman" panose="02020603050405020304" pitchFamily="18" charset="0"/>
                          <a:ea typeface="Times New Roman" panose="02020603050405020304" pitchFamily="18" charset="0"/>
                        </a:rPr>
                        <a:t>T</a:t>
                      </a:r>
                      <a:r>
                        <a:rPr lang="en-US" sz="800" cap="small" baseline="-25000" dirty="0" err="1">
                          <a:effectLst/>
                          <a:latin typeface="Times New Roman" panose="02020603050405020304" pitchFamily="18" charset="0"/>
                          <a:ea typeface="Times New Roman" panose="02020603050405020304" pitchFamily="18" charset="0"/>
                        </a:rPr>
                        <a:t>max</a:t>
                      </a:r>
                      <a:r>
                        <a:rPr lang="en-US" sz="800" cap="small" baseline="-25000" dirty="0">
                          <a:effectLst/>
                          <a:latin typeface="Times New Roman" panose="02020603050405020304" pitchFamily="18" charset="0"/>
                          <a:ea typeface="Times New Roman" panose="02020603050405020304" pitchFamily="18" charset="0"/>
                        </a:rPr>
                        <a:t> 1s</a:t>
                      </a:r>
                      <a:r>
                        <a:rPr lang="en-US" sz="800" cap="small" dirty="0">
                          <a:effectLst/>
                          <a:latin typeface="Times New Roman" panose="02020603050405020304" pitchFamily="18" charset="0"/>
                          <a:ea typeface="Times New Roman" panose="02020603050405020304" pitchFamily="18" charset="0"/>
                        </a:rPr>
                        <a:t> [K]</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Bef>
                          <a:spcPts val="500"/>
                        </a:spcBef>
                        <a:spcAft>
                          <a:spcPts val="400"/>
                        </a:spcAft>
                      </a:pPr>
                      <a:r>
                        <a:rPr lang="en-US" sz="800" cap="small" dirty="0" err="1">
                          <a:effectLst/>
                          <a:latin typeface="Times New Roman" panose="02020603050405020304" pitchFamily="18" charset="0"/>
                          <a:ea typeface="Times New Roman" panose="02020603050405020304" pitchFamily="18" charset="0"/>
                        </a:rPr>
                        <a:t>T</a:t>
                      </a:r>
                      <a:r>
                        <a:rPr lang="en-US" sz="800" cap="small" baseline="-25000" dirty="0" err="1">
                          <a:effectLst/>
                          <a:latin typeface="Times New Roman" panose="02020603050405020304" pitchFamily="18" charset="0"/>
                          <a:ea typeface="Times New Roman" panose="02020603050405020304" pitchFamily="18" charset="0"/>
                        </a:rPr>
                        <a:t>max</a:t>
                      </a:r>
                      <a:r>
                        <a:rPr lang="en-US" sz="800" cap="small" baseline="-25000" dirty="0">
                          <a:effectLst/>
                          <a:latin typeface="Times New Roman" panose="02020603050405020304" pitchFamily="18" charset="0"/>
                          <a:ea typeface="Times New Roman" panose="02020603050405020304" pitchFamily="18" charset="0"/>
                        </a:rPr>
                        <a:t> 20s</a:t>
                      </a:r>
                      <a:r>
                        <a:rPr lang="en-US" sz="800" cap="small" dirty="0">
                          <a:effectLst/>
                          <a:latin typeface="Times New Roman" panose="02020603050405020304" pitchFamily="18" charset="0"/>
                          <a:ea typeface="Times New Roman" panose="02020603050405020304" pitchFamily="18" charset="0"/>
                        </a:rPr>
                        <a:t> [K]</a:t>
                      </a:r>
                      <a:endParaRPr lang="fr-FR" sz="800" cap="small"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w="28575"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8171009"/>
                  </a:ext>
                </a:extLst>
              </a:tr>
              <a:tr h="120015">
                <a:tc>
                  <a:txBody>
                    <a:bodyPr/>
                    <a:lstStyle/>
                    <a:p>
                      <a:pPr algn="ctr">
                        <a:lnSpc>
                          <a:spcPts val="900"/>
                        </a:lnSpc>
                        <a:spcBef>
                          <a:spcPts val="500"/>
                        </a:spcBef>
                        <a:spcAft>
                          <a:spcPts val="0"/>
                        </a:spcAft>
                      </a:pPr>
                      <a:r>
                        <a:rPr lang="en-US" sz="800" dirty="0">
                          <a:effectLst/>
                          <a:latin typeface="Times New Roman" panose="02020603050405020304" pitchFamily="18" charset="0"/>
                          <a:ea typeface="Times New Roman" panose="02020603050405020304" pitchFamily="18" charset="0"/>
                        </a:rPr>
                        <a:t>B</a:t>
                      </a:r>
                      <a:r>
                        <a:rPr lang="en-US" sz="800" baseline="-25000" dirty="0">
                          <a:effectLst/>
                          <a:latin typeface="Times New Roman" panose="02020603050405020304" pitchFamily="18" charset="0"/>
                          <a:ea typeface="Times New Roman" panose="02020603050405020304" pitchFamily="18" charset="0"/>
                        </a:rPr>
                        <a:t>e</a:t>
                      </a:r>
                      <a:r>
                        <a:rPr lang="en-US" sz="800" dirty="0">
                          <a:effectLst/>
                          <a:latin typeface="Times New Roman" panose="02020603050405020304" pitchFamily="18" charset="0"/>
                          <a:ea typeface="Times New Roman" panose="02020603050405020304" pitchFamily="18" charset="0"/>
                        </a:rPr>
                        <a:t> = 0.1 T</a:t>
                      </a:r>
                      <a:endParaRPr lang="fr-FR" sz="1000" dirty="0">
                        <a:effectLst/>
                        <a:latin typeface="Times New Roman" panose="02020603050405020304" pitchFamily="18" charset="0"/>
                        <a:ea typeface="Times New Roman" panose="02020603050405020304" pitchFamily="18" charset="0"/>
                      </a:endParaRPr>
                    </a:p>
                  </a:txBody>
                  <a:tcPr marL="0" marR="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3.19</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0.084</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0.037</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0.50</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5.65</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ts val="900"/>
                        </a:lnSpc>
                        <a:spcBef>
                          <a:spcPts val="500"/>
                        </a:spcBef>
                        <a:spcAft>
                          <a:spcPts val="0"/>
                        </a:spcAft>
                      </a:pPr>
                      <a:r>
                        <a:rPr lang="en-US" sz="800">
                          <a:effectLst/>
                          <a:latin typeface="Times New Roman" panose="02020603050405020304" pitchFamily="18" charset="0"/>
                          <a:ea typeface="Times New Roman" panose="02020603050405020304" pitchFamily="18" charset="0"/>
                        </a:rPr>
                        <a:t>8.13</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270901080"/>
                  </a:ext>
                </a:extLst>
              </a:tr>
              <a:tr h="0">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B</a:t>
                      </a:r>
                      <a:r>
                        <a:rPr lang="en-US" sz="800" baseline="-25000">
                          <a:effectLst/>
                          <a:latin typeface="Times New Roman" panose="02020603050405020304" pitchFamily="18" charset="0"/>
                          <a:ea typeface="Times New Roman" panose="02020603050405020304" pitchFamily="18" charset="0"/>
                        </a:rPr>
                        <a:t>e</a:t>
                      </a:r>
                      <a:r>
                        <a:rPr lang="en-US" sz="800">
                          <a:effectLst/>
                          <a:latin typeface="Times New Roman" panose="02020603050405020304" pitchFamily="18" charset="0"/>
                          <a:ea typeface="Times New Roman" panose="02020603050405020304" pitchFamily="18" charset="0"/>
                        </a:rPr>
                        <a:t> = 0.4 T</a:t>
                      </a:r>
                      <a:endParaRPr lang="fr-FR" sz="1000">
                        <a:effectLst/>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12.8</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1.35</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0.61</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8.00</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12.4</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18.1</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306821140"/>
                  </a:ext>
                </a:extLst>
              </a:tr>
              <a:tr h="0">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B</a:t>
                      </a:r>
                      <a:r>
                        <a:rPr lang="en-US" sz="800" baseline="-25000">
                          <a:effectLst/>
                          <a:latin typeface="Times New Roman" panose="02020603050405020304" pitchFamily="18" charset="0"/>
                          <a:ea typeface="Times New Roman" panose="02020603050405020304" pitchFamily="18" charset="0"/>
                        </a:rPr>
                        <a:t>e</a:t>
                      </a:r>
                      <a:r>
                        <a:rPr lang="en-US" sz="800">
                          <a:effectLst/>
                          <a:latin typeface="Times New Roman" panose="02020603050405020304" pitchFamily="18" charset="0"/>
                          <a:ea typeface="Times New Roman" panose="02020603050405020304" pitchFamily="18" charset="0"/>
                        </a:rPr>
                        <a:t> = 0.6 T</a:t>
                      </a:r>
                      <a:endParaRPr lang="fr-FR" sz="1000">
                        <a:effectLst/>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19.9</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3.26</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1.52</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19.4</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15.9</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22.3</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495102910"/>
                  </a:ext>
                </a:extLst>
              </a:tr>
              <a:tr h="0">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B</a:t>
                      </a:r>
                      <a:r>
                        <a:rPr lang="en-US" sz="800" baseline="-25000">
                          <a:effectLst/>
                          <a:latin typeface="Times New Roman" panose="02020603050405020304" pitchFamily="18" charset="0"/>
                          <a:ea typeface="Times New Roman" panose="02020603050405020304" pitchFamily="18" charset="0"/>
                        </a:rPr>
                        <a:t>e</a:t>
                      </a:r>
                      <a:r>
                        <a:rPr lang="en-US" sz="800">
                          <a:effectLst/>
                          <a:latin typeface="Times New Roman" panose="02020603050405020304" pitchFamily="18" charset="0"/>
                          <a:ea typeface="Times New Roman" panose="02020603050405020304" pitchFamily="18" charset="0"/>
                        </a:rPr>
                        <a:t> = 0.8 T</a:t>
                      </a:r>
                      <a:endParaRPr lang="fr-FR" sz="1000">
                        <a:effectLst/>
                        <a:latin typeface="Times New Roman" panose="02020603050405020304" pitchFamily="18" charset="0"/>
                        <a:ea typeface="Times New Roman" panose="02020603050405020304" pitchFamily="18" charset="0"/>
                      </a:endParaRPr>
                    </a:p>
                  </a:txBody>
                  <a:tcPr marL="0" marR="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25.6</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5.40</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2.51</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32.1</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a:effectLst/>
                          <a:latin typeface="Times New Roman" panose="02020603050405020304" pitchFamily="18" charset="0"/>
                          <a:ea typeface="Times New Roman" panose="02020603050405020304" pitchFamily="18" charset="0"/>
                        </a:rPr>
                        <a:t>18.1</a:t>
                      </a:r>
                      <a:endParaRPr lang="fr-FR" sz="100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tc>
                  <a:txBody>
                    <a:bodyPr/>
                    <a:lstStyle/>
                    <a:p>
                      <a:pPr algn="ctr">
                        <a:lnSpc>
                          <a:spcPts val="900"/>
                        </a:lnSpc>
                        <a:spcAft>
                          <a:spcPts val="0"/>
                        </a:spcAft>
                      </a:pPr>
                      <a:r>
                        <a:rPr lang="en-US" sz="800" dirty="0">
                          <a:effectLst/>
                          <a:latin typeface="Times New Roman" panose="02020603050405020304" pitchFamily="18" charset="0"/>
                          <a:ea typeface="Times New Roman" panose="02020603050405020304" pitchFamily="18" charset="0"/>
                        </a:rPr>
                        <a:t>25.0</a:t>
                      </a:r>
                      <a:endParaRPr lang="fr-FR" sz="1000" dirty="0">
                        <a:effectLst/>
                        <a:latin typeface="Times New Roman" panose="02020603050405020304" pitchFamily="18" charset="0"/>
                        <a:ea typeface="Times New Roman" panose="02020603050405020304" pitchFamily="18" charset="0"/>
                      </a:endParaRPr>
                    </a:p>
                  </a:txBody>
                  <a:tcPr marL="68580" marR="68580" marT="0" marB="0">
                    <a:lnL>
                      <a:noFill/>
                    </a:lnL>
                    <a:lnR>
                      <a:noFill/>
                    </a:lnR>
                    <a:lnT>
                      <a:noFill/>
                    </a:lnT>
                    <a:lnB w="19050" cap="flat" cmpd="sng" algn="ctr">
                      <a:solidFill>
                        <a:srgbClr val="808080"/>
                      </a:solidFill>
                      <a:prstDash val="solid"/>
                      <a:round/>
                      <a:headEnd type="none" w="med" len="med"/>
                      <a:tailEnd type="none" w="med" len="med"/>
                    </a:lnB>
                  </a:tcPr>
                </a:tc>
                <a:extLst>
                  <a:ext uri="{0D108BD9-81ED-4DB2-BD59-A6C34878D82A}">
                    <a16:rowId xmlns:a16="http://schemas.microsoft.com/office/drawing/2014/main" val="4198335610"/>
                  </a:ext>
                </a:extLst>
              </a:tr>
            </a:tbl>
          </a:graphicData>
        </a:graphic>
      </p:graphicFrame>
      <p:sp>
        <p:nvSpPr>
          <p:cNvPr id="22" name="Rectangle 21"/>
          <p:cNvSpPr/>
          <p:nvPr/>
        </p:nvSpPr>
        <p:spPr>
          <a:xfrm>
            <a:off x="6946656" y="7423643"/>
            <a:ext cx="2879403" cy="246221"/>
          </a:xfrm>
          <a:prstGeom prst="rect">
            <a:avLst/>
          </a:prstGeom>
        </p:spPr>
        <p:txBody>
          <a:bodyPr wrap="square">
            <a:spAutoFit/>
          </a:bodyPr>
          <a:lstStyle/>
          <a:p>
            <a:pPr algn="ctr"/>
            <a:r>
              <a:rPr lang="en-US" sz="1000" dirty="0" smtClean="0">
                <a:ea typeface="Times New Roman" panose="02020603050405020304" pitchFamily="18" charset="0"/>
              </a:rPr>
              <a:t>Model </a:t>
            </a:r>
            <a:r>
              <a:rPr lang="en-US" sz="1000" dirty="0">
                <a:ea typeface="Times New Roman" panose="02020603050405020304" pitchFamily="18" charset="0"/>
              </a:rPr>
              <a:t>Losses Calculation for T=1s runs</a:t>
            </a:r>
            <a:endParaRPr lang="fr-FR" dirty="0"/>
          </a:p>
        </p:txBody>
      </p:sp>
      <p:sp>
        <p:nvSpPr>
          <p:cNvPr id="28" name="Rectangle 27"/>
          <p:cNvSpPr/>
          <p:nvPr/>
        </p:nvSpPr>
        <p:spPr>
          <a:xfrm>
            <a:off x="6734944" y="8583130"/>
            <a:ext cx="3286477" cy="245452"/>
          </a:xfrm>
          <a:prstGeom prst="rect">
            <a:avLst/>
          </a:prstGeom>
        </p:spPr>
        <p:txBody>
          <a:bodyPr wrap="none">
            <a:spAutoFit/>
          </a:bodyPr>
          <a:lstStyle/>
          <a:p>
            <a:r>
              <a:rPr lang="fr-CA" sz="995" dirty="0" err="1" smtClean="0">
                <a:solidFill>
                  <a:srgbClr val="000000"/>
                </a:solidFill>
                <a:latin typeface="Eras Light ITC" panose="020B0402030504020804" pitchFamily="34" charset="0"/>
                <a:cs typeface="Times New Roman" pitchFamily="18" charset="0"/>
              </a:rPr>
              <a:t>Onset</a:t>
            </a:r>
            <a:r>
              <a:rPr lang="fr-CA" sz="995" dirty="0" smtClean="0">
                <a:solidFill>
                  <a:srgbClr val="000000"/>
                </a:solidFill>
                <a:latin typeface="Eras Light ITC" panose="020B0402030504020804" pitchFamily="34" charset="0"/>
                <a:cs typeface="Times New Roman" pitchFamily="18" charset="0"/>
              </a:rPr>
              <a:t> of </a:t>
            </a:r>
            <a:r>
              <a:rPr lang="fr-CA" sz="995" dirty="0" err="1" smtClean="0">
                <a:solidFill>
                  <a:srgbClr val="000000"/>
                </a:solidFill>
                <a:latin typeface="Eras Light ITC" panose="020B0402030504020804" pitchFamily="34" charset="0"/>
                <a:cs typeface="Times New Roman" pitchFamily="18" charset="0"/>
              </a:rPr>
              <a:t>instabilities</a:t>
            </a:r>
            <a:r>
              <a:rPr lang="fr-CA" sz="995" dirty="0" smtClean="0">
                <a:solidFill>
                  <a:srgbClr val="000000"/>
                </a:solidFill>
                <a:latin typeface="Eras Light ITC" panose="020B0402030504020804" pitchFamily="34" charset="0"/>
                <a:cs typeface="Times New Roman" pitchFamily="18" charset="0"/>
              </a:rPr>
              <a:t> </a:t>
            </a:r>
            <a:r>
              <a:rPr lang="fr-CA" sz="995" dirty="0" err="1" smtClean="0">
                <a:solidFill>
                  <a:srgbClr val="000000"/>
                </a:solidFill>
                <a:latin typeface="Eras Light ITC" panose="020B0402030504020804" pitchFamily="34" charset="0"/>
                <a:cs typeface="Times New Roman" pitchFamily="18" charset="0"/>
              </a:rPr>
              <a:t>is</a:t>
            </a:r>
            <a:r>
              <a:rPr lang="fr-CA" sz="995" dirty="0" smtClean="0">
                <a:solidFill>
                  <a:srgbClr val="000000"/>
                </a:solidFill>
                <a:latin typeface="Eras Light ITC" panose="020B0402030504020804" pitchFamily="34" charset="0"/>
                <a:cs typeface="Times New Roman" pitchFamily="18" charset="0"/>
              </a:rPr>
              <a:t> </a:t>
            </a:r>
            <a:r>
              <a:rPr lang="fr-CA" sz="995" dirty="0" err="1" smtClean="0">
                <a:solidFill>
                  <a:srgbClr val="000000"/>
                </a:solidFill>
                <a:latin typeface="Eras Light ITC" panose="020B0402030504020804" pitchFamily="34" charset="0"/>
                <a:cs typeface="Times New Roman" pitchFamily="18" charset="0"/>
              </a:rPr>
              <a:t>found</a:t>
            </a:r>
            <a:r>
              <a:rPr lang="fr-CA" sz="995" dirty="0" smtClean="0">
                <a:solidFill>
                  <a:srgbClr val="000000"/>
                </a:solidFill>
                <a:latin typeface="Eras Light ITC" panose="020B0402030504020804" pitchFamily="34" charset="0"/>
                <a:cs typeface="Times New Roman" pitchFamily="18" charset="0"/>
              </a:rPr>
              <a:t> at </a:t>
            </a:r>
            <a:r>
              <a:rPr lang="fr-CA" sz="995" dirty="0" err="1" smtClean="0">
                <a:solidFill>
                  <a:srgbClr val="000000"/>
                </a:solidFill>
                <a:latin typeface="Eras Light ITC" panose="020B0402030504020804" pitchFamily="34" charset="0"/>
                <a:cs typeface="Times New Roman" pitchFamily="18" charset="0"/>
              </a:rPr>
              <a:t>around</a:t>
            </a:r>
            <a:r>
              <a:rPr lang="fr-CA" sz="995" dirty="0" smtClean="0">
                <a:solidFill>
                  <a:srgbClr val="000000"/>
                </a:solidFill>
                <a:latin typeface="Eras Light ITC" panose="020B0402030504020804" pitchFamily="34" charset="0"/>
                <a:cs typeface="Times New Roman" pitchFamily="18" charset="0"/>
              </a:rPr>
              <a:t> 0,6T </a:t>
            </a:r>
            <a:r>
              <a:rPr lang="fr-CA" sz="995" dirty="0" err="1" smtClean="0">
                <a:solidFill>
                  <a:srgbClr val="000000"/>
                </a:solidFill>
                <a:latin typeface="Eras Light ITC" panose="020B0402030504020804" pitchFamily="34" charset="0"/>
                <a:cs typeface="Times New Roman" pitchFamily="18" charset="0"/>
              </a:rPr>
              <a:t>field</a:t>
            </a:r>
            <a:r>
              <a:rPr lang="fr-CA" sz="995" dirty="0" smtClean="0">
                <a:solidFill>
                  <a:srgbClr val="000000"/>
                </a:solidFill>
                <a:latin typeface="Eras Light ITC" panose="020B0402030504020804" pitchFamily="34" charset="0"/>
                <a:cs typeface="Times New Roman" pitchFamily="18" charset="0"/>
              </a:rPr>
              <a:t> variation :</a:t>
            </a:r>
            <a:endParaRPr lang="fr-FR" dirty="0"/>
          </a:p>
        </p:txBody>
      </p:sp>
      <p:cxnSp>
        <p:nvCxnSpPr>
          <p:cNvPr id="66" name="Connecteur droit 65"/>
          <p:cNvCxnSpPr/>
          <p:nvPr/>
        </p:nvCxnSpPr>
        <p:spPr bwMode="auto">
          <a:xfrm flipV="1">
            <a:off x="6540186" y="6768014"/>
            <a:ext cx="0" cy="3518986"/>
          </a:xfrm>
          <a:prstGeom prst="line">
            <a:avLst/>
          </a:prstGeom>
          <a:solidFill>
            <a:schemeClr val="accent1"/>
          </a:solidFill>
          <a:ln w="38100" cap="flat" cmpd="sng" algn="ctr">
            <a:solidFill>
              <a:srgbClr val="B8001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Modèle par défau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odèle par défaut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odèle par défau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odèle par défau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23262</TotalTime>
  <Words>751</Words>
  <Application>Microsoft Office PowerPoint</Application>
  <PresentationFormat>Personnalisé</PresentationFormat>
  <Paragraphs>145</Paragraphs>
  <Slides>1</Slides>
  <Notes>1</Notes>
  <HiddenSlides>0</HiddenSlides>
  <MMClips>0</MMClips>
  <ScaleCrop>false</ScaleCrop>
  <HeadingPairs>
    <vt:vector size="6" baseType="variant">
      <vt:variant>
        <vt:lpstr>Polices utilisées</vt:lpstr>
      </vt:variant>
      <vt:variant>
        <vt:i4>12</vt:i4>
      </vt:variant>
      <vt:variant>
        <vt:lpstr>Thème</vt:lpstr>
      </vt:variant>
      <vt:variant>
        <vt:i4>1</vt:i4>
      </vt:variant>
      <vt:variant>
        <vt:lpstr>Titres des diapositives</vt:lpstr>
      </vt:variant>
      <vt:variant>
        <vt:i4>1</vt:i4>
      </vt:variant>
    </vt:vector>
  </HeadingPairs>
  <TitlesOfParts>
    <vt:vector size="14" baseType="lpstr">
      <vt:lpstr>ＭＳ Ｐゴシック</vt:lpstr>
      <vt:lpstr>SimSun</vt:lpstr>
      <vt:lpstr>Arial</vt:lpstr>
      <vt:lpstr>Calibri</vt:lpstr>
      <vt:lpstr>Cambria Math</vt:lpstr>
      <vt:lpstr>Eras Bold ITC</vt:lpstr>
      <vt:lpstr>Eras Demi ITC</vt:lpstr>
      <vt:lpstr>Eras Light ITC</vt:lpstr>
      <vt:lpstr>Eras Medium ITC</vt:lpstr>
      <vt:lpstr>MS Mincho</vt:lpstr>
      <vt:lpstr>Symbol</vt:lpstr>
      <vt:lpstr>Times New Roman</vt:lpstr>
      <vt:lpstr>Modèle par défaut</vt:lpstr>
      <vt:lpstr>Présentation PowerPoint</vt:lpstr>
    </vt:vector>
  </TitlesOfParts>
  <Company>CEA-CADARACHE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CEA</dc:creator>
  <cp:lastModifiedBy>TORRE Alexandre 213614</cp:lastModifiedBy>
  <cp:revision>644</cp:revision>
  <cp:lastPrinted>2019-09-17T06:47:17Z</cp:lastPrinted>
  <dcterms:created xsi:type="dcterms:W3CDTF">2001-11-30T13:17:05Z</dcterms:created>
  <dcterms:modified xsi:type="dcterms:W3CDTF">2019-09-17T13:48:03Z</dcterms:modified>
</cp:coreProperties>
</file>