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Lst>
  <p:sldSz cx="41579800" cy="19619595"/>
  <p:notesSz cx="9144000" cy="6858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96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50" d="100"/>
          <a:sy n="50" d="100"/>
        </p:scale>
        <p:origin x="-5034" y="36"/>
      </p:cViewPr>
      <p:guideLst>
        <p:guide orient="horz" pos="6186"/>
        <p:guide pos="131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2052" name="幻灯片图像占位符 3"/>
          <p:cNvSpPr>
            <a:spLocks noGrp="1" noRot="1" noChangeAspect="1"/>
          </p:cNvSpPr>
          <p:nvPr>
            <p:ph type="sldImg"/>
          </p:nvPr>
        </p:nvSpPr>
        <p:spPr>
          <a:xfrm>
            <a:off x="2514600" y="857250"/>
            <a:ext cx="4114800" cy="2314575"/>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914400" y="3300413"/>
            <a:ext cx="7315200" cy="2700337"/>
          </a:xfrm>
          <a:prstGeom prst="rect">
            <a:avLst/>
          </a:prstGeom>
          <a:noFill/>
          <a:ln w="9525">
            <a:noFill/>
          </a:ln>
        </p:spPr>
        <p:txBody>
          <a:bodyPr vert="horz" lIns="91440" tIns="45720" rIns="91440" bIns="45720" anchor="t"/>
          <a:lstStyle/>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6513513"/>
            <a:ext cx="3962400" cy="3444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5180013" y="6513513"/>
            <a:ext cx="3962400" cy="3444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p:cNvSpPr>
          <p:nvPr>
            <p:ph type="sldImg"/>
          </p:nvPr>
        </p:nvSpPr>
        <p:spPr>
          <a:xfrm>
            <a:off x="2120900" y="857250"/>
            <a:ext cx="4902200" cy="2314575"/>
          </a:xfrm>
        </p:spPr>
      </p:sp>
      <p:sp>
        <p:nvSpPr>
          <p:cNvPr id="4098" name="文本占位符 2"/>
          <p:cNvSpPr>
            <a:spLocks noGrp="1"/>
          </p:cNvSpPr>
          <p:nvPr>
            <p:ph type="body"/>
          </p:nvPr>
        </p:nvSpPr>
        <p:spPr/>
        <p:txBody>
          <a:bodyPr lIns="91440" tIns="45720" rIns="91440" bIns="45720" anchor="t"/>
          <a:lstStyle/>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97689" y="3211196"/>
            <a:ext cx="31186136" cy="6831169"/>
          </a:xfrm>
        </p:spPr>
        <p:txBody>
          <a:bodyPr anchor="b"/>
          <a:lstStyle>
            <a:lvl1pPr algn="ctr">
              <a:defRPr sz="12870"/>
            </a:lvl1pPr>
          </a:lstStyle>
          <a:p>
            <a:pPr fontAlgn="base"/>
            <a:r>
              <a:rPr lang="zh-CN" altLang="en-US" sz="13935"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5197689" y="10305801"/>
            <a:ext cx="31186136" cy="4737306"/>
          </a:xfrm>
        </p:spPr>
        <p:txBody>
          <a:bodyPr/>
          <a:lstStyle>
            <a:lvl1pPr marL="0" indent="0" algn="ctr">
              <a:buNone/>
              <a:defRPr sz="5150"/>
            </a:lvl1pPr>
            <a:lvl2pPr marL="981075" indent="0" algn="ctr">
              <a:buNone/>
              <a:defRPr sz="4290"/>
            </a:lvl2pPr>
            <a:lvl3pPr marL="1962150" indent="0" algn="ctr">
              <a:buNone/>
              <a:defRPr sz="3860"/>
            </a:lvl3pPr>
            <a:lvl4pPr marL="2942590" indent="0" algn="ctr">
              <a:buNone/>
              <a:defRPr sz="3430"/>
            </a:lvl4pPr>
            <a:lvl5pPr marL="3924300" indent="0" algn="ctr">
              <a:buNone/>
              <a:defRPr sz="3430"/>
            </a:lvl5pPr>
            <a:lvl6pPr marL="4904740" indent="0" algn="ctr">
              <a:buNone/>
              <a:defRPr sz="3430"/>
            </a:lvl6pPr>
            <a:lvl7pPr marL="5886450" indent="0" algn="ctr">
              <a:buNone/>
              <a:defRPr sz="3430"/>
            </a:lvl7pPr>
            <a:lvl8pPr marL="6866890" indent="0" algn="ctr">
              <a:buNone/>
              <a:defRPr sz="3430"/>
            </a:lvl8pPr>
            <a:lvl9pPr marL="7848600" indent="0" algn="ctr">
              <a:buNone/>
              <a:defRPr sz="3430"/>
            </a:lvl9pPr>
          </a:lstStyle>
          <a:p>
            <a:pPr fontAlgn="base"/>
            <a:r>
              <a:rPr lang="zh-CN" altLang="en-US" sz="5575"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z="13625"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30146598" y="785768"/>
            <a:ext cx="9355841" cy="16741814"/>
          </a:xfrm>
        </p:spPr>
        <p:txBody>
          <a:bodyPr vert="eaVert"/>
          <a:lstStyle/>
          <a:p>
            <a:pPr fontAlgn="base"/>
            <a:r>
              <a:rPr lang="zh-CN" altLang="en-US" sz="13625"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2079076" y="785768"/>
            <a:ext cx="27525155" cy="16741814"/>
          </a:xfrm>
        </p:spPr>
        <p:txBody>
          <a:bodyPr vert="eaVert"/>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z="13625"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837072" y="4891737"/>
            <a:ext cx="35864056" cy="8161974"/>
          </a:xfrm>
        </p:spPr>
        <p:txBody>
          <a:bodyPr anchor="b"/>
          <a:lstStyle>
            <a:lvl1pPr>
              <a:defRPr sz="12870"/>
            </a:lvl1pPr>
          </a:lstStyle>
          <a:p>
            <a:pPr fontAlgn="base"/>
            <a:r>
              <a:rPr lang="zh-CN" altLang="en-US" sz="13935"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2837072" y="13130926"/>
            <a:ext cx="35864056" cy="4292190"/>
          </a:xfrm>
        </p:spPr>
        <p:txBody>
          <a:bodyPr/>
          <a:lstStyle>
            <a:lvl1pPr marL="0" indent="0">
              <a:buNone/>
              <a:defRPr sz="5150">
                <a:solidFill>
                  <a:schemeClr val="tx1">
                    <a:tint val="75000"/>
                  </a:schemeClr>
                </a:solidFill>
              </a:defRPr>
            </a:lvl1pPr>
            <a:lvl2pPr marL="981075" indent="0">
              <a:buNone/>
              <a:defRPr sz="4290">
                <a:solidFill>
                  <a:schemeClr val="tx1">
                    <a:tint val="75000"/>
                  </a:schemeClr>
                </a:solidFill>
              </a:defRPr>
            </a:lvl2pPr>
            <a:lvl3pPr marL="1962150" indent="0">
              <a:buNone/>
              <a:defRPr sz="3860">
                <a:solidFill>
                  <a:schemeClr val="tx1">
                    <a:tint val="75000"/>
                  </a:schemeClr>
                </a:solidFill>
              </a:defRPr>
            </a:lvl3pPr>
            <a:lvl4pPr marL="2942590" indent="0">
              <a:buNone/>
              <a:defRPr sz="3430">
                <a:solidFill>
                  <a:schemeClr val="tx1">
                    <a:tint val="75000"/>
                  </a:schemeClr>
                </a:solidFill>
              </a:defRPr>
            </a:lvl4pPr>
            <a:lvl5pPr marL="3924300" indent="0">
              <a:buNone/>
              <a:defRPr sz="3430">
                <a:solidFill>
                  <a:schemeClr val="tx1">
                    <a:tint val="75000"/>
                  </a:schemeClr>
                </a:solidFill>
              </a:defRPr>
            </a:lvl5pPr>
            <a:lvl6pPr marL="4904740" indent="0">
              <a:buNone/>
              <a:defRPr sz="3430">
                <a:solidFill>
                  <a:schemeClr val="tx1">
                    <a:tint val="75000"/>
                  </a:schemeClr>
                </a:solidFill>
              </a:defRPr>
            </a:lvl6pPr>
            <a:lvl7pPr marL="5886450" indent="0">
              <a:buNone/>
              <a:defRPr sz="3430">
                <a:solidFill>
                  <a:schemeClr val="tx1">
                    <a:tint val="75000"/>
                  </a:schemeClr>
                </a:solidFill>
              </a:defRPr>
            </a:lvl7pPr>
            <a:lvl8pPr marL="6866890" indent="0">
              <a:buNone/>
              <a:defRPr sz="3430">
                <a:solidFill>
                  <a:schemeClr val="tx1">
                    <a:tint val="75000"/>
                  </a:schemeClr>
                </a:solidFill>
              </a:defRPr>
            </a:lvl8pPr>
            <a:lvl9pPr marL="7848600" indent="0">
              <a:buNone/>
              <a:defRPr sz="3430">
                <a:solidFill>
                  <a:schemeClr val="tx1">
                    <a:tint val="75000"/>
                  </a:schemeClr>
                </a:solidFill>
              </a:defRPr>
            </a:lvl9pPr>
          </a:lstStyle>
          <a:p>
            <a:pPr lvl="0" fontAlgn="base"/>
            <a:r>
              <a:rPr lang="zh-CN" altLang="en-US" sz="5575"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z="13625"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2079076" y="4578336"/>
            <a:ext cx="18337448" cy="12949245"/>
          </a:xfrm>
        </p:spPr>
        <p:txBody>
          <a:bodyPr/>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4" name="内容占位符 3"/>
          <p:cNvSpPr>
            <a:spLocks noGrp="1"/>
          </p:cNvSpPr>
          <p:nvPr>
            <p:ph sz="half" idx="2"/>
          </p:nvPr>
        </p:nvSpPr>
        <p:spPr>
          <a:xfrm>
            <a:off x="21164991" y="4578336"/>
            <a:ext cx="18337448" cy="12949245"/>
          </a:xfrm>
        </p:spPr>
        <p:txBody>
          <a:bodyPr/>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2864145" y="1044660"/>
            <a:ext cx="35864056" cy="3792572"/>
          </a:xfrm>
        </p:spPr>
        <p:txBody>
          <a:bodyPr/>
          <a:lstStyle/>
          <a:p>
            <a:pPr fontAlgn="base"/>
            <a:r>
              <a:rPr lang="zh-CN" altLang="en-US" sz="13625"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047560" y="5088294"/>
            <a:ext cx="16621603" cy="2357297"/>
          </a:xfrm>
        </p:spPr>
        <p:txBody>
          <a:bodyPr anchor="ctr" anchorCtr="0"/>
          <a:lstStyle>
            <a:lvl1pPr marL="0" indent="0">
              <a:buNone/>
              <a:defRPr sz="6010"/>
            </a:lvl1pPr>
            <a:lvl2pPr marL="981075" indent="0">
              <a:buNone/>
              <a:defRPr sz="5150"/>
            </a:lvl2pPr>
            <a:lvl3pPr marL="1962150" indent="0">
              <a:buNone/>
              <a:defRPr sz="4290"/>
            </a:lvl3pPr>
            <a:lvl4pPr marL="2942590" indent="0">
              <a:buNone/>
              <a:defRPr sz="3860"/>
            </a:lvl4pPr>
            <a:lvl5pPr marL="3924300" indent="0">
              <a:buNone/>
              <a:defRPr sz="3860"/>
            </a:lvl5pPr>
            <a:lvl6pPr marL="4904740" indent="0">
              <a:buNone/>
              <a:defRPr sz="3860"/>
            </a:lvl6pPr>
            <a:lvl7pPr marL="5886450" indent="0">
              <a:buNone/>
              <a:defRPr sz="3860"/>
            </a:lvl7pPr>
            <a:lvl8pPr marL="6866890" indent="0">
              <a:buNone/>
              <a:defRPr sz="3860"/>
            </a:lvl8pPr>
            <a:lvl9pPr marL="7848600" indent="0">
              <a:buNone/>
              <a:defRPr sz="3860"/>
            </a:lvl9pPr>
          </a:lstStyle>
          <a:p>
            <a:pPr lvl="0" fontAlgn="base"/>
            <a:r>
              <a:rPr lang="zh-CN" altLang="en-US" sz="6505"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047560" y="7625923"/>
            <a:ext cx="16621603" cy="10083339"/>
          </a:xfrm>
        </p:spPr>
        <p:txBody>
          <a:bodyPr/>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5" name="文本占位符 4"/>
          <p:cNvSpPr>
            <a:spLocks noGrp="1"/>
          </p:cNvSpPr>
          <p:nvPr>
            <p:ph type="body" sz="quarter" idx="3"/>
          </p:nvPr>
        </p:nvSpPr>
        <p:spPr>
          <a:xfrm>
            <a:off x="21339645" y="5088294"/>
            <a:ext cx="16703464" cy="2357297"/>
          </a:xfrm>
        </p:spPr>
        <p:txBody>
          <a:bodyPr anchor="ctr" anchorCtr="0"/>
          <a:lstStyle>
            <a:lvl1pPr marL="0" indent="0">
              <a:buNone/>
              <a:defRPr sz="6010"/>
            </a:lvl1pPr>
            <a:lvl2pPr marL="981075" indent="0">
              <a:buNone/>
              <a:defRPr sz="5150"/>
            </a:lvl2pPr>
            <a:lvl3pPr marL="1962150" indent="0">
              <a:buNone/>
              <a:defRPr sz="4290"/>
            </a:lvl3pPr>
            <a:lvl4pPr marL="2942590" indent="0">
              <a:buNone/>
              <a:defRPr sz="3860"/>
            </a:lvl4pPr>
            <a:lvl5pPr marL="3924300" indent="0">
              <a:buNone/>
              <a:defRPr sz="3860"/>
            </a:lvl5pPr>
            <a:lvl6pPr marL="4904740" indent="0">
              <a:buNone/>
              <a:defRPr sz="3860"/>
            </a:lvl6pPr>
            <a:lvl7pPr marL="5886450" indent="0">
              <a:buNone/>
              <a:defRPr sz="3860"/>
            </a:lvl7pPr>
            <a:lvl8pPr marL="6866890" indent="0">
              <a:buNone/>
              <a:defRPr sz="3860"/>
            </a:lvl8pPr>
            <a:lvl9pPr marL="7848600" indent="0">
              <a:buNone/>
              <a:defRPr sz="3860"/>
            </a:lvl9pPr>
          </a:lstStyle>
          <a:p>
            <a:pPr lvl="0" fontAlgn="base"/>
            <a:r>
              <a:rPr lang="zh-CN" altLang="en-US" sz="6505"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21339645" y="7625923"/>
            <a:ext cx="16703464" cy="10083339"/>
          </a:xfrm>
        </p:spPr>
        <p:txBody>
          <a:bodyPr/>
          <a:lstStyle/>
          <a:p>
            <a:pPr lvl="0" fontAlgn="base"/>
            <a:r>
              <a:rPr lang="zh-CN" altLang="en-US" sz="9910" strike="noStrike" noProof="1" smtClean="0"/>
              <a:t>单击此处编辑母版文本样式</a:t>
            </a:r>
            <a:endParaRPr lang="zh-CN" altLang="en-US" strike="noStrike" noProof="1" smtClean="0"/>
          </a:p>
          <a:p>
            <a:pPr lvl="1" fontAlgn="base"/>
            <a:r>
              <a:rPr lang="zh-CN" altLang="en-US" sz="8670" strike="noStrike" noProof="1" smtClean="0"/>
              <a:t>第二级</a:t>
            </a:r>
            <a:endParaRPr lang="zh-CN" altLang="en-US" strike="noStrike" noProof="1" smtClean="0"/>
          </a:p>
          <a:p>
            <a:pPr lvl="2" fontAlgn="base"/>
            <a:r>
              <a:rPr lang="zh-CN" altLang="en-US" sz="7435" strike="noStrike" noProof="1" smtClean="0"/>
              <a:t>第三级</a:t>
            </a:r>
            <a:endParaRPr lang="zh-CN" altLang="en-US" strike="noStrike" noProof="1" smtClean="0"/>
          </a:p>
          <a:p>
            <a:pPr lvl="3" fontAlgn="base"/>
            <a:r>
              <a:rPr lang="zh-CN" altLang="en-US" sz="6195" strike="noStrike" noProof="1" smtClean="0"/>
              <a:t>第四级</a:t>
            </a:r>
            <a:endParaRPr lang="zh-CN" altLang="en-US" strike="noStrike" noProof="1" smtClean="0"/>
          </a:p>
          <a:p>
            <a:pPr lvl="4" fontAlgn="base"/>
            <a:r>
              <a:rPr lang="zh-CN" altLang="en-US" sz="6195"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z="13625"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2864145" y="1308097"/>
            <a:ext cx="13411120" cy="4578336"/>
          </a:xfrm>
        </p:spPr>
        <p:txBody>
          <a:bodyPr anchor="b"/>
          <a:lstStyle>
            <a:lvl1pPr>
              <a:defRPr sz="6870"/>
            </a:lvl1pPr>
          </a:lstStyle>
          <a:p>
            <a:pPr fontAlgn="base"/>
            <a:r>
              <a:rPr lang="zh-CN" altLang="en-US" sz="7435" strike="noStrike" noProof="1" smtClean="0"/>
              <a:t>单击此处编辑母版标题样式</a:t>
            </a:r>
            <a:endParaRPr lang="zh-CN" altLang="en-US" strike="noStrike" noProof="1"/>
          </a:p>
        </p:txBody>
      </p:sp>
      <p:sp>
        <p:nvSpPr>
          <p:cNvPr id="3" name="内容占位符 2"/>
          <p:cNvSpPr>
            <a:spLocks noGrp="1"/>
          </p:cNvSpPr>
          <p:nvPr>
            <p:ph idx="1"/>
          </p:nvPr>
        </p:nvSpPr>
        <p:spPr>
          <a:xfrm>
            <a:off x="17677559" y="2825125"/>
            <a:ext cx="21050642" cy="13943942"/>
          </a:xfrm>
        </p:spPr>
        <p:txBody>
          <a:bodyPr/>
          <a:lstStyle>
            <a:lvl1pPr>
              <a:defRPr sz="6870"/>
            </a:lvl1pPr>
            <a:lvl2pPr>
              <a:defRPr sz="6010"/>
            </a:lvl2pPr>
            <a:lvl3pPr>
              <a:defRPr sz="5150"/>
            </a:lvl3pPr>
            <a:lvl4pPr>
              <a:defRPr sz="4290"/>
            </a:lvl4pPr>
            <a:lvl5pPr>
              <a:defRPr sz="4290"/>
            </a:lvl5pPr>
            <a:lvl6pPr>
              <a:defRPr sz="4290"/>
            </a:lvl6pPr>
            <a:lvl7pPr>
              <a:defRPr sz="4290"/>
            </a:lvl7pPr>
            <a:lvl8pPr>
              <a:defRPr sz="4290"/>
            </a:lvl8pPr>
            <a:lvl9pPr>
              <a:defRPr sz="4290"/>
            </a:lvl9pPr>
          </a:lstStyle>
          <a:p>
            <a:pPr lvl="0" fontAlgn="base"/>
            <a:r>
              <a:rPr lang="zh-CN" altLang="en-US" sz="7435" strike="noStrike" noProof="1" smtClean="0"/>
              <a:t>单击此处编辑母版文本样式</a:t>
            </a:r>
            <a:endParaRPr lang="zh-CN" altLang="en-US" strike="noStrike" noProof="1" smtClean="0"/>
          </a:p>
          <a:p>
            <a:pPr lvl="1" fontAlgn="base"/>
            <a:r>
              <a:rPr lang="zh-CN" altLang="en-US" sz="6505" strike="noStrike" noProof="1" smtClean="0"/>
              <a:t>第二级</a:t>
            </a:r>
            <a:endParaRPr lang="zh-CN" altLang="en-US" strike="noStrike" noProof="1" smtClean="0"/>
          </a:p>
          <a:p>
            <a:pPr lvl="2" fontAlgn="base"/>
            <a:r>
              <a:rPr lang="zh-CN" altLang="en-US" sz="5575" strike="noStrike" noProof="1" smtClean="0"/>
              <a:t>第三级</a:t>
            </a:r>
            <a:endParaRPr lang="zh-CN" altLang="en-US" strike="noStrike" noProof="1" smtClean="0"/>
          </a:p>
          <a:p>
            <a:pPr lvl="3" fontAlgn="base"/>
            <a:r>
              <a:rPr lang="zh-CN" altLang="en-US" sz="4645" strike="noStrike" noProof="1" smtClean="0"/>
              <a:t>第四级</a:t>
            </a:r>
            <a:endParaRPr lang="zh-CN" altLang="en-US" strike="noStrike" noProof="1" smtClean="0"/>
          </a:p>
          <a:p>
            <a:pPr lvl="4" fontAlgn="base"/>
            <a:r>
              <a:rPr lang="zh-CN" altLang="en-US" sz="4645" strike="noStrike" noProof="1" smtClean="0"/>
              <a:t>第五级</a:t>
            </a:r>
            <a:endParaRPr lang="zh-CN" altLang="en-US" strike="noStrike" noProof="1"/>
          </a:p>
        </p:txBody>
      </p:sp>
      <p:sp>
        <p:nvSpPr>
          <p:cNvPr id="4" name="文本占位符 3"/>
          <p:cNvSpPr>
            <a:spLocks noGrp="1"/>
          </p:cNvSpPr>
          <p:nvPr>
            <p:ph type="body" sz="half" idx="2"/>
          </p:nvPr>
        </p:nvSpPr>
        <p:spPr>
          <a:xfrm>
            <a:off x="2864145" y="5886433"/>
            <a:ext cx="13411120" cy="10905345"/>
          </a:xfrm>
        </p:spPr>
        <p:txBody>
          <a:bodyPr/>
          <a:lstStyle>
            <a:lvl1pPr marL="0" indent="0">
              <a:buNone/>
              <a:defRPr sz="3430"/>
            </a:lvl1pPr>
            <a:lvl2pPr marL="981075" indent="0">
              <a:buNone/>
              <a:defRPr sz="3000"/>
            </a:lvl2pPr>
            <a:lvl3pPr marL="1962150" indent="0">
              <a:buNone/>
              <a:defRPr sz="2575"/>
            </a:lvl3pPr>
            <a:lvl4pPr marL="2942590" indent="0">
              <a:buNone/>
              <a:defRPr sz="2150"/>
            </a:lvl4pPr>
            <a:lvl5pPr marL="3924300" indent="0">
              <a:buNone/>
              <a:defRPr sz="2150"/>
            </a:lvl5pPr>
            <a:lvl6pPr marL="4904740" indent="0">
              <a:buNone/>
              <a:defRPr sz="2150"/>
            </a:lvl6pPr>
            <a:lvl7pPr marL="5886450" indent="0">
              <a:buNone/>
              <a:defRPr sz="2150"/>
            </a:lvl7pPr>
            <a:lvl8pPr marL="6866890" indent="0">
              <a:buNone/>
              <a:defRPr sz="2150"/>
            </a:lvl8pPr>
            <a:lvl9pPr marL="7848600" indent="0">
              <a:buNone/>
              <a:defRPr sz="2150"/>
            </a:lvl9pPr>
          </a:lstStyle>
          <a:p>
            <a:pPr lvl="0" fontAlgn="base"/>
            <a:r>
              <a:rPr lang="zh-CN" altLang="en-US" sz="3715"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864145" y="1308097"/>
            <a:ext cx="14206161" cy="4578336"/>
          </a:xfrm>
        </p:spPr>
        <p:txBody>
          <a:bodyPr anchor="b"/>
          <a:lstStyle>
            <a:lvl1pPr>
              <a:defRPr sz="6870"/>
            </a:lvl1pPr>
          </a:lstStyle>
          <a:p>
            <a:pPr fontAlgn="base"/>
            <a:r>
              <a:rPr lang="zh-CN" altLang="en-US" sz="7435"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677559" y="1308099"/>
            <a:ext cx="21050642" cy="15460970"/>
          </a:xfrm>
        </p:spPr>
        <p:txBody>
          <a:bodyPr/>
          <a:lstStyle>
            <a:lvl1pPr marL="0" indent="0">
              <a:buNone/>
              <a:defRPr sz="6870"/>
            </a:lvl1pPr>
            <a:lvl2pPr marL="981075" indent="0">
              <a:buNone/>
              <a:defRPr sz="6010"/>
            </a:lvl2pPr>
            <a:lvl3pPr marL="1962150" indent="0">
              <a:buNone/>
              <a:defRPr sz="5150"/>
            </a:lvl3pPr>
            <a:lvl4pPr marL="2942590" indent="0">
              <a:buNone/>
              <a:defRPr sz="4290"/>
            </a:lvl4pPr>
            <a:lvl5pPr marL="3924300" indent="0">
              <a:buNone/>
              <a:defRPr sz="4290"/>
            </a:lvl5pPr>
            <a:lvl6pPr marL="4904740" indent="0">
              <a:buNone/>
              <a:defRPr sz="4290"/>
            </a:lvl6pPr>
            <a:lvl7pPr marL="5886450" indent="0">
              <a:buNone/>
              <a:defRPr sz="4290"/>
            </a:lvl7pPr>
            <a:lvl8pPr marL="6866890" indent="0">
              <a:buNone/>
              <a:defRPr sz="4290"/>
            </a:lvl8pPr>
            <a:lvl9pPr marL="7848600" indent="0">
              <a:buNone/>
              <a:defRPr sz="4290"/>
            </a:lvl9pPr>
          </a:lstStyle>
          <a:p>
            <a:pPr fontAlgn="base"/>
            <a:endParaRPr lang="zh-CN" altLang="en-US" strike="noStrike" noProof="1"/>
          </a:p>
        </p:txBody>
      </p:sp>
      <p:sp>
        <p:nvSpPr>
          <p:cNvPr id="4" name="文本占位符 3"/>
          <p:cNvSpPr>
            <a:spLocks noGrp="1"/>
          </p:cNvSpPr>
          <p:nvPr>
            <p:ph type="body" sz="half" idx="2"/>
          </p:nvPr>
        </p:nvSpPr>
        <p:spPr>
          <a:xfrm>
            <a:off x="2864145" y="5886433"/>
            <a:ext cx="14206161" cy="10905345"/>
          </a:xfrm>
        </p:spPr>
        <p:txBody>
          <a:bodyPr/>
          <a:lstStyle>
            <a:lvl1pPr marL="0" indent="0">
              <a:buNone/>
              <a:defRPr sz="4290"/>
            </a:lvl1pPr>
            <a:lvl2pPr marL="981075" indent="0">
              <a:buNone/>
              <a:defRPr sz="3860"/>
            </a:lvl2pPr>
            <a:lvl3pPr marL="1962150" indent="0">
              <a:buNone/>
              <a:defRPr sz="3430"/>
            </a:lvl3pPr>
            <a:lvl4pPr marL="2942590" indent="0">
              <a:buNone/>
              <a:defRPr sz="3000"/>
            </a:lvl4pPr>
            <a:lvl5pPr marL="3924300" indent="0">
              <a:buNone/>
              <a:defRPr sz="3000"/>
            </a:lvl5pPr>
            <a:lvl6pPr marL="4904740" indent="0">
              <a:buNone/>
              <a:defRPr sz="3000"/>
            </a:lvl6pPr>
            <a:lvl7pPr marL="5886450" indent="0">
              <a:buNone/>
              <a:defRPr sz="3000"/>
            </a:lvl7pPr>
            <a:lvl8pPr marL="6866890" indent="0">
              <a:buNone/>
              <a:defRPr sz="3000"/>
            </a:lvl8pPr>
            <a:lvl9pPr marL="7848600" indent="0">
              <a:buNone/>
              <a:defRPr sz="3000"/>
            </a:lvl9pPr>
          </a:lstStyle>
          <a:p>
            <a:pPr lvl="0" fontAlgn="base"/>
            <a:r>
              <a:rPr lang="zh-CN" altLang="en-US" sz="4645"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2079625" y="785813"/>
            <a:ext cx="37422138" cy="3270250"/>
          </a:xfrm>
          <a:prstGeom prst="rect">
            <a:avLst/>
          </a:prstGeom>
          <a:noFill/>
          <a:ln w="9525">
            <a:noFill/>
          </a:ln>
        </p:spPr>
        <p:txBody>
          <a:bodyPr anchor="ctr"/>
          <a:lstStyle/>
          <a:p>
            <a:pPr lvl="0" fontAlgn="base"/>
            <a:r>
              <a:rPr lang="zh-CN" altLang="en-US" sz="13625" strike="noStrike" noProof="1"/>
              <a:t>单击此处编辑母版标题样式</a:t>
            </a:r>
            <a:endParaRPr lang="zh-CN" altLang="en-US" strike="noStrike" noProof="1"/>
          </a:p>
        </p:txBody>
      </p:sp>
      <p:sp>
        <p:nvSpPr>
          <p:cNvPr id="1027" name="文本占位符 1026"/>
          <p:cNvSpPr>
            <a:spLocks noGrp="1"/>
          </p:cNvSpPr>
          <p:nvPr>
            <p:ph type="body" idx="1"/>
          </p:nvPr>
        </p:nvSpPr>
        <p:spPr>
          <a:xfrm>
            <a:off x="2079625" y="4578350"/>
            <a:ext cx="37422138" cy="12949238"/>
          </a:xfrm>
          <a:prstGeom prst="rect">
            <a:avLst/>
          </a:prstGeom>
          <a:noFill/>
          <a:ln w="9525">
            <a:noFill/>
          </a:ln>
        </p:spPr>
        <p:txBody>
          <a:bodyPr/>
          <a:lstStyle/>
          <a:p>
            <a:pPr lvl="0" fontAlgn="base"/>
            <a:r>
              <a:rPr lang="zh-CN" altLang="en-US" sz="9910" strike="noStrike" noProof="1"/>
              <a:t>单击此处编辑母版文本样式</a:t>
            </a:r>
            <a:endParaRPr lang="zh-CN" altLang="en-US" strike="noStrike" noProof="1"/>
          </a:p>
          <a:p>
            <a:pPr lvl="1" fontAlgn="base"/>
            <a:r>
              <a:rPr lang="zh-CN" altLang="en-US" sz="8670" strike="noStrike" noProof="1"/>
              <a:t>第二级</a:t>
            </a:r>
            <a:endParaRPr lang="zh-CN" altLang="en-US" strike="noStrike" noProof="1"/>
          </a:p>
          <a:p>
            <a:pPr lvl="2" fontAlgn="base"/>
            <a:r>
              <a:rPr lang="zh-CN" altLang="en-US" sz="7435" strike="noStrike" noProof="1"/>
              <a:t>第三级</a:t>
            </a:r>
            <a:endParaRPr lang="zh-CN" altLang="en-US" strike="noStrike" noProof="1"/>
          </a:p>
          <a:p>
            <a:pPr lvl="3" fontAlgn="base"/>
            <a:r>
              <a:rPr lang="zh-CN" altLang="en-US" sz="6195" strike="noStrike" noProof="1"/>
              <a:t>第四级</a:t>
            </a:r>
            <a:endParaRPr lang="zh-CN" altLang="en-US" strike="noStrike" noProof="1"/>
          </a:p>
          <a:p>
            <a:pPr lvl="4" fontAlgn="base"/>
            <a:r>
              <a:rPr lang="zh-CN" altLang="en-US" sz="6195" strike="noStrike" noProof="1"/>
              <a:t>第五级</a:t>
            </a:r>
            <a:endParaRPr lang="zh-CN" altLang="en-US" strike="noStrike" noProof="1"/>
          </a:p>
        </p:txBody>
      </p:sp>
      <p:sp>
        <p:nvSpPr>
          <p:cNvPr id="1028" name="日期占位符 1027"/>
          <p:cNvSpPr>
            <a:spLocks noGrp="1"/>
          </p:cNvSpPr>
          <p:nvPr>
            <p:ph type="dt" sz="half" idx="2"/>
          </p:nvPr>
        </p:nvSpPr>
        <p:spPr>
          <a:xfrm>
            <a:off x="2079625" y="17868900"/>
            <a:ext cx="9701213" cy="1362075"/>
          </a:xfrm>
          <a:prstGeom prst="rect">
            <a:avLst/>
          </a:prstGeom>
          <a:noFill/>
          <a:ln w="9525">
            <a:noFill/>
          </a:ln>
        </p:spPr>
        <p:txBody>
          <a:bodyPr/>
          <a:lstStyle>
            <a:lvl1pPr>
              <a:defRPr sz="4005"/>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14208125" y="17868900"/>
            <a:ext cx="13166725" cy="1362075"/>
          </a:xfrm>
          <a:prstGeom prst="rect">
            <a:avLst/>
          </a:prstGeom>
          <a:noFill/>
          <a:ln w="9525">
            <a:noFill/>
          </a:ln>
        </p:spPr>
        <p:txBody>
          <a:bodyPr/>
          <a:lstStyle>
            <a:lvl1pPr algn="ctr">
              <a:defRPr sz="4005"/>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29800550" y="17868900"/>
            <a:ext cx="9701213" cy="1362075"/>
          </a:xfrm>
          <a:prstGeom prst="rect">
            <a:avLst/>
          </a:prstGeom>
          <a:noFill/>
          <a:ln w="9525">
            <a:noFill/>
          </a:ln>
        </p:spPr>
        <p:txBody>
          <a:bodyPr/>
          <a:lstStyle>
            <a:lvl1pPr algn="r">
              <a:defRPr sz="4005"/>
            </a:lvl1pPr>
          </a:lstStyle>
          <a:p>
            <a:pPr lvl="0" fontAlgn="base"/>
            <a:fld id="{9A0DB2DC-4C9A-4742-B13C-FB6460FD3503}" type="slidenum">
              <a:rPr lang="zh-CN" altLang="en-US" sz="4335"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2616200" eaLnBrk="1" fontAlgn="base" latinLnBrk="0" hangingPunct="1">
        <a:lnSpc>
          <a:spcPct val="100000"/>
        </a:lnSpc>
        <a:spcBef>
          <a:spcPct val="0"/>
        </a:spcBef>
        <a:spcAft>
          <a:spcPct val="0"/>
        </a:spcAft>
        <a:buNone/>
        <a:defRPr sz="12585" b="0" i="0" u="none" kern="1200" baseline="0">
          <a:solidFill>
            <a:schemeClr val="tx2"/>
          </a:solidFill>
          <a:latin typeface="+mj-lt"/>
          <a:ea typeface="+mj-ea"/>
          <a:cs typeface="+mj-cs"/>
        </a:defRPr>
      </a:lvl1pPr>
    </p:titleStyle>
    <p:bodyStyle>
      <a:lvl1pPr marL="981075" lvl="0" indent="-981075" algn="l" defTabSz="2616200" eaLnBrk="1" fontAlgn="base" latinLnBrk="0" hangingPunct="1">
        <a:lnSpc>
          <a:spcPct val="100000"/>
        </a:lnSpc>
        <a:spcBef>
          <a:spcPct val="57000"/>
        </a:spcBef>
        <a:spcAft>
          <a:spcPct val="0"/>
        </a:spcAft>
        <a:buChar char="•"/>
        <a:defRPr sz="9155" b="0" i="0" u="none" kern="1200" baseline="0">
          <a:solidFill>
            <a:schemeClr val="tx1"/>
          </a:solidFill>
          <a:latin typeface="+mn-lt"/>
          <a:ea typeface="+mn-ea"/>
          <a:cs typeface="+mn-cs"/>
        </a:defRPr>
      </a:lvl1pPr>
      <a:lvl2pPr marL="2125980" lvl="1" indent="-817880" algn="l" defTabSz="2616200" eaLnBrk="1" fontAlgn="base" latinLnBrk="0" hangingPunct="1">
        <a:lnSpc>
          <a:spcPct val="100000"/>
        </a:lnSpc>
        <a:spcBef>
          <a:spcPct val="57000"/>
        </a:spcBef>
        <a:spcAft>
          <a:spcPct val="0"/>
        </a:spcAft>
        <a:buChar char="–"/>
        <a:defRPr sz="8010" b="0" i="0" u="none" kern="1200" baseline="0">
          <a:solidFill>
            <a:schemeClr val="tx1"/>
          </a:solidFill>
          <a:latin typeface="+mn-lt"/>
          <a:ea typeface="+mn-ea"/>
          <a:cs typeface="+mn-cs"/>
        </a:defRPr>
      </a:lvl2pPr>
      <a:lvl3pPr marL="3270250" lvl="2" indent="-654050" algn="l" defTabSz="2616200" eaLnBrk="1" fontAlgn="base" latinLnBrk="0" hangingPunct="1">
        <a:lnSpc>
          <a:spcPct val="100000"/>
        </a:lnSpc>
        <a:spcBef>
          <a:spcPct val="57000"/>
        </a:spcBef>
        <a:spcAft>
          <a:spcPct val="0"/>
        </a:spcAft>
        <a:buChar char="•"/>
        <a:defRPr sz="6870" b="0" i="0" u="none" kern="1200" baseline="0">
          <a:solidFill>
            <a:schemeClr val="tx1"/>
          </a:solidFill>
          <a:latin typeface="+mn-lt"/>
          <a:ea typeface="+mn-ea"/>
          <a:cs typeface="+mn-cs"/>
        </a:defRPr>
      </a:lvl3pPr>
      <a:lvl4pPr marL="4578350" lvl="3"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4pPr>
      <a:lvl5pPr marL="5886450" lvl="4"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5pPr>
      <a:lvl6pPr marL="7194550" lvl="5"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6pPr>
      <a:lvl7pPr marL="8502015" lvl="6"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7pPr>
      <a:lvl8pPr marL="9810115" lvl="7"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8pPr>
      <a:lvl9pPr marL="11118215" lvl="8" indent="-654050" algn="l" defTabSz="2616200" eaLnBrk="1" fontAlgn="base" latinLnBrk="0" hangingPunct="1">
        <a:lnSpc>
          <a:spcPct val="100000"/>
        </a:lnSpc>
        <a:spcBef>
          <a:spcPct val="57000"/>
        </a:spcBef>
        <a:spcAft>
          <a:spcPct val="0"/>
        </a:spcAft>
        <a:buChar char="»"/>
        <a:defRPr sz="5725" b="0" i="0" u="none" kern="1200" baseline="0">
          <a:solidFill>
            <a:schemeClr val="tx1"/>
          </a:solidFill>
          <a:latin typeface="+mn-lt"/>
          <a:ea typeface="+mn-ea"/>
          <a:cs typeface="+mn-cs"/>
        </a:defRPr>
      </a:lvl9pPr>
    </p:bodyStyle>
    <p:otherStyle>
      <a:lvl1pPr marL="0" lvl="0" indent="0" algn="l" defTabSz="2616200" eaLnBrk="1" fontAlgn="base" latinLnBrk="0" hangingPunct="1">
        <a:lnSpc>
          <a:spcPct val="100000"/>
        </a:lnSpc>
        <a:spcBef>
          <a:spcPct val="0"/>
        </a:spcBef>
        <a:spcAft>
          <a:spcPct val="0"/>
        </a:spcAft>
        <a:buNone/>
        <a:defRPr sz="5150" b="0" i="0" u="none" kern="1200" baseline="0">
          <a:solidFill>
            <a:schemeClr val="tx1"/>
          </a:solidFill>
          <a:latin typeface="+mn-lt"/>
          <a:ea typeface="+mn-ea"/>
          <a:cs typeface="+mn-cs"/>
        </a:defRPr>
      </a:lvl1pPr>
      <a:lvl2pPr marL="1308100" lvl="1"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2pPr>
      <a:lvl3pPr marL="2616200" lvl="2"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3pPr>
      <a:lvl4pPr marL="3924300" lvl="3"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4pPr>
      <a:lvl5pPr marL="5232400" lvl="4"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5pPr>
      <a:lvl6pPr marL="6540500" lvl="5"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6pPr>
      <a:lvl7pPr marL="7848600" lvl="6"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7pPr>
      <a:lvl8pPr marL="9156065" lvl="7"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8pPr>
      <a:lvl9pPr marL="10464165" lvl="8" indent="0" algn="l" defTabSz="844550" eaLnBrk="1" fontAlgn="base" latinLnBrk="0" hangingPunct="1">
        <a:lnSpc>
          <a:spcPct val="100000"/>
        </a:lnSpc>
        <a:spcBef>
          <a:spcPct val="0"/>
        </a:spcBef>
        <a:spcAft>
          <a:spcPct val="0"/>
        </a:spcAft>
        <a:buNone/>
        <a:defRPr sz="515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0" Type="http://schemas.openxmlformats.org/officeDocument/2006/relationships/notesSlide" Target="../notesSlides/notesSlide1.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4F3F4"/>
        </a:solidFill>
        <a:effectLst/>
      </p:bgPr>
    </p:bg>
    <p:spTree>
      <p:nvGrpSpPr>
        <p:cNvPr id="1" name=""/>
        <p:cNvGrpSpPr/>
        <p:nvPr/>
      </p:nvGrpSpPr>
      <p:grpSpPr>
        <a:xfrm>
          <a:off x="0" y="0"/>
          <a:ext cx="0" cy="0"/>
          <a:chOff x="0" y="0"/>
          <a:chExt cx="0" cy="0"/>
        </a:xfrm>
      </p:grpSpPr>
      <p:sp>
        <p:nvSpPr>
          <p:cNvPr id="5" name="Rectangle 7"/>
          <p:cNvSpPr/>
          <p:nvPr/>
        </p:nvSpPr>
        <p:spPr>
          <a:xfrm>
            <a:off x="33693204" y="4772805"/>
            <a:ext cx="7368550" cy="143629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p>
        </p:txBody>
      </p:sp>
      <p:sp>
        <p:nvSpPr>
          <p:cNvPr id="30" name="Rectangle 4"/>
          <p:cNvSpPr/>
          <p:nvPr/>
        </p:nvSpPr>
        <p:spPr>
          <a:xfrm>
            <a:off x="425450" y="585788"/>
            <a:ext cx="40770175" cy="31257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p>
        </p:txBody>
      </p:sp>
      <p:sp>
        <p:nvSpPr>
          <p:cNvPr id="3078" name="TextBox 38"/>
          <p:cNvSpPr txBox="1"/>
          <p:nvPr/>
        </p:nvSpPr>
        <p:spPr>
          <a:xfrm>
            <a:off x="4219575" y="376908"/>
            <a:ext cx="36329938" cy="3139321"/>
          </a:xfrm>
          <a:prstGeom prst="rect">
            <a:avLst/>
          </a:prstGeom>
          <a:noFill/>
          <a:ln w="9525">
            <a:noFill/>
          </a:ln>
        </p:spPr>
        <p:txBody>
          <a:bodyPr wrap="square" anchor="t">
            <a:spAutoFit/>
          </a:bodyPr>
          <a:lstStyle/>
          <a:p>
            <a:r>
              <a:rPr lang="en-US" altLang="zh-CN" sz="6600" b="1" dirty="0" smtClean="0">
                <a:solidFill>
                  <a:srgbClr val="8F96B3"/>
                </a:solidFill>
              </a:rPr>
              <a:t>Optimization </a:t>
            </a:r>
            <a:r>
              <a:rPr lang="en-US" altLang="zh-CN" sz="6600" b="1" dirty="0">
                <a:solidFill>
                  <a:srgbClr val="8F96B3"/>
                </a:solidFill>
              </a:rPr>
              <a:t>Design of Permanent Magnet Assisted Single Winding </a:t>
            </a:r>
            <a:r>
              <a:rPr lang="en-US" altLang="zh-CN" sz="6600" b="1" dirty="0" err="1" smtClean="0">
                <a:solidFill>
                  <a:srgbClr val="8F96B3"/>
                </a:solidFill>
              </a:rPr>
              <a:t>Bearingless</a:t>
            </a:r>
            <a:r>
              <a:rPr lang="en-US" altLang="zh-CN" sz="6600" b="1" dirty="0" smtClean="0">
                <a:solidFill>
                  <a:srgbClr val="8F96B3"/>
                </a:solidFill>
              </a:rPr>
              <a:t> Synchronous </a:t>
            </a:r>
            <a:r>
              <a:rPr lang="en-US" altLang="zh-CN" sz="6600" b="1" dirty="0">
                <a:solidFill>
                  <a:srgbClr val="8F96B3"/>
                </a:solidFill>
              </a:rPr>
              <a:t>Reluctance Motor</a:t>
            </a:r>
            <a:endParaRPr lang="en-US" altLang="zh-CN" sz="6600" b="1" dirty="0">
              <a:solidFill>
                <a:srgbClr val="8F96B3"/>
              </a:solidFill>
            </a:endParaRPr>
          </a:p>
          <a:p>
            <a:endParaRPr lang="en-US" altLang="zh-CN" sz="6600" b="1" dirty="0">
              <a:solidFill>
                <a:srgbClr val="8F96B3"/>
              </a:solidFill>
              <a:latin typeface="Arial" panose="020B0604020202020204" pitchFamily="34" charset="0"/>
              <a:ea typeface="宋体" panose="02010600030101010101" pitchFamily="2" charset="-122"/>
            </a:endParaRPr>
          </a:p>
        </p:txBody>
      </p:sp>
      <p:pic>
        <p:nvPicPr>
          <p:cNvPr id="3079" name="Picture 1705" descr="新校标"/>
          <p:cNvPicPr/>
          <p:nvPr/>
        </p:nvPicPr>
        <p:blipFill>
          <a:blip r:embed="rId1"/>
          <a:stretch>
            <a:fillRect/>
          </a:stretch>
        </p:blipFill>
        <p:spPr>
          <a:xfrm>
            <a:off x="668338" y="581025"/>
            <a:ext cx="2974975" cy="2730500"/>
          </a:xfrm>
          <a:prstGeom prst="rect">
            <a:avLst/>
          </a:prstGeom>
          <a:noFill/>
          <a:ln w="9525">
            <a:noFill/>
          </a:ln>
        </p:spPr>
      </p:pic>
      <p:sp>
        <p:nvSpPr>
          <p:cNvPr id="3080" name="TextBox 39"/>
          <p:cNvSpPr txBox="1"/>
          <p:nvPr/>
        </p:nvSpPr>
        <p:spPr>
          <a:xfrm>
            <a:off x="4195762" y="2465140"/>
            <a:ext cx="13137753" cy="645160"/>
          </a:xfrm>
          <a:prstGeom prst="rect">
            <a:avLst/>
          </a:prstGeom>
          <a:noFill/>
          <a:ln w="9525">
            <a:noFill/>
          </a:ln>
        </p:spPr>
        <p:txBody>
          <a:bodyPr wrap="square" anchor="t">
            <a:spAutoFit/>
          </a:bodyPr>
          <a:lstStyle/>
          <a:p>
            <a:r>
              <a:rPr lang="en-US" altLang="zh-CN" sz="3600" i="1" dirty="0" err="1" smtClean="0">
                <a:latin typeface="Arial" panose="020B0604020202020204" pitchFamily="34" charset="0"/>
                <a:ea typeface="宋体" panose="02010600030101010101" pitchFamily="2" charset="-122"/>
              </a:rPr>
              <a:t>Zongyou</a:t>
            </a:r>
            <a:r>
              <a:rPr lang="en-US" altLang="zh-CN" sz="3600" i="1" dirty="0" smtClean="0">
                <a:latin typeface="Arial" panose="020B0604020202020204" pitchFamily="34" charset="0"/>
                <a:ea typeface="宋体" panose="02010600030101010101" pitchFamily="2" charset="-122"/>
              </a:rPr>
              <a:t> Ji, </a:t>
            </a:r>
            <a:r>
              <a:rPr lang="en-US" altLang="zh-CN" sz="3600" i="1" dirty="0" err="1" smtClean="0">
                <a:latin typeface="Arial" panose="020B0604020202020204" pitchFamily="34" charset="0"/>
                <a:ea typeface="宋体" panose="02010600030101010101" pitchFamily="2" charset="-122"/>
                <a:sym typeface="宋体" panose="02010600030101010101" pitchFamily="2" charset="-122"/>
              </a:rPr>
              <a:t>Huangqiu</a:t>
            </a:r>
            <a:r>
              <a:rPr lang="en-US" altLang="zh-CN" sz="3600" i="1" dirty="0" smtClean="0">
                <a:latin typeface="Arial" panose="020B0604020202020204" pitchFamily="34" charset="0"/>
                <a:ea typeface="宋体" panose="02010600030101010101" pitchFamily="2" charset="-122"/>
                <a:sym typeface="宋体" panose="02010600030101010101" pitchFamily="2" charset="-122"/>
              </a:rPr>
              <a:t> </a:t>
            </a:r>
            <a:r>
              <a:rPr lang="en-US" altLang="zh-CN" sz="3600" i="1" dirty="0" err="1" smtClean="0">
                <a:sym typeface="宋体" panose="02010600030101010101" pitchFamily="2" charset="-122"/>
              </a:rPr>
              <a:t>Zhu </a:t>
            </a:r>
            <a:r>
              <a:rPr lang="en-US" altLang="zh-CN" sz="3600" i="1" dirty="0">
                <a:sym typeface="宋体" panose="02010600030101010101" pitchFamily="2" charset="-122"/>
              </a:rPr>
              <a:t>and </a:t>
            </a:r>
            <a:r>
              <a:rPr lang="en-US" altLang="zh-CN" sz="3600" i="1" dirty="0" err="1" smtClean="0">
                <a:sym typeface="宋体" panose="02010600030101010101" pitchFamily="2" charset="-122"/>
              </a:rPr>
              <a:t>Ying</a:t>
            </a:r>
            <a:r>
              <a:rPr lang="en-US" altLang="zh-CN" sz="3600" i="1" dirty="0" smtClean="0">
                <a:sym typeface="宋体" panose="02010600030101010101" pitchFamily="2" charset="-122"/>
              </a:rPr>
              <a:t> </a:t>
            </a:r>
            <a:r>
              <a:rPr lang="en-US" altLang="zh-CN" sz="3600" i="1" dirty="0">
                <a:sym typeface="宋体" panose="02010600030101010101" pitchFamily="2" charset="-122"/>
              </a:rPr>
              <a:t>Xu</a:t>
            </a:r>
            <a:endParaRPr lang="en-US" altLang="zh-CN" sz="3600" i="1" dirty="0">
              <a:sym typeface="宋体" panose="02010600030101010101" pitchFamily="2" charset="-122"/>
            </a:endParaRPr>
          </a:p>
        </p:txBody>
      </p:sp>
      <p:sp>
        <p:nvSpPr>
          <p:cNvPr id="3081" name="TextBox 40"/>
          <p:cNvSpPr txBox="1"/>
          <p:nvPr/>
        </p:nvSpPr>
        <p:spPr>
          <a:xfrm>
            <a:off x="4195763" y="3098553"/>
            <a:ext cx="19199225" cy="1136650"/>
          </a:xfrm>
          <a:prstGeom prst="rect">
            <a:avLst/>
          </a:prstGeom>
          <a:noFill/>
          <a:ln w="9525">
            <a:noFill/>
          </a:ln>
        </p:spPr>
        <p:txBody>
          <a:bodyPr wrap="square" anchor="t">
            <a:spAutoFit/>
          </a:bodyPr>
          <a:lstStyle/>
          <a:p>
            <a:r>
              <a:rPr lang="en-US" altLang="zh-CN" sz="3200" dirty="0">
                <a:latin typeface="Arial" panose="020B0604020202020204" pitchFamily="34" charset="0"/>
                <a:ea typeface="宋体" panose="02010600030101010101" pitchFamily="2" charset="-122"/>
              </a:rPr>
              <a:t>School of Electrical and Information Engineering, Jiangsu University, Zhenjiang</a:t>
            </a:r>
            <a:r>
              <a:rPr lang="en-US" altLang="zh-CN" sz="3600" dirty="0">
                <a:latin typeface="Arial" panose="020B0604020202020204" pitchFamily="34" charset="0"/>
                <a:ea typeface="宋体" panose="02010600030101010101" pitchFamily="2" charset="-122"/>
              </a:rPr>
              <a:t> </a:t>
            </a:r>
            <a:r>
              <a:rPr lang="en-US" altLang="zh-CN" sz="3200" dirty="0">
                <a:latin typeface="Arial" panose="020B0604020202020204" pitchFamily="34" charset="0"/>
                <a:ea typeface="宋体" panose="02010600030101010101" pitchFamily="2" charset="-122"/>
              </a:rPr>
              <a:t>212013, Jiangsu, China</a:t>
            </a:r>
            <a:endParaRPr lang="en-US" altLang="zh-CN" sz="3200" dirty="0">
              <a:latin typeface="Arial" panose="020B0604020202020204" pitchFamily="34" charset="0"/>
              <a:ea typeface="宋体" panose="02010600030101010101" pitchFamily="2" charset="-122"/>
            </a:endParaRPr>
          </a:p>
          <a:p>
            <a:endParaRPr lang="en-US" altLang="zh-CN" sz="3200" dirty="0">
              <a:latin typeface="Arial" panose="020B0604020202020204" pitchFamily="34" charset="0"/>
              <a:ea typeface="宋体" panose="02010600030101010101" pitchFamily="2" charset="-122"/>
            </a:endParaRPr>
          </a:p>
        </p:txBody>
      </p:sp>
      <p:sp>
        <p:nvSpPr>
          <p:cNvPr id="3082" name="矩形 10"/>
          <p:cNvSpPr/>
          <p:nvPr/>
        </p:nvSpPr>
        <p:spPr>
          <a:xfrm>
            <a:off x="26438225" y="2166938"/>
            <a:ext cx="13692188" cy="1446212"/>
          </a:xfrm>
          <a:prstGeom prst="rect">
            <a:avLst/>
          </a:prstGeom>
          <a:noFill/>
          <a:ln w="9525">
            <a:noFill/>
          </a:ln>
        </p:spPr>
        <p:txBody>
          <a:bodyPr wrap="square" anchor="t">
            <a:spAutoFit/>
          </a:bodyPr>
          <a:lstStyle/>
          <a:p>
            <a:r>
              <a:rPr lang="en-US" altLang="zh-CN" sz="4400" dirty="0">
                <a:solidFill>
                  <a:srgbClr val="FF0000"/>
                </a:solidFill>
                <a:latin typeface="Times New Roman" panose="02020603050405020304" pitchFamily="18" charset="0"/>
                <a:ea typeface="宋体" panose="02010600030101010101" pitchFamily="2" charset="-122"/>
              </a:rPr>
              <a:t>26th International Conference on Magnet Technology</a:t>
            </a:r>
            <a:endParaRPr lang="en-US" altLang="zh-CN" sz="4800" dirty="0">
              <a:solidFill>
                <a:srgbClr val="FF0000"/>
              </a:solidFill>
              <a:latin typeface="Times New Roman" panose="02020603050405020304" pitchFamily="18" charset="0"/>
              <a:ea typeface="宋体" panose="02010600030101010101" pitchFamily="2" charset="-122"/>
            </a:endParaRPr>
          </a:p>
          <a:p>
            <a:r>
              <a:rPr lang="en-US" altLang="zh-CN" sz="4400">
                <a:solidFill>
                  <a:srgbClr val="FF0000"/>
                </a:solidFill>
                <a:latin typeface="Times New Roman" panose="02020603050405020304" pitchFamily="18" charset="0"/>
                <a:ea typeface="宋体" panose="02010600030101010101" pitchFamily="2" charset="-122"/>
              </a:rPr>
              <a:t>Poster ID </a:t>
            </a:r>
            <a:r>
              <a:rPr lang="en-US" altLang="zh-CN" sz="4400" smtClean="0">
                <a:solidFill>
                  <a:srgbClr val="FF0000"/>
                </a:solidFill>
                <a:latin typeface="Times New Roman" panose="02020603050405020304" pitchFamily="18" charset="0"/>
                <a:ea typeface="宋体" panose="02010600030101010101" pitchFamily="2" charset="-122"/>
              </a:rPr>
              <a:t>:</a:t>
            </a:r>
            <a:r>
              <a:rPr lang="en-US" altLang="zh-CN" sz="4400" smtClean="0">
                <a:solidFill>
                  <a:srgbClr val="FF0000"/>
                </a:solidFill>
                <a:latin typeface="Times New Roman" panose="02020603050405020304" pitchFamily="18" charset="0"/>
              </a:rPr>
              <a:t>Tue</a:t>
            </a:r>
            <a:r>
              <a:rPr lang="en-US" altLang="zh-CN" sz="4400" smtClean="0">
                <a:solidFill>
                  <a:srgbClr val="FF0000"/>
                </a:solidFill>
                <a:latin typeface="Times New Roman" panose="02020603050405020304" pitchFamily="18" charset="0"/>
                <a:ea typeface="宋体" panose="02010600030101010101" pitchFamily="2" charset="-122"/>
              </a:rPr>
              <a:t>-Mo-Po2.12-02(Poster </a:t>
            </a:r>
            <a:r>
              <a:rPr lang="en-US" altLang="zh-CN" sz="4400">
                <a:solidFill>
                  <a:srgbClr val="FF0000"/>
                </a:solidFill>
                <a:latin typeface="Times New Roman" panose="02020603050405020304" pitchFamily="18" charset="0"/>
                <a:ea typeface="宋体" panose="02010600030101010101" pitchFamily="2" charset="-122"/>
              </a:rPr>
              <a:t>Session)</a:t>
            </a:r>
            <a:endParaRPr lang="en-US" altLang="zh-CN" sz="4400" b="1" dirty="0">
              <a:solidFill>
                <a:srgbClr val="FF0000"/>
              </a:solidFill>
              <a:latin typeface="Times New Roman" panose="02020603050405020304" pitchFamily="18" charset="0"/>
              <a:ea typeface="宋体" panose="02010600030101010101" pitchFamily="2" charset="-122"/>
            </a:endParaRPr>
          </a:p>
        </p:txBody>
      </p:sp>
      <p:grpSp>
        <p:nvGrpSpPr>
          <p:cNvPr id="3083" name="Group 43"/>
          <p:cNvGrpSpPr/>
          <p:nvPr/>
        </p:nvGrpSpPr>
        <p:grpSpPr>
          <a:xfrm>
            <a:off x="496888" y="4187828"/>
            <a:ext cx="20293012" cy="647858"/>
            <a:chOff x="627221" y="5489320"/>
            <a:chExt cx="14901874" cy="821090"/>
          </a:xfrm>
        </p:grpSpPr>
        <p:sp>
          <p:nvSpPr>
            <p:cNvPr id="15" name="Rectangle 12"/>
            <p:cNvSpPr/>
            <p:nvPr/>
          </p:nvSpPr>
          <p:spPr>
            <a:xfrm>
              <a:off x="627221" y="5489320"/>
              <a:ext cx="14901874" cy="821090"/>
            </a:xfrm>
            <a:prstGeom prst="rect">
              <a:avLst/>
            </a:prstGeom>
            <a:solidFill>
              <a:srgbClr val="8F96B3"/>
            </a:solidFill>
            <a:ln>
              <a:solidFill>
                <a:srgbClr val="8F96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solidFill>
                  <a:schemeClr val="bg1"/>
                </a:solidFill>
              </a:endParaRPr>
            </a:p>
          </p:txBody>
        </p:sp>
        <p:sp>
          <p:nvSpPr>
            <p:cNvPr id="3086" name="TextBox 15"/>
            <p:cNvSpPr txBox="1"/>
            <p:nvPr/>
          </p:nvSpPr>
          <p:spPr>
            <a:xfrm>
              <a:off x="6114895" y="5569014"/>
              <a:ext cx="3928052" cy="661702"/>
            </a:xfrm>
            <a:prstGeom prst="rect">
              <a:avLst/>
            </a:prstGeom>
            <a:noFill/>
            <a:ln w="9525">
              <a:noFill/>
            </a:ln>
          </p:spPr>
          <p:txBody>
            <a:bodyPr wrap="square" anchor="t">
              <a:spAutoFit/>
            </a:bodyPr>
            <a:lstStyle/>
            <a:p>
              <a:pPr algn="ctr"/>
              <a:r>
                <a:rPr lang="en-GB" altLang="zh-CN" sz="2800" b="1" dirty="0">
                  <a:solidFill>
                    <a:schemeClr val="bg1"/>
                  </a:solidFill>
                  <a:latin typeface="Arial" panose="020B0604020202020204" pitchFamily="34" charset="0"/>
                  <a:ea typeface="宋体" panose="02010600030101010101" pitchFamily="2" charset="-122"/>
                </a:rPr>
                <a:t>Background</a:t>
              </a:r>
              <a:endParaRPr lang="en-GB" altLang="zh-CN" sz="4000" b="1" dirty="0">
                <a:solidFill>
                  <a:schemeClr val="bg1"/>
                </a:solidFill>
                <a:latin typeface="Arial" panose="020B0604020202020204" pitchFamily="34" charset="0"/>
                <a:ea typeface="宋体" panose="02010600030101010101" pitchFamily="2" charset="-122"/>
              </a:endParaRPr>
            </a:p>
          </p:txBody>
        </p:sp>
      </p:grpSp>
      <p:sp>
        <p:nvSpPr>
          <p:cNvPr id="61" name="Rectangle 7"/>
          <p:cNvSpPr/>
          <p:nvPr/>
        </p:nvSpPr>
        <p:spPr>
          <a:xfrm>
            <a:off x="496888" y="4802187"/>
            <a:ext cx="20293012" cy="14333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600" strike="noStrike" noProof="1"/>
          </a:p>
        </p:txBody>
      </p:sp>
      <p:grpSp>
        <p:nvGrpSpPr>
          <p:cNvPr id="28" name="Group 43"/>
          <p:cNvGrpSpPr/>
          <p:nvPr/>
        </p:nvGrpSpPr>
        <p:grpSpPr>
          <a:xfrm>
            <a:off x="496888" y="7361686"/>
            <a:ext cx="20293012" cy="1201654"/>
            <a:chOff x="627221" y="5489320"/>
            <a:chExt cx="14901874" cy="1522966"/>
          </a:xfrm>
        </p:grpSpPr>
        <p:sp>
          <p:nvSpPr>
            <p:cNvPr id="29" name="Rectangle 12"/>
            <p:cNvSpPr/>
            <p:nvPr/>
          </p:nvSpPr>
          <p:spPr>
            <a:xfrm>
              <a:off x="627221" y="5489320"/>
              <a:ext cx="14901874" cy="821090"/>
            </a:xfrm>
            <a:prstGeom prst="rect">
              <a:avLst/>
            </a:prstGeom>
            <a:solidFill>
              <a:srgbClr val="8F96B3"/>
            </a:solidFill>
            <a:ln>
              <a:solidFill>
                <a:srgbClr val="8F96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solidFill>
                  <a:schemeClr val="bg1"/>
                </a:solidFill>
              </a:endParaRPr>
            </a:p>
          </p:txBody>
        </p:sp>
        <p:sp>
          <p:nvSpPr>
            <p:cNvPr id="32" name="TextBox 15"/>
            <p:cNvSpPr txBox="1"/>
            <p:nvPr/>
          </p:nvSpPr>
          <p:spPr>
            <a:xfrm>
              <a:off x="6114895" y="5569014"/>
              <a:ext cx="3928052" cy="1443272"/>
            </a:xfrm>
            <a:prstGeom prst="rect">
              <a:avLst/>
            </a:prstGeom>
            <a:noFill/>
            <a:ln w="9525">
              <a:noFill/>
            </a:ln>
          </p:spPr>
          <p:txBody>
            <a:bodyPr wrap="square" anchor="t">
              <a:spAutoFit/>
            </a:bodyPr>
            <a:lstStyle/>
            <a:p>
              <a:pPr algn="ctr"/>
              <a:r>
                <a:rPr lang="en-GB" altLang="zh-CN" sz="2800" b="1" dirty="0" smtClean="0">
                  <a:solidFill>
                    <a:schemeClr val="bg1"/>
                  </a:solidFill>
                </a:rPr>
                <a:t>Motor </a:t>
              </a:r>
              <a:r>
                <a:rPr lang="en-GB" altLang="zh-CN" sz="2800" b="1" dirty="0">
                  <a:solidFill>
                    <a:schemeClr val="bg1"/>
                  </a:solidFill>
                </a:rPr>
                <a:t>Topology</a:t>
              </a:r>
              <a:endParaRPr lang="en-GB" altLang="zh-CN" sz="2800" b="1" dirty="0">
                <a:solidFill>
                  <a:schemeClr val="bg1"/>
                </a:solidFill>
              </a:endParaRPr>
            </a:p>
            <a:p>
              <a:pPr algn="ctr"/>
              <a:endParaRPr lang="en-GB" altLang="zh-CN" sz="4000" b="1" dirty="0">
                <a:solidFill>
                  <a:schemeClr val="bg1"/>
                </a:solidFill>
                <a:latin typeface="Arial" panose="020B0604020202020204" pitchFamily="34" charset="0"/>
                <a:ea typeface="宋体" panose="02010600030101010101" pitchFamily="2" charset="-122"/>
              </a:endParaRPr>
            </a:p>
          </p:txBody>
        </p:sp>
      </p:grpSp>
      <p:sp>
        <p:nvSpPr>
          <p:cNvPr id="34" name="TextBox 40"/>
          <p:cNvSpPr txBox="1"/>
          <p:nvPr/>
        </p:nvSpPr>
        <p:spPr>
          <a:xfrm>
            <a:off x="496888" y="4860563"/>
            <a:ext cx="20293012" cy="2308324"/>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In </a:t>
            </a:r>
            <a:r>
              <a:rPr lang="en-US" altLang="zh-CN" sz="2400" dirty="0">
                <a:latin typeface="Times New Roman" panose="02020603050405020304" pitchFamily="18" charset="0"/>
                <a:cs typeface="Times New Roman" panose="02020603050405020304" pitchFamily="18" charset="0"/>
              </a:rPr>
              <a:t>the past two decades, a </a:t>
            </a:r>
            <a:r>
              <a:rPr lang="en-US" altLang="zh-CN" sz="2400" dirty="0" err="1">
                <a:latin typeface="Times New Roman" panose="02020603050405020304" pitchFamily="18" charset="0"/>
                <a:cs typeface="Times New Roman" panose="02020603050405020304" pitchFamily="18" charset="0"/>
              </a:rPr>
              <a:t>bearingless</a:t>
            </a:r>
            <a:r>
              <a:rPr lang="en-US" altLang="zh-CN" sz="2400" dirty="0">
                <a:latin typeface="Times New Roman" panose="02020603050405020304" pitchFamily="18" charset="0"/>
                <a:cs typeface="Times New Roman" panose="02020603050405020304" pitchFamily="18" charset="0"/>
              </a:rPr>
              <a:t> synchronous reluctance motor (</a:t>
            </a:r>
            <a:r>
              <a:rPr lang="en-US" altLang="zh-CN" sz="2400" dirty="0" err="1">
                <a:latin typeface="Times New Roman" panose="02020603050405020304" pitchFamily="18" charset="0"/>
                <a:cs typeface="Times New Roman" panose="02020603050405020304" pitchFamily="18" charset="0"/>
              </a:rPr>
              <a:t>BSynRM</a:t>
            </a:r>
            <a:r>
              <a:rPr lang="en-US" altLang="zh-CN" sz="2400" dirty="0">
                <a:latin typeface="Times New Roman" panose="02020603050405020304" pitchFamily="18" charset="0"/>
                <a:cs typeface="Times New Roman" panose="02020603050405020304" pitchFamily="18" charset="0"/>
              </a:rPr>
              <a:t>) was proposed and developed. The </a:t>
            </a:r>
            <a:r>
              <a:rPr lang="en-US" altLang="zh-CN" sz="2400" dirty="0" err="1">
                <a:latin typeface="Times New Roman" panose="02020603050405020304" pitchFamily="18" charset="0"/>
                <a:cs typeface="Times New Roman" panose="02020603050405020304" pitchFamily="18" charset="0"/>
              </a:rPr>
              <a:t>BSynRMs</a:t>
            </a:r>
            <a:r>
              <a:rPr lang="en-US" altLang="zh-CN" sz="2400" dirty="0">
                <a:latin typeface="Times New Roman" panose="02020603050405020304" pitchFamily="18" charset="0"/>
                <a:cs typeface="Times New Roman" panose="02020603050405020304" pitchFamily="18" charset="0"/>
              </a:rPr>
              <a:t> have broad application prospects in vacuum, high speed, high precision and many other industrial fields. The permanent magnet assisted </a:t>
            </a:r>
            <a:r>
              <a:rPr lang="en-US" altLang="zh-CN" sz="2400" dirty="0" err="1">
                <a:latin typeface="Times New Roman" panose="02020603050405020304" pitchFamily="18" charset="0"/>
                <a:cs typeface="Times New Roman" panose="02020603050405020304" pitchFamily="18" charset="0"/>
              </a:rPr>
              <a:t>bearingless</a:t>
            </a:r>
            <a:r>
              <a:rPr lang="en-US" altLang="zh-CN" sz="2400" dirty="0">
                <a:latin typeface="Times New Roman" panose="02020603050405020304" pitchFamily="18" charset="0"/>
                <a:cs typeface="Times New Roman" panose="02020603050405020304" pitchFamily="18" charset="0"/>
              </a:rPr>
              <a:t> synchronous reluctance motor (</a:t>
            </a:r>
            <a:r>
              <a:rPr lang="en-US" altLang="zh-CN" sz="2400" dirty="0" err="1">
                <a:latin typeface="Times New Roman" panose="02020603050405020304" pitchFamily="18" charset="0"/>
                <a:cs typeface="Times New Roman" panose="02020603050405020304" pitchFamily="18" charset="0"/>
              </a:rPr>
              <a:t>PMa-BSynRM</a:t>
            </a:r>
            <a:r>
              <a:rPr lang="en-US" altLang="zh-CN" sz="2400" dirty="0">
                <a:latin typeface="Times New Roman" panose="02020603050405020304" pitchFamily="18" charset="0"/>
                <a:cs typeface="Times New Roman" panose="02020603050405020304" pitchFamily="18" charset="0"/>
              </a:rPr>
              <a:t>) has higher torque and power factor than </a:t>
            </a:r>
            <a:r>
              <a:rPr lang="en-US" altLang="zh-CN" sz="2400" dirty="0" err="1">
                <a:latin typeface="Times New Roman" panose="02020603050405020304" pitchFamily="18" charset="0"/>
                <a:cs typeface="Times New Roman" panose="02020603050405020304" pitchFamily="18" charset="0"/>
              </a:rPr>
              <a:t>BSynRM</a:t>
            </a:r>
            <a:r>
              <a:rPr lang="en-US" altLang="zh-CN" sz="2400" dirty="0">
                <a:latin typeface="Times New Roman" panose="02020603050405020304" pitchFamily="18" charset="0"/>
                <a:cs typeface="Times New Roman" panose="02020603050405020304" pitchFamily="18" charset="0"/>
              </a:rPr>
              <a:t>, which has multi-flux barriers rotors with permanent magnet. However, conventional </a:t>
            </a:r>
            <a:r>
              <a:rPr lang="en-US" altLang="zh-CN" sz="2400" dirty="0" err="1">
                <a:latin typeface="Times New Roman" panose="02020603050405020304" pitchFamily="18" charset="0"/>
                <a:cs typeface="Times New Roman" panose="02020603050405020304" pitchFamily="18" charset="0"/>
              </a:rPr>
              <a:t>PMa-BSynRMs</a:t>
            </a:r>
            <a:r>
              <a:rPr lang="en-US" altLang="zh-CN" sz="2400" dirty="0">
                <a:latin typeface="Times New Roman" panose="02020603050405020304" pitchFamily="18" charset="0"/>
                <a:cs typeface="Times New Roman" panose="02020603050405020304" pitchFamily="18" charset="0"/>
              </a:rPr>
              <a:t> have suspension force windings and torque windings in the stator, and their reliability may be restricted by the complexity of stator windings and lack of the compactness of the motor structure. To balance the contradictions mentioned above, a novel permanent magnet assisted single winding </a:t>
            </a:r>
            <a:r>
              <a:rPr lang="en-US" altLang="zh-CN" sz="2400" dirty="0" err="1">
                <a:latin typeface="Times New Roman" panose="02020603050405020304" pitchFamily="18" charset="0"/>
                <a:cs typeface="Times New Roman" panose="02020603050405020304" pitchFamily="18" charset="0"/>
              </a:rPr>
              <a:t>bearingless</a:t>
            </a:r>
            <a:r>
              <a:rPr lang="en-US" altLang="zh-CN" sz="2400" dirty="0">
                <a:latin typeface="Times New Roman" panose="02020603050405020304" pitchFamily="18" charset="0"/>
                <a:cs typeface="Times New Roman" panose="02020603050405020304" pitchFamily="18" charset="0"/>
              </a:rPr>
              <a:t> </a:t>
            </a:r>
            <a:r>
              <a:rPr lang="en-US" altLang="zh-CN" sz="2400" dirty="0" smtClean="0">
                <a:latin typeface="Times New Roman" panose="02020603050405020304" pitchFamily="18" charset="0"/>
                <a:cs typeface="Times New Roman" panose="02020603050405020304" pitchFamily="18" charset="0"/>
              </a:rPr>
              <a:t>synchronous </a:t>
            </a:r>
            <a:r>
              <a:rPr lang="en-US" altLang="zh-CN" sz="2400" dirty="0">
                <a:latin typeface="Times New Roman" panose="02020603050405020304" pitchFamily="18" charset="0"/>
                <a:cs typeface="Times New Roman" panose="02020603050405020304" pitchFamily="18" charset="0"/>
              </a:rPr>
              <a:t>reluctance motor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proposed</a:t>
            </a:r>
            <a:r>
              <a:rPr lang="en-US" altLang="zh-CN"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sp>
        <p:nvSpPr>
          <p:cNvPr id="37" name="TextBox 40"/>
          <p:cNvSpPr txBox="1"/>
          <p:nvPr/>
        </p:nvSpPr>
        <p:spPr>
          <a:xfrm>
            <a:off x="496887" y="8073047"/>
            <a:ext cx="9751425" cy="3416320"/>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The </a:t>
            </a:r>
            <a:r>
              <a:rPr lang="en-US" altLang="zh-CN" sz="2400" dirty="0">
                <a:latin typeface="Times New Roman" panose="02020603050405020304" pitchFamily="18" charset="0"/>
                <a:cs typeface="Times New Roman" panose="02020603050405020304" pitchFamily="18" charset="0"/>
              </a:rPr>
              <a:t>rotor of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s is supported by a self-aligning ball bearing, which makes the left end of rotating shaft be fixed in axial direction and the radial 2-degree-of-freedom is flexible. At right end of rotating shaft is equipped with auxiliary rolling bearing, and there is a certain gap between rotating shaft and auxiliary rolling bearing for suspension operation. When appropriate suspension force current is given, rotor can be suspended steadily from the auxiliary bearing. In addition, the eddy current sensors and photoelectric encoder are installed at both ends of rotating shaft and they are used to measure displacement and velocity respectively</a:t>
            </a:r>
            <a:r>
              <a:rPr lang="en-US" altLang="zh-CN"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pic>
        <p:nvPicPr>
          <p:cNvPr id="38"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48313" y="8185815"/>
            <a:ext cx="9924912" cy="34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43"/>
          <p:cNvGrpSpPr/>
          <p:nvPr/>
        </p:nvGrpSpPr>
        <p:grpSpPr>
          <a:xfrm>
            <a:off x="483644" y="11682380"/>
            <a:ext cx="20293012" cy="1201654"/>
            <a:chOff x="627221" y="5489320"/>
            <a:chExt cx="14901874" cy="1522966"/>
          </a:xfrm>
        </p:grpSpPr>
        <p:sp>
          <p:nvSpPr>
            <p:cNvPr id="40" name="Rectangle 12"/>
            <p:cNvSpPr/>
            <p:nvPr/>
          </p:nvSpPr>
          <p:spPr>
            <a:xfrm>
              <a:off x="627221" y="5489320"/>
              <a:ext cx="14901874" cy="821090"/>
            </a:xfrm>
            <a:prstGeom prst="rect">
              <a:avLst/>
            </a:prstGeom>
            <a:solidFill>
              <a:srgbClr val="8F96B3"/>
            </a:solidFill>
            <a:ln>
              <a:solidFill>
                <a:srgbClr val="8F96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solidFill>
                  <a:schemeClr val="bg1"/>
                </a:solidFill>
              </a:endParaRPr>
            </a:p>
          </p:txBody>
        </p:sp>
        <p:sp>
          <p:nvSpPr>
            <p:cNvPr id="42" name="TextBox 15"/>
            <p:cNvSpPr txBox="1"/>
            <p:nvPr/>
          </p:nvSpPr>
          <p:spPr>
            <a:xfrm>
              <a:off x="4645950" y="5569014"/>
              <a:ext cx="6885781" cy="1443272"/>
            </a:xfrm>
            <a:prstGeom prst="rect">
              <a:avLst/>
            </a:prstGeom>
            <a:noFill/>
            <a:ln w="9525">
              <a:noFill/>
            </a:ln>
          </p:spPr>
          <p:txBody>
            <a:bodyPr wrap="square" anchor="t">
              <a:spAutoFit/>
            </a:bodyPr>
            <a:lstStyle/>
            <a:p>
              <a:pPr algn="ctr"/>
              <a:r>
                <a:rPr lang="en-US" altLang="zh-CN" sz="2800" b="1" dirty="0" smtClean="0">
                  <a:solidFill>
                    <a:schemeClr val="bg1"/>
                  </a:solidFill>
                </a:rPr>
                <a:t>Operation </a:t>
              </a:r>
              <a:r>
                <a:rPr lang="en-US" altLang="zh-CN" sz="2800" b="1" dirty="0">
                  <a:solidFill>
                    <a:schemeClr val="bg1"/>
                  </a:solidFill>
                </a:rPr>
                <a:t>Principle of the </a:t>
              </a:r>
              <a:r>
                <a:rPr lang="en-US" altLang="zh-CN" sz="2800" b="1" dirty="0" err="1">
                  <a:solidFill>
                    <a:schemeClr val="bg1"/>
                  </a:solidFill>
                </a:rPr>
                <a:t>PMa-SWBSynRM</a:t>
              </a:r>
              <a:endParaRPr lang="en-US" altLang="zh-CN" sz="2800" b="1" dirty="0">
                <a:solidFill>
                  <a:schemeClr val="bg1"/>
                </a:solidFill>
              </a:endParaRPr>
            </a:p>
            <a:p>
              <a:pPr algn="ctr"/>
              <a:endParaRPr lang="en-GB" altLang="zh-CN" sz="4000" b="1" dirty="0">
                <a:solidFill>
                  <a:schemeClr val="bg1"/>
                </a:solidFill>
                <a:latin typeface="Arial" panose="020B0604020202020204" pitchFamily="34" charset="0"/>
                <a:ea typeface="宋体" panose="02010600030101010101" pitchFamily="2" charset="-122"/>
              </a:endParaRPr>
            </a:p>
          </p:txBody>
        </p:sp>
      </p:grpSp>
      <p:sp>
        <p:nvSpPr>
          <p:cNvPr id="43" name="TextBox 40"/>
          <p:cNvSpPr txBox="1"/>
          <p:nvPr/>
        </p:nvSpPr>
        <p:spPr>
          <a:xfrm>
            <a:off x="483644" y="12421403"/>
            <a:ext cx="9764668" cy="3416320"/>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Each </a:t>
            </a:r>
            <a:r>
              <a:rPr lang="en-US" altLang="zh-CN" sz="2400" dirty="0">
                <a:latin typeface="Times New Roman" panose="02020603050405020304" pitchFamily="18" charset="0"/>
                <a:cs typeface="Times New Roman" panose="02020603050405020304" pitchFamily="18" charset="0"/>
              </a:rPr>
              <a:t>phase winding account for 4 grooves, and the adjacent two stator grooves are the same phase windings. Moreover, the spatial angle of the adjacent phase of each group of three-phase winding units is 2π/3, and each phase windings is </a:t>
            </a:r>
            <a:r>
              <a:rPr lang="en-US" altLang="zh-CN" sz="2400" dirty="0" smtClean="0">
                <a:latin typeface="Times New Roman" panose="02020603050405020304" pitchFamily="18" charset="0"/>
                <a:cs typeface="Times New Roman" panose="02020603050405020304" pitchFamily="18" charset="0"/>
              </a:rPr>
              <a:t>arranged </a:t>
            </a:r>
            <a:r>
              <a:rPr lang="en-US" altLang="zh-CN" sz="2400" dirty="0">
                <a:latin typeface="Times New Roman" panose="02020603050405020304" pitchFamily="18" charset="0"/>
                <a:cs typeface="Times New Roman" panose="02020603050405020304" pitchFamily="18" charset="0"/>
              </a:rPr>
              <a:t>in turn. Fig. 3 shows that two 3-phase windings are connected at the end of the corresponding phase windings and the connection is drawn out of the middle line to form a T-shaped winding structure. The bad consequence of high </a:t>
            </a:r>
            <a:r>
              <a:rPr lang="en-US" altLang="zh-CN" sz="2400" dirty="0" smtClean="0">
                <a:latin typeface="Times New Roman" panose="02020603050405020304" pitchFamily="18" charset="0"/>
                <a:cs typeface="Times New Roman" panose="02020603050405020304" pitchFamily="18" charset="0"/>
              </a:rPr>
              <a:t>induced </a:t>
            </a:r>
            <a:r>
              <a:rPr lang="en-US" altLang="zh-CN" sz="2400" dirty="0">
                <a:latin typeface="Times New Roman" panose="02020603050405020304" pitchFamily="18" charset="0"/>
                <a:cs typeface="Times New Roman" panose="02020603050405020304" pitchFamily="18" charset="0"/>
              </a:rPr>
              <a:t>electromotive force on current of suspension force in windings can be reduced by the T-shaped single winding </a:t>
            </a:r>
            <a:r>
              <a:rPr lang="en-US" altLang="zh-CN" sz="2400" dirty="0" smtClean="0">
                <a:latin typeface="Times New Roman" panose="02020603050405020304" pitchFamily="18" charset="0"/>
                <a:cs typeface="Times New Roman" panose="02020603050405020304" pitchFamily="18" charset="0"/>
              </a:rPr>
              <a:t>structure.</a:t>
            </a:r>
            <a:endParaRPr lang="en-US" altLang="zh-CN" sz="2400" dirty="0">
              <a:latin typeface="Times New Roman" panose="02020603050405020304" pitchFamily="18" charset="0"/>
              <a:cs typeface="Times New Roman" panose="02020603050405020304" pitchFamily="18" charset="0"/>
            </a:endParaRPr>
          </a:p>
        </p:txBody>
      </p:sp>
      <p:pic>
        <p:nvPicPr>
          <p:cNvPr id="44"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09801" y="12415145"/>
            <a:ext cx="8646682" cy="345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1756" y="15858628"/>
            <a:ext cx="3092896" cy="3092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 name="Group 43"/>
          <p:cNvGrpSpPr/>
          <p:nvPr/>
        </p:nvGrpSpPr>
        <p:grpSpPr>
          <a:xfrm>
            <a:off x="21091176" y="4193548"/>
            <a:ext cx="19970578" cy="595784"/>
            <a:chOff x="627221" y="5489321"/>
            <a:chExt cx="14901874" cy="654320"/>
          </a:xfrm>
        </p:grpSpPr>
        <p:sp>
          <p:nvSpPr>
            <p:cNvPr id="48" name="Rectangle 12"/>
            <p:cNvSpPr/>
            <p:nvPr/>
          </p:nvSpPr>
          <p:spPr>
            <a:xfrm>
              <a:off x="627221" y="5489321"/>
              <a:ext cx="14901874" cy="636172"/>
            </a:xfrm>
            <a:prstGeom prst="rect">
              <a:avLst/>
            </a:prstGeom>
            <a:solidFill>
              <a:srgbClr val="8F96B3"/>
            </a:solidFill>
            <a:ln>
              <a:solidFill>
                <a:srgbClr val="8F96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solidFill>
                  <a:schemeClr val="bg1"/>
                </a:solidFill>
              </a:endParaRPr>
            </a:p>
          </p:txBody>
        </p:sp>
        <p:sp>
          <p:nvSpPr>
            <p:cNvPr id="49" name="TextBox 15"/>
            <p:cNvSpPr txBox="1"/>
            <p:nvPr/>
          </p:nvSpPr>
          <p:spPr>
            <a:xfrm>
              <a:off x="4217366" y="5569014"/>
              <a:ext cx="7720455" cy="574627"/>
            </a:xfrm>
            <a:prstGeom prst="rect">
              <a:avLst/>
            </a:prstGeom>
            <a:noFill/>
            <a:ln w="9525">
              <a:noFill/>
            </a:ln>
          </p:spPr>
          <p:txBody>
            <a:bodyPr wrap="square" anchor="t">
              <a:spAutoFit/>
            </a:bodyPr>
            <a:lstStyle/>
            <a:p>
              <a:pPr algn="ctr"/>
              <a:r>
                <a:rPr lang="en-GB" altLang="zh-CN" sz="2800" b="1" dirty="0" smtClean="0">
                  <a:solidFill>
                    <a:schemeClr val="bg1"/>
                  </a:solidFill>
                </a:rPr>
                <a:t>Finite </a:t>
              </a:r>
              <a:r>
                <a:rPr lang="en-GB" altLang="zh-CN" sz="2800" b="1" dirty="0">
                  <a:solidFill>
                    <a:schemeClr val="bg1"/>
                  </a:solidFill>
                </a:rPr>
                <a:t>Element  </a:t>
              </a:r>
              <a:r>
                <a:rPr lang="en-GB" altLang="zh-CN" sz="2800" b="1" dirty="0" smtClean="0">
                  <a:solidFill>
                    <a:schemeClr val="bg1"/>
                  </a:solidFill>
                </a:rPr>
                <a:t>Analysis</a:t>
              </a:r>
              <a:endParaRPr lang="en-GB" altLang="zh-CN" sz="4000" b="1" dirty="0">
                <a:solidFill>
                  <a:schemeClr val="bg1"/>
                </a:solidFill>
                <a:latin typeface="Arial" panose="020B0604020202020204" pitchFamily="34" charset="0"/>
                <a:ea typeface="宋体" panose="02010600030101010101" pitchFamily="2" charset="-122"/>
              </a:endParaRPr>
            </a:p>
          </p:txBody>
        </p:sp>
      </p:grpSp>
      <p:sp>
        <p:nvSpPr>
          <p:cNvPr id="46" name="TextBox 40"/>
          <p:cNvSpPr txBox="1"/>
          <p:nvPr/>
        </p:nvSpPr>
        <p:spPr>
          <a:xfrm>
            <a:off x="5449963" y="15675457"/>
            <a:ext cx="15326693" cy="3416320"/>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The </a:t>
            </a:r>
            <a:r>
              <a:rPr lang="en-US" altLang="zh-CN" sz="2400" dirty="0">
                <a:latin typeface="Times New Roman" panose="02020603050405020304" pitchFamily="18" charset="0"/>
                <a:cs typeface="Times New Roman" panose="02020603050405020304" pitchFamily="18" charset="0"/>
              </a:rPr>
              <a:t>torque generation principle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the same as that of the traditional synchronous reluctance motor.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enabled to operate at </a:t>
            </a:r>
            <a:r>
              <a:rPr lang="en-US" altLang="zh-CN" sz="2400" dirty="0" err="1">
                <a:latin typeface="Times New Roman" panose="02020603050405020304" pitchFamily="18" charset="0"/>
                <a:cs typeface="Times New Roman" panose="02020603050405020304" pitchFamily="18" charset="0"/>
              </a:rPr>
              <a:t>syn-chronous</a:t>
            </a:r>
            <a:r>
              <a:rPr lang="en-US" altLang="zh-CN" sz="2400" dirty="0">
                <a:latin typeface="Times New Roman" panose="02020603050405020304" pitchFamily="18" charset="0"/>
                <a:cs typeface="Times New Roman" panose="02020603050405020304" pitchFamily="18" charset="0"/>
              </a:rPr>
              <a:t> speed, owing to the difference between d- and q-axis magnetic reluctance making flux lines follow through the </a:t>
            </a:r>
            <a:r>
              <a:rPr lang="en-US" altLang="zh-CN" sz="2400" dirty="0" smtClean="0">
                <a:latin typeface="Times New Roman" panose="02020603050405020304" pitchFamily="18" charset="0"/>
                <a:cs typeface="Times New Roman" panose="02020603050405020304" pitchFamily="18" charset="0"/>
              </a:rPr>
              <a:t>given </a:t>
            </a:r>
            <a:r>
              <a:rPr lang="en-US" altLang="zh-CN" sz="2400" dirty="0">
                <a:latin typeface="Times New Roman" panose="02020603050405020304" pitchFamily="18" charset="0"/>
                <a:cs typeface="Times New Roman" panose="02020603050405020304" pitchFamily="18" charset="0"/>
              </a:rPr>
              <a:t>paths. Because of permanent magnet installed into the rotor, the permanent magnet torque is also included in the total torque.</a:t>
            </a:r>
            <a:endParaRPr lang="en-US" altLang="zh-CN" sz="2400" dirty="0">
              <a:latin typeface="Times New Roman" panose="02020603050405020304" pitchFamily="18" charset="0"/>
              <a:cs typeface="Times New Roman" panose="02020603050405020304" pitchFamily="18" charset="0"/>
            </a:endParaRPr>
          </a:p>
          <a:p>
            <a:pPr algn="just"/>
            <a:r>
              <a:rPr lang="en-US" altLang="zh-CN" sz="2400" dirty="0" smtClean="0">
                <a:latin typeface="Times New Roman" panose="02020603050405020304" pitchFamily="18" charset="0"/>
                <a:cs typeface="Times New Roman" panose="02020603050405020304" pitchFamily="18" charset="0"/>
              </a:rPr>
              <a:t>Two </a:t>
            </a:r>
            <a:r>
              <a:rPr lang="en-US" altLang="zh-CN" sz="2400" dirty="0">
                <a:latin typeface="Times New Roman" panose="02020603050405020304" pitchFamily="18" charset="0"/>
                <a:cs typeface="Times New Roman" panose="02020603050405020304" pitchFamily="18" charset="0"/>
              </a:rPr>
              <a:t>different sequences of currents are introduced into two three-phase windings at the same time to produce torque and suspension force. One current is the torque current, which is used to generate torque caused by the interaction of 4-polar magnetic fields owing to the permanent magnet in the rotor. The other current is the suspension force current, which is used to generate 2-polar magnetic fields to break the equilibrium magnetic field in the air gap, thus generating controllable </a:t>
            </a:r>
            <a:r>
              <a:rPr lang="en-US" altLang="zh-CN" sz="2400" dirty="0" err="1">
                <a:latin typeface="Times New Roman" panose="02020603050405020304" pitchFamily="18" charset="0"/>
                <a:cs typeface="Times New Roman" panose="02020603050405020304" pitchFamily="18" charset="0"/>
              </a:rPr>
              <a:t>radi</a:t>
            </a:r>
            <a:r>
              <a:rPr lang="en-US" altLang="zh-CN" sz="2400" dirty="0">
                <a:latin typeface="Times New Roman" panose="02020603050405020304" pitchFamily="18" charset="0"/>
                <a:cs typeface="Times New Roman" panose="02020603050405020304" pitchFamily="18" charset="0"/>
              </a:rPr>
              <a:t>-al suspension force</a:t>
            </a:r>
            <a:r>
              <a:rPr lang="en-US" altLang="zh-CN"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sp>
        <p:nvSpPr>
          <p:cNvPr id="35" name="Rectangle 7"/>
          <p:cNvSpPr/>
          <p:nvPr/>
        </p:nvSpPr>
        <p:spPr>
          <a:xfrm>
            <a:off x="21077107" y="4802187"/>
            <a:ext cx="12300512" cy="14333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p>
        </p:txBody>
      </p:sp>
      <p:sp>
        <p:nvSpPr>
          <p:cNvPr id="50" name="TextBox 40"/>
          <p:cNvSpPr txBox="1"/>
          <p:nvPr/>
        </p:nvSpPr>
        <p:spPr>
          <a:xfrm>
            <a:off x="21091176" y="4841404"/>
            <a:ext cx="12286443" cy="1569660"/>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The </a:t>
            </a:r>
            <a:r>
              <a:rPr lang="en-US" altLang="zh-CN" sz="2400" dirty="0">
                <a:latin typeface="Times New Roman" panose="02020603050405020304" pitchFamily="18" charset="0"/>
                <a:cs typeface="Times New Roman" panose="02020603050405020304" pitchFamily="18" charset="0"/>
              </a:rPr>
              <a:t>FEA has been done by </a:t>
            </a:r>
            <a:r>
              <a:rPr lang="en-US" altLang="zh-CN" sz="2400" dirty="0" err="1">
                <a:latin typeface="Times New Roman" panose="02020603050405020304" pitchFamily="18" charset="0"/>
                <a:cs typeface="Times New Roman" panose="02020603050405020304" pitchFamily="18" charset="0"/>
              </a:rPr>
              <a:t>Ansys</a:t>
            </a:r>
            <a:r>
              <a:rPr lang="en-US" altLang="zh-CN" sz="2400" dirty="0">
                <a:latin typeface="Times New Roman" panose="02020603050405020304" pitchFamily="18" charset="0"/>
                <a:cs typeface="Times New Roman" panose="02020603050405020304" pitchFamily="18" charset="0"/>
              </a:rPr>
              <a:t>/Maxwell. The solid line and the dashed line respectively </a:t>
            </a:r>
            <a:r>
              <a:rPr lang="en-US" altLang="zh-CN" sz="2400" dirty="0" err="1">
                <a:latin typeface="Times New Roman" panose="02020603050405020304" pitchFamily="18" charset="0"/>
                <a:cs typeface="Times New Roman" panose="02020603050405020304" pitchFamily="18" charset="0"/>
              </a:rPr>
              <a:t>repre</a:t>
            </a:r>
            <a:r>
              <a:rPr lang="en-US" altLang="zh-CN" sz="2400" dirty="0">
                <a:latin typeface="Times New Roman" panose="02020603050405020304" pitchFamily="18" charset="0"/>
                <a:cs typeface="Times New Roman" panose="02020603050405020304" pitchFamily="18" charset="0"/>
              </a:rPr>
              <a:t>-sent the no-load back-EMF generated by the torque current and the suspension force current, the magnitude of which is about 205 V and 32 V, respectively. As a result, the first </a:t>
            </a:r>
            <a:r>
              <a:rPr lang="en-US" altLang="zh-CN" sz="2400" dirty="0" smtClean="0">
                <a:latin typeface="Times New Roman" panose="02020603050405020304" pitchFamily="18" charset="0"/>
                <a:cs typeface="Times New Roman" panose="02020603050405020304" pitchFamily="18" charset="0"/>
              </a:rPr>
              <a:t>inverter </a:t>
            </a:r>
            <a:r>
              <a:rPr lang="en-US" altLang="zh-CN" sz="2400" dirty="0">
                <a:latin typeface="Times New Roman" panose="02020603050405020304" pitchFamily="18" charset="0"/>
                <a:cs typeface="Times New Roman" panose="02020603050405020304" pitchFamily="18" charset="0"/>
              </a:rPr>
              <a:t>terminal voltage amplitude only accounts for 14.3% of the terminal voltage of the second inverter. </a:t>
            </a:r>
            <a:endParaRPr lang="en-US" altLang="zh-CN" sz="2400" dirty="0">
              <a:latin typeface="Times New Roman" panose="02020603050405020304" pitchFamily="18" charset="0"/>
              <a:cs typeface="Times New Roman" panose="02020603050405020304" pitchFamily="18" charset="0"/>
            </a:endParaRPr>
          </a:p>
        </p:txBody>
      </p:sp>
      <p:pic>
        <p:nvPicPr>
          <p:cNvPr id="51" name="图片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42228" y="6425580"/>
            <a:ext cx="6533058" cy="3262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Box 40"/>
          <p:cNvSpPr txBox="1"/>
          <p:nvPr/>
        </p:nvSpPr>
        <p:spPr>
          <a:xfrm>
            <a:off x="21077933" y="9665940"/>
            <a:ext cx="12299686" cy="2677656"/>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The </a:t>
            </a:r>
            <a:r>
              <a:rPr lang="en-US" altLang="zh-CN" sz="2400" dirty="0">
                <a:latin typeface="Times New Roman" panose="02020603050405020304" pitchFamily="18" charset="0"/>
                <a:cs typeface="Times New Roman" panose="02020603050405020304" pitchFamily="18" charset="0"/>
              </a:rPr>
              <a:t>details of machine design parameters are presented the paper. In order to verify the performance of the proposed motor, the load angle from 0 to 90 step 5 are selected to calculate the average torques and suspension forces of the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and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The maximum torques of the two motors are around the angle of 45°. Meanwhile, the maximum torque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4.21 </a:t>
            </a:r>
            <a:r>
              <a:rPr lang="en-US" altLang="zh-CN" sz="2400" dirty="0" err="1">
                <a:latin typeface="Times New Roman" panose="02020603050405020304" pitchFamily="18" charset="0"/>
                <a:cs typeface="Times New Roman" panose="02020603050405020304" pitchFamily="18" charset="0"/>
              </a:rPr>
              <a:t>N·m</a:t>
            </a:r>
            <a:r>
              <a:rPr lang="en-US" altLang="zh-CN" sz="2400" dirty="0">
                <a:latin typeface="Times New Roman" panose="02020603050405020304" pitchFamily="18" charset="0"/>
                <a:cs typeface="Times New Roman" panose="02020603050405020304" pitchFamily="18" charset="0"/>
              </a:rPr>
              <a:t> smaller than 4.25 </a:t>
            </a:r>
            <a:r>
              <a:rPr lang="en-US" altLang="zh-CN" sz="2400" dirty="0" err="1">
                <a:latin typeface="Times New Roman" panose="02020603050405020304" pitchFamily="18" charset="0"/>
                <a:cs typeface="Times New Roman" panose="02020603050405020304" pitchFamily="18" charset="0"/>
              </a:rPr>
              <a:t>N·m</a:t>
            </a:r>
            <a:r>
              <a:rPr lang="en-US" altLang="zh-CN" sz="2400" dirty="0">
                <a:latin typeface="Times New Roman" panose="02020603050405020304" pitchFamily="18" charset="0"/>
                <a:cs typeface="Times New Roman" panose="02020603050405020304" pitchFamily="18" charset="0"/>
              </a:rPr>
              <a:t>, the maximum torque of the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Furthermore, the average suspension force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268.1 N, bigger than 226.7 N, the suspension force of the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pic>
        <p:nvPicPr>
          <p:cNvPr id="53" name="图片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38172" y="12402244"/>
            <a:ext cx="7971662" cy="32984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4" name="TextBox 40"/>
          <p:cNvSpPr txBox="1"/>
          <p:nvPr/>
        </p:nvSpPr>
        <p:spPr>
          <a:xfrm>
            <a:off x="33693204" y="4846628"/>
            <a:ext cx="7368549" cy="1938992"/>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The </a:t>
            </a:r>
            <a:r>
              <a:rPr lang="en-US" altLang="zh-CN" sz="2400" dirty="0">
                <a:latin typeface="Times New Roman" panose="02020603050405020304" pitchFamily="18" charset="0"/>
                <a:cs typeface="Times New Roman" panose="02020603050405020304" pitchFamily="18" charset="0"/>
              </a:rPr>
              <a:t>torque ripple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13.92%, which lightly lower than the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of 14.11%. However, the suspension force ripple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16.07% </a:t>
            </a:r>
            <a:r>
              <a:rPr lang="en-US" altLang="zh-CN" sz="2400" dirty="0" err="1">
                <a:latin typeface="Times New Roman" panose="02020603050405020304" pitchFamily="18" charset="0"/>
                <a:cs typeface="Times New Roman" panose="02020603050405020304" pitchFamily="18" charset="0"/>
              </a:rPr>
              <a:t>worce</a:t>
            </a:r>
            <a:r>
              <a:rPr lang="en-US" altLang="zh-CN" sz="2400" dirty="0">
                <a:latin typeface="Times New Roman" panose="02020603050405020304" pitchFamily="18" charset="0"/>
                <a:cs typeface="Times New Roman" panose="02020603050405020304" pitchFamily="18" charset="0"/>
              </a:rPr>
              <a:t> than that of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14.34</a:t>
            </a:r>
            <a:r>
              <a:rPr lang="en-US" altLang="zh-CN"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pic>
        <p:nvPicPr>
          <p:cNvPr id="55" name="图片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19298" y="6857628"/>
            <a:ext cx="7176858" cy="34564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7" name="TextBox 40"/>
          <p:cNvSpPr txBox="1"/>
          <p:nvPr/>
        </p:nvSpPr>
        <p:spPr>
          <a:xfrm>
            <a:off x="33693204" y="10314012"/>
            <a:ext cx="7355305" cy="1938992"/>
          </a:xfrm>
          <a:prstGeom prst="rect">
            <a:avLst/>
          </a:prstGeom>
          <a:noFill/>
          <a:ln w="9525">
            <a:noFill/>
          </a:ln>
        </p:spPr>
        <p:txBody>
          <a:bodyPr wrap="square" anchor="t">
            <a:spAutoFit/>
          </a:bodyPr>
          <a:lstStyle/>
          <a:p>
            <a:pPr algn="just"/>
            <a:r>
              <a:rPr lang="en-US" altLang="zh-CN" sz="2400" dirty="0">
                <a:latin typeface="Times New Roman" panose="02020603050405020304" pitchFamily="18" charset="0"/>
                <a:cs typeface="Times New Roman" panose="02020603050405020304" pitchFamily="18" charset="0"/>
              </a:rPr>
              <a:t>The power factor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0.91 at the </a:t>
            </a:r>
            <a:r>
              <a:rPr lang="en-US" altLang="zh-CN" sz="2400" dirty="0" smtClean="0">
                <a:latin typeface="Times New Roman" panose="02020603050405020304" pitchFamily="18" charset="0"/>
                <a:cs typeface="Times New Roman" panose="02020603050405020304" pitchFamily="18" charset="0"/>
              </a:rPr>
              <a:t>optimum </a:t>
            </a:r>
            <a:r>
              <a:rPr lang="en-US" altLang="zh-CN" sz="2400" dirty="0">
                <a:latin typeface="Times New Roman" panose="02020603050405020304" pitchFamily="18" charset="0"/>
                <a:cs typeface="Times New Roman" panose="02020603050405020304" pitchFamily="18" charset="0"/>
              </a:rPr>
              <a:t>current angle, little lower than the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0.94. And then in the range of </a:t>
            </a:r>
            <a:r>
              <a:rPr lang="en-US" altLang="zh-CN" sz="2400" dirty="0" smtClean="0">
                <a:latin typeface="Times New Roman" panose="02020603050405020304" pitchFamily="18" charset="0"/>
                <a:cs typeface="Times New Roman" panose="02020603050405020304" pitchFamily="18" charset="0"/>
              </a:rPr>
              <a:t>0-90°current </a:t>
            </a:r>
            <a:r>
              <a:rPr lang="en-US" altLang="zh-CN" sz="2400" dirty="0">
                <a:latin typeface="Times New Roman" panose="02020603050405020304" pitchFamily="18" charset="0"/>
                <a:cs typeface="Times New Roman" panose="02020603050405020304" pitchFamily="18" charset="0"/>
              </a:rPr>
              <a:t>angle, the power factors of both two motors are similar.</a:t>
            </a:r>
            <a:endParaRPr lang="en-US" altLang="zh-CN" sz="2400" dirty="0">
              <a:latin typeface="Times New Roman" panose="02020603050405020304" pitchFamily="18" charset="0"/>
              <a:cs typeface="Times New Roman" panose="02020603050405020304" pitchFamily="18" charset="0"/>
            </a:endParaRPr>
          </a:p>
        </p:txBody>
      </p:sp>
      <p:pic>
        <p:nvPicPr>
          <p:cNvPr id="58" name="图片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399412" y="12258228"/>
            <a:ext cx="5832648" cy="3331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Rectangle 7"/>
          <p:cNvSpPr/>
          <p:nvPr/>
        </p:nvSpPr>
        <p:spPr>
          <a:xfrm>
            <a:off x="21092241" y="16362470"/>
            <a:ext cx="19956269" cy="27732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600" strike="noStrike" noProof="1"/>
          </a:p>
        </p:txBody>
      </p:sp>
      <p:grpSp>
        <p:nvGrpSpPr>
          <p:cNvPr id="60" name="Group 43"/>
          <p:cNvGrpSpPr/>
          <p:nvPr/>
        </p:nvGrpSpPr>
        <p:grpSpPr>
          <a:xfrm>
            <a:off x="21046768" y="15714612"/>
            <a:ext cx="20014985" cy="647858"/>
            <a:chOff x="627221" y="5489320"/>
            <a:chExt cx="14901874" cy="821090"/>
          </a:xfrm>
        </p:grpSpPr>
        <p:sp>
          <p:nvSpPr>
            <p:cNvPr id="63" name="Rectangle 12"/>
            <p:cNvSpPr/>
            <p:nvPr/>
          </p:nvSpPr>
          <p:spPr>
            <a:xfrm>
              <a:off x="627221" y="5489320"/>
              <a:ext cx="14901874" cy="821090"/>
            </a:xfrm>
            <a:prstGeom prst="rect">
              <a:avLst/>
            </a:prstGeom>
            <a:solidFill>
              <a:srgbClr val="8F96B3"/>
            </a:solidFill>
            <a:ln>
              <a:solidFill>
                <a:srgbClr val="8F96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GB" sz="1200" strike="noStrike" noProof="1">
                <a:solidFill>
                  <a:schemeClr val="bg1"/>
                </a:solidFill>
              </a:endParaRPr>
            </a:p>
          </p:txBody>
        </p:sp>
        <p:sp>
          <p:nvSpPr>
            <p:cNvPr id="64" name="TextBox 15"/>
            <p:cNvSpPr txBox="1"/>
            <p:nvPr/>
          </p:nvSpPr>
          <p:spPr>
            <a:xfrm>
              <a:off x="6114895" y="5569014"/>
              <a:ext cx="3928052" cy="663125"/>
            </a:xfrm>
            <a:prstGeom prst="rect">
              <a:avLst/>
            </a:prstGeom>
            <a:noFill/>
            <a:ln w="9525">
              <a:noFill/>
            </a:ln>
          </p:spPr>
          <p:txBody>
            <a:bodyPr wrap="square" anchor="t">
              <a:spAutoFit/>
            </a:bodyPr>
            <a:lstStyle/>
            <a:p>
              <a:pPr algn="ctr"/>
              <a:r>
                <a:rPr lang="en-GB" altLang="zh-CN" sz="2800" b="1" dirty="0" smtClean="0">
                  <a:solidFill>
                    <a:schemeClr val="bg1"/>
                  </a:solidFill>
                </a:rPr>
                <a:t>Conclusion</a:t>
              </a:r>
              <a:endParaRPr lang="en-GB" altLang="zh-CN" sz="2800" b="1" dirty="0">
                <a:solidFill>
                  <a:schemeClr val="bg1"/>
                </a:solidFill>
              </a:endParaRPr>
            </a:p>
          </p:txBody>
        </p:sp>
      </p:grpSp>
      <p:sp>
        <p:nvSpPr>
          <p:cNvPr id="65" name="TextBox 40"/>
          <p:cNvSpPr txBox="1"/>
          <p:nvPr/>
        </p:nvSpPr>
        <p:spPr>
          <a:xfrm>
            <a:off x="21077106" y="16290676"/>
            <a:ext cx="19971403" cy="2677656"/>
          </a:xfrm>
          <a:prstGeom prst="rect">
            <a:avLst/>
          </a:prstGeom>
          <a:noFill/>
          <a:ln w="9525">
            <a:noFill/>
          </a:ln>
        </p:spPr>
        <p:txBody>
          <a:bodyPr wrap="square" anchor="t">
            <a:spAutoFit/>
          </a:bodyPr>
          <a:lstStyle/>
          <a:p>
            <a:pPr algn="just"/>
            <a:r>
              <a:rPr lang="en-US" altLang="zh-CN" sz="2400" dirty="0" smtClean="0">
                <a:latin typeface="Times New Roman" panose="02020603050405020304" pitchFamily="18" charset="0"/>
                <a:cs typeface="Times New Roman" panose="02020603050405020304" pitchFamily="18" charset="0"/>
              </a:rPr>
              <a:t>A </a:t>
            </a:r>
            <a:r>
              <a:rPr lang="en-US" altLang="zh-CN" sz="2400" dirty="0">
                <a:latin typeface="Times New Roman" panose="02020603050405020304" pitchFamily="18" charset="0"/>
                <a:cs typeface="Times New Roman" panose="02020603050405020304" pitchFamily="18" charset="0"/>
              </a:rPr>
              <a:t>novel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with T-shaped winding structure is proposed in this paper. The two 3-phase inverters are used for introducing two groups current into the windings to realize the electromagnetic torque and the radial suspension force. The back-EMF in the corresponding winding can be </a:t>
            </a:r>
            <a:r>
              <a:rPr lang="en-US" altLang="zh-CN" sz="2400" dirty="0" smtClean="0">
                <a:latin typeface="Times New Roman" panose="02020603050405020304" pitchFamily="18" charset="0"/>
                <a:cs typeface="Times New Roman" panose="02020603050405020304" pitchFamily="18" charset="0"/>
              </a:rPr>
              <a:t>eliminated </a:t>
            </a:r>
            <a:r>
              <a:rPr lang="en-US" altLang="zh-CN" sz="2400" dirty="0">
                <a:latin typeface="Times New Roman" panose="02020603050405020304" pitchFamily="18" charset="0"/>
                <a:cs typeface="Times New Roman" panose="02020603050405020304" pitchFamily="18" charset="0"/>
              </a:rPr>
              <a:t>by the T-shaped winding structure.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not only has the advantages of the traditional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but also makes the internal structure of the </a:t>
            </a:r>
            <a:r>
              <a:rPr lang="en-US" altLang="zh-CN" sz="2400" dirty="0" smtClean="0">
                <a:latin typeface="Times New Roman" panose="02020603050405020304" pitchFamily="18" charset="0"/>
                <a:cs typeface="Times New Roman" panose="02020603050405020304" pitchFamily="18" charset="0"/>
              </a:rPr>
              <a:t>motor </a:t>
            </a:r>
            <a:r>
              <a:rPr lang="en-US" altLang="zh-CN" sz="2400" dirty="0">
                <a:latin typeface="Times New Roman" panose="02020603050405020304" pitchFamily="18" charset="0"/>
                <a:cs typeface="Times New Roman" panose="02020603050405020304" pitchFamily="18" charset="0"/>
              </a:rPr>
              <a:t>simpler, and the stator-side power losses is reduced. In </a:t>
            </a:r>
            <a:r>
              <a:rPr lang="en-US" altLang="zh-CN" sz="2400" dirty="0" smtClean="0">
                <a:latin typeface="Times New Roman" panose="02020603050405020304" pitchFamily="18" charset="0"/>
                <a:cs typeface="Times New Roman" panose="02020603050405020304" pitchFamily="18" charset="0"/>
              </a:rPr>
              <a:t>order </a:t>
            </a:r>
            <a:r>
              <a:rPr lang="en-US" altLang="zh-CN" sz="2400" dirty="0">
                <a:latin typeface="Times New Roman" panose="02020603050405020304" pitchFamily="18" charset="0"/>
                <a:cs typeface="Times New Roman" panose="02020603050405020304" pitchFamily="18" charset="0"/>
              </a:rPr>
              <a:t>to </a:t>
            </a:r>
            <a:r>
              <a:rPr lang="en-US" altLang="zh-CN" sz="2400" dirty="0" smtClean="0">
                <a:latin typeface="Times New Roman" panose="02020603050405020304" pitchFamily="18" charset="0"/>
                <a:cs typeface="Times New Roman" panose="02020603050405020304" pitchFamily="18" charset="0"/>
              </a:rPr>
              <a:t>confirm </a:t>
            </a:r>
            <a:r>
              <a:rPr lang="en-US" altLang="zh-CN" sz="2400" dirty="0">
                <a:latin typeface="Times New Roman" panose="02020603050405020304" pitchFamily="18" charset="0"/>
                <a:cs typeface="Times New Roman" panose="02020603050405020304" pitchFamily="18" charset="0"/>
              </a:rPr>
              <a:t>the performance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based on the FEA,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and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are compared. The experiment results indicate that the power factor and torque 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is similar to </a:t>
            </a:r>
            <a:r>
              <a:rPr lang="en-US" altLang="zh-CN" sz="2400" dirty="0" err="1">
                <a:latin typeface="Times New Roman" panose="02020603050405020304" pitchFamily="18" charset="0"/>
                <a:cs typeface="Times New Roman" panose="02020603050405020304" pitchFamily="18" charset="0"/>
              </a:rPr>
              <a:t>PMa-DWBSynRM</a:t>
            </a:r>
            <a:r>
              <a:rPr lang="en-US" altLang="zh-CN" sz="2400" dirty="0">
                <a:latin typeface="Times New Roman" panose="02020603050405020304" pitchFamily="18" charset="0"/>
                <a:cs typeface="Times New Roman" panose="02020603050405020304" pitchFamily="18" charset="0"/>
              </a:rPr>
              <a:t>. what's more, the suspension force of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increases about 18.27% with the optimized structure. It can be confirmed that the control </a:t>
            </a:r>
            <a:r>
              <a:rPr lang="en-US" altLang="zh-CN" sz="2400" dirty="0" smtClean="0">
                <a:latin typeface="Times New Roman" panose="02020603050405020304" pitchFamily="18" charset="0"/>
                <a:cs typeface="Times New Roman" panose="02020603050405020304" pitchFamily="18" charset="0"/>
              </a:rPr>
              <a:t>system </a:t>
            </a:r>
            <a:r>
              <a:rPr lang="en-US" altLang="zh-CN" sz="2400" dirty="0">
                <a:latin typeface="Times New Roman" panose="02020603050405020304" pitchFamily="18" charset="0"/>
                <a:cs typeface="Times New Roman" panose="02020603050405020304" pitchFamily="18" charset="0"/>
              </a:rPr>
              <a:t>of the </a:t>
            </a:r>
            <a:r>
              <a:rPr lang="en-US" altLang="zh-CN" sz="2400" dirty="0" err="1">
                <a:latin typeface="Times New Roman" panose="02020603050405020304" pitchFamily="18" charset="0"/>
                <a:cs typeface="Times New Roman" panose="02020603050405020304" pitchFamily="18" charset="0"/>
              </a:rPr>
              <a:t>PMa-SWBSynRM</a:t>
            </a:r>
            <a:r>
              <a:rPr lang="en-US" altLang="zh-CN" sz="2400" dirty="0">
                <a:latin typeface="Times New Roman" panose="02020603050405020304" pitchFamily="18" charset="0"/>
                <a:cs typeface="Times New Roman" panose="02020603050405020304" pitchFamily="18" charset="0"/>
              </a:rPr>
              <a:t> can enable the stable </a:t>
            </a:r>
            <a:r>
              <a:rPr lang="en-US" altLang="zh-CN" sz="2400" dirty="0" smtClean="0">
                <a:latin typeface="Times New Roman" panose="02020603050405020304" pitchFamily="18" charset="0"/>
                <a:cs typeface="Times New Roman" panose="02020603050405020304" pitchFamily="18" charset="0"/>
              </a:rPr>
              <a:t>suspension </a:t>
            </a:r>
            <a:r>
              <a:rPr lang="en-US" altLang="zh-CN" sz="2400" dirty="0">
                <a:latin typeface="Times New Roman" panose="02020603050405020304" pitchFamily="18" charset="0"/>
                <a:cs typeface="Times New Roman" panose="02020603050405020304" pitchFamily="18" charset="0"/>
              </a:rPr>
              <a:t>operation at 5000 r/min.</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5801</Words>
  <Application>WPS 演示</Application>
  <PresentationFormat>自定义</PresentationFormat>
  <Paragraphs>42</Paragraphs>
  <Slides>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Times New Roman</vt:lpstr>
      <vt:lpstr>微软雅黑</vt:lpstr>
      <vt:lpstr>Arial Unicode MS</vt:lpstr>
      <vt:lpstr>Calibri</vt:lpstr>
      <vt:lpstr>默认设计模板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╰→Mrs☆ xu</cp:lastModifiedBy>
  <cp:revision>30</cp:revision>
  <dcterms:created xsi:type="dcterms:W3CDTF">2019-09-04T08:22:00Z</dcterms:created>
  <dcterms:modified xsi:type="dcterms:W3CDTF">2019-09-16T07:28:40Z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