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41579800" cy="19619913"/>
  <p:notesSz cx="6858000" cy="9144000"/>
  <p:defaultTextStyle>
    <a:defPPr>
      <a:defRPr lang="en-US"/>
    </a:defPPr>
    <a:lvl1pPr marL="0" algn="l" defTabSz="3496283" rtl="0" eaLnBrk="1" latinLnBrk="0" hangingPunct="1">
      <a:defRPr sz="6851" kern="1200">
        <a:solidFill>
          <a:schemeClr val="tx1"/>
        </a:solidFill>
        <a:latin typeface="+mn-lt"/>
        <a:ea typeface="+mn-ea"/>
        <a:cs typeface="+mn-cs"/>
      </a:defRPr>
    </a:lvl1pPr>
    <a:lvl2pPr marL="1748142" algn="l" defTabSz="3496283" rtl="0" eaLnBrk="1" latinLnBrk="0" hangingPunct="1">
      <a:defRPr sz="6851" kern="1200">
        <a:solidFill>
          <a:schemeClr val="tx1"/>
        </a:solidFill>
        <a:latin typeface="+mn-lt"/>
        <a:ea typeface="+mn-ea"/>
        <a:cs typeface="+mn-cs"/>
      </a:defRPr>
    </a:lvl2pPr>
    <a:lvl3pPr marL="3496283" algn="l" defTabSz="3496283" rtl="0" eaLnBrk="1" latinLnBrk="0" hangingPunct="1">
      <a:defRPr sz="6851" kern="1200">
        <a:solidFill>
          <a:schemeClr val="tx1"/>
        </a:solidFill>
        <a:latin typeface="+mn-lt"/>
        <a:ea typeface="+mn-ea"/>
        <a:cs typeface="+mn-cs"/>
      </a:defRPr>
    </a:lvl3pPr>
    <a:lvl4pPr marL="5244424" algn="l" defTabSz="3496283" rtl="0" eaLnBrk="1" latinLnBrk="0" hangingPunct="1">
      <a:defRPr sz="6851" kern="1200">
        <a:solidFill>
          <a:schemeClr val="tx1"/>
        </a:solidFill>
        <a:latin typeface="+mn-lt"/>
        <a:ea typeface="+mn-ea"/>
        <a:cs typeface="+mn-cs"/>
      </a:defRPr>
    </a:lvl4pPr>
    <a:lvl5pPr marL="6992565" algn="l" defTabSz="3496283" rtl="0" eaLnBrk="1" latinLnBrk="0" hangingPunct="1">
      <a:defRPr sz="6851" kern="1200">
        <a:solidFill>
          <a:schemeClr val="tx1"/>
        </a:solidFill>
        <a:latin typeface="+mn-lt"/>
        <a:ea typeface="+mn-ea"/>
        <a:cs typeface="+mn-cs"/>
      </a:defRPr>
    </a:lvl5pPr>
    <a:lvl6pPr marL="8740707" algn="l" defTabSz="3496283" rtl="0" eaLnBrk="1" latinLnBrk="0" hangingPunct="1">
      <a:defRPr sz="6851" kern="1200">
        <a:solidFill>
          <a:schemeClr val="tx1"/>
        </a:solidFill>
        <a:latin typeface="+mn-lt"/>
        <a:ea typeface="+mn-ea"/>
        <a:cs typeface="+mn-cs"/>
      </a:defRPr>
    </a:lvl6pPr>
    <a:lvl7pPr marL="10488846" algn="l" defTabSz="3496283" rtl="0" eaLnBrk="1" latinLnBrk="0" hangingPunct="1">
      <a:defRPr sz="6851" kern="1200">
        <a:solidFill>
          <a:schemeClr val="tx1"/>
        </a:solidFill>
        <a:latin typeface="+mn-lt"/>
        <a:ea typeface="+mn-ea"/>
        <a:cs typeface="+mn-cs"/>
      </a:defRPr>
    </a:lvl7pPr>
    <a:lvl8pPr marL="12236989" algn="l" defTabSz="3496283" rtl="0" eaLnBrk="1" latinLnBrk="0" hangingPunct="1">
      <a:defRPr sz="6851" kern="1200">
        <a:solidFill>
          <a:schemeClr val="tx1"/>
        </a:solidFill>
        <a:latin typeface="+mn-lt"/>
        <a:ea typeface="+mn-ea"/>
        <a:cs typeface="+mn-cs"/>
      </a:defRPr>
    </a:lvl8pPr>
    <a:lvl9pPr marL="13985130" algn="l" defTabSz="3496283" rtl="0" eaLnBrk="1" latinLnBrk="0" hangingPunct="1">
      <a:defRPr sz="6851"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180" userDrawn="1">
          <p15:clr>
            <a:srgbClr val="A4A3A4"/>
          </p15:clr>
        </p15:guide>
        <p15:guide id="2" pos="1309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96366" autoAdjust="0"/>
  </p:normalViewPr>
  <p:slideViewPr>
    <p:cSldViewPr>
      <p:cViewPr varScale="1">
        <p:scale>
          <a:sx n="36" d="100"/>
          <a:sy n="36" d="100"/>
        </p:scale>
        <p:origin x="114" y="198"/>
      </p:cViewPr>
      <p:guideLst>
        <p:guide orient="horz" pos="6180"/>
        <p:guide pos="13097"/>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18487" y="6094893"/>
            <a:ext cx="35342830" cy="4205565"/>
          </a:xfrm>
        </p:spPr>
        <p:txBody>
          <a:bodyPr/>
          <a:lstStyle/>
          <a:p>
            <a:r>
              <a:rPr lang="en-US"/>
              <a:t>Click to edit Master title style</a:t>
            </a:r>
          </a:p>
        </p:txBody>
      </p:sp>
      <p:sp>
        <p:nvSpPr>
          <p:cNvPr id="3" name="Subtitle 2"/>
          <p:cNvSpPr>
            <a:spLocks noGrp="1"/>
          </p:cNvSpPr>
          <p:nvPr>
            <p:ph type="subTitle" idx="1"/>
          </p:nvPr>
        </p:nvSpPr>
        <p:spPr>
          <a:xfrm>
            <a:off x="6236972" y="11117951"/>
            <a:ext cx="29105860" cy="5013978"/>
          </a:xfrm>
        </p:spPr>
        <p:txBody>
          <a:bodyPr/>
          <a:lstStyle>
            <a:lvl1pPr marL="0" indent="0" algn="ctr">
              <a:buNone/>
              <a:defRPr>
                <a:solidFill>
                  <a:schemeClr val="tx1">
                    <a:tint val="75000"/>
                  </a:schemeClr>
                </a:solidFill>
              </a:defRPr>
            </a:lvl1pPr>
            <a:lvl2pPr marL="1296071" indent="0" algn="ctr">
              <a:buNone/>
              <a:defRPr>
                <a:solidFill>
                  <a:schemeClr val="tx1">
                    <a:tint val="75000"/>
                  </a:schemeClr>
                </a:solidFill>
              </a:defRPr>
            </a:lvl2pPr>
            <a:lvl3pPr marL="2592141" indent="0" algn="ctr">
              <a:buNone/>
              <a:defRPr>
                <a:solidFill>
                  <a:schemeClr val="tx1">
                    <a:tint val="75000"/>
                  </a:schemeClr>
                </a:solidFill>
              </a:defRPr>
            </a:lvl3pPr>
            <a:lvl4pPr marL="3888212" indent="0" algn="ctr">
              <a:buNone/>
              <a:defRPr>
                <a:solidFill>
                  <a:schemeClr val="tx1">
                    <a:tint val="75000"/>
                  </a:schemeClr>
                </a:solidFill>
              </a:defRPr>
            </a:lvl4pPr>
            <a:lvl5pPr marL="5184283" indent="0" algn="ctr">
              <a:buNone/>
              <a:defRPr>
                <a:solidFill>
                  <a:schemeClr val="tx1">
                    <a:tint val="75000"/>
                  </a:schemeClr>
                </a:solidFill>
              </a:defRPr>
            </a:lvl5pPr>
            <a:lvl6pPr marL="6480353" indent="0" algn="ctr">
              <a:buNone/>
              <a:defRPr>
                <a:solidFill>
                  <a:schemeClr val="tx1">
                    <a:tint val="75000"/>
                  </a:schemeClr>
                </a:solidFill>
              </a:defRPr>
            </a:lvl6pPr>
            <a:lvl7pPr marL="7776424" indent="0" algn="ctr">
              <a:buNone/>
              <a:defRPr>
                <a:solidFill>
                  <a:schemeClr val="tx1">
                    <a:tint val="75000"/>
                  </a:schemeClr>
                </a:solidFill>
              </a:defRPr>
            </a:lvl7pPr>
            <a:lvl8pPr marL="9072494" indent="0" algn="ctr">
              <a:buNone/>
              <a:defRPr>
                <a:solidFill>
                  <a:schemeClr val="tx1">
                    <a:tint val="75000"/>
                  </a:schemeClr>
                </a:solidFill>
              </a:defRPr>
            </a:lvl8pPr>
            <a:lvl9pPr marL="10368565"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07B14B2-29F8-49BA-81A3-89EC41C11E22}" type="datetimeFigureOut">
              <a:rPr lang="en-US" smtClean="0"/>
              <a:t>9/19/2019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049703-E08D-4CED-BC7B-EA63FAC1D8CD}" type="slidenum">
              <a:rPr lang="en-US" smtClean="0"/>
              <a:t>‹#›</a:t>
            </a:fld>
            <a:endParaRPr lang="en-US"/>
          </a:p>
        </p:txBody>
      </p:sp>
    </p:spTree>
    <p:extLst>
      <p:ext uri="{BB962C8B-B14F-4D97-AF65-F5344CB8AC3E}">
        <p14:creationId xmlns:p14="http://schemas.microsoft.com/office/powerpoint/2010/main" val="4137539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07B14B2-29F8-49BA-81A3-89EC41C11E22}" type="datetimeFigureOut">
              <a:rPr lang="en-US" smtClean="0"/>
              <a:t>9/19/2019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049703-E08D-4CED-BC7B-EA63FAC1D8CD}" type="slidenum">
              <a:rPr lang="en-US" smtClean="0"/>
              <a:t>‹#›</a:t>
            </a:fld>
            <a:endParaRPr lang="en-US"/>
          </a:p>
        </p:txBody>
      </p:sp>
    </p:spTree>
    <p:extLst>
      <p:ext uri="{BB962C8B-B14F-4D97-AF65-F5344CB8AC3E}">
        <p14:creationId xmlns:p14="http://schemas.microsoft.com/office/powerpoint/2010/main" val="1426463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45355" y="785708"/>
            <a:ext cx="9355455" cy="1674050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078991" y="785708"/>
            <a:ext cx="27373368" cy="1674050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07B14B2-29F8-49BA-81A3-89EC41C11E22}" type="datetimeFigureOut">
              <a:rPr lang="en-US" smtClean="0"/>
              <a:t>9/19/2019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049703-E08D-4CED-BC7B-EA63FAC1D8CD}" type="slidenum">
              <a:rPr lang="en-US" smtClean="0"/>
              <a:t>‹#›</a:t>
            </a:fld>
            <a:endParaRPr lang="en-US"/>
          </a:p>
        </p:txBody>
      </p:sp>
    </p:spTree>
    <p:extLst>
      <p:ext uri="{BB962C8B-B14F-4D97-AF65-F5344CB8AC3E}">
        <p14:creationId xmlns:p14="http://schemas.microsoft.com/office/powerpoint/2010/main" val="3197649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07B14B2-29F8-49BA-81A3-89EC41C11E22}" type="datetimeFigureOut">
              <a:rPr lang="en-US" smtClean="0"/>
              <a:t>9/19/2019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049703-E08D-4CED-BC7B-EA63FAC1D8CD}" type="slidenum">
              <a:rPr lang="en-US" smtClean="0"/>
              <a:t>‹#›</a:t>
            </a:fld>
            <a:endParaRPr lang="en-US"/>
          </a:p>
        </p:txBody>
      </p:sp>
    </p:spTree>
    <p:extLst>
      <p:ext uri="{BB962C8B-B14F-4D97-AF65-F5344CB8AC3E}">
        <p14:creationId xmlns:p14="http://schemas.microsoft.com/office/powerpoint/2010/main" val="2133954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284518" y="12607613"/>
            <a:ext cx="35342830" cy="3896732"/>
          </a:xfrm>
        </p:spPr>
        <p:txBody>
          <a:bodyPr anchor="t"/>
          <a:lstStyle>
            <a:lvl1pPr algn="l">
              <a:defRPr sz="11341" b="1" cap="all"/>
            </a:lvl1pPr>
          </a:lstStyle>
          <a:p>
            <a:r>
              <a:rPr lang="en-US"/>
              <a:t>Click to edit Master title style</a:t>
            </a:r>
          </a:p>
        </p:txBody>
      </p:sp>
      <p:sp>
        <p:nvSpPr>
          <p:cNvPr id="3" name="Text Placeholder 2"/>
          <p:cNvSpPr>
            <a:spLocks noGrp="1"/>
          </p:cNvSpPr>
          <p:nvPr>
            <p:ph type="body" idx="1"/>
          </p:nvPr>
        </p:nvSpPr>
        <p:spPr>
          <a:xfrm>
            <a:off x="3284518" y="8315757"/>
            <a:ext cx="35342830" cy="4291855"/>
          </a:xfrm>
        </p:spPr>
        <p:txBody>
          <a:bodyPr anchor="b"/>
          <a:lstStyle>
            <a:lvl1pPr marL="0" indent="0">
              <a:buNone/>
              <a:defRPr sz="5670">
                <a:solidFill>
                  <a:schemeClr val="tx1">
                    <a:tint val="75000"/>
                  </a:schemeClr>
                </a:solidFill>
              </a:defRPr>
            </a:lvl1pPr>
            <a:lvl2pPr marL="1296071" indent="0">
              <a:buNone/>
              <a:defRPr sz="5079">
                <a:solidFill>
                  <a:schemeClr val="tx1">
                    <a:tint val="75000"/>
                  </a:schemeClr>
                </a:solidFill>
              </a:defRPr>
            </a:lvl2pPr>
            <a:lvl3pPr marL="2592141" indent="0">
              <a:buNone/>
              <a:defRPr sz="4548">
                <a:solidFill>
                  <a:schemeClr val="tx1">
                    <a:tint val="75000"/>
                  </a:schemeClr>
                </a:solidFill>
              </a:defRPr>
            </a:lvl3pPr>
            <a:lvl4pPr marL="3888212" indent="0">
              <a:buNone/>
              <a:defRPr sz="4016">
                <a:solidFill>
                  <a:schemeClr val="tx1">
                    <a:tint val="75000"/>
                  </a:schemeClr>
                </a:solidFill>
              </a:defRPr>
            </a:lvl4pPr>
            <a:lvl5pPr marL="5184283" indent="0">
              <a:buNone/>
              <a:defRPr sz="4016">
                <a:solidFill>
                  <a:schemeClr val="tx1">
                    <a:tint val="75000"/>
                  </a:schemeClr>
                </a:solidFill>
              </a:defRPr>
            </a:lvl5pPr>
            <a:lvl6pPr marL="6480353" indent="0">
              <a:buNone/>
              <a:defRPr sz="4016">
                <a:solidFill>
                  <a:schemeClr val="tx1">
                    <a:tint val="75000"/>
                  </a:schemeClr>
                </a:solidFill>
              </a:defRPr>
            </a:lvl6pPr>
            <a:lvl7pPr marL="7776424" indent="0">
              <a:buNone/>
              <a:defRPr sz="4016">
                <a:solidFill>
                  <a:schemeClr val="tx1">
                    <a:tint val="75000"/>
                  </a:schemeClr>
                </a:solidFill>
              </a:defRPr>
            </a:lvl7pPr>
            <a:lvl8pPr marL="9072494" indent="0">
              <a:buNone/>
              <a:defRPr sz="4016">
                <a:solidFill>
                  <a:schemeClr val="tx1">
                    <a:tint val="75000"/>
                  </a:schemeClr>
                </a:solidFill>
              </a:defRPr>
            </a:lvl8pPr>
            <a:lvl9pPr marL="10368565" indent="0">
              <a:buNone/>
              <a:defRPr sz="401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7B14B2-29F8-49BA-81A3-89EC41C11E22}" type="datetimeFigureOut">
              <a:rPr lang="en-US" smtClean="0"/>
              <a:t>9/19/2019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049703-E08D-4CED-BC7B-EA63FAC1D8CD}" type="slidenum">
              <a:rPr lang="en-US" smtClean="0"/>
              <a:t>‹#›</a:t>
            </a:fld>
            <a:endParaRPr lang="en-US"/>
          </a:p>
        </p:txBody>
      </p:sp>
    </p:spTree>
    <p:extLst>
      <p:ext uri="{BB962C8B-B14F-4D97-AF65-F5344CB8AC3E}">
        <p14:creationId xmlns:p14="http://schemas.microsoft.com/office/powerpoint/2010/main" val="3169389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078990" y="4577981"/>
            <a:ext cx="18364411" cy="12948236"/>
          </a:xfrm>
        </p:spPr>
        <p:txBody>
          <a:bodyPr/>
          <a:lstStyle>
            <a:lvl1pPr>
              <a:defRPr sz="7915"/>
            </a:lvl1pPr>
            <a:lvl2pPr>
              <a:defRPr sz="6792"/>
            </a:lvl2pPr>
            <a:lvl3pPr>
              <a:defRPr sz="5670"/>
            </a:lvl3pPr>
            <a:lvl4pPr>
              <a:defRPr sz="5079"/>
            </a:lvl4pPr>
            <a:lvl5pPr>
              <a:defRPr sz="5079"/>
            </a:lvl5pPr>
            <a:lvl6pPr>
              <a:defRPr sz="5079"/>
            </a:lvl6pPr>
            <a:lvl7pPr>
              <a:defRPr sz="5079"/>
            </a:lvl7pPr>
            <a:lvl8pPr>
              <a:defRPr sz="5079"/>
            </a:lvl8pPr>
            <a:lvl9pPr>
              <a:defRPr sz="507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136399" y="4577981"/>
            <a:ext cx="18364411" cy="12948236"/>
          </a:xfrm>
        </p:spPr>
        <p:txBody>
          <a:bodyPr/>
          <a:lstStyle>
            <a:lvl1pPr>
              <a:defRPr sz="7915"/>
            </a:lvl1pPr>
            <a:lvl2pPr>
              <a:defRPr sz="6792"/>
            </a:lvl2pPr>
            <a:lvl3pPr>
              <a:defRPr sz="5670"/>
            </a:lvl3pPr>
            <a:lvl4pPr>
              <a:defRPr sz="5079"/>
            </a:lvl4pPr>
            <a:lvl5pPr>
              <a:defRPr sz="5079"/>
            </a:lvl5pPr>
            <a:lvl6pPr>
              <a:defRPr sz="5079"/>
            </a:lvl6pPr>
            <a:lvl7pPr>
              <a:defRPr sz="5079"/>
            </a:lvl7pPr>
            <a:lvl8pPr>
              <a:defRPr sz="5079"/>
            </a:lvl8pPr>
            <a:lvl9pPr>
              <a:defRPr sz="507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07B14B2-29F8-49BA-81A3-89EC41C11E22}" type="datetimeFigureOut">
              <a:rPr lang="en-US" smtClean="0"/>
              <a:t>9/19/2019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049703-E08D-4CED-BC7B-EA63FAC1D8CD}" type="slidenum">
              <a:rPr lang="en-US" smtClean="0"/>
              <a:t>‹#›</a:t>
            </a:fld>
            <a:endParaRPr lang="en-US"/>
          </a:p>
        </p:txBody>
      </p:sp>
    </p:spTree>
    <p:extLst>
      <p:ext uri="{BB962C8B-B14F-4D97-AF65-F5344CB8AC3E}">
        <p14:creationId xmlns:p14="http://schemas.microsoft.com/office/powerpoint/2010/main" val="3299350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078992" y="4391773"/>
            <a:ext cx="18371633" cy="1830283"/>
          </a:xfrm>
        </p:spPr>
        <p:txBody>
          <a:bodyPr anchor="b"/>
          <a:lstStyle>
            <a:lvl1pPr marL="0" indent="0">
              <a:buNone/>
              <a:defRPr sz="6792" b="1"/>
            </a:lvl1pPr>
            <a:lvl2pPr marL="1296071" indent="0">
              <a:buNone/>
              <a:defRPr sz="5670" b="1"/>
            </a:lvl2pPr>
            <a:lvl3pPr marL="2592141" indent="0">
              <a:buNone/>
              <a:defRPr sz="5079" b="1"/>
            </a:lvl3pPr>
            <a:lvl4pPr marL="3888212" indent="0">
              <a:buNone/>
              <a:defRPr sz="4548" b="1"/>
            </a:lvl4pPr>
            <a:lvl5pPr marL="5184283" indent="0">
              <a:buNone/>
              <a:defRPr sz="4548" b="1"/>
            </a:lvl5pPr>
            <a:lvl6pPr marL="6480353" indent="0">
              <a:buNone/>
              <a:defRPr sz="4548" b="1"/>
            </a:lvl6pPr>
            <a:lvl7pPr marL="7776424" indent="0">
              <a:buNone/>
              <a:defRPr sz="4548" b="1"/>
            </a:lvl7pPr>
            <a:lvl8pPr marL="9072494" indent="0">
              <a:buNone/>
              <a:defRPr sz="4548" b="1"/>
            </a:lvl8pPr>
            <a:lvl9pPr marL="10368565" indent="0">
              <a:buNone/>
              <a:defRPr sz="4548" b="1"/>
            </a:lvl9pPr>
          </a:lstStyle>
          <a:p>
            <a:pPr lvl="0"/>
            <a:r>
              <a:rPr lang="en-US"/>
              <a:t>Click to edit Master text styles</a:t>
            </a:r>
          </a:p>
        </p:txBody>
      </p:sp>
      <p:sp>
        <p:nvSpPr>
          <p:cNvPr id="4" name="Content Placeholder 3"/>
          <p:cNvSpPr>
            <a:spLocks noGrp="1"/>
          </p:cNvSpPr>
          <p:nvPr>
            <p:ph sz="half" idx="2"/>
          </p:nvPr>
        </p:nvSpPr>
        <p:spPr>
          <a:xfrm>
            <a:off x="2078992" y="6222057"/>
            <a:ext cx="18371633" cy="11304160"/>
          </a:xfrm>
        </p:spPr>
        <p:txBody>
          <a:bodyPr/>
          <a:lstStyle>
            <a:lvl1pPr>
              <a:defRPr sz="6792"/>
            </a:lvl1pPr>
            <a:lvl2pPr>
              <a:defRPr sz="5670"/>
            </a:lvl2pPr>
            <a:lvl3pPr>
              <a:defRPr sz="5079"/>
            </a:lvl3pPr>
            <a:lvl4pPr>
              <a:defRPr sz="4548"/>
            </a:lvl4pPr>
            <a:lvl5pPr>
              <a:defRPr sz="4548"/>
            </a:lvl5pPr>
            <a:lvl6pPr>
              <a:defRPr sz="4548"/>
            </a:lvl6pPr>
            <a:lvl7pPr>
              <a:defRPr sz="4548"/>
            </a:lvl7pPr>
            <a:lvl8pPr>
              <a:defRPr sz="4548"/>
            </a:lvl8pPr>
            <a:lvl9pPr>
              <a:defRPr sz="454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121964" y="4391773"/>
            <a:ext cx="18378850" cy="1830283"/>
          </a:xfrm>
        </p:spPr>
        <p:txBody>
          <a:bodyPr anchor="b"/>
          <a:lstStyle>
            <a:lvl1pPr marL="0" indent="0">
              <a:buNone/>
              <a:defRPr sz="6792" b="1"/>
            </a:lvl1pPr>
            <a:lvl2pPr marL="1296071" indent="0">
              <a:buNone/>
              <a:defRPr sz="5670" b="1"/>
            </a:lvl2pPr>
            <a:lvl3pPr marL="2592141" indent="0">
              <a:buNone/>
              <a:defRPr sz="5079" b="1"/>
            </a:lvl3pPr>
            <a:lvl4pPr marL="3888212" indent="0">
              <a:buNone/>
              <a:defRPr sz="4548" b="1"/>
            </a:lvl4pPr>
            <a:lvl5pPr marL="5184283" indent="0">
              <a:buNone/>
              <a:defRPr sz="4548" b="1"/>
            </a:lvl5pPr>
            <a:lvl6pPr marL="6480353" indent="0">
              <a:buNone/>
              <a:defRPr sz="4548" b="1"/>
            </a:lvl6pPr>
            <a:lvl7pPr marL="7776424" indent="0">
              <a:buNone/>
              <a:defRPr sz="4548" b="1"/>
            </a:lvl7pPr>
            <a:lvl8pPr marL="9072494" indent="0">
              <a:buNone/>
              <a:defRPr sz="4548" b="1"/>
            </a:lvl8pPr>
            <a:lvl9pPr marL="10368565" indent="0">
              <a:buNone/>
              <a:defRPr sz="4548" b="1"/>
            </a:lvl9pPr>
          </a:lstStyle>
          <a:p>
            <a:pPr lvl="0"/>
            <a:r>
              <a:rPr lang="en-US"/>
              <a:t>Click to edit Master text styles</a:t>
            </a:r>
          </a:p>
        </p:txBody>
      </p:sp>
      <p:sp>
        <p:nvSpPr>
          <p:cNvPr id="6" name="Content Placeholder 5"/>
          <p:cNvSpPr>
            <a:spLocks noGrp="1"/>
          </p:cNvSpPr>
          <p:nvPr>
            <p:ph sz="quarter" idx="4"/>
          </p:nvPr>
        </p:nvSpPr>
        <p:spPr>
          <a:xfrm>
            <a:off x="21121964" y="6222057"/>
            <a:ext cx="18378850" cy="11304160"/>
          </a:xfrm>
        </p:spPr>
        <p:txBody>
          <a:bodyPr/>
          <a:lstStyle>
            <a:lvl1pPr>
              <a:defRPr sz="6792"/>
            </a:lvl1pPr>
            <a:lvl2pPr>
              <a:defRPr sz="5670"/>
            </a:lvl2pPr>
            <a:lvl3pPr>
              <a:defRPr sz="5079"/>
            </a:lvl3pPr>
            <a:lvl4pPr>
              <a:defRPr sz="4548"/>
            </a:lvl4pPr>
            <a:lvl5pPr>
              <a:defRPr sz="4548"/>
            </a:lvl5pPr>
            <a:lvl6pPr>
              <a:defRPr sz="4548"/>
            </a:lvl6pPr>
            <a:lvl7pPr>
              <a:defRPr sz="4548"/>
            </a:lvl7pPr>
            <a:lvl8pPr>
              <a:defRPr sz="4548"/>
            </a:lvl8pPr>
            <a:lvl9pPr>
              <a:defRPr sz="454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07B14B2-29F8-49BA-81A3-89EC41C11E22}" type="datetimeFigureOut">
              <a:rPr lang="en-US" smtClean="0"/>
              <a:t>9/19/2019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049703-E08D-4CED-BC7B-EA63FAC1D8CD}" type="slidenum">
              <a:rPr lang="en-US" smtClean="0"/>
              <a:t>‹#›</a:t>
            </a:fld>
            <a:endParaRPr lang="en-US"/>
          </a:p>
        </p:txBody>
      </p:sp>
    </p:spTree>
    <p:extLst>
      <p:ext uri="{BB962C8B-B14F-4D97-AF65-F5344CB8AC3E}">
        <p14:creationId xmlns:p14="http://schemas.microsoft.com/office/powerpoint/2010/main" val="37718470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07B14B2-29F8-49BA-81A3-89EC41C11E22}" type="datetimeFigureOut">
              <a:rPr lang="en-US" smtClean="0"/>
              <a:t>9/19/2019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049703-E08D-4CED-BC7B-EA63FAC1D8CD}" type="slidenum">
              <a:rPr lang="en-US" smtClean="0"/>
              <a:t>‹#›</a:t>
            </a:fld>
            <a:endParaRPr lang="en-US"/>
          </a:p>
        </p:txBody>
      </p:sp>
    </p:spTree>
    <p:extLst>
      <p:ext uri="{BB962C8B-B14F-4D97-AF65-F5344CB8AC3E}">
        <p14:creationId xmlns:p14="http://schemas.microsoft.com/office/powerpoint/2010/main" val="3684360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7B14B2-29F8-49BA-81A3-89EC41C11E22}" type="datetimeFigureOut">
              <a:rPr lang="en-US" smtClean="0"/>
              <a:t>9/19/2019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049703-E08D-4CED-BC7B-EA63FAC1D8CD}" type="slidenum">
              <a:rPr lang="en-US" smtClean="0"/>
              <a:t>‹#›</a:t>
            </a:fld>
            <a:endParaRPr lang="en-US"/>
          </a:p>
        </p:txBody>
      </p:sp>
    </p:spTree>
    <p:extLst>
      <p:ext uri="{BB962C8B-B14F-4D97-AF65-F5344CB8AC3E}">
        <p14:creationId xmlns:p14="http://schemas.microsoft.com/office/powerpoint/2010/main" val="2499352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78993" y="781164"/>
            <a:ext cx="13679467" cy="3324485"/>
          </a:xfrm>
        </p:spPr>
        <p:txBody>
          <a:bodyPr anchor="b"/>
          <a:lstStyle>
            <a:lvl1pPr algn="l">
              <a:defRPr sz="5670" b="1"/>
            </a:lvl1pPr>
          </a:lstStyle>
          <a:p>
            <a:r>
              <a:rPr lang="en-US"/>
              <a:t>Click to edit Master title style</a:t>
            </a:r>
          </a:p>
        </p:txBody>
      </p:sp>
      <p:sp>
        <p:nvSpPr>
          <p:cNvPr id="3" name="Content Placeholder 2"/>
          <p:cNvSpPr>
            <a:spLocks noGrp="1"/>
          </p:cNvSpPr>
          <p:nvPr>
            <p:ph idx="1"/>
          </p:nvPr>
        </p:nvSpPr>
        <p:spPr>
          <a:xfrm>
            <a:off x="16256548" y="781166"/>
            <a:ext cx="23244263" cy="16745052"/>
          </a:xfrm>
        </p:spPr>
        <p:txBody>
          <a:bodyPr/>
          <a:lstStyle>
            <a:lvl1pPr>
              <a:defRPr sz="9096"/>
            </a:lvl1pPr>
            <a:lvl2pPr>
              <a:defRPr sz="7915"/>
            </a:lvl2pPr>
            <a:lvl3pPr>
              <a:defRPr sz="6792"/>
            </a:lvl3pPr>
            <a:lvl4pPr>
              <a:defRPr sz="5670"/>
            </a:lvl4pPr>
            <a:lvl5pPr>
              <a:defRPr sz="5670"/>
            </a:lvl5pPr>
            <a:lvl6pPr>
              <a:defRPr sz="5670"/>
            </a:lvl6pPr>
            <a:lvl7pPr>
              <a:defRPr sz="5670"/>
            </a:lvl7pPr>
            <a:lvl8pPr>
              <a:defRPr sz="5670"/>
            </a:lvl8pPr>
            <a:lvl9pPr>
              <a:defRPr sz="567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078993" y="4105651"/>
            <a:ext cx="13679467" cy="13420566"/>
          </a:xfrm>
        </p:spPr>
        <p:txBody>
          <a:bodyPr/>
          <a:lstStyle>
            <a:lvl1pPr marL="0" indent="0">
              <a:buNone/>
              <a:defRPr sz="4016"/>
            </a:lvl1pPr>
            <a:lvl2pPr marL="1296071" indent="0">
              <a:buNone/>
              <a:defRPr sz="3366"/>
            </a:lvl2pPr>
            <a:lvl3pPr marL="2592141" indent="0">
              <a:buNone/>
              <a:defRPr sz="2835"/>
            </a:lvl3pPr>
            <a:lvl4pPr marL="3888212" indent="0">
              <a:buNone/>
              <a:defRPr sz="2540"/>
            </a:lvl4pPr>
            <a:lvl5pPr marL="5184283" indent="0">
              <a:buNone/>
              <a:defRPr sz="2540"/>
            </a:lvl5pPr>
            <a:lvl6pPr marL="6480353" indent="0">
              <a:buNone/>
              <a:defRPr sz="2540"/>
            </a:lvl6pPr>
            <a:lvl7pPr marL="7776424" indent="0">
              <a:buNone/>
              <a:defRPr sz="2540"/>
            </a:lvl7pPr>
            <a:lvl8pPr marL="9072494" indent="0">
              <a:buNone/>
              <a:defRPr sz="2540"/>
            </a:lvl8pPr>
            <a:lvl9pPr marL="10368565" indent="0">
              <a:buNone/>
              <a:defRPr sz="2540"/>
            </a:lvl9pPr>
          </a:lstStyle>
          <a:p>
            <a:pPr lvl="0"/>
            <a:r>
              <a:rPr lang="en-US"/>
              <a:t>Click to edit Master text styles</a:t>
            </a:r>
          </a:p>
        </p:txBody>
      </p:sp>
      <p:sp>
        <p:nvSpPr>
          <p:cNvPr id="5" name="Date Placeholder 4"/>
          <p:cNvSpPr>
            <a:spLocks noGrp="1"/>
          </p:cNvSpPr>
          <p:nvPr>
            <p:ph type="dt" sz="half" idx="10"/>
          </p:nvPr>
        </p:nvSpPr>
        <p:spPr/>
        <p:txBody>
          <a:bodyPr/>
          <a:lstStyle/>
          <a:p>
            <a:fld id="{E07B14B2-29F8-49BA-81A3-89EC41C11E22}" type="datetimeFigureOut">
              <a:rPr lang="en-US" smtClean="0"/>
              <a:t>9/19/2019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049703-E08D-4CED-BC7B-EA63FAC1D8CD}" type="slidenum">
              <a:rPr lang="en-US" smtClean="0"/>
              <a:t>‹#›</a:t>
            </a:fld>
            <a:endParaRPr lang="en-US"/>
          </a:p>
        </p:txBody>
      </p:sp>
    </p:spTree>
    <p:extLst>
      <p:ext uri="{BB962C8B-B14F-4D97-AF65-F5344CB8AC3E}">
        <p14:creationId xmlns:p14="http://schemas.microsoft.com/office/powerpoint/2010/main" val="1299752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9932" y="13733941"/>
            <a:ext cx="24947880" cy="1621369"/>
          </a:xfrm>
        </p:spPr>
        <p:txBody>
          <a:bodyPr anchor="b"/>
          <a:lstStyle>
            <a:lvl1pPr algn="l">
              <a:defRPr sz="5670" b="1"/>
            </a:lvl1pPr>
          </a:lstStyle>
          <a:p>
            <a:r>
              <a:rPr lang="en-US"/>
              <a:t>Click to edit Master title style</a:t>
            </a:r>
          </a:p>
        </p:txBody>
      </p:sp>
      <p:sp>
        <p:nvSpPr>
          <p:cNvPr id="3" name="Picture Placeholder 2"/>
          <p:cNvSpPr>
            <a:spLocks noGrp="1"/>
          </p:cNvSpPr>
          <p:nvPr>
            <p:ph type="pic" idx="1"/>
          </p:nvPr>
        </p:nvSpPr>
        <p:spPr>
          <a:xfrm>
            <a:off x="8149932" y="1753077"/>
            <a:ext cx="24947880" cy="11771948"/>
          </a:xfrm>
        </p:spPr>
        <p:txBody>
          <a:bodyPr/>
          <a:lstStyle>
            <a:lvl1pPr marL="0" indent="0">
              <a:buNone/>
              <a:defRPr sz="9096"/>
            </a:lvl1pPr>
            <a:lvl2pPr marL="1296071" indent="0">
              <a:buNone/>
              <a:defRPr sz="7915"/>
            </a:lvl2pPr>
            <a:lvl3pPr marL="2592141" indent="0">
              <a:buNone/>
              <a:defRPr sz="6792"/>
            </a:lvl3pPr>
            <a:lvl4pPr marL="3888212" indent="0">
              <a:buNone/>
              <a:defRPr sz="5670"/>
            </a:lvl4pPr>
            <a:lvl5pPr marL="5184283" indent="0">
              <a:buNone/>
              <a:defRPr sz="5670"/>
            </a:lvl5pPr>
            <a:lvl6pPr marL="6480353" indent="0">
              <a:buNone/>
              <a:defRPr sz="5670"/>
            </a:lvl6pPr>
            <a:lvl7pPr marL="7776424" indent="0">
              <a:buNone/>
              <a:defRPr sz="5670"/>
            </a:lvl7pPr>
            <a:lvl8pPr marL="9072494" indent="0">
              <a:buNone/>
              <a:defRPr sz="5670"/>
            </a:lvl8pPr>
            <a:lvl9pPr marL="10368565" indent="0">
              <a:buNone/>
              <a:defRPr sz="5670"/>
            </a:lvl9pPr>
          </a:lstStyle>
          <a:p>
            <a:endParaRPr lang="en-US"/>
          </a:p>
        </p:txBody>
      </p:sp>
      <p:sp>
        <p:nvSpPr>
          <p:cNvPr id="4" name="Text Placeholder 3"/>
          <p:cNvSpPr>
            <a:spLocks noGrp="1"/>
          </p:cNvSpPr>
          <p:nvPr>
            <p:ph type="body" sz="half" idx="2"/>
          </p:nvPr>
        </p:nvSpPr>
        <p:spPr>
          <a:xfrm>
            <a:off x="8149932" y="15355309"/>
            <a:ext cx="24947880" cy="2302613"/>
          </a:xfrm>
        </p:spPr>
        <p:txBody>
          <a:bodyPr/>
          <a:lstStyle>
            <a:lvl1pPr marL="0" indent="0">
              <a:buNone/>
              <a:defRPr sz="4016"/>
            </a:lvl1pPr>
            <a:lvl2pPr marL="1296071" indent="0">
              <a:buNone/>
              <a:defRPr sz="3366"/>
            </a:lvl2pPr>
            <a:lvl3pPr marL="2592141" indent="0">
              <a:buNone/>
              <a:defRPr sz="2835"/>
            </a:lvl3pPr>
            <a:lvl4pPr marL="3888212" indent="0">
              <a:buNone/>
              <a:defRPr sz="2540"/>
            </a:lvl4pPr>
            <a:lvl5pPr marL="5184283" indent="0">
              <a:buNone/>
              <a:defRPr sz="2540"/>
            </a:lvl5pPr>
            <a:lvl6pPr marL="6480353" indent="0">
              <a:buNone/>
              <a:defRPr sz="2540"/>
            </a:lvl6pPr>
            <a:lvl7pPr marL="7776424" indent="0">
              <a:buNone/>
              <a:defRPr sz="2540"/>
            </a:lvl7pPr>
            <a:lvl8pPr marL="9072494" indent="0">
              <a:buNone/>
              <a:defRPr sz="2540"/>
            </a:lvl8pPr>
            <a:lvl9pPr marL="10368565" indent="0">
              <a:buNone/>
              <a:defRPr sz="2540"/>
            </a:lvl9pPr>
          </a:lstStyle>
          <a:p>
            <a:pPr lvl="0"/>
            <a:r>
              <a:rPr lang="en-US"/>
              <a:t>Click to edit Master text styles</a:t>
            </a:r>
          </a:p>
        </p:txBody>
      </p:sp>
      <p:sp>
        <p:nvSpPr>
          <p:cNvPr id="5" name="Date Placeholder 4"/>
          <p:cNvSpPr>
            <a:spLocks noGrp="1"/>
          </p:cNvSpPr>
          <p:nvPr>
            <p:ph type="dt" sz="half" idx="10"/>
          </p:nvPr>
        </p:nvSpPr>
        <p:spPr/>
        <p:txBody>
          <a:bodyPr/>
          <a:lstStyle/>
          <a:p>
            <a:fld id="{E07B14B2-29F8-49BA-81A3-89EC41C11E22}" type="datetimeFigureOut">
              <a:rPr lang="en-US" smtClean="0"/>
              <a:t>9/19/2019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049703-E08D-4CED-BC7B-EA63FAC1D8CD}" type="slidenum">
              <a:rPr lang="en-US" smtClean="0"/>
              <a:t>‹#›</a:t>
            </a:fld>
            <a:endParaRPr lang="en-US"/>
          </a:p>
        </p:txBody>
      </p:sp>
    </p:spTree>
    <p:extLst>
      <p:ext uri="{BB962C8B-B14F-4D97-AF65-F5344CB8AC3E}">
        <p14:creationId xmlns:p14="http://schemas.microsoft.com/office/powerpoint/2010/main" val="7328930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78991" y="785707"/>
            <a:ext cx="37421820" cy="3269986"/>
          </a:xfrm>
          <a:prstGeom prst="rect">
            <a:avLst/>
          </a:prstGeom>
        </p:spPr>
        <p:txBody>
          <a:bodyPr vert="horz" lIns="438872" tIns="219436" rIns="438872" bIns="219436" rtlCol="0" anchor="ctr">
            <a:normAutofit/>
          </a:bodyPr>
          <a:lstStyle/>
          <a:p>
            <a:r>
              <a:rPr lang="en-US"/>
              <a:t>Click to edit Master title style</a:t>
            </a:r>
          </a:p>
        </p:txBody>
      </p:sp>
      <p:sp>
        <p:nvSpPr>
          <p:cNvPr id="3" name="Text Placeholder 2"/>
          <p:cNvSpPr>
            <a:spLocks noGrp="1"/>
          </p:cNvSpPr>
          <p:nvPr>
            <p:ph type="body" idx="1"/>
          </p:nvPr>
        </p:nvSpPr>
        <p:spPr>
          <a:xfrm>
            <a:off x="2078991" y="4577981"/>
            <a:ext cx="37421820" cy="12948236"/>
          </a:xfrm>
          <a:prstGeom prst="rect">
            <a:avLst/>
          </a:prstGeom>
        </p:spPr>
        <p:txBody>
          <a:bodyPr vert="horz" lIns="438872" tIns="219436" rIns="438872" bIns="21943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078990" y="18184754"/>
            <a:ext cx="9701953" cy="1044579"/>
          </a:xfrm>
          <a:prstGeom prst="rect">
            <a:avLst/>
          </a:prstGeom>
        </p:spPr>
        <p:txBody>
          <a:bodyPr vert="horz" lIns="438872" tIns="219436" rIns="438872" bIns="219436" rtlCol="0" anchor="ctr"/>
          <a:lstStyle>
            <a:lvl1pPr algn="l">
              <a:defRPr sz="3366">
                <a:solidFill>
                  <a:schemeClr val="tx1">
                    <a:tint val="75000"/>
                  </a:schemeClr>
                </a:solidFill>
              </a:defRPr>
            </a:lvl1pPr>
          </a:lstStyle>
          <a:p>
            <a:fld id="{E07B14B2-29F8-49BA-81A3-89EC41C11E22}" type="datetimeFigureOut">
              <a:rPr lang="en-US" smtClean="0"/>
              <a:t>9/19/2019</a:t>
            </a:fld>
            <a:endParaRPr lang="en-US"/>
          </a:p>
        </p:txBody>
      </p:sp>
      <p:sp>
        <p:nvSpPr>
          <p:cNvPr id="5" name="Footer Placeholder 4"/>
          <p:cNvSpPr>
            <a:spLocks noGrp="1"/>
          </p:cNvSpPr>
          <p:nvPr>
            <p:ph type="ftr" sz="quarter" idx="3"/>
          </p:nvPr>
        </p:nvSpPr>
        <p:spPr>
          <a:xfrm>
            <a:off x="14206433" y="18184754"/>
            <a:ext cx="13166937" cy="1044579"/>
          </a:xfrm>
          <a:prstGeom prst="rect">
            <a:avLst/>
          </a:prstGeom>
        </p:spPr>
        <p:txBody>
          <a:bodyPr vert="horz" lIns="438872" tIns="219436" rIns="438872" bIns="219436" rtlCol="0" anchor="ctr"/>
          <a:lstStyle>
            <a:lvl1pPr algn="ctr">
              <a:defRPr sz="3366">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98857" y="18184754"/>
            <a:ext cx="9701953" cy="1044579"/>
          </a:xfrm>
          <a:prstGeom prst="rect">
            <a:avLst/>
          </a:prstGeom>
        </p:spPr>
        <p:txBody>
          <a:bodyPr vert="horz" lIns="438872" tIns="219436" rIns="438872" bIns="219436" rtlCol="0" anchor="ctr"/>
          <a:lstStyle>
            <a:lvl1pPr algn="r">
              <a:defRPr sz="3366">
                <a:solidFill>
                  <a:schemeClr val="tx1">
                    <a:tint val="75000"/>
                  </a:schemeClr>
                </a:solidFill>
              </a:defRPr>
            </a:lvl1pPr>
          </a:lstStyle>
          <a:p>
            <a:fld id="{B1049703-E08D-4CED-BC7B-EA63FAC1D8CD}" type="slidenum">
              <a:rPr lang="en-US" smtClean="0"/>
              <a:t>‹#›</a:t>
            </a:fld>
            <a:endParaRPr lang="en-US"/>
          </a:p>
        </p:txBody>
      </p:sp>
    </p:spTree>
    <p:extLst>
      <p:ext uri="{BB962C8B-B14F-4D97-AF65-F5344CB8AC3E}">
        <p14:creationId xmlns:p14="http://schemas.microsoft.com/office/powerpoint/2010/main" val="3751544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592141" rtl="0" eaLnBrk="1" latinLnBrk="0" hangingPunct="1">
        <a:spcBef>
          <a:spcPct val="0"/>
        </a:spcBef>
        <a:buNone/>
        <a:defRPr sz="12463" kern="1200">
          <a:solidFill>
            <a:schemeClr val="tx1"/>
          </a:solidFill>
          <a:latin typeface="+mj-lt"/>
          <a:ea typeface="+mj-ea"/>
          <a:cs typeface="+mj-cs"/>
        </a:defRPr>
      </a:lvl1pPr>
    </p:titleStyle>
    <p:bodyStyle>
      <a:lvl1pPr marL="972053" indent="-972053" algn="l" defTabSz="2592141" rtl="0" eaLnBrk="1" latinLnBrk="0" hangingPunct="1">
        <a:spcBef>
          <a:spcPct val="20000"/>
        </a:spcBef>
        <a:buFont typeface="Arial" pitchFamily="34" charset="0"/>
        <a:buChar char="•"/>
        <a:defRPr sz="9096" kern="1200">
          <a:solidFill>
            <a:schemeClr val="tx1"/>
          </a:solidFill>
          <a:latin typeface="+mn-lt"/>
          <a:ea typeface="+mn-ea"/>
          <a:cs typeface="+mn-cs"/>
        </a:defRPr>
      </a:lvl1pPr>
      <a:lvl2pPr marL="2106114" indent="-810044" algn="l" defTabSz="2592141" rtl="0" eaLnBrk="1" latinLnBrk="0" hangingPunct="1">
        <a:spcBef>
          <a:spcPct val="20000"/>
        </a:spcBef>
        <a:buFont typeface="Arial" pitchFamily="34" charset="0"/>
        <a:buChar char="–"/>
        <a:defRPr sz="7915" kern="1200">
          <a:solidFill>
            <a:schemeClr val="tx1"/>
          </a:solidFill>
          <a:latin typeface="+mn-lt"/>
          <a:ea typeface="+mn-ea"/>
          <a:cs typeface="+mn-cs"/>
        </a:defRPr>
      </a:lvl2pPr>
      <a:lvl3pPr marL="3240177" indent="-648036" algn="l" defTabSz="2592141" rtl="0" eaLnBrk="1" latinLnBrk="0" hangingPunct="1">
        <a:spcBef>
          <a:spcPct val="20000"/>
        </a:spcBef>
        <a:buFont typeface="Arial" pitchFamily="34" charset="0"/>
        <a:buChar char="•"/>
        <a:defRPr sz="6792" kern="1200">
          <a:solidFill>
            <a:schemeClr val="tx1"/>
          </a:solidFill>
          <a:latin typeface="+mn-lt"/>
          <a:ea typeface="+mn-ea"/>
          <a:cs typeface="+mn-cs"/>
        </a:defRPr>
      </a:lvl3pPr>
      <a:lvl4pPr marL="4536247" indent="-648036" algn="l" defTabSz="2592141" rtl="0" eaLnBrk="1" latinLnBrk="0" hangingPunct="1">
        <a:spcBef>
          <a:spcPct val="20000"/>
        </a:spcBef>
        <a:buFont typeface="Arial" pitchFamily="34" charset="0"/>
        <a:buChar char="–"/>
        <a:defRPr sz="5670" kern="1200">
          <a:solidFill>
            <a:schemeClr val="tx1"/>
          </a:solidFill>
          <a:latin typeface="+mn-lt"/>
          <a:ea typeface="+mn-ea"/>
          <a:cs typeface="+mn-cs"/>
        </a:defRPr>
      </a:lvl4pPr>
      <a:lvl5pPr marL="5832319" indent="-648036" algn="l" defTabSz="2592141" rtl="0" eaLnBrk="1" latinLnBrk="0" hangingPunct="1">
        <a:spcBef>
          <a:spcPct val="20000"/>
        </a:spcBef>
        <a:buFont typeface="Arial" pitchFamily="34" charset="0"/>
        <a:buChar char="»"/>
        <a:defRPr sz="5670" kern="1200">
          <a:solidFill>
            <a:schemeClr val="tx1"/>
          </a:solidFill>
          <a:latin typeface="+mn-lt"/>
          <a:ea typeface="+mn-ea"/>
          <a:cs typeface="+mn-cs"/>
        </a:defRPr>
      </a:lvl5pPr>
      <a:lvl6pPr marL="7128389" indent="-648036" algn="l" defTabSz="2592141" rtl="0" eaLnBrk="1" latinLnBrk="0" hangingPunct="1">
        <a:spcBef>
          <a:spcPct val="20000"/>
        </a:spcBef>
        <a:buFont typeface="Arial" pitchFamily="34" charset="0"/>
        <a:buChar char="•"/>
        <a:defRPr sz="5670" kern="1200">
          <a:solidFill>
            <a:schemeClr val="tx1"/>
          </a:solidFill>
          <a:latin typeface="+mn-lt"/>
          <a:ea typeface="+mn-ea"/>
          <a:cs typeface="+mn-cs"/>
        </a:defRPr>
      </a:lvl6pPr>
      <a:lvl7pPr marL="8424460" indent="-648036" algn="l" defTabSz="2592141" rtl="0" eaLnBrk="1" latinLnBrk="0" hangingPunct="1">
        <a:spcBef>
          <a:spcPct val="20000"/>
        </a:spcBef>
        <a:buFont typeface="Arial" pitchFamily="34" charset="0"/>
        <a:buChar char="•"/>
        <a:defRPr sz="5670" kern="1200">
          <a:solidFill>
            <a:schemeClr val="tx1"/>
          </a:solidFill>
          <a:latin typeface="+mn-lt"/>
          <a:ea typeface="+mn-ea"/>
          <a:cs typeface="+mn-cs"/>
        </a:defRPr>
      </a:lvl7pPr>
      <a:lvl8pPr marL="9720530" indent="-648036" algn="l" defTabSz="2592141" rtl="0" eaLnBrk="1" latinLnBrk="0" hangingPunct="1">
        <a:spcBef>
          <a:spcPct val="20000"/>
        </a:spcBef>
        <a:buFont typeface="Arial" pitchFamily="34" charset="0"/>
        <a:buChar char="•"/>
        <a:defRPr sz="5670" kern="1200">
          <a:solidFill>
            <a:schemeClr val="tx1"/>
          </a:solidFill>
          <a:latin typeface="+mn-lt"/>
          <a:ea typeface="+mn-ea"/>
          <a:cs typeface="+mn-cs"/>
        </a:defRPr>
      </a:lvl8pPr>
      <a:lvl9pPr marL="11016600" indent="-648036" algn="l" defTabSz="2592141" rtl="0" eaLnBrk="1" latinLnBrk="0" hangingPunct="1">
        <a:spcBef>
          <a:spcPct val="20000"/>
        </a:spcBef>
        <a:buFont typeface="Arial" pitchFamily="34" charset="0"/>
        <a:buChar char="•"/>
        <a:defRPr sz="5670" kern="1200">
          <a:solidFill>
            <a:schemeClr val="tx1"/>
          </a:solidFill>
          <a:latin typeface="+mn-lt"/>
          <a:ea typeface="+mn-ea"/>
          <a:cs typeface="+mn-cs"/>
        </a:defRPr>
      </a:lvl9pPr>
    </p:bodyStyle>
    <p:otherStyle>
      <a:defPPr>
        <a:defRPr lang="en-US"/>
      </a:defPPr>
      <a:lvl1pPr marL="0" algn="l" defTabSz="2592141" rtl="0" eaLnBrk="1" latinLnBrk="0" hangingPunct="1">
        <a:defRPr sz="5079" kern="1200">
          <a:solidFill>
            <a:schemeClr val="tx1"/>
          </a:solidFill>
          <a:latin typeface="+mn-lt"/>
          <a:ea typeface="+mn-ea"/>
          <a:cs typeface="+mn-cs"/>
        </a:defRPr>
      </a:lvl1pPr>
      <a:lvl2pPr marL="1296071" algn="l" defTabSz="2592141" rtl="0" eaLnBrk="1" latinLnBrk="0" hangingPunct="1">
        <a:defRPr sz="5079" kern="1200">
          <a:solidFill>
            <a:schemeClr val="tx1"/>
          </a:solidFill>
          <a:latin typeface="+mn-lt"/>
          <a:ea typeface="+mn-ea"/>
          <a:cs typeface="+mn-cs"/>
        </a:defRPr>
      </a:lvl2pPr>
      <a:lvl3pPr marL="2592141" algn="l" defTabSz="2592141" rtl="0" eaLnBrk="1" latinLnBrk="0" hangingPunct="1">
        <a:defRPr sz="5079" kern="1200">
          <a:solidFill>
            <a:schemeClr val="tx1"/>
          </a:solidFill>
          <a:latin typeface="+mn-lt"/>
          <a:ea typeface="+mn-ea"/>
          <a:cs typeface="+mn-cs"/>
        </a:defRPr>
      </a:lvl3pPr>
      <a:lvl4pPr marL="3888212" algn="l" defTabSz="2592141" rtl="0" eaLnBrk="1" latinLnBrk="0" hangingPunct="1">
        <a:defRPr sz="5079" kern="1200">
          <a:solidFill>
            <a:schemeClr val="tx1"/>
          </a:solidFill>
          <a:latin typeface="+mn-lt"/>
          <a:ea typeface="+mn-ea"/>
          <a:cs typeface="+mn-cs"/>
        </a:defRPr>
      </a:lvl4pPr>
      <a:lvl5pPr marL="5184283" algn="l" defTabSz="2592141" rtl="0" eaLnBrk="1" latinLnBrk="0" hangingPunct="1">
        <a:defRPr sz="5079" kern="1200">
          <a:solidFill>
            <a:schemeClr val="tx1"/>
          </a:solidFill>
          <a:latin typeface="+mn-lt"/>
          <a:ea typeface="+mn-ea"/>
          <a:cs typeface="+mn-cs"/>
        </a:defRPr>
      </a:lvl5pPr>
      <a:lvl6pPr marL="6480353" algn="l" defTabSz="2592141" rtl="0" eaLnBrk="1" latinLnBrk="0" hangingPunct="1">
        <a:defRPr sz="5079" kern="1200">
          <a:solidFill>
            <a:schemeClr val="tx1"/>
          </a:solidFill>
          <a:latin typeface="+mn-lt"/>
          <a:ea typeface="+mn-ea"/>
          <a:cs typeface="+mn-cs"/>
        </a:defRPr>
      </a:lvl6pPr>
      <a:lvl7pPr marL="7776424" algn="l" defTabSz="2592141" rtl="0" eaLnBrk="1" latinLnBrk="0" hangingPunct="1">
        <a:defRPr sz="5079" kern="1200">
          <a:solidFill>
            <a:schemeClr val="tx1"/>
          </a:solidFill>
          <a:latin typeface="+mn-lt"/>
          <a:ea typeface="+mn-ea"/>
          <a:cs typeface="+mn-cs"/>
        </a:defRPr>
      </a:lvl7pPr>
      <a:lvl8pPr marL="9072494" algn="l" defTabSz="2592141" rtl="0" eaLnBrk="1" latinLnBrk="0" hangingPunct="1">
        <a:defRPr sz="5079" kern="1200">
          <a:solidFill>
            <a:schemeClr val="tx1"/>
          </a:solidFill>
          <a:latin typeface="+mn-lt"/>
          <a:ea typeface="+mn-ea"/>
          <a:cs typeface="+mn-cs"/>
        </a:defRPr>
      </a:lvl8pPr>
      <a:lvl9pPr marL="10368565" algn="l" defTabSz="2592141" rtl="0" eaLnBrk="1" latinLnBrk="0" hangingPunct="1">
        <a:defRPr sz="507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emf"/><Relationship Id="rId13" Type="http://schemas.openxmlformats.org/officeDocument/2006/relationships/image" Target="../media/image12.png"/><Relationship Id="rId3" Type="http://schemas.openxmlformats.org/officeDocument/2006/relationships/image" Target="../media/image2.jpg"/><Relationship Id="rId7" Type="http://schemas.openxmlformats.org/officeDocument/2006/relationships/image" Target="../media/image6.emf"/><Relationship Id="rId12" Type="http://schemas.openxmlformats.org/officeDocument/2006/relationships/image" Target="../media/image11.jpeg"/><Relationship Id="rId2" Type="http://schemas.openxmlformats.org/officeDocument/2006/relationships/image" Target="../media/image1.emf"/><Relationship Id="rId16" Type="http://schemas.openxmlformats.org/officeDocument/2006/relationships/image" Target="../media/image15.emf"/><Relationship Id="rId1" Type="http://schemas.openxmlformats.org/officeDocument/2006/relationships/slideLayout" Target="../slideLayouts/slideLayout6.xml"/><Relationship Id="rId6" Type="http://schemas.openxmlformats.org/officeDocument/2006/relationships/image" Target="../media/image5.emf"/><Relationship Id="rId11" Type="http://schemas.openxmlformats.org/officeDocument/2006/relationships/image" Target="../media/image10.emf"/><Relationship Id="rId5" Type="http://schemas.openxmlformats.org/officeDocument/2006/relationships/image" Target="../media/image4.emf"/><Relationship Id="rId15" Type="http://schemas.openxmlformats.org/officeDocument/2006/relationships/image" Target="../media/image14.emf"/><Relationship Id="rId10" Type="http://schemas.openxmlformats.org/officeDocument/2006/relationships/image" Target="../media/image9.emf"/><Relationship Id="rId4" Type="http://schemas.openxmlformats.org/officeDocument/2006/relationships/image" Target="../media/image3.png"/><Relationship Id="rId9" Type="http://schemas.openxmlformats.org/officeDocument/2006/relationships/image" Target="../media/image8.emf"/><Relationship Id="rId14"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id="{B3A3E0B9-18D7-49E0-A9D6-7BE0E75A863A}"/>
              </a:ext>
            </a:extLst>
          </p:cNvPr>
          <p:cNvPicPr>
            <a:picLocks noChangeAspect="1"/>
          </p:cNvPicPr>
          <p:nvPr/>
        </p:nvPicPr>
        <p:blipFill>
          <a:blip r:embed="rId2"/>
          <a:stretch>
            <a:fillRect/>
          </a:stretch>
        </p:blipFill>
        <p:spPr>
          <a:xfrm>
            <a:off x="18427713" y="16471999"/>
            <a:ext cx="4147712" cy="1779012"/>
          </a:xfrm>
          <a:prstGeom prst="rect">
            <a:avLst/>
          </a:prstGeom>
        </p:spPr>
      </p:pic>
      <p:sp>
        <p:nvSpPr>
          <p:cNvPr id="6" name="Title 5"/>
          <p:cNvSpPr>
            <a:spLocks noGrp="1"/>
          </p:cNvSpPr>
          <p:nvPr>
            <p:ph type="title"/>
          </p:nvPr>
        </p:nvSpPr>
        <p:spPr>
          <a:xfrm>
            <a:off x="0" y="-23202"/>
            <a:ext cx="41579800" cy="2801393"/>
          </a:xfrm>
          <a:solidFill>
            <a:schemeClr val="accent1">
              <a:lumMod val="20000"/>
              <a:lumOff val="80000"/>
            </a:schemeClr>
          </a:solidFill>
          <a:ln w="76200">
            <a:noFill/>
          </a:ln>
        </p:spPr>
        <p:txBody>
          <a:bodyPr>
            <a:normAutofit fontScale="90000"/>
          </a:bodyPr>
          <a:lstStyle/>
          <a:p>
            <a:pPr algn="just"/>
            <a:br>
              <a:rPr lang="en-US" dirty="0"/>
            </a:br>
            <a:endParaRPr lang="en-US" dirty="0"/>
          </a:p>
        </p:txBody>
      </p:sp>
      <p:sp>
        <p:nvSpPr>
          <p:cNvPr id="37" name="文本框 36">
            <a:extLst>
              <a:ext uri="{FF2B5EF4-FFF2-40B4-BE49-F238E27FC236}">
                <a16:creationId xmlns:a16="http://schemas.microsoft.com/office/drawing/2014/main" id="{902F6162-442C-460C-9B98-673CDB589687}"/>
              </a:ext>
            </a:extLst>
          </p:cNvPr>
          <p:cNvSpPr txBox="1"/>
          <p:nvPr/>
        </p:nvSpPr>
        <p:spPr>
          <a:xfrm>
            <a:off x="33430555" y="14334837"/>
            <a:ext cx="7657144" cy="4492127"/>
          </a:xfrm>
          <a:prstGeom prst="rect">
            <a:avLst/>
          </a:prstGeom>
          <a:noFill/>
          <a:ln>
            <a:solidFill>
              <a:schemeClr val="tx1"/>
            </a:solidFill>
            <a:prstDash val="dash"/>
          </a:ln>
        </p:spPr>
        <p:txBody>
          <a:bodyPr wrap="square" rtlCol="0">
            <a:spAutoFit/>
          </a:bodyPr>
          <a:lstStyle/>
          <a:p>
            <a:pPr marL="457200" indent="-457200" algn="just">
              <a:buFont typeface="Wingdings" panose="05000000000000000000" pitchFamily="2" charset="2"/>
              <a:buChar char="Ø"/>
              <a:tabLst>
                <a:tab pos="4127500" algn="l"/>
              </a:tabLst>
            </a:pPr>
            <a:r>
              <a:rPr lang="en-US" altLang="zh-CN" sz="2599" b="1" dirty="0">
                <a:latin typeface="Times New Roman" panose="02020603050405020304" pitchFamily="18" charset="0"/>
              </a:rPr>
              <a:t>Conclusions:</a:t>
            </a:r>
          </a:p>
          <a:p>
            <a:pPr indent="457200" algn="just">
              <a:tabLst>
                <a:tab pos="4127500" algn="l"/>
              </a:tabLst>
            </a:pPr>
            <a:r>
              <a:rPr lang="en-US" altLang="zh-CN" sz="2599" dirty="0">
                <a:latin typeface="Times New Roman" panose="02020603050405020304" pitchFamily="18" charset="0"/>
              </a:rPr>
              <a:t>The electromagnetic performance of Motor I and Motor II are shown in Table III. And the conclusions are summarized as follows:</a:t>
            </a:r>
          </a:p>
          <a:p>
            <a:pPr marL="457200" indent="-457200" algn="just">
              <a:buFont typeface="Arial" panose="020B0604020202020204" pitchFamily="34" charset="0"/>
              <a:buChar char="•"/>
              <a:tabLst>
                <a:tab pos="4127500" algn="l"/>
              </a:tabLst>
            </a:pPr>
            <a:r>
              <a:rPr lang="en-US" altLang="zh-CN" sz="2599" b="1" dirty="0">
                <a:latin typeface="Times New Roman" panose="02020603050405020304" pitchFamily="18" charset="0"/>
              </a:rPr>
              <a:t>Thrust force: </a:t>
            </a:r>
            <a:r>
              <a:rPr lang="en-US" altLang="zh-CN" sz="2599" dirty="0">
                <a:latin typeface="Times New Roman" panose="02020603050405020304" pitchFamily="18" charset="0"/>
              </a:rPr>
              <a:t>Slotted type offers 12.4% higher thrust force than segmented type does.</a:t>
            </a:r>
          </a:p>
          <a:p>
            <a:pPr marL="457200" indent="-457200" algn="just">
              <a:buFont typeface="Arial" panose="020B0604020202020204" pitchFamily="34" charset="0"/>
              <a:buChar char="•"/>
              <a:tabLst>
                <a:tab pos="4127500" algn="l"/>
              </a:tabLst>
            </a:pPr>
            <a:r>
              <a:rPr lang="en-US" altLang="zh-CN" sz="2599" b="1" dirty="0">
                <a:latin typeface="Times New Roman" panose="02020603050405020304" pitchFamily="18" charset="0"/>
              </a:rPr>
              <a:t>Power factor: </a:t>
            </a:r>
            <a:r>
              <a:rPr lang="en-US" altLang="zh-CN" sz="2599" dirty="0">
                <a:latin typeface="Times New Roman" panose="02020603050405020304" pitchFamily="18" charset="0"/>
              </a:rPr>
              <a:t>Segmented type offers 10.0% higher power factor than slotted type does.</a:t>
            </a:r>
          </a:p>
          <a:p>
            <a:pPr marL="457200" indent="-457200" algn="just">
              <a:buFont typeface="Arial" panose="020B0604020202020204" pitchFamily="34" charset="0"/>
              <a:buChar char="•"/>
              <a:tabLst>
                <a:tab pos="4127500" algn="l"/>
              </a:tabLst>
            </a:pPr>
            <a:r>
              <a:rPr lang="en-US" altLang="zh-CN" sz="2599" b="1" dirty="0">
                <a:latin typeface="Times New Roman" panose="02020603050405020304" pitchFamily="18" charset="0"/>
              </a:rPr>
              <a:t>Material cost: </a:t>
            </a:r>
            <a:r>
              <a:rPr lang="en-US" altLang="zh-CN" sz="2599" dirty="0">
                <a:latin typeface="Times New Roman" panose="02020603050405020304" pitchFamily="18" charset="0"/>
              </a:rPr>
              <a:t>Segmented type needs 58% less material for secondary than slotted type to obtain its best performance. </a:t>
            </a:r>
          </a:p>
        </p:txBody>
      </p:sp>
      <p:sp>
        <p:nvSpPr>
          <p:cNvPr id="50" name="矩形 49">
            <a:extLst>
              <a:ext uri="{FF2B5EF4-FFF2-40B4-BE49-F238E27FC236}">
                <a16:creationId xmlns:a16="http://schemas.microsoft.com/office/drawing/2014/main" id="{B5D9B68F-E6FF-4140-B5E8-F0C45D91C7F6}"/>
              </a:ext>
            </a:extLst>
          </p:cNvPr>
          <p:cNvSpPr/>
          <p:nvPr/>
        </p:nvSpPr>
        <p:spPr>
          <a:xfrm>
            <a:off x="379143" y="2966590"/>
            <a:ext cx="18022363" cy="745742"/>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544" b="1" kern="0" dirty="0">
                <a:solidFill>
                  <a:prstClr val="white"/>
                </a:solidFill>
                <a:latin typeface="Times New Roman" panose="02020603050405020304" pitchFamily="18" charset="0"/>
                <a:ea typeface="宋体" panose="02010600030101010101" pitchFamily="2" charset="-122"/>
              </a:rPr>
              <a:t>I. Abstract</a:t>
            </a:r>
            <a:endParaRPr lang="zh-CN" altLang="en-US" sz="4023" dirty="0"/>
          </a:p>
        </p:txBody>
      </p:sp>
      <p:sp>
        <p:nvSpPr>
          <p:cNvPr id="51" name="矩形 50">
            <a:extLst>
              <a:ext uri="{FF2B5EF4-FFF2-40B4-BE49-F238E27FC236}">
                <a16:creationId xmlns:a16="http://schemas.microsoft.com/office/drawing/2014/main" id="{EF38702A-8EFC-4823-A249-89ADD2E272FA}"/>
              </a:ext>
            </a:extLst>
          </p:cNvPr>
          <p:cNvSpPr/>
          <p:nvPr/>
        </p:nvSpPr>
        <p:spPr>
          <a:xfrm>
            <a:off x="292100" y="2909081"/>
            <a:ext cx="17907000" cy="16515120"/>
          </a:xfrm>
          <a:prstGeom prst="rect">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zh-CN" altLang="en-US" sz="4023"/>
          </a:p>
        </p:txBody>
      </p:sp>
      <p:sp>
        <p:nvSpPr>
          <p:cNvPr id="52" name="矩形 51">
            <a:extLst>
              <a:ext uri="{FF2B5EF4-FFF2-40B4-BE49-F238E27FC236}">
                <a16:creationId xmlns:a16="http://schemas.microsoft.com/office/drawing/2014/main" id="{5B3851CC-E49B-46BB-9D44-235332A10397}"/>
              </a:ext>
            </a:extLst>
          </p:cNvPr>
          <p:cNvSpPr/>
          <p:nvPr/>
        </p:nvSpPr>
        <p:spPr>
          <a:xfrm>
            <a:off x="379144" y="6515092"/>
            <a:ext cx="17782303" cy="721405"/>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84431" eaLnBrk="0" fontAlgn="base" hangingPunct="0">
              <a:spcBef>
                <a:spcPts val="251"/>
              </a:spcBef>
              <a:spcAft>
                <a:spcPts val="502"/>
              </a:spcAft>
              <a:defRPr/>
            </a:pPr>
            <a:r>
              <a:rPr lang="en-GB" altLang="zh-CN" sz="3544" b="1" kern="0" dirty="0">
                <a:solidFill>
                  <a:schemeClr val="bg1"/>
                </a:solidFill>
                <a:latin typeface="Times New Roman" panose="02020603050405020304" pitchFamily="18" charset="0"/>
                <a:ea typeface="宋体" panose="02010600030101010101" pitchFamily="2" charset="-122"/>
              </a:rPr>
              <a:t>II.	Topology and Operation Principle</a:t>
            </a:r>
          </a:p>
        </p:txBody>
      </p:sp>
      <p:sp>
        <p:nvSpPr>
          <p:cNvPr id="54" name="矩形 53">
            <a:extLst>
              <a:ext uri="{FF2B5EF4-FFF2-40B4-BE49-F238E27FC236}">
                <a16:creationId xmlns:a16="http://schemas.microsoft.com/office/drawing/2014/main" id="{60FEDA85-B032-4AD0-B7FA-A600D0F076CD}"/>
              </a:ext>
            </a:extLst>
          </p:cNvPr>
          <p:cNvSpPr/>
          <p:nvPr/>
        </p:nvSpPr>
        <p:spPr>
          <a:xfrm>
            <a:off x="18274408" y="2980791"/>
            <a:ext cx="22930826" cy="732743"/>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84431" eaLnBrk="0" fontAlgn="base" hangingPunct="0">
              <a:spcBef>
                <a:spcPts val="251"/>
              </a:spcBef>
              <a:spcAft>
                <a:spcPts val="502"/>
              </a:spcAft>
              <a:defRPr/>
            </a:pPr>
            <a:r>
              <a:rPr lang="en-US" altLang="zh-CN" sz="3544" b="1" kern="0" dirty="0">
                <a:solidFill>
                  <a:schemeClr val="bg1"/>
                </a:solidFill>
                <a:latin typeface="Times New Roman" panose="02020603050405020304" pitchFamily="18" charset="0"/>
              </a:rPr>
              <a:t>III. Design of the HTSLFSMs</a:t>
            </a:r>
            <a:endParaRPr lang="en-US" altLang="zh-CN" sz="2599" dirty="0">
              <a:solidFill>
                <a:schemeClr val="bg1"/>
              </a:solidFill>
              <a:latin typeface="Times New Roman" panose="02020603050405020304" pitchFamily="18" charset="0"/>
              <a:cs typeface="Times New Roman" panose="02020603050405020304" pitchFamily="18" charset="0"/>
            </a:endParaRPr>
          </a:p>
        </p:txBody>
      </p:sp>
      <p:sp>
        <p:nvSpPr>
          <p:cNvPr id="67" name="矩形 66">
            <a:extLst>
              <a:ext uri="{FF2B5EF4-FFF2-40B4-BE49-F238E27FC236}">
                <a16:creationId xmlns:a16="http://schemas.microsoft.com/office/drawing/2014/main" id="{3BF01B2E-7098-4965-A157-5F40A47864B3}"/>
              </a:ext>
            </a:extLst>
          </p:cNvPr>
          <p:cNvSpPr/>
          <p:nvPr/>
        </p:nvSpPr>
        <p:spPr>
          <a:xfrm>
            <a:off x="18161446" y="13403901"/>
            <a:ext cx="23126255" cy="814019"/>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84431" eaLnBrk="0" fontAlgn="base" hangingPunct="0">
              <a:spcBef>
                <a:spcPts val="251"/>
              </a:spcBef>
              <a:spcAft>
                <a:spcPts val="502"/>
              </a:spcAft>
              <a:defRPr/>
            </a:pPr>
            <a:r>
              <a:rPr lang="en-US" altLang="zh-CN" sz="3544" b="1" kern="0" dirty="0">
                <a:solidFill>
                  <a:schemeClr val="bg1"/>
                </a:solidFill>
                <a:latin typeface="Times New Roman" panose="02020603050405020304" pitchFamily="18" charset="0"/>
              </a:rPr>
              <a:t>IV.  Electromagnetic Performance Comparison</a:t>
            </a:r>
            <a:endParaRPr lang="en-US" altLang="zh-CN" sz="2599" dirty="0">
              <a:solidFill>
                <a:schemeClr val="bg1"/>
              </a:solidFill>
              <a:latin typeface="Times New Roman" panose="02020603050405020304" pitchFamily="18" charset="0"/>
              <a:cs typeface="Times New Roman" panose="02020603050405020304" pitchFamily="18" charset="0"/>
            </a:endParaRPr>
          </a:p>
        </p:txBody>
      </p:sp>
      <p:graphicFrame>
        <p:nvGraphicFramePr>
          <p:cNvPr id="81" name="表格 80">
            <a:extLst>
              <a:ext uri="{FF2B5EF4-FFF2-40B4-BE49-F238E27FC236}">
                <a16:creationId xmlns:a16="http://schemas.microsoft.com/office/drawing/2014/main" id="{8F6BCD81-69A3-4A2B-9E96-0A542D717462}"/>
              </a:ext>
            </a:extLst>
          </p:cNvPr>
          <p:cNvGraphicFramePr>
            <a:graphicFrameLocks noGrp="1"/>
          </p:cNvGraphicFramePr>
          <p:nvPr>
            <p:extLst>
              <p:ext uri="{D42A27DB-BD31-4B8C-83A1-F6EECF244321}">
                <p14:modId xmlns:p14="http://schemas.microsoft.com/office/powerpoint/2010/main" val="2763309497"/>
              </p:ext>
            </p:extLst>
          </p:nvPr>
        </p:nvGraphicFramePr>
        <p:xfrm>
          <a:off x="27723946" y="14924224"/>
          <a:ext cx="5412721" cy="3902736"/>
        </p:xfrm>
        <a:graphic>
          <a:graphicData uri="http://schemas.openxmlformats.org/drawingml/2006/table">
            <a:tbl>
              <a:tblPr firstRow="1" firstCol="1" bandRow="1"/>
              <a:tblGrid>
                <a:gridCol w="3114611">
                  <a:extLst>
                    <a:ext uri="{9D8B030D-6E8A-4147-A177-3AD203B41FA5}">
                      <a16:colId xmlns:a16="http://schemas.microsoft.com/office/drawing/2014/main" val="20000"/>
                    </a:ext>
                  </a:extLst>
                </a:gridCol>
                <a:gridCol w="1229222">
                  <a:extLst>
                    <a:ext uri="{9D8B030D-6E8A-4147-A177-3AD203B41FA5}">
                      <a16:colId xmlns:a16="http://schemas.microsoft.com/office/drawing/2014/main" val="20001"/>
                    </a:ext>
                  </a:extLst>
                </a:gridCol>
                <a:gridCol w="1068888">
                  <a:extLst>
                    <a:ext uri="{9D8B030D-6E8A-4147-A177-3AD203B41FA5}">
                      <a16:colId xmlns:a16="http://schemas.microsoft.com/office/drawing/2014/main" val="1832320301"/>
                    </a:ext>
                  </a:extLst>
                </a:gridCol>
              </a:tblGrid>
              <a:tr h="487842">
                <a:tc>
                  <a:txBody>
                    <a:bodyPr/>
                    <a:lstStyle/>
                    <a:p>
                      <a:pPr algn="l">
                        <a:spcAft>
                          <a:spcPts val="0"/>
                        </a:spcAft>
                      </a:pPr>
                      <a:r>
                        <a:rPr lang="en-US" sz="2100" dirty="0">
                          <a:effectLst/>
                          <a:latin typeface="Times New Roman" panose="02020603050405020304" pitchFamily="18" charset="0"/>
                          <a:ea typeface="宋体" panose="02010600030101010101" pitchFamily="2" charset="-122"/>
                        </a:rPr>
                        <a:t>Name and Unit</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Aft>
                          <a:spcPts val="0"/>
                        </a:spcAft>
                      </a:pPr>
                      <a:r>
                        <a:rPr lang="en-US" altLang="zh-CN" sz="2100" dirty="0">
                          <a:effectLst/>
                          <a:latin typeface="Times New Roman" panose="02020603050405020304" pitchFamily="18" charset="0"/>
                          <a:ea typeface="宋体" panose="02010600030101010101" pitchFamily="2" charset="-122"/>
                        </a:rPr>
                        <a:t>M I</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Aft>
                          <a:spcPts val="0"/>
                        </a:spcAft>
                      </a:pPr>
                      <a:r>
                        <a:rPr lang="en-US" altLang="zh-CN" sz="2100" dirty="0">
                          <a:effectLst/>
                          <a:latin typeface="Times New Roman" panose="02020603050405020304" pitchFamily="18" charset="0"/>
                          <a:ea typeface="宋体" panose="02010600030101010101" pitchFamily="2" charset="-122"/>
                        </a:rPr>
                        <a:t>M II</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0"/>
                  </a:ext>
                </a:extLst>
              </a:tr>
              <a:tr h="487842">
                <a:tc>
                  <a:txBody>
                    <a:bodyPr/>
                    <a:lstStyle/>
                    <a:p>
                      <a:pPr algn="l">
                        <a:spcAft>
                          <a:spcPts val="0"/>
                        </a:spcAft>
                      </a:pPr>
                      <a:r>
                        <a:rPr lang="en-US" altLang="zh-CN" sz="2100" dirty="0">
                          <a:effectLst/>
                          <a:latin typeface="Times New Roman" panose="02020603050405020304" pitchFamily="18" charset="0"/>
                          <a:ea typeface="宋体" panose="02010600030101010101" pitchFamily="2" charset="-122"/>
                        </a:rPr>
                        <a:t>Rated speed [m/s]</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100" dirty="0">
                          <a:effectLst/>
                          <a:latin typeface="Times New Roman" panose="02020603050405020304" pitchFamily="18" charset="0"/>
                          <a:ea typeface="宋体" panose="02010600030101010101" pitchFamily="2" charset="-122"/>
                        </a:rPr>
                        <a:t>15.68</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100" dirty="0">
                          <a:effectLst/>
                          <a:latin typeface="Times New Roman" panose="02020603050405020304" pitchFamily="18" charset="0"/>
                          <a:ea typeface="宋体" panose="02010600030101010101" pitchFamily="2" charset="-122"/>
                        </a:rPr>
                        <a:t>15.68</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6285063"/>
                  </a:ext>
                </a:extLst>
              </a:tr>
              <a:tr h="487842">
                <a:tc>
                  <a:txBody>
                    <a:bodyPr/>
                    <a:lstStyle/>
                    <a:p>
                      <a:pPr algn="l">
                        <a:spcAft>
                          <a:spcPts val="0"/>
                        </a:spcAft>
                      </a:pPr>
                      <a:r>
                        <a:rPr lang="en-US" altLang="zh-CN" sz="2100" dirty="0">
                          <a:effectLst/>
                          <a:latin typeface="Times New Roman" panose="02020603050405020304" pitchFamily="18" charset="0"/>
                          <a:ea typeface="宋体" panose="02010600030101010101" pitchFamily="2" charset="-122"/>
                        </a:rPr>
                        <a:t>Current frequency [Hz]</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100" dirty="0">
                          <a:effectLst/>
                          <a:latin typeface="Times New Roman" panose="02020603050405020304" pitchFamily="18" charset="0"/>
                          <a:ea typeface="宋体" panose="02010600030101010101" pitchFamily="2" charset="-122"/>
                        </a:rPr>
                        <a:t>88.5</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100" dirty="0">
                          <a:effectLst/>
                          <a:latin typeface="Times New Roman" panose="02020603050405020304" pitchFamily="18" charset="0"/>
                          <a:ea typeface="宋体" panose="02010600030101010101" pitchFamily="2" charset="-122"/>
                        </a:rPr>
                        <a:t>61.4</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5917590"/>
                  </a:ext>
                </a:extLst>
              </a:tr>
              <a:tr h="487842">
                <a:tc>
                  <a:txBody>
                    <a:bodyPr/>
                    <a:lstStyle/>
                    <a:p>
                      <a:pPr algn="l">
                        <a:spcAft>
                          <a:spcPts val="0"/>
                        </a:spcAft>
                      </a:pPr>
                      <a:r>
                        <a:rPr lang="en-US" sz="2100" dirty="0">
                          <a:effectLst/>
                          <a:latin typeface="Times New Roman" panose="02020603050405020304" pitchFamily="18" charset="0"/>
                          <a:ea typeface="宋体" panose="02010600030101010101" pitchFamily="2" charset="-122"/>
                        </a:rPr>
                        <a:t>Thrust force [</a:t>
                      </a:r>
                      <a:r>
                        <a:rPr lang="en-US" sz="2100" dirty="0" err="1">
                          <a:effectLst/>
                          <a:latin typeface="Times New Roman" panose="02020603050405020304" pitchFamily="18" charset="0"/>
                          <a:ea typeface="宋体" panose="02010600030101010101" pitchFamily="2" charset="-122"/>
                        </a:rPr>
                        <a:t>kN</a:t>
                      </a:r>
                      <a:r>
                        <a:rPr lang="en-US" sz="2100" dirty="0">
                          <a:effectLst/>
                          <a:latin typeface="Times New Roman" panose="02020603050405020304" pitchFamily="18" charset="0"/>
                          <a:ea typeface="宋体" panose="02010600030101010101" pitchFamily="2" charset="-122"/>
                        </a:rPr>
                        <a:t>]</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100" dirty="0">
                          <a:effectLst/>
                          <a:latin typeface="Times New Roman" panose="02020603050405020304" pitchFamily="18" charset="0"/>
                          <a:ea typeface="宋体" panose="02010600030101010101" pitchFamily="2" charset="-122"/>
                        </a:rPr>
                        <a:t>18.1</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100" dirty="0">
                          <a:effectLst/>
                          <a:latin typeface="Times New Roman" panose="02020603050405020304" pitchFamily="18" charset="0"/>
                          <a:ea typeface="宋体" panose="02010600030101010101" pitchFamily="2" charset="-122"/>
                        </a:rPr>
                        <a:t>16.1</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0012845"/>
                  </a:ext>
                </a:extLst>
              </a:tr>
              <a:tr h="487842">
                <a:tc>
                  <a:txBody>
                    <a:bodyPr/>
                    <a:lstStyle/>
                    <a:p>
                      <a:pPr algn="l">
                        <a:spcAft>
                          <a:spcPts val="0"/>
                        </a:spcAft>
                      </a:pPr>
                      <a:r>
                        <a:rPr lang="en-US" sz="2100" dirty="0">
                          <a:effectLst/>
                          <a:latin typeface="Times New Roman" panose="02020603050405020304" pitchFamily="18" charset="0"/>
                          <a:ea typeface="宋体" panose="02010600030101010101" pitchFamily="2" charset="-122"/>
                        </a:rPr>
                        <a:t>Thrust force ripple [N]</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100" dirty="0">
                          <a:effectLst/>
                          <a:latin typeface="Times New Roman" panose="02020603050405020304" pitchFamily="18" charset="0"/>
                          <a:ea typeface="宋体" panose="02010600030101010101" pitchFamily="2" charset="-122"/>
                        </a:rPr>
                        <a:t>2.5</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100" dirty="0">
                          <a:effectLst/>
                          <a:latin typeface="Times New Roman" panose="02020603050405020304" pitchFamily="18" charset="0"/>
                          <a:ea typeface="宋体" panose="02010600030101010101" pitchFamily="2" charset="-122"/>
                        </a:rPr>
                        <a:t>3.5</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87842">
                <a:tc>
                  <a:txBody>
                    <a:bodyPr/>
                    <a:lstStyle/>
                    <a:p>
                      <a:pPr algn="l">
                        <a:spcAft>
                          <a:spcPts val="0"/>
                        </a:spcAft>
                      </a:pPr>
                      <a:r>
                        <a:rPr lang="en-US" sz="2100" dirty="0">
                          <a:effectLst/>
                          <a:latin typeface="Times New Roman" panose="02020603050405020304" pitchFamily="18" charset="0"/>
                          <a:ea typeface="宋体" panose="02010600030101010101" pitchFamily="2" charset="-122"/>
                        </a:rPr>
                        <a:t>Frequency [Hz]</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100" dirty="0">
                          <a:effectLst/>
                          <a:latin typeface="Times New Roman" panose="02020603050405020304" pitchFamily="18" charset="0"/>
                          <a:ea typeface="+mn-ea"/>
                        </a:rPr>
                        <a:t>88.5</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100" dirty="0">
                          <a:effectLst/>
                          <a:latin typeface="Times New Roman" panose="02020603050405020304" pitchFamily="18" charset="0"/>
                          <a:ea typeface="+mn-ea"/>
                        </a:rPr>
                        <a:t>61.4</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87842">
                <a:tc>
                  <a:txBody>
                    <a:bodyPr/>
                    <a:lstStyle/>
                    <a:p>
                      <a:pPr algn="l">
                        <a:spcAft>
                          <a:spcPts val="0"/>
                        </a:spcAft>
                      </a:pPr>
                      <a:r>
                        <a:rPr lang="en-US" sz="2100" dirty="0">
                          <a:effectLst/>
                          <a:latin typeface="Times New Roman" panose="02020603050405020304" pitchFamily="18" charset="0"/>
                          <a:ea typeface="宋体" panose="02010600030101010101" pitchFamily="2" charset="-122"/>
                        </a:rPr>
                        <a:t>Copper loss </a:t>
                      </a:r>
                      <a:r>
                        <a:rPr lang="en-GB" sz="2100" dirty="0">
                          <a:effectLst/>
                          <a:latin typeface="Times New Roman" panose="02020603050405020304" pitchFamily="18" charset="0"/>
                          <a:ea typeface="宋体" panose="02010600030101010101" pitchFamily="2" charset="-122"/>
                        </a:rPr>
                        <a:t>[</a:t>
                      </a:r>
                      <a:r>
                        <a:rPr lang="en-US" altLang="zh-CN" sz="2100" dirty="0">
                          <a:effectLst/>
                          <a:latin typeface="Times New Roman" panose="02020603050405020304" pitchFamily="18" charset="0"/>
                          <a:ea typeface="宋体" panose="02010600030101010101" pitchFamily="2" charset="-122"/>
                        </a:rPr>
                        <a:t>W</a:t>
                      </a:r>
                      <a:r>
                        <a:rPr lang="en-GB" sz="2100" dirty="0">
                          <a:effectLst/>
                          <a:latin typeface="Times New Roman" panose="02020603050405020304" pitchFamily="18" charset="0"/>
                          <a:ea typeface="宋体" panose="02010600030101010101" pitchFamily="2" charset="-122"/>
                        </a:rPr>
                        <a:t>]</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100" dirty="0">
                          <a:effectLst/>
                          <a:latin typeface="Times New Roman" panose="02020603050405020304" pitchFamily="18" charset="0"/>
                          <a:ea typeface="宋体" panose="02010600030101010101" pitchFamily="2" charset="-122"/>
                        </a:rPr>
                        <a:t>860</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100" dirty="0">
                          <a:effectLst/>
                          <a:latin typeface="Times New Roman" panose="02020603050405020304" pitchFamily="18" charset="0"/>
                          <a:ea typeface="宋体" panose="02010600030101010101" pitchFamily="2" charset="-122"/>
                        </a:rPr>
                        <a:t>927</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87842">
                <a:tc>
                  <a:txBody>
                    <a:bodyPr/>
                    <a:lstStyle/>
                    <a:p>
                      <a:pPr algn="l">
                        <a:spcAft>
                          <a:spcPts val="0"/>
                        </a:spcAft>
                      </a:pPr>
                      <a:r>
                        <a:rPr lang="en-US" sz="2100" dirty="0">
                          <a:effectLst/>
                          <a:latin typeface="Times New Roman" panose="02020603050405020304" pitchFamily="18" charset="0"/>
                          <a:ea typeface="宋体" panose="02010600030101010101" pitchFamily="2" charset="-122"/>
                        </a:rPr>
                        <a:t>Power factor</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100" dirty="0">
                          <a:effectLst/>
                          <a:latin typeface="Times New Roman" panose="02020603050405020304" pitchFamily="18" charset="0"/>
                          <a:ea typeface="宋体" panose="02010600030101010101" pitchFamily="2" charset="-122"/>
                        </a:rPr>
                        <a:t> </a:t>
                      </a:r>
                      <a:r>
                        <a:rPr lang="en-US" altLang="zh-CN" sz="2100" dirty="0">
                          <a:effectLst/>
                          <a:latin typeface="Times New Roman" panose="02020603050405020304" pitchFamily="18" charset="0"/>
                          <a:ea typeface="宋体" panose="02010600030101010101" pitchFamily="2" charset="-122"/>
                        </a:rPr>
                        <a:t>0.70</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100" dirty="0">
                          <a:effectLst/>
                          <a:latin typeface="Times New Roman" panose="02020603050405020304" pitchFamily="18" charset="0"/>
                          <a:ea typeface="宋体" panose="02010600030101010101" pitchFamily="2" charset="-122"/>
                        </a:rPr>
                        <a:t>0.77</a:t>
                      </a:r>
                      <a:endParaRPr lang="zh-CN" sz="2100" dirty="0">
                        <a:effectLst/>
                        <a:latin typeface="Times New Roman" panose="02020603050405020304" pitchFamily="18" charset="0"/>
                        <a:ea typeface="宋体" panose="02010600030101010101" pitchFamily="2" charset="-122"/>
                      </a:endParaRPr>
                    </a:p>
                  </a:txBody>
                  <a:tcPr marL="40501" marR="405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pic>
        <p:nvPicPr>
          <p:cNvPr id="3" name="图片 2">
            <a:extLst>
              <a:ext uri="{FF2B5EF4-FFF2-40B4-BE49-F238E27FC236}">
                <a16:creationId xmlns:a16="http://schemas.microsoft.com/office/drawing/2014/main" id="{F27C8E66-3ECE-42D6-96BF-197E1EB4F6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034387" y="56432"/>
            <a:ext cx="2451748" cy="2367927"/>
          </a:xfrm>
          <a:prstGeom prst="rect">
            <a:avLst/>
          </a:prstGeom>
        </p:spPr>
      </p:pic>
      <p:sp>
        <p:nvSpPr>
          <p:cNvPr id="4" name="文本框 3">
            <a:extLst>
              <a:ext uri="{FF2B5EF4-FFF2-40B4-BE49-F238E27FC236}">
                <a16:creationId xmlns:a16="http://schemas.microsoft.com/office/drawing/2014/main" id="{699B9ED2-3F43-406F-BFC4-032429C2A5C2}"/>
              </a:ext>
            </a:extLst>
          </p:cNvPr>
          <p:cNvSpPr txBox="1"/>
          <p:nvPr/>
        </p:nvSpPr>
        <p:spPr>
          <a:xfrm>
            <a:off x="8661050" y="441768"/>
            <a:ext cx="31331250" cy="707886"/>
          </a:xfrm>
          <a:prstGeom prst="rect">
            <a:avLst/>
          </a:prstGeom>
          <a:noFill/>
        </p:spPr>
        <p:txBody>
          <a:bodyPr wrap="square" rtlCol="0">
            <a:spAutoFit/>
          </a:bodyPr>
          <a:lstStyle/>
          <a:p>
            <a:pPr algn="just"/>
            <a:r>
              <a:rPr lang="en-US" altLang="zh-CN" sz="4000" b="1" kern="0" dirty="0">
                <a:latin typeface="Arial" pitchFamily="34" charset="0"/>
                <a:cs typeface="Arial" pitchFamily="34" charset="0"/>
              </a:rPr>
              <a:t>Investigation of High Temperature Superconducting Linear Flux-Switching Motors with Different Secondary Structures</a:t>
            </a:r>
            <a:endParaRPr lang="zh-CN" altLang="en-US" sz="2800" dirty="0"/>
          </a:p>
        </p:txBody>
      </p:sp>
      <p:sp>
        <p:nvSpPr>
          <p:cNvPr id="95" name="文本框 94">
            <a:extLst>
              <a:ext uri="{FF2B5EF4-FFF2-40B4-BE49-F238E27FC236}">
                <a16:creationId xmlns:a16="http://schemas.microsoft.com/office/drawing/2014/main" id="{7669E233-4BC2-48DB-9190-4BD1C5B4E317}"/>
              </a:ext>
            </a:extLst>
          </p:cNvPr>
          <p:cNvSpPr txBox="1"/>
          <p:nvPr/>
        </p:nvSpPr>
        <p:spPr>
          <a:xfrm>
            <a:off x="20694076" y="1225971"/>
            <a:ext cx="7193281" cy="584775"/>
          </a:xfrm>
          <a:prstGeom prst="rect">
            <a:avLst/>
          </a:prstGeom>
          <a:noFill/>
        </p:spPr>
        <p:txBody>
          <a:bodyPr wrap="square" rtlCol="0">
            <a:spAutoFit/>
          </a:bodyPr>
          <a:lstStyle/>
          <a:p>
            <a:pPr algn="just"/>
            <a:r>
              <a:rPr lang="en-US" altLang="zh-CN" sz="3200" b="1" dirty="0" err="1">
                <a:latin typeface="Arial" pitchFamily="34" charset="0"/>
                <a:cs typeface="Arial" pitchFamily="34" charset="0"/>
              </a:rPr>
              <a:t>Ruiwu</a:t>
            </a:r>
            <a:r>
              <a:rPr lang="en-US" altLang="zh-CN" sz="3200" b="1" dirty="0">
                <a:latin typeface="Arial" pitchFamily="34" charset="0"/>
                <a:cs typeface="Arial" pitchFamily="34" charset="0"/>
              </a:rPr>
              <a:t> Cao</a:t>
            </a:r>
            <a:r>
              <a:rPr lang="zh-CN" altLang="en-US" sz="3200" b="1" dirty="0">
                <a:latin typeface="Arial" pitchFamily="34" charset="0"/>
                <a:cs typeface="Arial" pitchFamily="34" charset="0"/>
              </a:rPr>
              <a:t>，</a:t>
            </a:r>
            <a:r>
              <a:rPr lang="en-US" altLang="zh-CN" sz="3200" b="1" dirty="0" err="1">
                <a:latin typeface="Arial" pitchFamily="34" charset="0"/>
                <a:cs typeface="Arial" pitchFamily="34" charset="0"/>
              </a:rPr>
              <a:t>Minghang</a:t>
            </a:r>
            <a:r>
              <a:rPr lang="en-US" altLang="zh-CN" sz="3200" b="1" dirty="0">
                <a:latin typeface="Arial" pitchFamily="34" charset="0"/>
                <a:cs typeface="Arial" pitchFamily="34" charset="0"/>
              </a:rPr>
              <a:t> Lu</a:t>
            </a:r>
            <a:endParaRPr lang="en-US" altLang="zh-CN" sz="2000" b="1" dirty="0">
              <a:latin typeface="Arial" pitchFamily="34" charset="0"/>
              <a:cs typeface="Arial" pitchFamily="34" charset="0"/>
            </a:endParaRPr>
          </a:p>
        </p:txBody>
      </p:sp>
      <p:pic>
        <p:nvPicPr>
          <p:cNvPr id="109" name="图片 108">
            <a:extLst>
              <a:ext uri="{FF2B5EF4-FFF2-40B4-BE49-F238E27FC236}">
                <a16:creationId xmlns:a16="http://schemas.microsoft.com/office/drawing/2014/main" id="{AA71762A-DE10-45F5-8565-DC633F2A674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98883"/>
          <a:stretch/>
        </p:blipFill>
        <p:spPr>
          <a:xfrm>
            <a:off x="41200660" y="3015098"/>
            <a:ext cx="407406" cy="16604813"/>
          </a:xfrm>
          <a:prstGeom prst="rect">
            <a:avLst/>
          </a:prstGeom>
          <a:solidFill>
            <a:schemeClr val="bg2">
              <a:lumMod val="25000"/>
            </a:schemeClr>
          </a:solidFill>
        </p:spPr>
      </p:pic>
      <p:pic>
        <p:nvPicPr>
          <p:cNvPr id="111" name="图片 110">
            <a:extLst>
              <a:ext uri="{FF2B5EF4-FFF2-40B4-BE49-F238E27FC236}">
                <a16:creationId xmlns:a16="http://schemas.microsoft.com/office/drawing/2014/main" id="{8A77E9B7-D85F-49BC-A6AF-7821278B87D1}"/>
              </a:ext>
            </a:extLst>
          </p:cNvPr>
          <p:cNvPicPr>
            <a:picLocks noChangeAspect="1"/>
          </p:cNvPicPr>
          <p:nvPr/>
        </p:nvPicPr>
        <p:blipFill rotWithShape="1">
          <a:blip r:embed="rId4">
            <a:extLst>
              <a:ext uri="{28A0092B-C50C-407E-A947-70E740481C1C}">
                <a14:useLocalDpi xmlns:a14="http://schemas.microsoft.com/office/drawing/2010/main" val="0"/>
              </a:ext>
            </a:extLst>
          </a:blip>
          <a:srcRect t="95490"/>
          <a:stretch/>
        </p:blipFill>
        <p:spPr>
          <a:xfrm>
            <a:off x="388571" y="19213579"/>
            <a:ext cx="40812089" cy="408028"/>
          </a:xfrm>
          <a:prstGeom prst="rect">
            <a:avLst/>
          </a:prstGeom>
          <a:solidFill>
            <a:schemeClr val="bg2">
              <a:lumMod val="25000"/>
            </a:schemeClr>
          </a:solidFill>
        </p:spPr>
      </p:pic>
      <p:pic>
        <p:nvPicPr>
          <p:cNvPr id="112" name="图片 111">
            <a:extLst>
              <a:ext uri="{FF2B5EF4-FFF2-40B4-BE49-F238E27FC236}">
                <a16:creationId xmlns:a16="http://schemas.microsoft.com/office/drawing/2014/main" id="{3DC3C808-836E-4505-BEF4-F3668D0A281F}"/>
              </a:ext>
            </a:extLst>
          </p:cNvPr>
          <p:cNvPicPr>
            <a:picLocks noChangeAspect="1"/>
          </p:cNvPicPr>
          <p:nvPr/>
        </p:nvPicPr>
        <p:blipFill rotWithShape="1">
          <a:blip r:embed="rId4">
            <a:extLst>
              <a:ext uri="{28A0092B-C50C-407E-A947-70E740481C1C}">
                <a14:useLocalDpi xmlns:a14="http://schemas.microsoft.com/office/drawing/2010/main" val="0"/>
              </a:ext>
            </a:extLst>
          </a:blip>
          <a:srcRect t="95490" b="2715"/>
          <a:stretch/>
        </p:blipFill>
        <p:spPr>
          <a:xfrm>
            <a:off x="89695" y="2749179"/>
            <a:ext cx="41490105" cy="268243"/>
          </a:xfrm>
          <a:prstGeom prst="rect">
            <a:avLst/>
          </a:prstGeom>
          <a:solidFill>
            <a:schemeClr val="bg2">
              <a:lumMod val="25000"/>
            </a:schemeClr>
          </a:solidFill>
        </p:spPr>
      </p:pic>
      <p:sp>
        <p:nvSpPr>
          <p:cNvPr id="114" name="文本框 113">
            <a:extLst>
              <a:ext uri="{FF2B5EF4-FFF2-40B4-BE49-F238E27FC236}">
                <a16:creationId xmlns:a16="http://schemas.microsoft.com/office/drawing/2014/main" id="{8E3CCBC1-32DD-45D1-8EC2-4C44687A79A3}"/>
              </a:ext>
            </a:extLst>
          </p:cNvPr>
          <p:cNvSpPr txBox="1"/>
          <p:nvPr/>
        </p:nvSpPr>
        <p:spPr>
          <a:xfrm>
            <a:off x="16076408" y="1916558"/>
            <a:ext cx="17651029" cy="583108"/>
          </a:xfrm>
          <a:prstGeom prst="rect">
            <a:avLst/>
          </a:prstGeom>
          <a:noFill/>
        </p:spPr>
        <p:txBody>
          <a:bodyPr wrap="square" rtlCol="0">
            <a:spAutoFit/>
          </a:bodyPr>
          <a:lstStyle/>
          <a:p>
            <a:pPr algn="just"/>
            <a:r>
              <a:rPr lang="en-US" altLang="zh-CN" sz="3189" b="1" dirty="0">
                <a:solidFill>
                  <a:prstClr val="black"/>
                </a:solidFill>
                <a:latin typeface="Arial" pitchFamily="34" charset="0"/>
                <a:cs typeface="Arial" pitchFamily="34" charset="0"/>
              </a:rPr>
              <a:t>Department of Electrical Engineering</a:t>
            </a:r>
            <a:r>
              <a:rPr lang="zh-CN" altLang="en-US" sz="3189" b="1" dirty="0">
                <a:solidFill>
                  <a:prstClr val="black"/>
                </a:solidFill>
                <a:latin typeface="Arial" pitchFamily="34" charset="0"/>
                <a:cs typeface="Arial" pitchFamily="34" charset="0"/>
              </a:rPr>
              <a:t>，</a:t>
            </a:r>
            <a:r>
              <a:rPr lang="en-US" altLang="zh-CN" sz="3189" b="1" dirty="0">
                <a:solidFill>
                  <a:prstClr val="black"/>
                </a:solidFill>
                <a:latin typeface="Arial" pitchFamily="34" charset="0"/>
                <a:cs typeface="Arial" pitchFamily="34" charset="0"/>
              </a:rPr>
              <a:t>Nanjing University of Aeronautics and Astronautics</a:t>
            </a:r>
            <a:endParaRPr lang="zh-CN" altLang="en-US" sz="4023" dirty="0"/>
          </a:p>
        </p:txBody>
      </p:sp>
      <p:pic>
        <p:nvPicPr>
          <p:cNvPr id="107" name="图片 106">
            <a:extLst>
              <a:ext uri="{FF2B5EF4-FFF2-40B4-BE49-F238E27FC236}">
                <a16:creationId xmlns:a16="http://schemas.microsoft.com/office/drawing/2014/main" id="{CC73E65F-78B6-4CE8-A56A-1D1CB185CEC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 r="98700" b="-164"/>
          <a:stretch/>
        </p:blipFill>
        <p:spPr>
          <a:xfrm>
            <a:off x="0" y="2749179"/>
            <a:ext cx="388570" cy="16870733"/>
          </a:xfrm>
          <a:prstGeom prst="rect">
            <a:avLst/>
          </a:prstGeom>
          <a:solidFill>
            <a:schemeClr val="bg2">
              <a:lumMod val="25000"/>
            </a:schemeClr>
          </a:solidFill>
        </p:spPr>
      </p:pic>
      <p:sp>
        <p:nvSpPr>
          <p:cNvPr id="115" name="Text Box 7273">
            <a:extLst>
              <a:ext uri="{FF2B5EF4-FFF2-40B4-BE49-F238E27FC236}">
                <a16:creationId xmlns:a16="http://schemas.microsoft.com/office/drawing/2014/main" id="{51AF644B-65A5-4F8B-A214-C037907D2C56}"/>
              </a:ext>
            </a:extLst>
          </p:cNvPr>
          <p:cNvSpPr txBox="1">
            <a:spLocks noChangeArrowheads="1"/>
          </p:cNvSpPr>
          <p:nvPr/>
        </p:nvSpPr>
        <p:spPr bwMode="auto">
          <a:xfrm>
            <a:off x="613099" y="3925984"/>
            <a:ext cx="17251824" cy="2438699"/>
          </a:xfrm>
          <a:prstGeom prst="rect">
            <a:avLst/>
          </a:prstGeom>
          <a:noFill/>
          <a:ln w="9525">
            <a:solidFill>
              <a:srgbClr val="000000"/>
            </a:solidFill>
            <a:prstDash val="dash"/>
            <a:miter lim="800000"/>
            <a:headEnd/>
            <a:tailEnd/>
          </a:ln>
          <a:extLst>
            <a:ext uri="{909E8E84-426E-40DD-AFC4-6F175D3DCCD1}">
              <a14:hiddenFill xmlns:a14="http://schemas.microsoft.com/office/drawing/2010/main">
                <a:solidFill>
                  <a:srgbClr val="FFFFFF"/>
                </a:solidFill>
              </a14:hiddenFill>
            </a:ext>
          </a:extLst>
        </p:spPr>
        <p:txBody>
          <a:bodyPr wrap="square" lIns="38436" tIns="19218" rIns="38436" bIns="19218">
            <a:spAutoFit/>
          </a:bodyPr>
          <a:lstStyle>
            <a:lvl1pPr defTabSz="650875">
              <a:defRPr sz="7500">
                <a:solidFill>
                  <a:schemeClr val="tx1"/>
                </a:solidFill>
                <a:latin typeface="Times New Roman" panose="02020603050405020304" pitchFamily="18" charset="0"/>
              </a:defRPr>
            </a:lvl1pPr>
            <a:lvl2pPr marL="742950" indent="-285750" defTabSz="650875">
              <a:defRPr sz="7500">
                <a:solidFill>
                  <a:schemeClr val="tx1"/>
                </a:solidFill>
                <a:latin typeface="Times New Roman" panose="02020603050405020304" pitchFamily="18" charset="0"/>
              </a:defRPr>
            </a:lvl2pPr>
            <a:lvl3pPr marL="1143000" indent="-228600" defTabSz="650875">
              <a:defRPr sz="7500">
                <a:solidFill>
                  <a:schemeClr val="tx1"/>
                </a:solidFill>
                <a:latin typeface="Times New Roman" panose="02020603050405020304" pitchFamily="18" charset="0"/>
              </a:defRPr>
            </a:lvl3pPr>
            <a:lvl4pPr marL="1600200" indent="-228600" defTabSz="650875">
              <a:defRPr sz="7500">
                <a:solidFill>
                  <a:schemeClr val="tx1"/>
                </a:solidFill>
                <a:latin typeface="Times New Roman" panose="02020603050405020304" pitchFamily="18" charset="0"/>
              </a:defRPr>
            </a:lvl4pPr>
            <a:lvl5pPr marL="2057400" indent="-228600" defTabSz="650875">
              <a:defRPr sz="7500">
                <a:solidFill>
                  <a:schemeClr val="tx1"/>
                </a:solidFill>
                <a:latin typeface="Times New Roman" panose="02020603050405020304" pitchFamily="18" charset="0"/>
              </a:defRPr>
            </a:lvl5pPr>
            <a:lvl6pPr marL="2514600" indent="-228600" defTabSz="650875" eaLnBrk="0" fontAlgn="base" hangingPunct="0">
              <a:spcBef>
                <a:spcPct val="0"/>
              </a:spcBef>
              <a:spcAft>
                <a:spcPct val="0"/>
              </a:spcAft>
              <a:defRPr sz="7500">
                <a:solidFill>
                  <a:schemeClr val="tx1"/>
                </a:solidFill>
                <a:latin typeface="Times New Roman" panose="02020603050405020304" pitchFamily="18" charset="0"/>
              </a:defRPr>
            </a:lvl6pPr>
            <a:lvl7pPr marL="2971800" indent="-228600" defTabSz="650875" eaLnBrk="0" fontAlgn="base" hangingPunct="0">
              <a:spcBef>
                <a:spcPct val="0"/>
              </a:spcBef>
              <a:spcAft>
                <a:spcPct val="0"/>
              </a:spcAft>
              <a:defRPr sz="7500">
                <a:solidFill>
                  <a:schemeClr val="tx1"/>
                </a:solidFill>
                <a:latin typeface="Times New Roman" panose="02020603050405020304" pitchFamily="18" charset="0"/>
              </a:defRPr>
            </a:lvl7pPr>
            <a:lvl8pPr marL="3429000" indent="-228600" defTabSz="650875" eaLnBrk="0" fontAlgn="base" hangingPunct="0">
              <a:spcBef>
                <a:spcPct val="0"/>
              </a:spcBef>
              <a:spcAft>
                <a:spcPct val="0"/>
              </a:spcAft>
              <a:defRPr sz="7500">
                <a:solidFill>
                  <a:schemeClr val="tx1"/>
                </a:solidFill>
                <a:latin typeface="Times New Roman" panose="02020603050405020304" pitchFamily="18" charset="0"/>
              </a:defRPr>
            </a:lvl8pPr>
            <a:lvl9pPr marL="3886200" indent="-228600" defTabSz="650875" eaLnBrk="0" fontAlgn="base" hangingPunct="0">
              <a:spcBef>
                <a:spcPct val="0"/>
              </a:spcBef>
              <a:spcAft>
                <a:spcPct val="0"/>
              </a:spcAft>
              <a:defRPr sz="7500">
                <a:solidFill>
                  <a:schemeClr val="tx1"/>
                </a:solidFill>
                <a:latin typeface="Times New Roman" panose="02020603050405020304" pitchFamily="18" charset="0"/>
              </a:defRPr>
            </a:lvl9pPr>
          </a:lstStyle>
          <a:p>
            <a:pPr algn="just" fontAlgn="base">
              <a:spcBef>
                <a:spcPct val="0"/>
              </a:spcBef>
              <a:spcAft>
                <a:spcPct val="0"/>
              </a:spcAft>
            </a:pPr>
            <a:r>
              <a:rPr lang="en-US" altLang="zh-CN" sz="2599" dirty="0">
                <a:ea typeface="Times New Roman" panose="02020603050405020304" pitchFamily="18" charset="0"/>
              </a:rPr>
              <a:t>	In this paper, HTSLFSMs with slotted and segmented secondaries for railway transit system are investigated. The topologies and working principle of the two motors are introduced. To guarantee the comparison of the motors is fair, several principles are proposed. Based on the principles, two HTSLFSMs with different secondary structures are designed. And the two motors are optimized to improve their thrust force and power density. The comparison between the two motors shows that, HTSLFSM with slotted secondary has higher thrust density and smaller thrust force ripple, while HTSLFSM with segmented secondary has higher power factor and need less secondary materials.</a:t>
            </a:r>
            <a:endParaRPr lang="en-US" altLang="zh-CN" sz="2599" dirty="0">
              <a:solidFill>
                <a:prstClr val="black"/>
              </a:solidFill>
              <a:cs typeface="Times New Roman" panose="02020603050405020304" pitchFamily="18" charset="0"/>
            </a:endParaRPr>
          </a:p>
        </p:txBody>
      </p:sp>
      <p:graphicFrame>
        <p:nvGraphicFramePr>
          <p:cNvPr id="139" name="表格 138">
            <a:extLst>
              <a:ext uri="{FF2B5EF4-FFF2-40B4-BE49-F238E27FC236}">
                <a16:creationId xmlns:a16="http://schemas.microsoft.com/office/drawing/2014/main" id="{88260538-30C8-4EB6-9295-C57CA706785C}"/>
              </a:ext>
            </a:extLst>
          </p:cNvPr>
          <p:cNvGraphicFramePr>
            <a:graphicFrameLocks noGrp="1"/>
          </p:cNvGraphicFramePr>
          <p:nvPr>
            <p:extLst>
              <p:ext uri="{D42A27DB-BD31-4B8C-83A1-F6EECF244321}">
                <p14:modId xmlns:p14="http://schemas.microsoft.com/office/powerpoint/2010/main" val="2343314860"/>
              </p:ext>
            </p:extLst>
          </p:nvPr>
        </p:nvGraphicFramePr>
        <p:xfrm>
          <a:off x="18519465" y="6512820"/>
          <a:ext cx="6442696" cy="6726136"/>
        </p:xfrm>
        <a:graphic>
          <a:graphicData uri="http://schemas.openxmlformats.org/drawingml/2006/table">
            <a:tbl>
              <a:tblPr firstRow="1" firstCol="1" bandRow="1"/>
              <a:tblGrid>
                <a:gridCol w="3875146">
                  <a:extLst>
                    <a:ext uri="{9D8B030D-6E8A-4147-A177-3AD203B41FA5}">
                      <a16:colId xmlns:a16="http://schemas.microsoft.com/office/drawing/2014/main" val="20000"/>
                    </a:ext>
                  </a:extLst>
                </a:gridCol>
                <a:gridCol w="1295400">
                  <a:extLst>
                    <a:ext uri="{9D8B030D-6E8A-4147-A177-3AD203B41FA5}">
                      <a16:colId xmlns:a16="http://schemas.microsoft.com/office/drawing/2014/main" val="20001"/>
                    </a:ext>
                  </a:extLst>
                </a:gridCol>
                <a:gridCol w="1272150">
                  <a:extLst>
                    <a:ext uri="{9D8B030D-6E8A-4147-A177-3AD203B41FA5}">
                      <a16:colId xmlns:a16="http://schemas.microsoft.com/office/drawing/2014/main" val="4015537248"/>
                    </a:ext>
                  </a:extLst>
                </a:gridCol>
              </a:tblGrid>
              <a:tr h="397945">
                <a:tc>
                  <a:txBody>
                    <a:bodyPr/>
                    <a:lstStyle/>
                    <a:p>
                      <a:pPr algn="l">
                        <a:spcAft>
                          <a:spcPts val="0"/>
                        </a:spcAft>
                      </a:pPr>
                      <a:r>
                        <a:rPr lang="en-US" sz="2300" dirty="0">
                          <a:effectLst/>
                          <a:latin typeface="Times New Roman" panose="02020603050405020304" pitchFamily="18" charset="0"/>
                          <a:ea typeface="宋体" panose="02010600030101010101" pitchFamily="2" charset="-122"/>
                        </a:rPr>
                        <a:t>Name and Unit</a:t>
                      </a:r>
                      <a:endParaRPr lang="zh-CN" sz="2300" dirty="0">
                        <a:effectLst/>
                        <a:latin typeface="Times New Roman" panose="02020603050405020304" pitchFamily="18" charset="0"/>
                        <a:ea typeface="宋体" panose="02010600030101010101" pitchFamily="2" charset="-122"/>
                      </a:endParaRPr>
                    </a:p>
                  </a:txBody>
                  <a:tcPr marL="44645" marR="446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M I</a:t>
                      </a:r>
                      <a:endParaRPr lang="zh-CN" sz="2300" dirty="0">
                        <a:effectLst/>
                        <a:latin typeface="Times New Roman" panose="02020603050405020304" pitchFamily="18" charset="0"/>
                        <a:ea typeface="宋体" panose="02010600030101010101" pitchFamily="2" charset="-122"/>
                      </a:endParaRPr>
                    </a:p>
                  </a:txBody>
                  <a:tcPr marL="44645" marR="446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lvl="0" indent="0" algn="ctr" defTabSz="4388720" rtl="0" eaLnBrk="1" fontAlgn="auto" latinLnBrk="0" hangingPunct="1">
                        <a:lnSpc>
                          <a:spcPct val="100000"/>
                        </a:lnSpc>
                        <a:spcBef>
                          <a:spcPts val="0"/>
                        </a:spcBef>
                        <a:spcAft>
                          <a:spcPts val="0"/>
                        </a:spcAft>
                        <a:buClrTx/>
                        <a:buSzTx/>
                        <a:buFontTx/>
                        <a:buNone/>
                        <a:tabLst/>
                        <a:defRPr/>
                      </a:pPr>
                      <a:r>
                        <a:rPr kumimoji="0" lang="en-US" altLang="zh-CN" sz="23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rPr>
                        <a:t>M II</a:t>
                      </a:r>
                      <a:endParaRPr kumimoji="0" lang="zh-CN" altLang="en-US" sz="23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endParaRPr>
                    </a:p>
                  </a:txBody>
                  <a:tcPr marL="44645" marR="446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0"/>
                  </a:ext>
                </a:extLst>
              </a:tr>
              <a:tr h="397945">
                <a:tc>
                  <a:txBody>
                    <a:bodyPr/>
                    <a:lstStyle/>
                    <a:p>
                      <a:pPr algn="l">
                        <a:spcAft>
                          <a:spcPts val="0"/>
                        </a:spcAft>
                      </a:pPr>
                      <a:r>
                        <a:rPr lang="en-US" sz="2300" dirty="0">
                          <a:effectLst/>
                          <a:latin typeface="Times New Roman" panose="02020603050405020304" pitchFamily="18" charset="0"/>
                          <a:ea typeface="宋体" panose="02010600030101010101" pitchFamily="2" charset="-122"/>
                        </a:rPr>
                        <a:t>Primary height </a:t>
                      </a:r>
                      <a:r>
                        <a:rPr lang="en-US" altLang="zh-CN" sz="2300" dirty="0">
                          <a:effectLst/>
                          <a:latin typeface="Times New Roman" panose="02020603050405020304" pitchFamily="18" charset="0"/>
                          <a:ea typeface="+mn-ea"/>
                        </a:rPr>
                        <a:t>[cm]</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10</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10</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7945">
                <a:tc>
                  <a:txBody>
                    <a:bodyPr/>
                    <a:lstStyle/>
                    <a:p>
                      <a:pPr algn="l">
                        <a:spcAft>
                          <a:spcPts val="0"/>
                        </a:spcAft>
                      </a:pPr>
                      <a:r>
                        <a:rPr lang="en-US" sz="2300" dirty="0">
                          <a:effectLst/>
                          <a:latin typeface="Times New Roman" panose="02020603050405020304" pitchFamily="18" charset="0"/>
                          <a:ea typeface="宋体" panose="02010600030101010101" pitchFamily="2" charset="-122"/>
                        </a:rPr>
                        <a:t>Primary pole pitch [cm]</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10.3</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14.9</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97945">
                <a:tc>
                  <a:txBody>
                    <a:bodyPr/>
                    <a:lstStyle/>
                    <a:p>
                      <a:pPr algn="l">
                        <a:spcAft>
                          <a:spcPts val="0"/>
                        </a:spcAft>
                      </a:pPr>
                      <a:r>
                        <a:rPr lang="en-US" sz="2300" dirty="0">
                          <a:effectLst/>
                          <a:latin typeface="Times New Roman" panose="02020603050405020304" pitchFamily="18" charset="0"/>
                          <a:ea typeface="宋体" panose="02010600030101010101" pitchFamily="2" charset="-122"/>
                        </a:rPr>
                        <a:t>Primary tooth width</a:t>
                      </a:r>
                      <a:r>
                        <a:rPr lang="en-GB" sz="2300" dirty="0">
                          <a:effectLst/>
                          <a:latin typeface="Times New Roman" panose="02020603050405020304" pitchFamily="18" charset="0"/>
                          <a:ea typeface="宋体" panose="02010600030101010101" pitchFamily="2" charset="-122"/>
                        </a:rPr>
                        <a:t>[</a:t>
                      </a:r>
                      <a:r>
                        <a:rPr lang="en-US" sz="2300" dirty="0">
                          <a:effectLst/>
                          <a:latin typeface="Times New Roman" panose="02020603050405020304" pitchFamily="18" charset="0"/>
                          <a:ea typeface="宋体" panose="02010600030101010101" pitchFamily="2" charset="-122"/>
                        </a:rPr>
                        <a:t>cm</a:t>
                      </a:r>
                      <a:r>
                        <a:rPr lang="en-GB" sz="2300" dirty="0">
                          <a:effectLst/>
                          <a:latin typeface="Times New Roman" panose="02020603050405020304" pitchFamily="18" charset="0"/>
                          <a:ea typeface="宋体" panose="02010600030101010101" pitchFamily="2" charset="-122"/>
                        </a:rPr>
                        <a:t>]</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5.0</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3.7/5.0</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97945">
                <a:tc>
                  <a:txBody>
                    <a:bodyPr/>
                    <a:lstStyle/>
                    <a:p>
                      <a:pPr algn="l">
                        <a:spcAft>
                          <a:spcPts val="0"/>
                        </a:spcAft>
                      </a:pPr>
                      <a:r>
                        <a:rPr lang="en-US" altLang="zh-CN" sz="2300" dirty="0">
                          <a:effectLst/>
                          <a:latin typeface="Times New Roman" panose="02020603050405020304" pitchFamily="18" charset="0"/>
                          <a:ea typeface="宋体" panose="02010600030101010101" pitchFamily="2" charset="-122"/>
                        </a:rPr>
                        <a:t>Primary yoke height [cm]</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3.5</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3.5</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6455769"/>
                  </a:ext>
                </a:extLst>
              </a:tr>
              <a:tr h="397945">
                <a:tc>
                  <a:txBody>
                    <a:bodyPr/>
                    <a:lstStyle/>
                    <a:p>
                      <a:pPr algn="l">
                        <a:spcAft>
                          <a:spcPts val="0"/>
                        </a:spcAft>
                      </a:pPr>
                      <a:r>
                        <a:rPr lang="en-US" sz="2300" dirty="0">
                          <a:effectLst/>
                          <a:latin typeface="Times New Roman" panose="02020603050405020304" pitchFamily="18" charset="0"/>
                          <a:ea typeface="宋体" panose="02010600030101010101" pitchFamily="2" charset="-122"/>
                        </a:rPr>
                        <a:t>Primary length </a:t>
                      </a:r>
                      <a:r>
                        <a:rPr lang="en-GB" sz="2300" dirty="0">
                          <a:effectLst/>
                          <a:latin typeface="Times New Roman" panose="02020603050405020304" pitchFamily="18" charset="0"/>
                          <a:ea typeface="宋体" panose="02010600030101010101" pitchFamily="2" charset="-122"/>
                        </a:rPr>
                        <a:t>[</a:t>
                      </a:r>
                      <a:r>
                        <a:rPr lang="en-US" altLang="zh-CN" sz="2300" dirty="0">
                          <a:effectLst/>
                          <a:latin typeface="Times New Roman" panose="02020603050405020304" pitchFamily="18" charset="0"/>
                          <a:ea typeface="宋体" panose="02010600030101010101" pitchFamily="2" charset="-122"/>
                        </a:rPr>
                        <a:t>cm</a:t>
                      </a:r>
                      <a:r>
                        <a:rPr lang="en-GB" sz="2300" dirty="0">
                          <a:effectLst/>
                          <a:latin typeface="Times New Roman" panose="02020603050405020304" pitchFamily="18" charset="0"/>
                          <a:ea typeface="宋体" panose="02010600030101010101" pitchFamily="2" charset="-122"/>
                        </a:rPr>
                        <a:t>]</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372</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372</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97945">
                <a:tc>
                  <a:txBody>
                    <a:bodyPr/>
                    <a:lstStyle/>
                    <a:p>
                      <a:pPr algn="l">
                        <a:spcAft>
                          <a:spcPts val="0"/>
                        </a:spcAft>
                      </a:pPr>
                      <a:r>
                        <a:rPr lang="en-US" altLang="zh-CN" sz="2300" dirty="0">
                          <a:effectLst/>
                          <a:latin typeface="Times New Roman" panose="02020603050405020304" pitchFamily="18" charset="0"/>
                          <a:ea typeface="宋体" panose="02010600030101010101" pitchFamily="2" charset="-122"/>
                        </a:rPr>
                        <a:t>Primary tooth width [cm]</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5</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5/4.5</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6492724"/>
                  </a:ext>
                </a:extLst>
              </a:tr>
              <a:tr h="397945">
                <a:tc>
                  <a:txBody>
                    <a:bodyPr/>
                    <a:lstStyle/>
                    <a:p>
                      <a:pPr algn="l">
                        <a:spcAft>
                          <a:spcPts val="0"/>
                        </a:spcAft>
                      </a:pPr>
                      <a:r>
                        <a:rPr lang="en-US" sz="2300" dirty="0">
                          <a:effectLst/>
                          <a:latin typeface="Times New Roman" panose="02020603050405020304" pitchFamily="18" charset="0"/>
                          <a:ea typeface="宋体" panose="02010600030101010101" pitchFamily="2" charset="-122"/>
                        </a:rPr>
                        <a:t>Secondary height </a:t>
                      </a:r>
                      <a:r>
                        <a:rPr lang="en-GB" sz="2300" dirty="0">
                          <a:effectLst/>
                          <a:latin typeface="Times New Roman" panose="02020603050405020304" pitchFamily="18" charset="0"/>
                          <a:ea typeface="宋体" panose="02010600030101010101" pitchFamily="2" charset="-122"/>
                        </a:rPr>
                        <a:t>[</a:t>
                      </a:r>
                      <a:r>
                        <a:rPr lang="en-US" sz="2300" dirty="0">
                          <a:effectLst/>
                          <a:latin typeface="Times New Roman" panose="02020603050405020304" pitchFamily="18" charset="0"/>
                          <a:ea typeface="宋体" panose="02010600030101010101" pitchFamily="2" charset="-122"/>
                        </a:rPr>
                        <a:t>c</a:t>
                      </a:r>
                      <a:r>
                        <a:rPr lang="zh-CN" sz="2300" dirty="0">
                          <a:effectLst/>
                          <a:latin typeface="Times New Roman" panose="02020603050405020304" pitchFamily="18" charset="0"/>
                          <a:ea typeface="宋体" panose="02010600030101010101" pitchFamily="2" charset="-122"/>
                        </a:rPr>
                        <a:t>m</a:t>
                      </a:r>
                      <a:r>
                        <a:rPr lang="en-GB" sz="2300" dirty="0">
                          <a:effectLst/>
                          <a:latin typeface="Times New Roman" panose="02020603050405020304" pitchFamily="18" charset="0"/>
                          <a:ea typeface="宋体" panose="02010600030101010101" pitchFamily="2" charset="-122"/>
                        </a:rPr>
                        <a:t>]</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3.9</a:t>
                      </a:r>
                      <a:r>
                        <a:rPr lang="zh-CN" sz="2300" dirty="0">
                          <a:effectLst/>
                          <a:latin typeface="Times New Roman" panose="02020603050405020304" pitchFamily="18" charset="0"/>
                          <a:ea typeface="宋体" panose="02010600030101010101" pitchFamily="2" charset="-122"/>
                        </a:rPr>
                        <a:t> </a:t>
                      </a: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9.0</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97945">
                <a:tc>
                  <a:txBody>
                    <a:bodyPr/>
                    <a:lstStyle/>
                    <a:p>
                      <a:pPr algn="l">
                        <a:spcAft>
                          <a:spcPts val="0"/>
                        </a:spcAft>
                      </a:pPr>
                      <a:r>
                        <a:rPr lang="en-US" altLang="zh-CN" sz="2300" dirty="0">
                          <a:effectLst/>
                          <a:latin typeface="Times New Roman" panose="02020603050405020304" pitchFamily="18" charset="0"/>
                          <a:ea typeface="+mn-ea"/>
                        </a:rPr>
                        <a:t>Secondary pole pitch </a:t>
                      </a:r>
                      <a:r>
                        <a:rPr lang="en-GB" altLang="zh-CN" sz="2300" dirty="0">
                          <a:effectLst/>
                          <a:latin typeface="Times New Roman" panose="02020603050405020304" pitchFamily="18" charset="0"/>
                          <a:ea typeface="+mn-ea"/>
                        </a:rPr>
                        <a:t>[</a:t>
                      </a:r>
                      <a:r>
                        <a:rPr lang="en-US" altLang="zh-CN" sz="2300" dirty="0">
                          <a:effectLst/>
                          <a:latin typeface="Times New Roman" panose="02020603050405020304" pitchFamily="18" charset="0"/>
                          <a:ea typeface="+mn-ea"/>
                        </a:rPr>
                        <a:t>c</a:t>
                      </a:r>
                      <a:r>
                        <a:rPr lang="zh-CN" altLang="zh-CN" sz="2300" dirty="0">
                          <a:effectLst/>
                          <a:latin typeface="Times New Roman" panose="02020603050405020304" pitchFamily="18" charset="0"/>
                          <a:ea typeface="+mn-ea"/>
                        </a:rPr>
                        <a:t>m</a:t>
                      </a:r>
                      <a:r>
                        <a:rPr lang="en-GB" altLang="zh-CN" sz="2300" dirty="0">
                          <a:effectLst/>
                          <a:latin typeface="Times New Roman" panose="02020603050405020304" pitchFamily="18" charset="0"/>
                          <a:ea typeface="+mn-ea"/>
                        </a:rPr>
                        <a:t>]</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17.7</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25.2</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2491871"/>
                  </a:ext>
                </a:extLst>
              </a:tr>
              <a:tr h="397945">
                <a:tc>
                  <a:txBody>
                    <a:bodyPr/>
                    <a:lstStyle/>
                    <a:p>
                      <a:pPr algn="l">
                        <a:spcAft>
                          <a:spcPts val="0"/>
                        </a:spcAft>
                      </a:pPr>
                      <a:r>
                        <a:rPr lang="en-US" altLang="zh-CN" sz="2300" dirty="0">
                          <a:effectLst/>
                          <a:latin typeface="Times New Roman" panose="02020603050405020304" pitchFamily="18" charset="0"/>
                          <a:ea typeface="宋体" panose="02010600030101010101" pitchFamily="2" charset="-122"/>
                        </a:rPr>
                        <a:t>Secondary yoke height [cm]</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4.5</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98012597"/>
                  </a:ext>
                </a:extLst>
              </a:tr>
              <a:tr h="397945">
                <a:tc>
                  <a:txBody>
                    <a:bodyPr/>
                    <a:lstStyle/>
                    <a:p>
                      <a:pPr algn="l">
                        <a:spcAft>
                          <a:spcPts val="0"/>
                        </a:spcAft>
                      </a:pPr>
                      <a:r>
                        <a:rPr lang="en-US" sz="2300" dirty="0">
                          <a:effectLst/>
                          <a:latin typeface="Times New Roman" panose="02020603050405020304" pitchFamily="18" charset="0"/>
                          <a:ea typeface="宋体" panose="02010600030101010101" pitchFamily="2" charset="-122"/>
                        </a:rPr>
                        <a:t>Air gap length [cm]</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300" dirty="0">
                          <a:effectLst/>
                          <a:latin typeface="Times New Roman" panose="02020603050405020304" pitchFamily="18" charset="0"/>
                          <a:ea typeface="宋体" panose="02010600030101010101" pitchFamily="2" charset="-122"/>
                        </a:rPr>
                        <a:t>1</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1</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1199702"/>
                  </a:ext>
                </a:extLst>
              </a:tr>
              <a:tr h="397945">
                <a:tc>
                  <a:txBody>
                    <a:bodyPr/>
                    <a:lstStyle/>
                    <a:p>
                      <a:pPr algn="l">
                        <a:spcAft>
                          <a:spcPts val="0"/>
                        </a:spcAft>
                      </a:pPr>
                      <a:r>
                        <a:rPr lang="en-US" sz="2300" dirty="0">
                          <a:effectLst/>
                          <a:latin typeface="Times New Roman" panose="02020603050405020304" pitchFamily="18" charset="0"/>
                          <a:ea typeface="宋体" panose="02010600030101010101" pitchFamily="2" charset="-122"/>
                        </a:rPr>
                        <a:t>Rate armature current </a:t>
                      </a:r>
                      <a:r>
                        <a:rPr lang="en-GB" sz="2300" dirty="0">
                          <a:effectLst/>
                          <a:latin typeface="Times New Roman" panose="02020603050405020304" pitchFamily="18" charset="0"/>
                          <a:ea typeface="宋体" panose="02010600030101010101" pitchFamily="2" charset="-122"/>
                        </a:rPr>
                        <a:t>[</a:t>
                      </a:r>
                      <a:r>
                        <a:rPr lang="zh-CN" sz="2300" dirty="0">
                          <a:effectLst/>
                          <a:latin typeface="Times New Roman" panose="02020603050405020304" pitchFamily="18" charset="0"/>
                          <a:ea typeface="宋体" panose="02010600030101010101" pitchFamily="2" charset="-122"/>
                        </a:rPr>
                        <a:t>A</a:t>
                      </a:r>
                      <a:r>
                        <a:rPr lang="en-GB" sz="2300" dirty="0">
                          <a:effectLst/>
                          <a:latin typeface="Times New Roman" panose="02020603050405020304" pitchFamily="18" charset="0"/>
                          <a:ea typeface="宋体" panose="02010600030101010101" pitchFamily="2" charset="-122"/>
                        </a:rPr>
                        <a:t>]</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210</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210</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4678102"/>
                  </a:ext>
                </a:extLst>
              </a:tr>
              <a:tr h="714319">
                <a:tc>
                  <a:txBody>
                    <a:bodyPr/>
                    <a:lstStyle/>
                    <a:p>
                      <a:pPr algn="l">
                        <a:spcAft>
                          <a:spcPts val="0"/>
                        </a:spcAft>
                      </a:pPr>
                      <a:r>
                        <a:rPr lang="en-US" altLang="zh-CN" sz="2300" dirty="0">
                          <a:effectLst/>
                          <a:latin typeface="Times New Roman" panose="02020603050405020304" pitchFamily="18" charset="0"/>
                          <a:ea typeface="+mn-ea"/>
                        </a:rPr>
                        <a:t>Armature current density</a:t>
                      </a:r>
                      <a:r>
                        <a:rPr lang="en-GB" altLang="zh-CN" sz="2300" dirty="0">
                          <a:effectLst/>
                          <a:latin typeface="Times New Roman" panose="02020603050405020304" pitchFamily="18" charset="0"/>
                          <a:ea typeface="+mn-ea"/>
                        </a:rPr>
                        <a:t>[</a:t>
                      </a:r>
                      <a:r>
                        <a:rPr lang="zh-CN" altLang="zh-CN" sz="2300" dirty="0">
                          <a:effectLst/>
                          <a:latin typeface="Times New Roman" panose="02020603050405020304" pitchFamily="18" charset="0"/>
                          <a:ea typeface="+mn-ea"/>
                        </a:rPr>
                        <a:t>A</a:t>
                      </a:r>
                      <a:r>
                        <a:rPr lang="en-US" altLang="zh-CN" sz="2300" dirty="0">
                          <a:effectLst/>
                          <a:latin typeface="Times New Roman" panose="02020603050405020304" pitchFamily="18" charset="0"/>
                          <a:ea typeface="+mn-ea"/>
                        </a:rPr>
                        <a:t>/mm</a:t>
                      </a:r>
                      <a:r>
                        <a:rPr lang="en-US" altLang="zh-CN" sz="2300" baseline="30000" dirty="0">
                          <a:effectLst/>
                          <a:latin typeface="Times New Roman" panose="02020603050405020304" pitchFamily="18" charset="0"/>
                          <a:ea typeface="+mn-ea"/>
                        </a:rPr>
                        <a:t>2</a:t>
                      </a:r>
                      <a:r>
                        <a:rPr lang="en-GB" altLang="zh-CN" sz="2300" dirty="0">
                          <a:effectLst/>
                          <a:latin typeface="Times New Roman" panose="02020603050405020304" pitchFamily="18" charset="0"/>
                          <a:ea typeface="+mn-ea"/>
                        </a:rPr>
                        <a:t>]</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4.68</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4.68</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9501603"/>
                  </a:ext>
                </a:extLst>
              </a:tr>
              <a:tr h="397945">
                <a:tc>
                  <a:txBody>
                    <a:bodyPr/>
                    <a:lstStyle/>
                    <a:p>
                      <a:pPr algn="l">
                        <a:spcAft>
                          <a:spcPts val="0"/>
                        </a:spcAft>
                      </a:pPr>
                      <a:r>
                        <a:rPr lang="en-US" altLang="zh-CN" sz="2300" dirty="0">
                          <a:effectLst/>
                          <a:latin typeface="Times New Roman" panose="02020603050405020304" pitchFamily="18" charset="0"/>
                          <a:ea typeface="宋体" panose="02010600030101010101" pitchFamily="2" charset="-122"/>
                        </a:rPr>
                        <a:t>Turns of armature coil</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35</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17</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5092702"/>
                  </a:ext>
                </a:extLst>
              </a:tr>
              <a:tr h="419266">
                <a:tc>
                  <a:txBody>
                    <a:bodyPr/>
                    <a:lstStyle/>
                    <a:p>
                      <a:pPr algn="l">
                        <a:spcAft>
                          <a:spcPts val="0"/>
                        </a:spcAft>
                      </a:pPr>
                      <a:r>
                        <a:rPr lang="en-US" sz="2300" dirty="0">
                          <a:effectLst/>
                          <a:latin typeface="Times New Roman" panose="02020603050405020304" pitchFamily="18" charset="0"/>
                          <a:ea typeface="宋体" panose="02010600030101010101" pitchFamily="2" charset="-122"/>
                        </a:rPr>
                        <a:t>Stack length [cm]</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300" dirty="0">
                          <a:effectLst/>
                          <a:latin typeface="Times New Roman" panose="02020603050405020304" pitchFamily="18" charset="0"/>
                          <a:ea typeface="宋体" panose="02010600030101010101" pitchFamily="2" charset="-122"/>
                        </a:rPr>
                        <a:t>28</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28</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419266">
                <a:tc>
                  <a:txBody>
                    <a:bodyPr/>
                    <a:lstStyle/>
                    <a:p>
                      <a:pPr algn="l">
                        <a:spcAft>
                          <a:spcPts val="0"/>
                        </a:spcAft>
                      </a:pPr>
                      <a:r>
                        <a:rPr lang="en-US" altLang="zh-CN" sz="2300" dirty="0">
                          <a:effectLst/>
                          <a:latin typeface="Times New Roman" panose="02020603050405020304" pitchFamily="18" charset="0"/>
                          <a:ea typeface="+mn-ea"/>
                        </a:rPr>
                        <a:t>Speed [m/s]</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15.68</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altLang="zh-CN" sz="2300" dirty="0">
                          <a:effectLst/>
                          <a:latin typeface="Times New Roman" panose="02020603050405020304" pitchFamily="18" charset="0"/>
                          <a:ea typeface="宋体" panose="02010600030101010101" pitchFamily="2" charset="-122"/>
                        </a:rPr>
                        <a:t>15.68</a:t>
                      </a:r>
                      <a:endParaRPr lang="zh-CN" sz="2300" dirty="0">
                        <a:effectLst/>
                        <a:latin typeface="Times New Roman" panose="02020603050405020304" pitchFamily="18" charset="0"/>
                        <a:ea typeface="宋体" panose="02010600030101010101" pitchFamily="2" charset="-122"/>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2574265"/>
                  </a:ext>
                </a:extLst>
              </a:tr>
            </a:tbl>
          </a:graphicData>
        </a:graphic>
      </p:graphicFrame>
      <p:pic>
        <p:nvPicPr>
          <p:cNvPr id="10" name="图片 9">
            <a:extLst>
              <a:ext uri="{FF2B5EF4-FFF2-40B4-BE49-F238E27FC236}">
                <a16:creationId xmlns:a16="http://schemas.microsoft.com/office/drawing/2014/main" id="{26698ED2-D0B5-4C11-A670-D6D62059E81A}"/>
              </a:ext>
            </a:extLst>
          </p:cNvPr>
          <p:cNvPicPr>
            <a:picLocks noChangeAspect="1"/>
          </p:cNvPicPr>
          <p:nvPr/>
        </p:nvPicPr>
        <p:blipFill>
          <a:blip r:embed="rId5"/>
          <a:stretch>
            <a:fillRect/>
          </a:stretch>
        </p:blipFill>
        <p:spPr>
          <a:xfrm>
            <a:off x="1077687" y="16204146"/>
            <a:ext cx="3472788" cy="1479996"/>
          </a:xfrm>
          <a:prstGeom prst="rect">
            <a:avLst/>
          </a:prstGeom>
        </p:spPr>
      </p:pic>
      <p:pic>
        <p:nvPicPr>
          <p:cNvPr id="11" name="图片 10">
            <a:extLst>
              <a:ext uri="{FF2B5EF4-FFF2-40B4-BE49-F238E27FC236}">
                <a16:creationId xmlns:a16="http://schemas.microsoft.com/office/drawing/2014/main" id="{44A6D318-C015-4096-A3B2-25F835568982}"/>
              </a:ext>
            </a:extLst>
          </p:cNvPr>
          <p:cNvPicPr>
            <a:picLocks noChangeAspect="1"/>
          </p:cNvPicPr>
          <p:nvPr/>
        </p:nvPicPr>
        <p:blipFill>
          <a:blip r:embed="rId6"/>
          <a:stretch>
            <a:fillRect/>
          </a:stretch>
        </p:blipFill>
        <p:spPr>
          <a:xfrm>
            <a:off x="5355006" y="16204145"/>
            <a:ext cx="3472789" cy="1491820"/>
          </a:xfrm>
          <a:prstGeom prst="rect">
            <a:avLst/>
          </a:prstGeom>
        </p:spPr>
      </p:pic>
      <p:pic>
        <p:nvPicPr>
          <p:cNvPr id="12" name="图片 11">
            <a:extLst>
              <a:ext uri="{FF2B5EF4-FFF2-40B4-BE49-F238E27FC236}">
                <a16:creationId xmlns:a16="http://schemas.microsoft.com/office/drawing/2014/main" id="{DA55079A-F646-4E17-AA68-78FE03AE29FD}"/>
              </a:ext>
            </a:extLst>
          </p:cNvPr>
          <p:cNvPicPr>
            <a:picLocks noChangeAspect="1"/>
          </p:cNvPicPr>
          <p:nvPr/>
        </p:nvPicPr>
        <p:blipFill>
          <a:blip r:embed="rId7"/>
          <a:stretch>
            <a:fillRect/>
          </a:stretch>
        </p:blipFill>
        <p:spPr>
          <a:xfrm>
            <a:off x="9699813" y="16204145"/>
            <a:ext cx="4000816" cy="1569784"/>
          </a:xfrm>
          <a:prstGeom prst="rect">
            <a:avLst/>
          </a:prstGeom>
        </p:spPr>
      </p:pic>
      <p:pic>
        <p:nvPicPr>
          <p:cNvPr id="13" name="图片 12">
            <a:extLst>
              <a:ext uri="{FF2B5EF4-FFF2-40B4-BE49-F238E27FC236}">
                <a16:creationId xmlns:a16="http://schemas.microsoft.com/office/drawing/2014/main" id="{1BECEA44-8F0A-424D-82BD-7DBBA9D7C2BB}"/>
              </a:ext>
            </a:extLst>
          </p:cNvPr>
          <p:cNvPicPr>
            <a:picLocks noChangeAspect="1"/>
          </p:cNvPicPr>
          <p:nvPr/>
        </p:nvPicPr>
        <p:blipFill>
          <a:blip r:embed="rId8"/>
          <a:stretch>
            <a:fillRect/>
          </a:stretch>
        </p:blipFill>
        <p:spPr>
          <a:xfrm>
            <a:off x="14006492" y="16207244"/>
            <a:ext cx="4032417" cy="1515330"/>
          </a:xfrm>
          <a:prstGeom prst="rect">
            <a:avLst/>
          </a:prstGeom>
        </p:spPr>
      </p:pic>
      <p:pic>
        <p:nvPicPr>
          <p:cNvPr id="15" name="图片 14">
            <a:extLst>
              <a:ext uri="{FF2B5EF4-FFF2-40B4-BE49-F238E27FC236}">
                <a16:creationId xmlns:a16="http://schemas.microsoft.com/office/drawing/2014/main" id="{EE8D6797-9DAB-4C3C-9E87-5C4E9A636280}"/>
              </a:ext>
            </a:extLst>
          </p:cNvPr>
          <p:cNvPicPr>
            <a:picLocks noChangeAspect="1"/>
          </p:cNvPicPr>
          <p:nvPr/>
        </p:nvPicPr>
        <p:blipFill>
          <a:blip r:embed="rId9"/>
          <a:stretch>
            <a:fillRect/>
          </a:stretch>
        </p:blipFill>
        <p:spPr>
          <a:xfrm>
            <a:off x="34789837" y="8416875"/>
            <a:ext cx="2783950" cy="3142119"/>
          </a:xfrm>
          <a:prstGeom prst="rect">
            <a:avLst/>
          </a:prstGeom>
        </p:spPr>
      </p:pic>
      <p:pic>
        <p:nvPicPr>
          <p:cNvPr id="16" name="图片 15">
            <a:extLst>
              <a:ext uri="{FF2B5EF4-FFF2-40B4-BE49-F238E27FC236}">
                <a16:creationId xmlns:a16="http://schemas.microsoft.com/office/drawing/2014/main" id="{491DD85B-4FDC-46E9-83A9-8A4832430D98}"/>
              </a:ext>
            </a:extLst>
          </p:cNvPr>
          <p:cNvPicPr>
            <a:picLocks noChangeAspect="1"/>
          </p:cNvPicPr>
          <p:nvPr/>
        </p:nvPicPr>
        <p:blipFill>
          <a:blip r:embed="rId10"/>
          <a:stretch>
            <a:fillRect/>
          </a:stretch>
        </p:blipFill>
        <p:spPr>
          <a:xfrm>
            <a:off x="37584338" y="8408240"/>
            <a:ext cx="3183744" cy="3063440"/>
          </a:xfrm>
          <a:prstGeom prst="rect">
            <a:avLst/>
          </a:prstGeom>
        </p:spPr>
      </p:pic>
      <p:pic>
        <p:nvPicPr>
          <p:cNvPr id="18" name="图片 17">
            <a:extLst>
              <a:ext uri="{FF2B5EF4-FFF2-40B4-BE49-F238E27FC236}">
                <a16:creationId xmlns:a16="http://schemas.microsoft.com/office/drawing/2014/main" id="{692F6E9E-B16E-4E62-A2D2-564094B2B492}"/>
              </a:ext>
            </a:extLst>
          </p:cNvPr>
          <p:cNvPicPr>
            <a:picLocks noChangeAspect="1"/>
          </p:cNvPicPr>
          <p:nvPr/>
        </p:nvPicPr>
        <p:blipFill>
          <a:blip r:embed="rId11"/>
          <a:stretch>
            <a:fillRect/>
          </a:stretch>
        </p:blipFill>
        <p:spPr>
          <a:xfrm>
            <a:off x="23032697" y="16508026"/>
            <a:ext cx="4116211" cy="1722031"/>
          </a:xfrm>
          <a:prstGeom prst="rect">
            <a:avLst/>
          </a:prstGeom>
        </p:spPr>
      </p:pic>
      <p:pic>
        <p:nvPicPr>
          <p:cNvPr id="1364" name="图片 11" descr="3">
            <a:extLst>
              <a:ext uri="{FF2B5EF4-FFF2-40B4-BE49-F238E27FC236}">
                <a16:creationId xmlns:a16="http://schemas.microsoft.com/office/drawing/2014/main" id="{CE36CDE0-69AD-4F0D-8DE3-C925E8B46C2D}"/>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205808" y="9201415"/>
            <a:ext cx="4276889" cy="3208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图片 20">
            <a:extLst>
              <a:ext uri="{FF2B5EF4-FFF2-40B4-BE49-F238E27FC236}">
                <a16:creationId xmlns:a16="http://schemas.microsoft.com/office/drawing/2014/main" id="{073DDD63-5BDB-496E-9071-CF86B01C8422}"/>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86366" y="19868"/>
            <a:ext cx="6675278" cy="1974378"/>
          </a:xfrm>
          <a:prstGeom prst="rect">
            <a:avLst/>
          </a:prstGeom>
        </p:spPr>
      </p:pic>
      <p:graphicFrame>
        <p:nvGraphicFramePr>
          <p:cNvPr id="75" name="表格 74">
            <a:extLst>
              <a:ext uri="{FF2B5EF4-FFF2-40B4-BE49-F238E27FC236}">
                <a16:creationId xmlns:a16="http://schemas.microsoft.com/office/drawing/2014/main" id="{09D247FD-F7BD-4D1E-8E27-FEE7DBFF9520}"/>
              </a:ext>
            </a:extLst>
          </p:cNvPr>
          <p:cNvGraphicFramePr>
            <a:graphicFrameLocks noGrp="1"/>
          </p:cNvGraphicFramePr>
          <p:nvPr>
            <p:extLst>
              <p:ext uri="{D42A27DB-BD31-4B8C-83A1-F6EECF244321}">
                <p14:modId xmlns:p14="http://schemas.microsoft.com/office/powerpoint/2010/main" val="160812923"/>
              </p:ext>
            </p:extLst>
          </p:nvPr>
        </p:nvGraphicFramePr>
        <p:xfrm>
          <a:off x="25148576" y="11287585"/>
          <a:ext cx="4876969" cy="1938060"/>
        </p:xfrm>
        <a:graphic>
          <a:graphicData uri="http://schemas.openxmlformats.org/drawingml/2006/table">
            <a:tbl>
              <a:tblPr firstRow="1" firstCol="1" bandRow="1"/>
              <a:tblGrid>
                <a:gridCol w="3091821">
                  <a:extLst>
                    <a:ext uri="{9D8B030D-6E8A-4147-A177-3AD203B41FA5}">
                      <a16:colId xmlns:a16="http://schemas.microsoft.com/office/drawing/2014/main" val="20000"/>
                    </a:ext>
                  </a:extLst>
                </a:gridCol>
                <a:gridCol w="1785148">
                  <a:extLst>
                    <a:ext uri="{9D8B030D-6E8A-4147-A177-3AD203B41FA5}">
                      <a16:colId xmlns:a16="http://schemas.microsoft.com/office/drawing/2014/main" val="20001"/>
                    </a:ext>
                  </a:extLst>
                </a:gridCol>
              </a:tblGrid>
              <a:tr h="387612">
                <a:tc>
                  <a:txBody>
                    <a:bodyPr/>
                    <a:lstStyle/>
                    <a:p>
                      <a:pPr marL="0" algn="ctr" defTabSz="2592141" rtl="0" eaLnBrk="1" latinLnBrk="0" hangingPunct="1">
                        <a:spcAft>
                          <a:spcPts val="0"/>
                        </a:spcAft>
                      </a:pPr>
                      <a:r>
                        <a:rPr lang="en-US" sz="2300" kern="1200" dirty="0">
                          <a:solidFill>
                            <a:schemeClr val="tx1"/>
                          </a:solidFill>
                          <a:effectLst/>
                          <a:latin typeface="Times New Roman" panose="02020603050405020304" pitchFamily="18" charset="0"/>
                          <a:ea typeface="宋体" panose="02010600030101010101" pitchFamily="2" charset="-122"/>
                          <a:cs typeface="+mn-cs"/>
                        </a:rPr>
                        <a:t>Name and Unit</a:t>
                      </a:r>
                      <a:endParaRPr lang="zh-CN" altLang="en-US" sz="2300" kern="1200" dirty="0">
                        <a:solidFill>
                          <a:schemeClr val="tx1"/>
                        </a:solidFill>
                        <a:effectLst/>
                        <a:latin typeface="Times New Roman" panose="02020603050405020304" pitchFamily="18" charset="0"/>
                        <a:ea typeface="宋体" panose="02010600030101010101" pitchFamily="2" charset="-122"/>
                        <a:cs typeface="+mn-cs"/>
                      </a:endParaRPr>
                    </a:p>
                  </a:txBody>
                  <a:tcPr marL="40501" marR="405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algn="ctr" defTabSz="2592141" rtl="0" eaLnBrk="1" latinLnBrk="0" hangingPunct="1">
                        <a:spcAft>
                          <a:spcPts val="0"/>
                        </a:spcAft>
                      </a:pPr>
                      <a:r>
                        <a:rPr lang="en-US" altLang="zh-CN" sz="2300" kern="1200" dirty="0">
                          <a:solidFill>
                            <a:schemeClr val="tx1"/>
                          </a:solidFill>
                          <a:effectLst/>
                          <a:latin typeface="Times New Roman" panose="02020603050405020304" pitchFamily="18" charset="0"/>
                          <a:ea typeface="宋体" panose="02010600030101010101" pitchFamily="2" charset="-122"/>
                          <a:cs typeface="+mn-cs"/>
                        </a:rPr>
                        <a:t>Value</a:t>
                      </a:r>
                      <a:endParaRPr lang="zh-CN" altLang="en-US" sz="2300" kern="1200" dirty="0">
                        <a:solidFill>
                          <a:schemeClr val="tx1"/>
                        </a:solidFill>
                        <a:effectLst/>
                        <a:latin typeface="Times New Roman" panose="02020603050405020304" pitchFamily="18" charset="0"/>
                        <a:ea typeface="宋体" panose="02010600030101010101" pitchFamily="2" charset="-122"/>
                        <a:cs typeface="+mn-cs"/>
                      </a:endParaRPr>
                    </a:p>
                  </a:txBody>
                  <a:tcPr marL="40501" marR="405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0"/>
                  </a:ext>
                </a:extLst>
              </a:tr>
              <a:tr h="387612">
                <a:tc>
                  <a:txBody>
                    <a:bodyPr/>
                    <a:lstStyle/>
                    <a:p>
                      <a:pPr marL="0" algn="ctr" defTabSz="2592141" rtl="0" eaLnBrk="1" latinLnBrk="0" hangingPunct="1">
                        <a:spcAft>
                          <a:spcPts val="0"/>
                        </a:spcAft>
                      </a:pPr>
                      <a:r>
                        <a:rPr lang="en-US" altLang="zh-CN" sz="2300" kern="1200" dirty="0">
                          <a:solidFill>
                            <a:schemeClr val="tx1"/>
                          </a:solidFill>
                          <a:effectLst/>
                          <a:latin typeface="Times New Roman" panose="02020603050405020304" pitchFamily="18" charset="0"/>
                          <a:ea typeface="宋体" panose="02010600030101010101" pitchFamily="2" charset="-122"/>
                          <a:cs typeface="+mn-cs"/>
                        </a:rPr>
                        <a:t>Rated HTS current [A]</a:t>
                      </a:r>
                      <a:endParaRPr lang="zh-CN" altLang="en-US" sz="2300" kern="1200" dirty="0">
                        <a:solidFill>
                          <a:schemeClr val="tx1"/>
                        </a:solidFill>
                        <a:effectLst/>
                        <a:latin typeface="Times New Roman" panose="02020603050405020304" pitchFamily="18" charset="0"/>
                        <a:ea typeface="宋体" panose="02010600030101010101" pitchFamily="2" charset="-122"/>
                        <a:cs typeface="+mn-cs"/>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2592141" rtl="0" eaLnBrk="1" latinLnBrk="0" hangingPunct="1">
                        <a:spcAft>
                          <a:spcPts val="0"/>
                        </a:spcAft>
                      </a:pPr>
                      <a:r>
                        <a:rPr lang="en-US" altLang="zh-CN" sz="2300" kern="1200" dirty="0">
                          <a:solidFill>
                            <a:schemeClr val="tx1"/>
                          </a:solidFill>
                          <a:effectLst/>
                          <a:latin typeface="Times New Roman" panose="02020603050405020304" pitchFamily="18" charset="0"/>
                          <a:ea typeface="宋体" panose="02010600030101010101" pitchFamily="2" charset="-122"/>
                          <a:cs typeface="+mn-cs"/>
                        </a:rPr>
                        <a:t>45</a:t>
                      </a:r>
                      <a:endParaRPr lang="zh-CN" altLang="en-US" sz="2300" kern="1200" dirty="0">
                        <a:solidFill>
                          <a:schemeClr val="tx1"/>
                        </a:solidFill>
                        <a:effectLst/>
                        <a:latin typeface="Times New Roman" panose="02020603050405020304" pitchFamily="18" charset="0"/>
                        <a:ea typeface="宋体" panose="02010600030101010101" pitchFamily="2" charset="-122"/>
                        <a:cs typeface="+mn-cs"/>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7612">
                <a:tc>
                  <a:txBody>
                    <a:bodyPr/>
                    <a:lstStyle/>
                    <a:p>
                      <a:pPr marL="0" algn="ctr" defTabSz="2592141" rtl="0" eaLnBrk="1" latinLnBrk="0" hangingPunct="1">
                        <a:spcAft>
                          <a:spcPts val="0"/>
                        </a:spcAft>
                      </a:pPr>
                      <a:r>
                        <a:rPr lang="en-US" altLang="zh-CN" sz="2300" kern="1200" dirty="0">
                          <a:solidFill>
                            <a:schemeClr val="tx1"/>
                          </a:solidFill>
                          <a:effectLst/>
                          <a:latin typeface="Times New Roman" panose="02020603050405020304" pitchFamily="18" charset="0"/>
                          <a:ea typeface="宋体" panose="02010600030101010101" pitchFamily="2" charset="-122"/>
                          <a:cs typeface="+mn-cs"/>
                        </a:rPr>
                        <a:t>Turns of HTS coil</a:t>
                      </a:r>
                      <a:endParaRPr lang="zh-CN" altLang="en-US" sz="2300" kern="1200" dirty="0">
                        <a:solidFill>
                          <a:schemeClr val="tx1"/>
                        </a:solidFill>
                        <a:effectLst/>
                        <a:latin typeface="Times New Roman" panose="02020603050405020304" pitchFamily="18" charset="0"/>
                        <a:ea typeface="宋体" panose="02010600030101010101" pitchFamily="2" charset="-122"/>
                        <a:cs typeface="+mn-cs"/>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2592141" rtl="0" eaLnBrk="1" latinLnBrk="0" hangingPunct="1">
                        <a:spcAft>
                          <a:spcPts val="0"/>
                        </a:spcAft>
                      </a:pPr>
                      <a:r>
                        <a:rPr lang="en-US" altLang="zh-CN" sz="2300" kern="1200" dirty="0">
                          <a:solidFill>
                            <a:schemeClr val="tx1"/>
                          </a:solidFill>
                          <a:effectLst/>
                          <a:latin typeface="Times New Roman" panose="02020603050405020304" pitchFamily="18" charset="0"/>
                          <a:ea typeface="宋体" panose="02010600030101010101" pitchFamily="2" charset="-122"/>
                          <a:cs typeface="+mn-cs"/>
                        </a:rPr>
                        <a:t>480</a:t>
                      </a:r>
                      <a:endParaRPr lang="zh-CN" altLang="en-US" sz="2300" kern="1200" dirty="0">
                        <a:solidFill>
                          <a:schemeClr val="tx1"/>
                        </a:solidFill>
                        <a:effectLst/>
                        <a:latin typeface="Times New Roman" panose="02020603050405020304" pitchFamily="18" charset="0"/>
                        <a:ea typeface="宋体" panose="02010600030101010101" pitchFamily="2" charset="-122"/>
                        <a:cs typeface="+mn-cs"/>
                      </a:endParaRPr>
                    </a:p>
                  </a:txBody>
                  <a:tcPr marL="44645" marR="446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87612">
                <a:tc>
                  <a:txBody>
                    <a:bodyPr/>
                    <a:lstStyle/>
                    <a:p>
                      <a:pPr marL="0" algn="ctr" defTabSz="2592141" rtl="0" eaLnBrk="1" latinLnBrk="0" hangingPunct="1">
                        <a:spcAft>
                          <a:spcPts val="0"/>
                        </a:spcAft>
                      </a:pPr>
                      <a:r>
                        <a:rPr lang="en-US" altLang="zh-CN" sz="2300" kern="1200" dirty="0">
                          <a:solidFill>
                            <a:schemeClr val="tx1"/>
                          </a:solidFill>
                          <a:effectLst/>
                          <a:latin typeface="Times New Roman" panose="02020603050405020304" pitchFamily="18" charset="0"/>
                          <a:ea typeface="宋体" panose="02010600030101010101" pitchFamily="2" charset="-122"/>
                          <a:cs typeface="+mn-cs"/>
                        </a:rPr>
                        <a:t>Temperature [K]</a:t>
                      </a:r>
                      <a:endParaRPr lang="zh-CN" altLang="en-US" sz="2300" kern="1200" dirty="0">
                        <a:solidFill>
                          <a:schemeClr val="tx1"/>
                        </a:solidFill>
                        <a:effectLst/>
                        <a:latin typeface="Times New Roman" panose="02020603050405020304" pitchFamily="18" charset="0"/>
                        <a:ea typeface="宋体" panose="02010600030101010101" pitchFamily="2" charset="-122"/>
                        <a:cs typeface="+mn-cs"/>
                      </a:endParaRPr>
                    </a:p>
                  </a:txBody>
                  <a:tcPr marL="40501" marR="405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2592141" rtl="0" eaLnBrk="1" latinLnBrk="0" hangingPunct="1">
                        <a:spcAft>
                          <a:spcPts val="0"/>
                        </a:spcAft>
                      </a:pPr>
                      <a:r>
                        <a:rPr lang="en-US" altLang="zh-CN" sz="2300" kern="1200" dirty="0">
                          <a:solidFill>
                            <a:schemeClr val="tx1"/>
                          </a:solidFill>
                          <a:effectLst/>
                          <a:latin typeface="Times New Roman" panose="02020603050405020304" pitchFamily="18" charset="0"/>
                          <a:ea typeface="宋体" panose="02010600030101010101" pitchFamily="2" charset="-122"/>
                          <a:cs typeface="+mn-cs"/>
                        </a:rPr>
                        <a:t>30</a:t>
                      </a:r>
                      <a:endParaRPr lang="zh-CN" altLang="en-US" sz="2300" kern="1200" dirty="0">
                        <a:solidFill>
                          <a:schemeClr val="tx1"/>
                        </a:solidFill>
                        <a:effectLst/>
                        <a:latin typeface="Times New Roman" panose="02020603050405020304" pitchFamily="18" charset="0"/>
                        <a:ea typeface="宋体" panose="02010600030101010101" pitchFamily="2" charset="-122"/>
                        <a:cs typeface="+mn-cs"/>
                      </a:endParaRPr>
                    </a:p>
                  </a:txBody>
                  <a:tcPr marL="40501" marR="405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87612">
                <a:tc>
                  <a:txBody>
                    <a:bodyPr/>
                    <a:lstStyle/>
                    <a:p>
                      <a:pPr marL="0" algn="ctr" defTabSz="2592141" rtl="0" eaLnBrk="1" latinLnBrk="0" hangingPunct="1">
                        <a:spcAft>
                          <a:spcPts val="0"/>
                        </a:spcAft>
                      </a:pPr>
                      <a:r>
                        <a:rPr lang="en-US" sz="2300" kern="1200" dirty="0">
                          <a:solidFill>
                            <a:schemeClr val="tx1"/>
                          </a:solidFill>
                          <a:effectLst/>
                          <a:latin typeface="Times New Roman" panose="02020603050405020304" pitchFamily="18" charset="0"/>
                          <a:ea typeface="宋体" panose="02010600030101010101" pitchFamily="2" charset="-122"/>
                          <a:cs typeface="+mn-cs"/>
                        </a:rPr>
                        <a:t>Material</a:t>
                      </a:r>
                      <a:endParaRPr lang="zh-CN" altLang="en-US" sz="2300" kern="1200" dirty="0">
                        <a:solidFill>
                          <a:schemeClr val="tx1"/>
                        </a:solidFill>
                        <a:effectLst/>
                        <a:latin typeface="Times New Roman" panose="02020603050405020304" pitchFamily="18" charset="0"/>
                        <a:ea typeface="宋体" panose="02010600030101010101" pitchFamily="2" charset="-122"/>
                        <a:cs typeface="+mn-cs"/>
                      </a:endParaRPr>
                    </a:p>
                  </a:txBody>
                  <a:tcPr marL="40501" marR="405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2592141" rtl="0" eaLnBrk="1" latinLnBrk="0" hangingPunct="1">
                        <a:spcAft>
                          <a:spcPts val="0"/>
                        </a:spcAft>
                      </a:pPr>
                      <a:r>
                        <a:rPr lang="en-US" altLang="zh-CN" sz="2300" kern="1200" dirty="0">
                          <a:solidFill>
                            <a:schemeClr val="tx1"/>
                          </a:solidFill>
                          <a:effectLst/>
                          <a:latin typeface="Times New Roman" panose="02020603050405020304" pitchFamily="18" charset="0"/>
                          <a:ea typeface="宋体" panose="02010600030101010101" pitchFamily="2" charset="-122"/>
                          <a:cs typeface="+mn-cs"/>
                        </a:rPr>
                        <a:t>Bi-2223/Ag</a:t>
                      </a:r>
                      <a:endParaRPr lang="zh-CN" altLang="en-US" sz="2300" kern="1200" dirty="0">
                        <a:solidFill>
                          <a:schemeClr val="tx1"/>
                        </a:solidFill>
                        <a:effectLst/>
                        <a:latin typeface="Times New Roman" panose="02020603050405020304" pitchFamily="18" charset="0"/>
                        <a:ea typeface="宋体" panose="02010600030101010101" pitchFamily="2" charset="-122"/>
                        <a:cs typeface="+mn-cs"/>
                      </a:endParaRPr>
                    </a:p>
                  </a:txBody>
                  <a:tcPr marL="40501" marR="405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grpSp>
        <p:nvGrpSpPr>
          <p:cNvPr id="5" name="组合 4">
            <a:extLst>
              <a:ext uri="{FF2B5EF4-FFF2-40B4-BE49-F238E27FC236}">
                <a16:creationId xmlns:a16="http://schemas.microsoft.com/office/drawing/2014/main" id="{04E8C8A4-DD81-46DA-9355-EB4F20CB4DD9}"/>
              </a:ext>
            </a:extLst>
          </p:cNvPr>
          <p:cNvGrpSpPr/>
          <p:nvPr/>
        </p:nvGrpSpPr>
        <p:grpSpPr>
          <a:xfrm>
            <a:off x="13427495" y="8057354"/>
            <a:ext cx="4520392" cy="2795720"/>
            <a:chOff x="2230942" y="9716574"/>
            <a:chExt cx="4841008" cy="2994011"/>
          </a:xfrm>
        </p:grpSpPr>
        <p:pic>
          <p:nvPicPr>
            <p:cNvPr id="9" name="图片 8">
              <a:extLst>
                <a:ext uri="{FF2B5EF4-FFF2-40B4-BE49-F238E27FC236}">
                  <a16:creationId xmlns:a16="http://schemas.microsoft.com/office/drawing/2014/main" id="{550F0826-2B48-4FCE-A41A-5C7BE9D0006A}"/>
                </a:ext>
              </a:extLst>
            </p:cNvPr>
            <p:cNvPicPr>
              <a:picLocks noChangeAspect="1"/>
            </p:cNvPicPr>
            <p:nvPr/>
          </p:nvPicPr>
          <p:blipFill>
            <a:blip r:embed="rId14"/>
            <a:stretch>
              <a:fillRect/>
            </a:stretch>
          </p:blipFill>
          <p:spPr>
            <a:xfrm>
              <a:off x="2230942" y="9716574"/>
              <a:ext cx="4841008" cy="2527355"/>
            </a:xfrm>
            <a:prstGeom prst="rect">
              <a:avLst/>
            </a:prstGeom>
          </p:spPr>
        </p:pic>
        <p:sp>
          <p:nvSpPr>
            <p:cNvPr id="79" name="文本框 78">
              <a:extLst>
                <a:ext uri="{FF2B5EF4-FFF2-40B4-BE49-F238E27FC236}">
                  <a16:creationId xmlns:a16="http://schemas.microsoft.com/office/drawing/2014/main" id="{A28A552A-AFDF-49F6-9710-5B458EBD0367}"/>
                </a:ext>
              </a:extLst>
            </p:cNvPr>
            <p:cNvSpPr txBox="1"/>
            <p:nvPr/>
          </p:nvSpPr>
          <p:spPr>
            <a:xfrm>
              <a:off x="4423353" y="12183353"/>
              <a:ext cx="631608" cy="527232"/>
            </a:xfrm>
            <a:prstGeom prst="rect">
              <a:avLst/>
            </a:prstGeom>
            <a:noFill/>
          </p:spPr>
          <p:txBody>
            <a:bodyPr wrap="square" rtlCol="0">
              <a:spAutoFit/>
            </a:bodyPr>
            <a:lstStyle/>
            <a:p>
              <a:pPr algn="just"/>
              <a:r>
                <a:rPr lang="en-US" altLang="zh-CN" sz="2599" dirty="0">
                  <a:solidFill>
                    <a:srgbClr val="0070C0"/>
                  </a:solidFill>
                  <a:latin typeface="Times New Roman" panose="02020603050405020304" pitchFamily="18" charset="0"/>
                </a:rPr>
                <a:t>(a)</a:t>
              </a:r>
              <a:endParaRPr lang="zh-CN" altLang="en-US" sz="2599" dirty="0">
                <a:solidFill>
                  <a:srgbClr val="0070C0"/>
                </a:solidFill>
                <a:latin typeface="Times New Roman" panose="02020603050405020304" pitchFamily="18" charset="0"/>
              </a:endParaRPr>
            </a:p>
          </p:txBody>
        </p:sp>
      </p:grpSp>
      <p:grpSp>
        <p:nvGrpSpPr>
          <p:cNvPr id="23" name="组合 22">
            <a:extLst>
              <a:ext uri="{FF2B5EF4-FFF2-40B4-BE49-F238E27FC236}">
                <a16:creationId xmlns:a16="http://schemas.microsoft.com/office/drawing/2014/main" id="{46A69687-33F7-47A3-AAAA-AC9BAE2148E7}"/>
              </a:ext>
            </a:extLst>
          </p:cNvPr>
          <p:cNvGrpSpPr/>
          <p:nvPr/>
        </p:nvGrpSpPr>
        <p:grpSpPr>
          <a:xfrm>
            <a:off x="13440597" y="11050480"/>
            <a:ext cx="4520392" cy="2731252"/>
            <a:chOff x="8764788" y="9714084"/>
            <a:chExt cx="4862270" cy="2937816"/>
          </a:xfrm>
        </p:grpSpPr>
        <p:pic>
          <p:nvPicPr>
            <p:cNvPr id="65" name="图片 64">
              <a:extLst>
                <a:ext uri="{FF2B5EF4-FFF2-40B4-BE49-F238E27FC236}">
                  <a16:creationId xmlns:a16="http://schemas.microsoft.com/office/drawing/2014/main" id="{702563F0-B5AB-4D50-84C8-5D21DE82C34F}"/>
                </a:ext>
              </a:extLst>
            </p:cNvPr>
            <p:cNvPicPr>
              <a:picLocks noChangeAspect="1"/>
            </p:cNvPicPr>
            <p:nvPr/>
          </p:nvPicPr>
          <p:blipFill>
            <a:blip r:embed="rId15"/>
            <a:stretch>
              <a:fillRect/>
            </a:stretch>
          </p:blipFill>
          <p:spPr>
            <a:xfrm>
              <a:off x="8764788" y="9714084"/>
              <a:ext cx="4862270" cy="2414749"/>
            </a:xfrm>
            <a:prstGeom prst="rect">
              <a:avLst/>
            </a:prstGeom>
          </p:spPr>
        </p:pic>
        <p:sp>
          <p:nvSpPr>
            <p:cNvPr id="86" name="文本框 85">
              <a:extLst>
                <a:ext uri="{FF2B5EF4-FFF2-40B4-BE49-F238E27FC236}">
                  <a16:creationId xmlns:a16="http://schemas.microsoft.com/office/drawing/2014/main" id="{730017D2-3860-48EA-9F0C-E3F313E2E85F}"/>
                </a:ext>
              </a:extLst>
            </p:cNvPr>
            <p:cNvSpPr txBox="1"/>
            <p:nvPr/>
          </p:nvSpPr>
          <p:spPr>
            <a:xfrm>
              <a:off x="10955509" y="12122352"/>
              <a:ext cx="631608" cy="529548"/>
            </a:xfrm>
            <a:prstGeom prst="rect">
              <a:avLst/>
            </a:prstGeom>
          </p:spPr>
          <p:txBody>
            <a:bodyPr wrap="square" rtlCol="0">
              <a:spAutoFit/>
            </a:bodyPr>
            <a:lstStyle/>
            <a:p>
              <a:pPr algn="just"/>
              <a:r>
                <a:rPr lang="en-US" altLang="zh-CN" sz="2599" dirty="0">
                  <a:solidFill>
                    <a:srgbClr val="0070C0"/>
                  </a:solidFill>
                  <a:latin typeface="Times New Roman" panose="02020603050405020304" pitchFamily="18" charset="0"/>
                </a:rPr>
                <a:t>(b)</a:t>
              </a:r>
              <a:endParaRPr lang="zh-CN" altLang="en-US" sz="2599" dirty="0">
                <a:solidFill>
                  <a:srgbClr val="0070C0"/>
                </a:solidFill>
                <a:latin typeface="Times New Roman" panose="02020603050405020304" pitchFamily="18" charset="0"/>
              </a:endParaRPr>
            </a:p>
          </p:txBody>
        </p:sp>
      </p:grpSp>
      <p:sp>
        <p:nvSpPr>
          <p:cNvPr id="87" name="文本框 86">
            <a:extLst>
              <a:ext uri="{FF2B5EF4-FFF2-40B4-BE49-F238E27FC236}">
                <a16:creationId xmlns:a16="http://schemas.microsoft.com/office/drawing/2014/main" id="{AB95973D-98BC-42E1-B9F1-FB8AAE2B3555}"/>
              </a:ext>
            </a:extLst>
          </p:cNvPr>
          <p:cNvSpPr txBox="1"/>
          <p:nvPr/>
        </p:nvSpPr>
        <p:spPr>
          <a:xfrm>
            <a:off x="13375300" y="13851680"/>
            <a:ext cx="4786147" cy="1292277"/>
          </a:xfrm>
          <a:prstGeom prst="rect">
            <a:avLst/>
          </a:prstGeom>
          <a:noFill/>
        </p:spPr>
        <p:txBody>
          <a:bodyPr wrap="square" rtlCol="0">
            <a:spAutoFit/>
          </a:bodyPr>
          <a:lstStyle/>
          <a:p>
            <a:pPr algn="just"/>
            <a:r>
              <a:rPr lang="en-US" altLang="zh-CN" sz="2599" dirty="0">
                <a:solidFill>
                  <a:srgbClr val="0070C0"/>
                </a:solidFill>
                <a:latin typeface="Times New Roman" panose="02020603050405020304" pitchFamily="18" charset="0"/>
              </a:rPr>
              <a:t>Fig.1 Structure of the HTSLFSMs </a:t>
            </a:r>
          </a:p>
          <a:p>
            <a:pPr indent="-514350" algn="just">
              <a:buAutoNum type="alphaLcParenBoth"/>
            </a:pPr>
            <a:r>
              <a:rPr lang="en-US" altLang="zh-CN" sz="2599" dirty="0">
                <a:solidFill>
                  <a:srgbClr val="0070C0"/>
                </a:solidFill>
                <a:latin typeface="Times New Roman" panose="02020603050405020304" pitchFamily="18" charset="0"/>
              </a:rPr>
              <a:t>Slotted secondary (M1).  </a:t>
            </a:r>
          </a:p>
          <a:p>
            <a:pPr indent="-514350" algn="just">
              <a:buAutoNum type="alphaLcParenBoth"/>
            </a:pPr>
            <a:r>
              <a:rPr lang="en-US" altLang="zh-CN" sz="2599" dirty="0">
                <a:solidFill>
                  <a:srgbClr val="0070C0"/>
                </a:solidFill>
                <a:latin typeface="Times New Roman" panose="02020603050405020304" pitchFamily="18" charset="0"/>
              </a:rPr>
              <a:t>Segmented secondary (M2).</a:t>
            </a:r>
            <a:endParaRPr lang="zh-CN" altLang="en-US" sz="2599" dirty="0">
              <a:solidFill>
                <a:srgbClr val="0070C0"/>
              </a:solidFill>
              <a:latin typeface="Times New Roman" panose="02020603050405020304" pitchFamily="18" charset="0"/>
            </a:endParaRPr>
          </a:p>
        </p:txBody>
      </p:sp>
      <p:sp>
        <p:nvSpPr>
          <p:cNvPr id="26" name="文本框 25">
            <a:extLst>
              <a:ext uri="{FF2B5EF4-FFF2-40B4-BE49-F238E27FC236}">
                <a16:creationId xmlns:a16="http://schemas.microsoft.com/office/drawing/2014/main" id="{4B04401A-FF54-42F9-845F-4856F2E29807}"/>
              </a:ext>
            </a:extLst>
          </p:cNvPr>
          <p:cNvSpPr txBox="1"/>
          <p:nvPr/>
        </p:nvSpPr>
        <p:spPr>
          <a:xfrm>
            <a:off x="622761" y="7441137"/>
            <a:ext cx="12330137" cy="4092146"/>
          </a:xfrm>
          <a:prstGeom prst="rect">
            <a:avLst/>
          </a:prstGeom>
          <a:noFill/>
          <a:ln>
            <a:solidFill>
              <a:schemeClr val="tx1"/>
            </a:solidFill>
            <a:prstDash val="dash"/>
          </a:ln>
        </p:spPr>
        <p:txBody>
          <a:bodyPr wrap="square" rtlCol="0">
            <a:spAutoFit/>
          </a:bodyPr>
          <a:lstStyle/>
          <a:p>
            <a:pPr marL="457200" indent="-457200" algn="just">
              <a:buFont typeface="Wingdings" panose="05000000000000000000" pitchFamily="2" charset="2"/>
              <a:buChar char="Ø"/>
            </a:pPr>
            <a:r>
              <a:rPr lang="en-US" altLang="zh-CN" sz="2599" b="1" dirty="0">
                <a:latin typeface="Times New Roman" panose="02020603050405020304" pitchFamily="18" charset="0"/>
              </a:rPr>
              <a:t>Topology</a:t>
            </a:r>
            <a:r>
              <a:rPr lang="en-US" altLang="zh-CN" sz="2599" dirty="0">
                <a:latin typeface="Times New Roman" panose="02020603050405020304" pitchFamily="18" charset="0"/>
              </a:rPr>
              <a:t>:</a:t>
            </a:r>
          </a:p>
          <a:p>
            <a:pPr indent="457200" algn="just"/>
            <a:r>
              <a:rPr lang="en-US" altLang="zh-CN" sz="2599" dirty="0">
                <a:latin typeface="Times New Roman" panose="02020603050405020304" pitchFamily="18" charset="0"/>
              </a:rPr>
              <a:t>Fig.1(a) shows the structure of a HTSLFSM with slotted secondary, named as Motor I. Both armature windings and HTS coils are wounded around two adjacent primary teeth. Adjacent HTS coils are placed at the interval of one primary slot, while adjacent armature windings are placed next to each other in one slot. All the HTS coils have the same magnetization direction.</a:t>
            </a:r>
          </a:p>
          <a:p>
            <a:pPr indent="457200" algn="just"/>
            <a:r>
              <a:rPr lang="en-US" altLang="zh-CN" sz="2599" dirty="0">
                <a:latin typeface="Times New Roman" panose="02020603050405020304" pitchFamily="18" charset="0"/>
              </a:rPr>
              <a:t>Fig.1 (b) shows the structure of a HTSLFSM with segmented secondary, named as Motor II. The armature windings and HTS coils are placed alternatively. Every armature winding and HTS coil is wounded around one primary tooth. Adjacent the HTS coils have the same magnetization direction. And the secondary of Motor II is segmented iron cores.</a:t>
            </a:r>
          </a:p>
        </p:txBody>
      </p:sp>
      <p:sp>
        <p:nvSpPr>
          <p:cNvPr id="89" name="文本框 88">
            <a:extLst>
              <a:ext uri="{FF2B5EF4-FFF2-40B4-BE49-F238E27FC236}">
                <a16:creationId xmlns:a16="http://schemas.microsoft.com/office/drawing/2014/main" id="{847026FC-9DD9-489D-A4A5-874CD3428452}"/>
              </a:ext>
            </a:extLst>
          </p:cNvPr>
          <p:cNvSpPr txBox="1"/>
          <p:nvPr/>
        </p:nvSpPr>
        <p:spPr>
          <a:xfrm>
            <a:off x="2848990" y="17663361"/>
            <a:ext cx="587198" cy="492314"/>
          </a:xfrm>
          <a:prstGeom prst="rect">
            <a:avLst/>
          </a:prstGeom>
          <a:noFill/>
        </p:spPr>
        <p:txBody>
          <a:bodyPr wrap="square" rtlCol="0">
            <a:spAutoFit/>
          </a:bodyPr>
          <a:lstStyle/>
          <a:p>
            <a:pPr algn="just"/>
            <a:r>
              <a:rPr lang="en-US" altLang="zh-CN" sz="2599" dirty="0">
                <a:solidFill>
                  <a:srgbClr val="0070C0"/>
                </a:solidFill>
                <a:latin typeface="Times New Roman" panose="02020603050405020304" pitchFamily="18" charset="0"/>
              </a:rPr>
              <a:t>(a)</a:t>
            </a:r>
            <a:endParaRPr lang="zh-CN" altLang="en-US" sz="2599" dirty="0">
              <a:solidFill>
                <a:srgbClr val="0070C0"/>
              </a:solidFill>
              <a:latin typeface="Times New Roman" panose="02020603050405020304" pitchFamily="18" charset="0"/>
            </a:endParaRPr>
          </a:p>
        </p:txBody>
      </p:sp>
      <p:sp>
        <p:nvSpPr>
          <p:cNvPr id="90" name="文本框 89">
            <a:extLst>
              <a:ext uri="{FF2B5EF4-FFF2-40B4-BE49-F238E27FC236}">
                <a16:creationId xmlns:a16="http://schemas.microsoft.com/office/drawing/2014/main" id="{8180DF74-D1D1-4176-865A-079D53667FA2}"/>
              </a:ext>
            </a:extLst>
          </p:cNvPr>
          <p:cNvSpPr txBox="1"/>
          <p:nvPr/>
        </p:nvSpPr>
        <p:spPr>
          <a:xfrm>
            <a:off x="6765190" y="17686119"/>
            <a:ext cx="587198" cy="492314"/>
          </a:xfrm>
          <a:prstGeom prst="rect">
            <a:avLst/>
          </a:prstGeom>
          <a:noFill/>
        </p:spPr>
        <p:txBody>
          <a:bodyPr wrap="square" rtlCol="0">
            <a:spAutoFit/>
          </a:bodyPr>
          <a:lstStyle/>
          <a:p>
            <a:pPr algn="just"/>
            <a:r>
              <a:rPr lang="en-US" altLang="zh-CN" sz="2599" dirty="0">
                <a:solidFill>
                  <a:srgbClr val="0070C0"/>
                </a:solidFill>
                <a:latin typeface="Times New Roman" panose="02020603050405020304" pitchFamily="18" charset="0"/>
              </a:rPr>
              <a:t>(b)</a:t>
            </a:r>
            <a:endParaRPr lang="zh-CN" altLang="en-US" sz="2599" dirty="0">
              <a:solidFill>
                <a:srgbClr val="0070C0"/>
              </a:solidFill>
              <a:latin typeface="Times New Roman" panose="02020603050405020304" pitchFamily="18" charset="0"/>
            </a:endParaRPr>
          </a:p>
        </p:txBody>
      </p:sp>
      <p:sp>
        <p:nvSpPr>
          <p:cNvPr id="91" name="文本框 90">
            <a:extLst>
              <a:ext uri="{FF2B5EF4-FFF2-40B4-BE49-F238E27FC236}">
                <a16:creationId xmlns:a16="http://schemas.microsoft.com/office/drawing/2014/main" id="{DF1F18E8-50F3-452E-A8C2-7E7C8B8E0BF5}"/>
              </a:ext>
            </a:extLst>
          </p:cNvPr>
          <p:cNvSpPr txBox="1"/>
          <p:nvPr/>
        </p:nvSpPr>
        <p:spPr>
          <a:xfrm>
            <a:off x="11501767" y="17657377"/>
            <a:ext cx="587198" cy="492314"/>
          </a:xfrm>
          <a:prstGeom prst="rect">
            <a:avLst/>
          </a:prstGeom>
          <a:noFill/>
        </p:spPr>
        <p:txBody>
          <a:bodyPr wrap="square" rtlCol="0">
            <a:spAutoFit/>
          </a:bodyPr>
          <a:lstStyle/>
          <a:p>
            <a:pPr algn="just"/>
            <a:r>
              <a:rPr lang="en-US" altLang="zh-CN" sz="2599" dirty="0">
                <a:solidFill>
                  <a:srgbClr val="0070C0"/>
                </a:solidFill>
                <a:latin typeface="Times New Roman" panose="02020603050405020304" pitchFamily="18" charset="0"/>
              </a:rPr>
              <a:t>(c)</a:t>
            </a:r>
            <a:endParaRPr lang="zh-CN" altLang="en-US" sz="2599" dirty="0">
              <a:solidFill>
                <a:srgbClr val="0070C0"/>
              </a:solidFill>
              <a:latin typeface="Times New Roman" panose="02020603050405020304" pitchFamily="18" charset="0"/>
            </a:endParaRPr>
          </a:p>
        </p:txBody>
      </p:sp>
      <p:sp>
        <p:nvSpPr>
          <p:cNvPr id="92" name="文本框 91">
            <a:extLst>
              <a:ext uri="{FF2B5EF4-FFF2-40B4-BE49-F238E27FC236}">
                <a16:creationId xmlns:a16="http://schemas.microsoft.com/office/drawing/2014/main" id="{46F5E0A2-8A33-4761-B57C-786FBC1E9E6C}"/>
              </a:ext>
            </a:extLst>
          </p:cNvPr>
          <p:cNvSpPr txBox="1"/>
          <p:nvPr/>
        </p:nvSpPr>
        <p:spPr>
          <a:xfrm>
            <a:off x="15992864" y="17657377"/>
            <a:ext cx="587198" cy="492314"/>
          </a:xfrm>
          <a:prstGeom prst="rect">
            <a:avLst/>
          </a:prstGeom>
          <a:noFill/>
        </p:spPr>
        <p:txBody>
          <a:bodyPr wrap="square" rtlCol="0">
            <a:spAutoFit/>
          </a:bodyPr>
          <a:lstStyle/>
          <a:p>
            <a:pPr algn="just"/>
            <a:r>
              <a:rPr lang="en-US" altLang="zh-CN" sz="2599" dirty="0">
                <a:solidFill>
                  <a:srgbClr val="0070C0"/>
                </a:solidFill>
                <a:latin typeface="Times New Roman" panose="02020603050405020304" pitchFamily="18" charset="0"/>
              </a:rPr>
              <a:t>(d)</a:t>
            </a:r>
            <a:endParaRPr lang="zh-CN" altLang="en-US" sz="2599" dirty="0">
              <a:solidFill>
                <a:srgbClr val="0070C0"/>
              </a:solidFill>
              <a:latin typeface="Times New Roman" panose="02020603050405020304" pitchFamily="18" charset="0"/>
            </a:endParaRPr>
          </a:p>
        </p:txBody>
      </p:sp>
      <p:sp>
        <p:nvSpPr>
          <p:cNvPr id="93" name="文本框 92">
            <a:extLst>
              <a:ext uri="{FF2B5EF4-FFF2-40B4-BE49-F238E27FC236}">
                <a16:creationId xmlns:a16="http://schemas.microsoft.com/office/drawing/2014/main" id="{338F8495-90A0-4E2C-B60D-243AC074BC12}"/>
              </a:ext>
            </a:extLst>
          </p:cNvPr>
          <p:cNvSpPr txBox="1"/>
          <p:nvPr/>
        </p:nvSpPr>
        <p:spPr>
          <a:xfrm>
            <a:off x="1793939" y="18103278"/>
            <a:ext cx="14439799" cy="892296"/>
          </a:xfrm>
          <a:prstGeom prst="rect">
            <a:avLst/>
          </a:prstGeom>
          <a:noFill/>
        </p:spPr>
        <p:txBody>
          <a:bodyPr wrap="square" rtlCol="0">
            <a:spAutoFit/>
          </a:bodyPr>
          <a:lstStyle/>
          <a:p>
            <a:pPr algn="just"/>
            <a:r>
              <a:rPr lang="en-US" altLang="zh-CN" sz="2599" dirty="0">
                <a:solidFill>
                  <a:srgbClr val="0070C0"/>
                </a:solidFill>
                <a:latin typeface="Times New Roman" panose="02020603050405020304" pitchFamily="18" charset="0"/>
              </a:rPr>
              <a:t>Fig.2</a:t>
            </a:r>
            <a:r>
              <a:rPr lang="zh-CN" altLang="en-US" sz="2599" dirty="0">
                <a:solidFill>
                  <a:srgbClr val="0070C0"/>
                </a:solidFill>
                <a:latin typeface="Times New Roman" panose="02020603050405020304" pitchFamily="18" charset="0"/>
              </a:rPr>
              <a:t> </a:t>
            </a:r>
            <a:r>
              <a:rPr lang="en-US" altLang="zh-CN" sz="2599" dirty="0">
                <a:solidFill>
                  <a:srgbClr val="0070C0"/>
                </a:solidFill>
                <a:latin typeface="Times New Roman" panose="02020603050405020304" pitchFamily="18" charset="0"/>
              </a:rPr>
              <a:t>Operating principles (a) Motor I: Positive max flux linkage.  (b) Motor I: Negative max flux linkage. </a:t>
            </a:r>
          </a:p>
          <a:p>
            <a:pPr algn="just"/>
            <a:r>
              <a:rPr lang="en-US" altLang="zh-CN" sz="2599" dirty="0">
                <a:solidFill>
                  <a:srgbClr val="0070C0"/>
                </a:solidFill>
                <a:latin typeface="Times New Roman" panose="02020603050405020304" pitchFamily="18" charset="0"/>
              </a:rPr>
              <a:t>(c) Motor II: Positive max flux linkage. (d)  Motor II: Negative max flux linkage. </a:t>
            </a:r>
            <a:endParaRPr lang="zh-CN" altLang="en-US" sz="2599" dirty="0">
              <a:solidFill>
                <a:srgbClr val="0070C0"/>
              </a:solidFill>
              <a:latin typeface="Times New Roman" panose="02020603050405020304" pitchFamily="18" charset="0"/>
            </a:endParaRPr>
          </a:p>
        </p:txBody>
      </p:sp>
      <p:sp>
        <p:nvSpPr>
          <p:cNvPr id="94" name="文本框 93">
            <a:extLst>
              <a:ext uri="{FF2B5EF4-FFF2-40B4-BE49-F238E27FC236}">
                <a16:creationId xmlns:a16="http://schemas.microsoft.com/office/drawing/2014/main" id="{4FD5A22C-B10C-43DA-9D75-17B9DCBCA6FD}"/>
              </a:ext>
            </a:extLst>
          </p:cNvPr>
          <p:cNvSpPr txBox="1"/>
          <p:nvPr/>
        </p:nvSpPr>
        <p:spPr>
          <a:xfrm>
            <a:off x="622761" y="11716215"/>
            <a:ext cx="12330137" cy="3692165"/>
          </a:xfrm>
          <a:prstGeom prst="rect">
            <a:avLst/>
          </a:prstGeom>
          <a:ln>
            <a:solidFill>
              <a:schemeClr val="tx1"/>
            </a:solidFill>
            <a:prstDash val="dash"/>
          </a:ln>
        </p:spPr>
        <p:txBody>
          <a:bodyPr wrap="square" rtlCol="0">
            <a:spAutoFit/>
          </a:bodyPr>
          <a:lstStyle/>
          <a:p>
            <a:pPr marL="457200" indent="-457200" algn="just">
              <a:buFont typeface="Wingdings" panose="05000000000000000000" pitchFamily="2" charset="2"/>
              <a:buChar char="Ø"/>
            </a:pPr>
            <a:r>
              <a:rPr lang="en-US" altLang="zh-CN" sz="2599" b="1" dirty="0">
                <a:latin typeface="Times New Roman" panose="02020603050405020304" pitchFamily="18" charset="0"/>
              </a:rPr>
              <a:t>Working Principle</a:t>
            </a:r>
            <a:r>
              <a:rPr lang="en-US" altLang="zh-CN" sz="2599" dirty="0">
                <a:latin typeface="Times New Roman" panose="02020603050405020304" pitchFamily="18" charset="0"/>
              </a:rPr>
              <a:t>:</a:t>
            </a:r>
          </a:p>
          <a:p>
            <a:pPr indent="457200" algn="just"/>
            <a:r>
              <a:rPr lang="en-US" altLang="zh-CN" sz="2599" dirty="0">
                <a:latin typeface="Times New Roman" panose="02020603050405020304" pitchFamily="18" charset="0"/>
              </a:rPr>
              <a:t>For Motor I, Fig.2 (a) shows the positive maximum flux linkage of Phase A when the secondary tooth is right under the left primary tooth wounded by phase A. The red dotted lines indicate the magnet circuit. Fig.2 (b) shows the negative maximum flux linkage of Phase A. During one mechanical period of secondary tooth, the flux linkage of Phase A experiences its positive peak and negative peak, forming a sinusoidal wave.</a:t>
            </a:r>
          </a:p>
          <a:p>
            <a:pPr indent="457200" algn="just"/>
            <a:r>
              <a:rPr lang="en-US" altLang="zh-CN" sz="2599" dirty="0">
                <a:latin typeface="Times New Roman" panose="02020603050405020304" pitchFamily="18" charset="0"/>
              </a:rPr>
              <a:t>For Motor II, Fig.2 (c) shows the positive maximum flux linkage of Phase A and Fig.2 (d) shows the negative maximum flux linkage of Phase A. Similarly, during one mechanical period of secondary segment, the flux linkage of Phase A forms a sinusoidal wave.</a:t>
            </a:r>
          </a:p>
        </p:txBody>
      </p:sp>
      <p:sp>
        <p:nvSpPr>
          <p:cNvPr id="96" name="文本框 95">
            <a:extLst>
              <a:ext uri="{FF2B5EF4-FFF2-40B4-BE49-F238E27FC236}">
                <a16:creationId xmlns:a16="http://schemas.microsoft.com/office/drawing/2014/main" id="{45F65E7F-EA07-4617-82CC-FCCB5EE2C222}"/>
              </a:ext>
            </a:extLst>
          </p:cNvPr>
          <p:cNvSpPr txBox="1"/>
          <p:nvPr/>
        </p:nvSpPr>
        <p:spPr>
          <a:xfrm>
            <a:off x="18469842" y="3907718"/>
            <a:ext cx="16188458" cy="2092239"/>
          </a:xfrm>
          <a:prstGeom prst="rect">
            <a:avLst/>
          </a:prstGeom>
          <a:noFill/>
          <a:ln>
            <a:solidFill>
              <a:schemeClr val="tx1"/>
            </a:solidFill>
            <a:prstDash val="dash"/>
          </a:ln>
        </p:spPr>
        <p:txBody>
          <a:bodyPr wrap="square" rtlCol="0">
            <a:spAutoFit/>
          </a:bodyPr>
          <a:lstStyle/>
          <a:p>
            <a:pPr marL="457200" indent="-457200" algn="just">
              <a:buFont typeface="Wingdings" panose="05000000000000000000" pitchFamily="2" charset="2"/>
              <a:buChar char="Ø"/>
              <a:tabLst>
                <a:tab pos="4127500" algn="l"/>
              </a:tabLst>
            </a:pPr>
            <a:r>
              <a:rPr lang="en-US" altLang="zh-CN" sz="2599" b="1" dirty="0">
                <a:latin typeface="Times New Roman" panose="02020603050405020304" pitchFamily="18" charset="0"/>
              </a:rPr>
              <a:t>Refrigeration device:</a:t>
            </a:r>
          </a:p>
          <a:p>
            <a:pPr indent="457200" algn="just"/>
            <a:r>
              <a:rPr lang="en-US" altLang="zh-CN" sz="2599" dirty="0">
                <a:latin typeface="Times New Roman" panose="02020603050405020304" pitchFamily="18" charset="0"/>
              </a:rPr>
              <a:t>The refrigeration device adopted is shown in Fig.3. The cover of the container is omitted to show inner structures. Double-layered Dewar structure is adopted to refrigerate every HTS coil. The function of outer Dewar is to house the inner Dewar and realize heat insulation. The inner Dewar is sus-pended in the outer Dewar using poly tetra fluoroethylene. And it is evacuated between the outer Dewar and inner Dewar to prevent heat transfer.</a:t>
            </a:r>
          </a:p>
        </p:txBody>
      </p:sp>
      <p:grpSp>
        <p:nvGrpSpPr>
          <p:cNvPr id="28" name="组合 27">
            <a:extLst>
              <a:ext uri="{FF2B5EF4-FFF2-40B4-BE49-F238E27FC236}">
                <a16:creationId xmlns:a16="http://schemas.microsoft.com/office/drawing/2014/main" id="{54CDFE92-6AD1-4537-B538-89F891AC8A33}"/>
              </a:ext>
            </a:extLst>
          </p:cNvPr>
          <p:cNvGrpSpPr/>
          <p:nvPr/>
        </p:nvGrpSpPr>
        <p:grpSpPr>
          <a:xfrm>
            <a:off x="34802531" y="4046420"/>
            <a:ext cx="6063953" cy="4163336"/>
            <a:chOff x="34712836" y="3774222"/>
            <a:chExt cx="6063953" cy="4163336"/>
          </a:xfrm>
        </p:grpSpPr>
        <p:pic>
          <p:nvPicPr>
            <p:cNvPr id="27" name="图片 26">
              <a:extLst>
                <a:ext uri="{FF2B5EF4-FFF2-40B4-BE49-F238E27FC236}">
                  <a16:creationId xmlns:a16="http://schemas.microsoft.com/office/drawing/2014/main" id="{C6805165-32D6-49CE-AA8B-D643522E78CB}"/>
                </a:ext>
              </a:extLst>
            </p:cNvPr>
            <p:cNvPicPr>
              <a:picLocks noChangeAspect="1"/>
            </p:cNvPicPr>
            <p:nvPr/>
          </p:nvPicPr>
          <p:blipFill>
            <a:blip r:embed="rId16"/>
            <a:stretch>
              <a:fillRect/>
            </a:stretch>
          </p:blipFill>
          <p:spPr>
            <a:xfrm>
              <a:off x="34716070" y="3774222"/>
              <a:ext cx="6060719" cy="3106735"/>
            </a:xfrm>
            <a:prstGeom prst="rect">
              <a:avLst/>
            </a:prstGeom>
          </p:spPr>
        </p:pic>
        <p:sp>
          <p:nvSpPr>
            <p:cNvPr id="97" name="文本框 96">
              <a:extLst>
                <a:ext uri="{FF2B5EF4-FFF2-40B4-BE49-F238E27FC236}">
                  <a16:creationId xmlns:a16="http://schemas.microsoft.com/office/drawing/2014/main" id="{A410474A-CE09-46C6-A7CD-4BF4FF82FB72}"/>
                </a:ext>
              </a:extLst>
            </p:cNvPr>
            <p:cNvSpPr txBox="1"/>
            <p:nvPr/>
          </p:nvSpPr>
          <p:spPr>
            <a:xfrm>
              <a:off x="34712836" y="7045262"/>
              <a:ext cx="5944512" cy="892296"/>
            </a:xfrm>
            <a:prstGeom prst="rect">
              <a:avLst/>
            </a:prstGeom>
            <a:noFill/>
          </p:spPr>
          <p:txBody>
            <a:bodyPr wrap="square" rtlCol="0">
              <a:spAutoFit/>
            </a:bodyPr>
            <a:lstStyle/>
            <a:p>
              <a:pPr algn="just"/>
              <a:r>
                <a:rPr lang="en-US" altLang="zh-CN" sz="2599" dirty="0">
                  <a:solidFill>
                    <a:srgbClr val="0070C0"/>
                  </a:solidFill>
                  <a:latin typeface="Times New Roman" panose="02020603050405020304" pitchFamily="18" charset="0"/>
                </a:rPr>
                <a:t>Fig.3 Structures of refrigeration device for HTS coils (cover omitted)</a:t>
              </a:r>
              <a:endParaRPr lang="zh-CN" altLang="en-US" sz="2599" dirty="0">
                <a:solidFill>
                  <a:srgbClr val="0070C0"/>
                </a:solidFill>
                <a:latin typeface="Times New Roman" panose="02020603050405020304" pitchFamily="18" charset="0"/>
              </a:endParaRPr>
            </a:p>
          </p:txBody>
        </p:sp>
      </p:grpSp>
      <p:sp>
        <p:nvSpPr>
          <p:cNvPr id="98" name="文本框 97">
            <a:extLst>
              <a:ext uri="{FF2B5EF4-FFF2-40B4-BE49-F238E27FC236}">
                <a16:creationId xmlns:a16="http://schemas.microsoft.com/office/drawing/2014/main" id="{08B0EEFA-E5D2-4378-B418-E4D47496AE60}"/>
              </a:ext>
            </a:extLst>
          </p:cNvPr>
          <p:cNvSpPr txBox="1"/>
          <p:nvPr/>
        </p:nvSpPr>
        <p:spPr>
          <a:xfrm>
            <a:off x="30446443" y="12261640"/>
            <a:ext cx="4120183" cy="892296"/>
          </a:xfrm>
          <a:prstGeom prst="rect">
            <a:avLst/>
          </a:prstGeom>
          <a:noFill/>
        </p:spPr>
        <p:txBody>
          <a:bodyPr wrap="square" rtlCol="0">
            <a:spAutoFit/>
          </a:bodyPr>
          <a:lstStyle/>
          <a:p>
            <a:pPr algn="just"/>
            <a:r>
              <a:rPr lang="en-US" altLang="zh-CN" sz="2599" dirty="0">
                <a:solidFill>
                  <a:srgbClr val="0070C0"/>
                </a:solidFill>
                <a:latin typeface="Times New Roman" panose="02020603050405020304" pitchFamily="18" charset="0"/>
              </a:rPr>
              <a:t>Fig.5 Characteristic curves of HTS field winding.</a:t>
            </a:r>
            <a:endParaRPr lang="zh-CN" altLang="en-US" sz="2599" dirty="0">
              <a:solidFill>
                <a:srgbClr val="0070C0"/>
              </a:solidFill>
              <a:latin typeface="Times New Roman" panose="02020603050405020304" pitchFamily="18" charset="0"/>
            </a:endParaRPr>
          </a:p>
        </p:txBody>
      </p:sp>
      <p:sp>
        <p:nvSpPr>
          <p:cNvPr id="99" name="文本框 98">
            <a:extLst>
              <a:ext uri="{FF2B5EF4-FFF2-40B4-BE49-F238E27FC236}">
                <a16:creationId xmlns:a16="http://schemas.microsoft.com/office/drawing/2014/main" id="{32AFC94B-EE04-407E-A1DD-FDAA327A848E}"/>
              </a:ext>
            </a:extLst>
          </p:cNvPr>
          <p:cNvSpPr txBox="1"/>
          <p:nvPr/>
        </p:nvSpPr>
        <p:spPr>
          <a:xfrm>
            <a:off x="18622907" y="5989682"/>
            <a:ext cx="6514822" cy="492314"/>
          </a:xfrm>
          <a:prstGeom prst="rect">
            <a:avLst/>
          </a:prstGeom>
          <a:noFill/>
        </p:spPr>
        <p:txBody>
          <a:bodyPr wrap="square" rtlCol="0">
            <a:spAutoFit/>
          </a:bodyPr>
          <a:lstStyle/>
          <a:p>
            <a:pPr algn="just"/>
            <a:r>
              <a:rPr lang="en-US" altLang="zh-CN" sz="2599" dirty="0">
                <a:solidFill>
                  <a:srgbClr val="0070C0"/>
                </a:solidFill>
                <a:latin typeface="Times New Roman" panose="02020603050405020304" pitchFamily="18" charset="0"/>
              </a:rPr>
              <a:t>Table I.</a:t>
            </a:r>
            <a:r>
              <a:rPr lang="zh-CN" altLang="en-US" sz="2599" dirty="0">
                <a:solidFill>
                  <a:srgbClr val="0070C0"/>
                </a:solidFill>
                <a:latin typeface="Times New Roman" panose="02020603050405020304" pitchFamily="18" charset="0"/>
              </a:rPr>
              <a:t> </a:t>
            </a:r>
            <a:r>
              <a:rPr lang="en-US" altLang="zh-CN" sz="2599" dirty="0">
                <a:solidFill>
                  <a:srgbClr val="0070C0"/>
                </a:solidFill>
                <a:latin typeface="Times New Roman" panose="02020603050405020304" pitchFamily="18" charset="0"/>
              </a:rPr>
              <a:t>Key Parameters of Motor I &amp; Motor II</a:t>
            </a:r>
            <a:r>
              <a:rPr lang="zh-CN" altLang="en-US" sz="2599" dirty="0">
                <a:solidFill>
                  <a:srgbClr val="0070C0"/>
                </a:solidFill>
                <a:latin typeface="Times New Roman" panose="02020603050405020304" pitchFamily="18" charset="0"/>
              </a:rPr>
              <a:t> </a:t>
            </a:r>
          </a:p>
        </p:txBody>
      </p:sp>
      <p:sp>
        <p:nvSpPr>
          <p:cNvPr id="100" name="文本框 99">
            <a:extLst>
              <a:ext uri="{FF2B5EF4-FFF2-40B4-BE49-F238E27FC236}">
                <a16:creationId xmlns:a16="http://schemas.microsoft.com/office/drawing/2014/main" id="{29E524EA-AD47-40C9-9FE7-B86C3F0238A2}"/>
              </a:ext>
            </a:extLst>
          </p:cNvPr>
          <p:cNvSpPr txBox="1"/>
          <p:nvPr/>
        </p:nvSpPr>
        <p:spPr>
          <a:xfrm>
            <a:off x="25268791" y="10703847"/>
            <a:ext cx="4492055" cy="492314"/>
          </a:xfrm>
          <a:prstGeom prst="rect">
            <a:avLst/>
          </a:prstGeom>
          <a:noFill/>
        </p:spPr>
        <p:txBody>
          <a:bodyPr wrap="square" rtlCol="0">
            <a:spAutoFit/>
          </a:bodyPr>
          <a:lstStyle/>
          <a:p>
            <a:pPr algn="just"/>
            <a:r>
              <a:rPr lang="en-US" altLang="zh-CN" sz="2599" dirty="0">
                <a:solidFill>
                  <a:srgbClr val="0070C0"/>
                </a:solidFill>
                <a:latin typeface="Times New Roman" panose="02020603050405020304" pitchFamily="18" charset="0"/>
              </a:rPr>
              <a:t>Table II.</a:t>
            </a:r>
            <a:r>
              <a:rPr lang="zh-CN" altLang="en-US" sz="2599" dirty="0">
                <a:solidFill>
                  <a:srgbClr val="0070C0"/>
                </a:solidFill>
                <a:latin typeface="Times New Roman" panose="02020603050405020304" pitchFamily="18" charset="0"/>
              </a:rPr>
              <a:t> </a:t>
            </a:r>
            <a:r>
              <a:rPr lang="en-US" altLang="zh-CN" sz="2599" dirty="0">
                <a:solidFill>
                  <a:srgbClr val="0070C0"/>
                </a:solidFill>
                <a:latin typeface="Times New Roman" panose="02020603050405020304" pitchFamily="18" charset="0"/>
              </a:rPr>
              <a:t>Parameters of HTS coil</a:t>
            </a:r>
            <a:endParaRPr lang="zh-CN" altLang="en-US" sz="2599" dirty="0">
              <a:solidFill>
                <a:srgbClr val="0070C0"/>
              </a:solidFill>
              <a:latin typeface="Times New Roman" panose="02020603050405020304" pitchFamily="18" charset="0"/>
            </a:endParaRPr>
          </a:p>
        </p:txBody>
      </p:sp>
      <p:sp>
        <p:nvSpPr>
          <p:cNvPr id="101" name="文本框 100">
            <a:extLst>
              <a:ext uri="{FF2B5EF4-FFF2-40B4-BE49-F238E27FC236}">
                <a16:creationId xmlns:a16="http://schemas.microsoft.com/office/drawing/2014/main" id="{32A64E01-ED58-4C9A-A2E7-F163058C3351}"/>
              </a:ext>
            </a:extLst>
          </p:cNvPr>
          <p:cNvSpPr txBox="1"/>
          <p:nvPr/>
        </p:nvSpPr>
        <p:spPr>
          <a:xfrm>
            <a:off x="35805041" y="12264034"/>
            <a:ext cx="4187260" cy="892296"/>
          </a:xfrm>
          <a:prstGeom prst="rect">
            <a:avLst/>
          </a:prstGeom>
          <a:noFill/>
        </p:spPr>
        <p:txBody>
          <a:bodyPr wrap="square" rtlCol="0">
            <a:spAutoFit/>
          </a:bodyPr>
          <a:lstStyle/>
          <a:p>
            <a:pPr algn="just"/>
            <a:r>
              <a:rPr lang="en-US" altLang="zh-CN" sz="2599" dirty="0">
                <a:solidFill>
                  <a:srgbClr val="0070C0"/>
                </a:solidFill>
                <a:latin typeface="Times New Roman" panose="02020603050405020304" pitchFamily="18" charset="0"/>
              </a:rPr>
              <a:t>Fig.4. Structure parameters </a:t>
            </a:r>
          </a:p>
          <a:p>
            <a:pPr algn="just"/>
            <a:r>
              <a:rPr lang="en-US" altLang="zh-CN" sz="2599" dirty="0">
                <a:solidFill>
                  <a:srgbClr val="0070C0"/>
                </a:solidFill>
                <a:latin typeface="Times New Roman" panose="02020603050405020304" pitchFamily="18" charset="0"/>
              </a:rPr>
              <a:t>(a) Motor I.  (b) Motor II. </a:t>
            </a:r>
            <a:endParaRPr lang="zh-CN" altLang="en-US" sz="2599" dirty="0">
              <a:solidFill>
                <a:srgbClr val="0070C0"/>
              </a:solidFill>
              <a:latin typeface="Times New Roman" panose="02020603050405020304" pitchFamily="18" charset="0"/>
            </a:endParaRPr>
          </a:p>
        </p:txBody>
      </p:sp>
      <p:sp>
        <p:nvSpPr>
          <p:cNvPr id="102" name="文本框 101">
            <a:extLst>
              <a:ext uri="{FF2B5EF4-FFF2-40B4-BE49-F238E27FC236}">
                <a16:creationId xmlns:a16="http://schemas.microsoft.com/office/drawing/2014/main" id="{A0F215C4-38EF-48FD-8CFC-6ADEAF1354BF}"/>
              </a:ext>
            </a:extLst>
          </p:cNvPr>
          <p:cNvSpPr txBox="1"/>
          <p:nvPr/>
        </p:nvSpPr>
        <p:spPr>
          <a:xfrm>
            <a:off x="35954457" y="11522478"/>
            <a:ext cx="778570" cy="492314"/>
          </a:xfrm>
          <a:prstGeom prst="rect">
            <a:avLst/>
          </a:prstGeom>
          <a:noFill/>
        </p:spPr>
        <p:txBody>
          <a:bodyPr wrap="square" rtlCol="0">
            <a:spAutoFit/>
          </a:bodyPr>
          <a:lstStyle/>
          <a:p>
            <a:pPr algn="just"/>
            <a:r>
              <a:rPr lang="en-US" altLang="zh-CN" sz="2599" dirty="0">
                <a:solidFill>
                  <a:srgbClr val="0070C0"/>
                </a:solidFill>
                <a:latin typeface="Times New Roman" panose="02020603050405020304" pitchFamily="18" charset="0"/>
              </a:rPr>
              <a:t>(a)</a:t>
            </a:r>
            <a:endParaRPr lang="zh-CN" altLang="en-US" sz="2599" dirty="0">
              <a:solidFill>
                <a:srgbClr val="0070C0"/>
              </a:solidFill>
              <a:latin typeface="Times New Roman" panose="02020603050405020304" pitchFamily="18" charset="0"/>
            </a:endParaRPr>
          </a:p>
        </p:txBody>
      </p:sp>
      <p:sp>
        <p:nvSpPr>
          <p:cNvPr id="103" name="文本框 102">
            <a:extLst>
              <a:ext uri="{FF2B5EF4-FFF2-40B4-BE49-F238E27FC236}">
                <a16:creationId xmlns:a16="http://schemas.microsoft.com/office/drawing/2014/main" id="{25FE349F-D2CE-431E-B91D-D0A4885A180D}"/>
              </a:ext>
            </a:extLst>
          </p:cNvPr>
          <p:cNvSpPr txBox="1"/>
          <p:nvPr/>
        </p:nvSpPr>
        <p:spPr>
          <a:xfrm>
            <a:off x="38914055" y="11522478"/>
            <a:ext cx="778570" cy="492314"/>
          </a:xfrm>
          <a:prstGeom prst="rect">
            <a:avLst/>
          </a:prstGeom>
          <a:noFill/>
        </p:spPr>
        <p:txBody>
          <a:bodyPr wrap="square" rtlCol="0">
            <a:spAutoFit/>
          </a:bodyPr>
          <a:lstStyle/>
          <a:p>
            <a:pPr algn="just"/>
            <a:r>
              <a:rPr lang="en-US" altLang="zh-CN" sz="2599" dirty="0">
                <a:solidFill>
                  <a:srgbClr val="0070C0"/>
                </a:solidFill>
                <a:latin typeface="Times New Roman" panose="02020603050405020304" pitchFamily="18" charset="0"/>
              </a:rPr>
              <a:t>(b)</a:t>
            </a:r>
            <a:endParaRPr lang="zh-CN" altLang="en-US" sz="2599" dirty="0">
              <a:solidFill>
                <a:srgbClr val="0070C0"/>
              </a:solidFill>
              <a:latin typeface="Times New Roman" panose="02020603050405020304" pitchFamily="18" charset="0"/>
            </a:endParaRPr>
          </a:p>
        </p:txBody>
      </p:sp>
      <p:sp>
        <p:nvSpPr>
          <p:cNvPr id="104" name="文本框 103">
            <a:extLst>
              <a:ext uri="{FF2B5EF4-FFF2-40B4-BE49-F238E27FC236}">
                <a16:creationId xmlns:a16="http://schemas.microsoft.com/office/drawing/2014/main" id="{0240CB5B-0059-4BCB-98F4-6F2C0BFA4C22}"/>
              </a:ext>
            </a:extLst>
          </p:cNvPr>
          <p:cNvSpPr txBox="1"/>
          <p:nvPr/>
        </p:nvSpPr>
        <p:spPr>
          <a:xfrm>
            <a:off x="29873920" y="6174652"/>
            <a:ext cx="4784381" cy="2892202"/>
          </a:xfrm>
          <a:prstGeom prst="rect">
            <a:avLst/>
          </a:prstGeom>
          <a:noFill/>
          <a:ln>
            <a:solidFill>
              <a:schemeClr val="tx1"/>
            </a:solidFill>
            <a:prstDash val="dash"/>
          </a:ln>
        </p:spPr>
        <p:txBody>
          <a:bodyPr wrap="square" rtlCol="0">
            <a:spAutoFit/>
          </a:bodyPr>
          <a:lstStyle/>
          <a:p>
            <a:pPr marL="457200" indent="-457200" algn="just">
              <a:buFont typeface="Wingdings" panose="05000000000000000000" pitchFamily="2" charset="2"/>
              <a:buChar char="Ø"/>
              <a:tabLst>
                <a:tab pos="4127500" algn="l"/>
              </a:tabLst>
            </a:pPr>
            <a:r>
              <a:rPr lang="en-US" altLang="zh-CN" sz="2599" b="1" dirty="0">
                <a:latin typeface="Times New Roman" panose="02020603050405020304" pitchFamily="18" charset="0"/>
              </a:rPr>
              <a:t>Motor parameters:</a:t>
            </a:r>
          </a:p>
          <a:p>
            <a:pPr indent="457200" algn="just">
              <a:tabLst>
                <a:tab pos="4127500" algn="l"/>
              </a:tabLst>
            </a:pPr>
            <a:r>
              <a:rPr lang="en-US" altLang="zh-CN" sz="2599" dirty="0">
                <a:latin typeface="Times New Roman" panose="02020603050405020304" pitchFamily="18" charset="0"/>
              </a:rPr>
              <a:t>The motor parameters are designed and optimized according to the practical need of railway transit system. The parameters are shown in Fig.4 and</a:t>
            </a:r>
            <a:r>
              <a:rPr lang="zh-CN" altLang="en-US" sz="2599" dirty="0">
                <a:latin typeface="Times New Roman" panose="02020603050405020304" pitchFamily="18" charset="0"/>
              </a:rPr>
              <a:t> </a:t>
            </a:r>
            <a:r>
              <a:rPr lang="en-US" altLang="zh-CN" sz="2599" dirty="0">
                <a:latin typeface="Times New Roman" panose="02020603050405020304" pitchFamily="18" charset="0"/>
              </a:rPr>
              <a:t>the</a:t>
            </a:r>
            <a:r>
              <a:rPr lang="zh-CN" altLang="en-US" sz="2599" dirty="0">
                <a:latin typeface="Times New Roman" panose="02020603050405020304" pitchFamily="18" charset="0"/>
              </a:rPr>
              <a:t> </a:t>
            </a:r>
            <a:r>
              <a:rPr lang="en-US" altLang="zh-CN" sz="2599" dirty="0">
                <a:latin typeface="Times New Roman" panose="02020603050405020304" pitchFamily="18" charset="0"/>
              </a:rPr>
              <a:t>values are shown in Table I.</a:t>
            </a:r>
          </a:p>
        </p:txBody>
      </p:sp>
      <p:sp>
        <p:nvSpPr>
          <p:cNvPr id="105" name="文本框 104">
            <a:extLst>
              <a:ext uri="{FF2B5EF4-FFF2-40B4-BE49-F238E27FC236}">
                <a16:creationId xmlns:a16="http://schemas.microsoft.com/office/drawing/2014/main" id="{5E13C109-98AA-4C49-9173-AE5E9986E584}"/>
              </a:ext>
            </a:extLst>
          </p:cNvPr>
          <p:cNvSpPr txBox="1"/>
          <p:nvPr/>
        </p:nvSpPr>
        <p:spPr>
          <a:xfrm>
            <a:off x="25205780" y="6176172"/>
            <a:ext cx="4520675" cy="4492127"/>
          </a:xfrm>
          <a:prstGeom prst="rect">
            <a:avLst/>
          </a:prstGeom>
          <a:noFill/>
          <a:ln>
            <a:solidFill>
              <a:schemeClr val="tx1"/>
            </a:solidFill>
            <a:prstDash val="dash"/>
          </a:ln>
        </p:spPr>
        <p:txBody>
          <a:bodyPr wrap="square" rtlCol="0">
            <a:spAutoFit/>
          </a:bodyPr>
          <a:lstStyle/>
          <a:p>
            <a:pPr marL="457200" indent="-457200" algn="just">
              <a:buFont typeface="Wingdings" panose="05000000000000000000" pitchFamily="2" charset="2"/>
              <a:buChar char="Ø"/>
              <a:tabLst>
                <a:tab pos="4127500" algn="l"/>
              </a:tabLst>
            </a:pPr>
            <a:r>
              <a:rPr lang="en-US" altLang="zh-CN" sz="2599" b="1" dirty="0">
                <a:latin typeface="Times New Roman" panose="02020603050405020304" pitchFamily="18" charset="0"/>
              </a:rPr>
              <a:t>HTS coil:</a:t>
            </a:r>
          </a:p>
          <a:p>
            <a:pPr indent="457200" algn="just">
              <a:tabLst>
                <a:tab pos="4127500" algn="l"/>
              </a:tabLst>
            </a:pPr>
            <a:r>
              <a:rPr lang="en-US" altLang="zh-CN" sz="2599" dirty="0">
                <a:latin typeface="Times New Roman" panose="02020603050405020304" pitchFamily="18" charset="0"/>
              </a:rPr>
              <a:t>The working temperature is determined around 30K. To estimate the critical HTS current, FEM calculation is conducted in advance.</a:t>
            </a:r>
          </a:p>
          <a:p>
            <a:pPr indent="457200" algn="just">
              <a:tabLst>
                <a:tab pos="4127500" algn="l"/>
              </a:tabLst>
            </a:pPr>
            <a:r>
              <a:rPr lang="en-US" altLang="zh-CN" sz="2599" dirty="0">
                <a:latin typeface="Times New Roman" panose="02020603050405020304" pitchFamily="18" charset="0"/>
              </a:rPr>
              <a:t>Based on Fig.5, </a:t>
            </a:r>
            <a:r>
              <a:rPr lang="en-US" altLang="zh-CN" sz="2599" i="1" dirty="0" err="1">
                <a:latin typeface="Times New Roman" panose="02020603050405020304" pitchFamily="18" charset="0"/>
              </a:rPr>
              <a:t>I</a:t>
            </a:r>
            <a:r>
              <a:rPr lang="en-US" altLang="zh-CN" sz="2599" i="1" baseline="-25000" dirty="0" err="1">
                <a:latin typeface="Times New Roman" panose="02020603050405020304" pitchFamily="18" charset="0"/>
              </a:rPr>
              <a:t>c</a:t>
            </a:r>
            <a:r>
              <a:rPr lang="en-US" altLang="zh-CN" sz="2599" i="1" dirty="0">
                <a:latin typeface="Times New Roman" panose="02020603050405020304" pitchFamily="18" charset="0"/>
              </a:rPr>
              <a:t>/I</a:t>
            </a:r>
            <a:r>
              <a:rPr lang="en-US" altLang="zh-CN" sz="2599" i="1" baseline="-25000" dirty="0">
                <a:latin typeface="Times New Roman" panose="02020603050405020304" pitchFamily="18" charset="0"/>
              </a:rPr>
              <a:t>c0</a:t>
            </a:r>
            <a:r>
              <a:rPr lang="en-US" altLang="zh-CN" sz="2599" i="1" dirty="0">
                <a:latin typeface="Times New Roman" panose="02020603050405020304" pitchFamily="18" charset="0"/>
              </a:rPr>
              <a:t> </a:t>
            </a:r>
            <a:r>
              <a:rPr lang="en-US" altLang="zh-CN" sz="2599" dirty="0">
                <a:latin typeface="Times New Roman" panose="02020603050405020304" pitchFamily="18" charset="0"/>
              </a:rPr>
              <a:t>is about 1.5. Considering fault tolerance, the HTS current is finally determined 45A. The detail Parameters are in Table II.</a:t>
            </a:r>
          </a:p>
        </p:txBody>
      </p:sp>
      <p:sp>
        <p:nvSpPr>
          <p:cNvPr id="117" name="文本框 116">
            <a:extLst>
              <a:ext uri="{FF2B5EF4-FFF2-40B4-BE49-F238E27FC236}">
                <a16:creationId xmlns:a16="http://schemas.microsoft.com/office/drawing/2014/main" id="{75CFEE8B-1B92-4378-91DD-5C300362A2E8}"/>
              </a:ext>
            </a:extLst>
          </p:cNvPr>
          <p:cNvSpPr txBox="1"/>
          <p:nvPr/>
        </p:nvSpPr>
        <p:spPr>
          <a:xfrm>
            <a:off x="18344771" y="14332129"/>
            <a:ext cx="9131957" cy="2092239"/>
          </a:xfrm>
          <a:prstGeom prst="rect">
            <a:avLst/>
          </a:prstGeom>
          <a:noFill/>
          <a:ln>
            <a:solidFill>
              <a:schemeClr val="tx1"/>
            </a:solidFill>
            <a:prstDash val="dash"/>
          </a:ln>
        </p:spPr>
        <p:txBody>
          <a:bodyPr wrap="square" rtlCol="0">
            <a:spAutoFit/>
          </a:bodyPr>
          <a:lstStyle/>
          <a:p>
            <a:pPr marL="457200" indent="-457200" algn="just">
              <a:buFont typeface="Wingdings" panose="05000000000000000000" pitchFamily="2" charset="2"/>
              <a:buChar char="Ø"/>
              <a:tabLst>
                <a:tab pos="4127500" algn="l"/>
              </a:tabLst>
            </a:pPr>
            <a:r>
              <a:rPr lang="en-US" altLang="zh-CN" sz="2599" b="1" dirty="0">
                <a:latin typeface="Times New Roman" panose="02020603050405020304" pitchFamily="18" charset="0"/>
              </a:rPr>
              <a:t>Magnetic Field:</a:t>
            </a:r>
          </a:p>
          <a:p>
            <a:pPr indent="457200" algn="just">
              <a:tabLst>
                <a:tab pos="4127500" algn="l"/>
              </a:tabLst>
            </a:pPr>
            <a:r>
              <a:rPr lang="en-US" altLang="zh-CN" sz="2599" dirty="0">
                <a:latin typeface="Times New Roman" panose="02020603050405020304" pitchFamily="18" charset="0"/>
              </a:rPr>
              <a:t>As Fig.6 suggests, the flux density of Motor I and Motor II is high in some part of primary teeth and yoke, and especially the primary tooth tips. While the flux density in the secondary is much weaker than that in primary. </a:t>
            </a:r>
          </a:p>
        </p:txBody>
      </p:sp>
      <p:sp>
        <p:nvSpPr>
          <p:cNvPr id="118" name="文本框 117">
            <a:extLst>
              <a:ext uri="{FF2B5EF4-FFF2-40B4-BE49-F238E27FC236}">
                <a16:creationId xmlns:a16="http://schemas.microsoft.com/office/drawing/2014/main" id="{162FCD68-EBDC-441C-ADD2-EC16F1FED8A3}"/>
              </a:ext>
            </a:extLst>
          </p:cNvPr>
          <p:cNvSpPr txBox="1"/>
          <p:nvPr/>
        </p:nvSpPr>
        <p:spPr>
          <a:xfrm>
            <a:off x="18858305" y="18567055"/>
            <a:ext cx="8186793" cy="492314"/>
          </a:xfrm>
          <a:prstGeom prst="rect">
            <a:avLst/>
          </a:prstGeom>
          <a:noFill/>
        </p:spPr>
        <p:txBody>
          <a:bodyPr wrap="square" rtlCol="0">
            <a:spAutoFit/>
          </a:bodyPr>
          <a:lstStyle/>
          <a:p>
            <a:pPr algn="just"/>
            <a:r>
              <a:rPr lang="en-US" altLang="zh-CN" sz="2599" dirty="0">
                <a:solidFill>
                  <a:srgbClr val="0070C0"/>
                </a:solidFill>
                <a:latin typeface="Times New Roman" panose="02020603050405020304" pitchFamily="18" charset="0"/>
              </a:rPr>
              <a:t>Fig.6 Flux density of HTSLFSMs. (a) Motor I. (b) Motor II.</a:t>
            </a:r>
            <a:endParaRPr lang="zh-CN" altLang="en-US" sz="2599" dirty="0">
              <a:solidFill>
                <a:srgbClr val="0070C0"/>
              </a:solidFill>
              <a:latin typeface="Times New Roman" panose="02020603050405020304" pitchFamily="18" charset="0"/>
            </a:endParaRPr>
          </a:p>
        </p:txBody>
      </p:sp>
      <p:sp>
        <p:nvSpPr>
          <p:cNvPr id="119" name="文本框 118">
            <a:extLst>
              <a:ext uri="{FF2B5EF4-FFF2-40B4-BE49-F238E27FC236}">
                <a16:creationId xmlns:a16="http://schemas.microsoft.com/office/drawing/2014/main" id="{F929479E-92C5-473C-93FC-63216AC1633F}"/>
              </a:ext>
            </a:extLst>
          </p:cNvPr>
          <p:cNvSpPr txBox="1"/>
          <p:nvPr/>
        </p:nvSpPr>
        <p:spPr>
          <a:xfrm>
            <a:off x="20335406" y="18233042"/>
            <a:ext cx="766282" cy="492314"/>
          </a:xfrm>
          <a:prstGeom prst="rect">
            <a:avLst/>
          </a:prstGeom>
          <a:noFill/>
        </p:spPr>
        <p:txBody>
          <a:bodyPr wrap="square" rtlCol="0">
            <a:spAutoFit/>
          </a:bodyPr>
          <a:lstStyle/>
          <a:p>
            <a:pPr algn="just"/>
            <a:r>
              <a:rPr lang="en-US" altLang="zh-CN" sz="2599" dirty="0">
                <a:solidFill>
                  <a:srgbClr val="0070C0"/>
                </a:solidFill>
                <a:latin typeface="Times New Roman" panose="02020603050405020304" pitchFamily="18" charset="0"/>
              </a:rPr>
              <a:t>(a)</a:t>
            </a:r>
            <a:endParaRPr lang="zh-CN" altLang="en-US" sz="2599" dirty="0">
              <a:solidFill>
                <a:srgbClr val="0070C0"/>
              </a:solidFill>
              <a:latin typeface="Times New Roman" panose="02020603050405020304" pitchFamily="18" charset="0"/>
            </a:endParaRPr>
          </a:p>
        </p:txBody>
      </p:sp>
      <p:sp>
        <p:nvSpPr>
          <p:cNvPr id="121" name="文本框 120">
            <a:extLst>
              <a:ext uri="{FF2B5EF4-FFF2-40B4-BE49-F238E27FC236}">
                <a16:creationId xmlns:a16="http://schemas.microsoft.com/office/drawing/2014/main" id="{0FA953D6-2209-4BAF-BFD5-4F0B33EB6A21}"/>
              </a:ext>
            </a:extLst>
          </p:cNvPr>
          <p:cNvSpPr txBox="1"/>
          <p:nvPr/>
        </p:nvSpPr>
        <p:spPr>
          <a:xfrm>
            <a:off x="24876729" y="18233042"/>
            <a:ext cx="766282" cy="492314"/>
          </a:xfrm>
          <a:prstGeom prst="rect">
            <a:avLst/>
          </a:prstGeom>
          <a:noFill/>
        </p:spPr>
        <p:txBody>
          <a:bodyPr wrap="square" rtlCol="0">
            <a:spAutoFit/>
          </a:bodyPr>
          <a:lstStyle/>
          <a:p>
            <a:pPr algn="just"/>
            <a:r>
              <a:rPr lang="en-US" altLang="zh-CN" sz="2599" dirty="0">
                <a:solidFill>
                  <a:srgbClr val="0070C0"/>
                </a:solidFill>
                <a:latin typeface="Times New Roman" panose="02020603050405020304" pitchFamily="18" charset="0"/>
              </a:rPr>
              <a:t>(b)</a:t>
            </a:r>
            <a:endParaRPr lang="zh-CN" altLang="en-US" sz="2599" dirty="0">
              <a:solidFill>
                <a:srgbClr val="0070C0"/>
              </a:solidFill>
              <a:latin typeface="Times New Roman" panose="02020603050405020304" pitchFamily="18" charset="0"/>
            </a:endParaRPr>
          </a:p>
        </p:txBody>
      </p:sp>
      <p:sp>
        <p:nvSpPr>
          <p:cNvPr id="122" name="文本框 121">
            <a:extLst>
              <a:ext uri="{FF2B5EF4-FFF2-40B4-BE49-F238E27FC236}">
                <a16:creationId xmlns:a16="http://schemas.microsoft.com/office/drawing/2014/main" id="{D4A55E45-51A9-4B1A-88B9-A3D3B41AC410}"/>
              </a:ext>
            </a:extLst>
          </p:cNvPr>
          <p:cNvSpPr txBox="1"/>
          <p:nvPr/>
        </p:nvSpPr>
        <p:spPr>
          <a:xfrm>
            <a:off x="27723946" y="14339326"/>
            <a:ext cx="5420015" cy="492314"/>
          </a:xfrm>
          <a:prstGeom prst="rect">
            <a:avLst/>
          </a:prstGeom>
          <a:noFill/>
        </p:spPr>
        <p:txBody>
          <a:bodyPr wrap="square" rtlCol="0">
            <a:spAutoFit/>
          </a:bodyPr>
          <a:lstStyle/>
          <a:p>
            <a:pPr algn="just"/>
            <a:r>
              <a:rPr lang="en-US" altLang="zh-CN" sz="2599" dirty="0">
                <a:solidFill>
                  <a:srgbClr val="0070C0"/>
                </a:solidFill>
                <a:latin typeface="Times New Roman" panose="02020603050405020304" pitchFamily="18" charset="0"/>
              </a:rPr>
              <a:t>Table III.</a:t>
            </a:r>
            <a:r>
              <a:rPr lang="zh-CN" altLang="en-US" sz="2599" dirty="0">
                <a:solidFill>
                  <a:srgbClr val="0070C0"/>
                </a:solidFill>
                <a:latin typeface="Times New Roman" panose="02020603050405020304" pitchFamily="18" charset="0"/>
              </a:rPr>
              <a:t> </a:t>
            </a:r>
            <a:r>
              <a:rPr lang="en-US" altLang="zh-CN" sz="2599" dirty="0">
                <a:solidFill>
                  <a:srgbClr val="0070C0"/>
                </a:solidFill>
                <a:latin typeface="Times New Roman" panose="02020603050405020304" pitchFamily="18" charset="0"/>
              </a:rPr>
              <a:t>Electromagnetic Performance</a:t>
            </a:r>
            <a:endParaRPr lang="zh-CN" altLang="en-US" sz="2599" dirty="0">
              <a:solidFill>
                <a:srgbClr val="0070C0"/>
              </a:solidFill>
              <a:latin typeface="Times New Roman" panose="02020603050405020304" pitchFamily="18" charset="0"/>
            </a:endParaRPr>
          </a:p>
        </p:txBody>
      </p:sp>
    </p:spTree>
    <p:extLst>
      <p:ext uri="{BB962C8B-B14F-4D97-AF65-F5344CB8AC3E}">
        <p14:creationId xmlns:p14="http://schemas.microsoft.com/office/powerpoint/2010/main" val="2126905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1021</TotalTime>
  <Words>1010</Words>
  <Application>Microsoft Office PowerPoint</Application>
  <PresentationFormat>自定义</PresentationFormat>
  <Paragraphs>134</Paragraphs>
  <Slides>1</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vt:i4>
      </vt:variant>
    </vt:vector>
  </HeadingPairs>
  <TitlesOfParts>
    <vt:vector size="6" baseType="lpstr">
      <vt:lpstr>Arial</vt:lpstr>
      <vt:lpstr>Calibri</vt:lpstr>
      <vt:lpstr>Times New Roman</vt:lpstr>
      <vt:lpstr>Wingdings</vt:lpstr>
      <vt:lpstr>Office Theme</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mlendl</dc:creator>
  <cp:lastModifiedBy>陆 鸣航</cp:lastModifiedBy>
  <cp:revision>76</cp:revision>
  <dcterms:created xsi:type="dcterms:W3CDTF">2015-08-27T15:30:56Z</dcterms:created>
  <dcterms:modified xsi:type="dcterms:W3CDTF">2019-09-19T10:32:24Z</dcterms:modified>
</cp:coreProperties>
</file>