
<file path=[Content_Types].xml><?xml version="1.0" encoding="utf-8"?>
<Types xmlns="http://schemas.openxmlformats.org/package/2006/content-types">
  <Default Extension="jpeg" ContentType="image/jpe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256" r:id="rId3"/>
  </p:sldIdLst>
  <p:sldSz cx="43891200" cy="21945600"/>
  <p:notesSz cx="6858000" cy="9144000"/>
  <p:defaultTextStyle>
    <a:defPPr>
      <a:defRPr lang="zh-CN"/>
    </a:defPPr>
    <a:lvl1pPr marL="0" algn="l" defTabSz="3160395" rtl="0" eaLnBrk="1" latinLnBrk="0" hangingPunct="1">
      <a:defRPr sz="6220" kern="1200">
        <a:solidFill>
          <a:schemeClr val="tx1"/>
        </a:solidFill>
        <a:latin typeface="+mn-lt"/>
        <a:ea typeface="+mn-ea"/>
        <a:cs typeface="+mn-cs"/>
      </a:defRPr>
    </a:lvl1pPr>
    <a:lvl2pPr marL="1579880" algn="l" defTabSz="3160395" rtl="0" eaLnBrk="1" latinLnBrk="0" hangingPunct="1">
      <a:defRPr sz="6220" kern="1200">
        <a:solidFill>
          <a:schemeClr val="tx1"/>
        </a:solidFill>
        <a:latin typeface="+mn-lt"/>
        <a:ea typeface="+mn-ea"/>
        <a:cs typeface="+mn-cs"/>
      </a:defRPr>
    </a:lvl2pPr>
    <a:lvl3pPr marL="3160395" algn="l" defTabSz="3160395" rtl="0" eaLnBrk="1" latinLnBrk="0" hangingPunct="1">
      <a:defRPr sz="6220" kern="1200">
        <a:solidFill>
          <a:schemeClr val="tx1"/>
        </a:solidFill>
        <a:latin typeface="+mn-lt"/>
        <a:ea typeface="+mn-ea"/>
        <a:cs typeface="+mn-cs"/>
      </a:defRPr>
    </a:lvl3pPr>
    <a:lvl4pPr marL="4740275" algn="l" defTabSz="3160395" rtl="0" eaLnBrk="1" latinLnBrk="0" hangingPunct="1">
      <a:defRPr sz="6220" kern="1200">
        <a:solidFill>
          <a:schemeClr val="tx1"/>
        </a:solidFill>
        <a:latin typeface="+mn-lt"/>
        <a:ea typeface="+mn-ea"/>
        <a:cs typeface="+mn-cs"/>
      </a:defRPr>
    </a:lvl4pPr>
    <a:lvl5pPr marL="6320155" algn="l" defTabSz="3160395" rtl="0" eaLnBrk="1" latinLnBrk="0" hangingPunct="1">
      <a:defRPr sz="6220" kern="1200">
        <a:solidFill>
          <a:schemeClr val="tx1"/>
        </a:solidFill>
        <a:latin typeface="+mn-lt"/>
        <a:ea typeface="+mn-ea"/>
        <a:cs typeface="+mn-cs"/>
      </a:defRPr>
    </a:lvl5pPr>
    <a:lvl6pPr marL="7900670" algn="l" defTabSz="3160395" rtl="0" eaLnBrk="1" latinLnBrk="0" hangingPunct="1">
      <a:defRPr sz="6220" kern="1200">
        <a:solidFill>
          <a:schemeClr val="tx1"/>
        </a:solidFill>
        <a:latin typeface="+mn-lt"/>
        <a:ea typeface="+mn-ea"/>
        <a:cs typeface="+mn-cs"/>
      </a:defRPr>
    </a:lvl6pPr>
    <a:lvl7pPr marL="9480550" algn="l" defTabSz="3160395" rtl="0" eaLnBrk="1" latinLnBrk="0" hangingPunct="1">
      <a:defRPr sz="6220" kern="1200">
        <a:solidFill>
          <a:schemeClr val="tx1"/>
        </a:solidFill>
        <a:latin typeface="+mn-lt"/>
        <a:ea typeface="+mn-ea"/>
        <a:cs typeface="+mn-cs"/>
      </a:defRPr>
    </a:lvl7pPr>
    <a:lvl8pPr marL="11060430" algn="l" defTabSz="3160395" rtl="0" eaLnBrk="1" latinLnBrk="0" hangingPunct="1">
      <a:defRPr sz="6220" kern="1200">
        <a:solidFill>
          <a:schemeClr val="tx1"/>
        </a:solidFill>
        <a:latin typeface="+mn-lt"/>
        <a:ea typeface="+mn-ea"/>
        <a:cs typeface="+mn-cs"/>
      </a:defRPr>
    </a:lvl8pPr>
    <a:lvl9pPr marL="12640945" algn="l" defTabSz="3160395" rtl="0" eaLnBrk="1" latinLnBrk="0" hangingPunct="1">
      <a:defRPr sz="622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0" d="100"/>
          <a:sy n="20" d="100"/>
        </p:scale>
        <p:origin x="1061" y="4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439886-642A-4FCD-92C2-C0F062F464A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42900" y="1143000"/>
            <a:ext cx="61722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1258EC-3D48-4FC7-AB47-53337D4434F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42900" y="1143000"/>
            <a:ext cx="61722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61258EC-3D48-4FC7-AB47-53337D4434F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486403" y="3591562"/>
            <a:ext cx="32918399" cy="7640320"/>
          </a:xfrm>
        </p:spPr>
        <p:txBody>
          <a:bodyPr anchor="b"/>
          <a:lstStyle>
            <a:lvl1pPr algn="ctr">
              <a:defRPr sz="192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5486403" y="11526522"/>
            <a:ext cx="32918399" cy="5298438"/>
          </a:xfrm>
        </p:spPr>
        <p:txBody>
          <a:bodyPr/>
          <a:lstStyle>
            <a:lvl1pPr marL="0" indent="0" algn="ctr">
              <a:buNone/>
              <a:defRPr sz="7680"/>
            </a:lvl1pPr>
            <a:lvl2pPr marL="1463040" indent="0" algn="ctr">
              <a:buNone/>
              <a:defRPr sz="6400"/>
            </a:lvl2pPr>
            <a:lvl3pPr marL="2926715" indent="0" algn="ctr">
              <a:buNone/>
              <a:defRPr sz="5760"/>
            </a:lvl3pPr>
            <a:lvl4pPr marL="4389755" indent="0" algn="ctr">
              <a:buNone/>
              <a:defRPr sz="5120"/>
            </a:lvl4pPr>
            <a:lvl5pPr marL="5853430" indent="0" algn="ctr">
              <a:buNone/>
              <a:defRPr sz="5120"/>
            </a:lvl5pPr>
            <a:lvl6pPr marL="7316470" indent="0" algn="ctr">
              <a:buNone/>
              <a:defRPr sz="5120"/>
            </a:lvl6pPr>
            <a:lvl7pPr marL="8779510" indent="0" algn="ctr">
              <a:buNone/>
              <a:defRPr sz="5120"/>
            </a:lvl7pPr>
            <a:lvl8pPr marL="10243185" indent="0" algn="ctr">
              <a:buNone/>
              <a:defRPr sz="5120"/>
            </a:lvl8pPr>
            <a:lvl9pPr marL="11706225" indent="0" algn="ctr">
              <a:buNone/>
              <a:defRPr sz="512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3" y="1168400"/>
            <a:ext cx="9464042" cy="1859788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3017518" y="1168400"/>
            <a:ext cx="27843480" cy="18597882"/>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994659" y="5471163"/>
            <a:ext cx="37856160" cy="9128758"/>
          </a:xfrm>
        </p:spPr>
        <p:txBody>
          <a:bodyPr anchor="b"/>
          <a:lstStyle>
            <a:lvl1pPr>
              <a:defRPr sz="192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2994659" y="14686283"/>
            <a:ext cx="37856160" cy="4800598"/>
          </a:xfrm>
        </p:spPr>
        <p:txBody>
          <a:bodyPr/>
          <a:lstStyle>
            <a:lvl1pPr marL="0" indent="0">
              <a:buNone/>
              <a:defRPr sz="7680">
                <a:solidFill>
                  <a:schemeClr val="tx1">
                    <a:tint val="75000"/>
                  </a:schemeClr>
                </a:solidFill>
              </a:defRPr>
            </a:lvl1pPr>
            <a:lvl2pPr marL="1463040" indent="0">
              <a:buNone/>
              <a:defRPr sz="6400">
                <a:solidFill>
                  <a:schemeClr val="tx1">
                    <a:tint val="75000"/>
                  </a:schemeClr>
                </a:solidFill>
              </a:defRPr>
            </a:lvl2pPr>
            <a:lvl3pPr marL="2926715" indent="0">
              <a:buNone/>
              <a:defRPr sz="5760">
                <a:solidFill>
                  <a:schemeClr val="tx1">
                    <a:tint val="75000"/>
                  </a:schemeClr>
                </a:solidFill>
              </a:defRPr>
            </a:lvl3pPr>
            <a:lvl4pPr marL="4389755" indent="0">
              <a:buNone/>
              <a:defRPr sz="5120">
                <a:solidFill>
                  <a:schemeClr val="tx1">
                    <a:tint val="75000"/>
                  </a:schemeClr>
                </a:solidFill>
              </a:defRPr>
            </a:lvl4pPr>
            <a:lvl5pPr marL="5853430" indent="0">
              <a:buNone/>
              <a:defRPr sz="5120">
                <a:solidFill>
                  <a:schemeClr val="tx1">
                    <a:tint val="75000"/>
                  </a:schemeClr>
                </a:solidFill>
              </a:defRPr>
            </a:lvl5pPr>
            <a:lvl6pPr marL="7316470" indent="0">
              <a:buNone/>
              <a:defRPr sz="5120">
                <a:solidFill>
                  <a:schemeClr val="tx1">
                    <a:tint val="75000"/>
                  </a:schemeClr>
                </a:solidFill>
              </a:defRPr>
            </a:lvl6pPr>
            <a:lvl7pPr marL="8779510" indent="0">
              <a:buNone/>
              <a:defRPr sz="5120">
                <a:solidFill>
                  <a:schemeClr val="tx1">
                    <a:tint val="75000"/>
                  </a:schemeClr>
                </a:solidFill>
              </a:defRPr>
            </a:lvl7pPr>
            <a:lvl8pPr marL="10243185" indent="0">
              <a:buNone/>
              <a:defRPr sz="5120">
                <a:solidFill>
                  <a:schemeClr val="tx1">
                    <a:tint val="75000"/>
                  </a:schemeClr>
                </a:solidFill>
              </a:defRPr>
            </a:lvl8pPr>
            <a:lvl9pPr marL="11706225" indent="0">
              <a:buNone/>
              <a:defRPr sz="512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3017523" y="5842000"/>
            <a:ext cx="18653759" cy="1392428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22219918" y="5842000"/>
            <a:ext cx="18653759" cy="1392428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3023237" y="1168401"/>
            <a:ext cx="37856160" cy="424180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3023245" y="5379722"/>
            <a:ext cx="18568031" cy="2636518"/>
          </a:xfrm>
        </p:spPr>
        <p:txBody>
          <a:bodyPr anchor="b"/>
          <a:lstStyle>
            <a:lvl1pPr marL="0" indent="0">
              <a:buNone/>
              <a:defRPr sz="7680" b="1"/>
            </a:lvl1pPr>
            <a:lvl2pPr marL="1463040" indent="0">
              <a:buNone/>
              <a:defRPr sz="6400" b="1"/>
            </a:lvl2pPr>
            <a:lvl3pPr marL="2926715" indent="0">
              <a:buNone/>
              <a:defRPr sz="5760" b="1"/>
            </a:lvl3pPr>
            <a:lvl4pPr marL="4389755" indent="0">
              <a:buNone/>
              <a:defRPr sz="5120" b="1"/>
            </a:lvl4pPr>
            <a:lvl5pPr marL="5853430" indent="0">
              <a:buNone/>
              <a:defRPr sz="5120" b="1"/>
            </a:lvl5pPr>
            <a:lvl6pPr marL="7316470" indent="0">
              <a:buNone/>
              <a:defRPr sz="5120" b="1"/>
            </a:lvl6pPr>
            <a:lvl7pPr marL="8779510" indent="0">
              <a:buNone/>
              <a:defRPr sz="5120" b="1"/>
            </a:lvl7pPr>
            <a:lvl8pPr marL="10243185" indent="0">
              <a:buNone/>
              <a:defRPr sz="5120" b="1"/>
            </a:lvl8pPr>
            <a:lvl9pPr marL="11706225" indent="0">
              <a:buNone/>
              <a:defRPr sz="512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3023245" y="8016240"/>
            <a:ext cx="18568031" cy="1179068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22219919" y="5379722"/>
            <a:ext cx="18659478" cy="2636518"/>
          </a:xfrm>
        </p:spPr>
        <p:txBody>
          <a:bodyPr anchor="b"/>
          <a:lstStyle>
            <a:lvl1pPr marL="0" indent="0">
              <a:buNone/>
              <a:defRPr sz="7680" b="1"/>
            </a:lvl1pPr>
            <a:lvl2pPr marL="1463040" indent="0">
              <a:buNone/>
              <a:defRPr sz="6400" b="1"/>
            </a:lvl2pPr>
            <a:lvl3pPr marL="2926715" indent="0">
              <a:buNone/>
              <a:defRPr sz="5760" b="1"/>
            </a:lvl3pPr>
            <a:lvl4pPr marL="4389755" indent="0">
              <a:buNone/>
              <a:defRPr sz="5120" b="1"/>
            </a:lvl4pPr>
            <a:lvl5pPr marL="5853430" indent="0">
              <a:buNone/>
              <a:defRPr sz="5120" b="1"/>
            </a:lvl5pPr>
            <a:lvl6pPr marL="7316470" indent="0">
              <a:buNone/>
              <a:defRPr sz="5120" b="1"/>
            </a:lvl6pPr>
            <a:lvl7pPr marL="8779510" indent="0">
              <a:buNone/>
              <a:defRPr sz="5120" b="1"/>
            </a:lvl7pPr>
            <a:lvl8pPr marL="10243185" indent="0">
              <a:buNone/>
              <a:defRPr sz="5120" b="1"/>
            </a:lvl8pPr>
            <a:lvl9pPr marL="11706225" indent="0">
              <a:buNone/>
              <a:defRPr sz="512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22219919" y="8016240"/>
            <a:ext cx="18659478" cy="11790682"/>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3023240" y="1463040"/>
            <a:ext cx="14156055" cy="5120640"/>
          </a:xfrm>
        </p:spPr>
        <p:txBody>
          <a:bodyPr anchor="b"/>
          <a:lstStyle>
            <a:lvl1pPr>
              <a:defRPr sz="1024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18659478" y="3159762"/>
            <a:ext cx="22219919"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3023240" y="6583680"/>
            <a:ext cx="14156055" cy="12197082"/>
          </a:xfrm>
        </p:spPr>
        <p:txBody>
          <a:bodyPr/>
          <a:lstStyle>
            <a:lvl1pPr marL="0" indent="0">
              <a:buNone/>
              <a:defRPr sz="5120"/>
            </a:lvl1pPr>
            <a:lvl2pPr marL="1463040" indent="0">
              <a:buNone/>
              <a:defRPr sz="4480"/>
            </a:lvl2pPr>
            <a:lvl3pPr marL="2926715" indent="0">
              <a:buNone/>
              <a:defRPr sz="3840"/>
            </a:lvl3pPr>
            <a:lvl4pPr marL="4389755" indent="0">
              <a:buNone/>
              <a:defRPr sz="3200"/>
            </a:lvl4pPr>
            <a:lvl5pPr marL="5853430" indent="0">
              <a:buNone/>
              <a:defRPr sz="3200"/>
            </a:lvl5pPr>
            <a:lvl6pPr marL="7316470" indent="0">
              <a:buNone/>
              <a:defRPr sz="3200"/>
            </a:lvl6pPr>
            <a:lvl7pPr marL="8779510" indent="0">
              <a:buNone/>
              <a:defRPr sz="3200"/>
            </a:lvl7pPr>
            <a:lvl8pPr marL="10243185" indent="0">
              <a:buNone/>
              <a:defRPr sz="3200"/>
            </a:lvl8pPr>
            <a:lvl9pPr marL="11706225" indent="0">
              <a:buNone/>
              <a:defRPr sz="32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3023240" y="1463040"/>
            <a:ext cx="14156055" cy="5120640"/>
          </a:xfrm>
        </p:spPr>
        <p:txBody>
          <a:bodyPr anchor="b"/>
          <a:lstStyle>
            <a:lvl1pPr>
              <a:defRPr sz="1024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8659478" y="3159762"/>
            <a:ext cx="22219919" cy="15595600"/>
          </a:xfrm>
        </p:spPr>
        <p:txBody>
          <a:bodyPr anchor="t"/>
          <a:lstStyle>
            <a:lvl1pPr marL="0" indent="0">
              <a:buNone/>
              <a:defRPr sz="10240"/>
            </a:lvl1pPr>
            <a:lvl2pPr marL="1463040" indent="0">
              <a:buNone/>
              <a:defRPr sz="8960"/>
            </a:lvl2pPr>
            <a:lvl3pPr marL="2926715" indent="0">
              <a:buNone/>
              <a:defRPr sz="7680"/>
            </a:lvl3pPr>
            <a:lvl4pPr marL="4389755" indent="0">
              <a:buNone/>
              <a:defRPr sz="6400"/>
            </a:lvl4pPr>
            <a:lvl5pPr marL="5853430" indent="0">
              <a:buNone/>
              <a:defRPr sz="6400"/>
            </a:lvl5pPr>
            <a:lvl6pPr marL="7316470" indent="0">
              <a:buNone/>
              <a:defRPr sz="6400"/>
            </a:lvl6pPr>
            <a:lvl7pPr marL="8779510" indent="0">
              <a:buNone/>
              <a:defRPr sz="6400"/>
            </a:lvl7pPr>
            <a:lvl8pPr marL="10243185" indent="0">
              <a:buNone/>
              <a:defRPr sz="6400"/>
            </a:lvl8pPr>
            <a:lvl9pPr marL="11706225" indent="0">
              <a:buNone/>
              <a:defRPr sz="64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3023240" y="6583680"/>
            <a:ext cx="14156055" cy="12197082"/>
          </a:xfrm>
        </p:spPr>
        <p:txBody>
          <a:bodyPr/>
          <a:lstStyle>
            <a:lvl1pPr marL="0" indent="0">
              <a:buNone/>
              <a:defRPr sz="5120"/>
            </a:lvl1pPr>
            <a:lvl2pPr marL="1463040" indent="0">
              <a:buNone/>
              <a:defRPr sz="4480"/>
            </a:lvl2pPr>
            <a:lvl3pPr marL="2926715" indent="0">
              <a:buNone/>
              <a:defRPr sz="3840"/>
            </a:lvl3pPr>
            <a:lvl4pPr marL="4389755" indent="0">
              <a:buNone/>
              <a:defRPr sz="3200"/>
            </a:lvl4pPr>
            <a:lvl5pPr marL="5853430" indent="0">
              <a:buNone/>
              <a:defRPr sz="3200"/>
            </a:lvl5pPr>
            <a:lvl6pPr marL="7316470" indent="0">
              <a:buNone/>
              <a:defRPr sz="3200"/>
            </a:lvl6pPr>
            <a:lvl7pPr marL="8779510" indent="0">
              <a:buNone/>
              <a:defRPr sz="3200"/>
            </a:lvl7pPr>
            <a:lvl8pPr marL="10243185" indent="0">
              <a:buNone/>
              <a:defRPr sz="3200"/>
            </a:lvl8pPr>
            <a:lvl9pPr marL="11706225" indent="0">
              <a:buNone/>
              <a:defRPr sz="32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p:txBody>
          <a:bodyPr/>
          <a:lstStyle/>
          <a:p>
            <a:fld id="{A6C59E21-1097-4C31-85EE-C4FFE18585F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5A80E99-F366-4442-99A0-7708A4717D1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3" y="1168401"/>
            <a:ext cx="37856160" cy="424180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3017523" y="5842000"/>
            <a:ext cx="37856160" cy="1392428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2"/>
          </p:nvPr>
        </p:nvSpPr>
        <p:spPr>
          <a:xfrm>
            <a:off x="3017518" y="20340322"/>
            <a:ext cx="9875522"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A6C59E21-1097-4C31-85EE-C4FFE18585F7}" type="datetimeFigureOut">
              <a:rPr lang="zh-CN" altLang="en-US" smtClean="0"/>
            </a:fld>
            <a:endParaRPr lang="zh-CN" altLang="en-US"/>
          </a:p>
        </p:txBody>
      </p:sp>
      <p:sp>
        <p:nvSpPr>
          <p:cNvPr id="5" name="Footer Placeholder 4"/>
          <p:cNvSpPr>
            <a:spLocks noGrp="1"/>
          </p:cNvSpPr>
          <p:nvPr>
            <p:ph type="ftr" sz="quarter" idx="3"/>
          </p:nvPr>
        </p:nvSpPr>
        <p:spPr>
          <a:xfrm>
            <a:off x="14538962" y="20340322"/>
            <a:ext cx="14813282"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30998160" y="20340322"/>
            <a:ext cx="9875522"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A5A80E99-F366-4442-99A0-7708A4717D1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926715"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715"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5195" indent="-731520" algn="l" defTabSz="2926715"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8235" indent="-731520" algn="l" defTabSz="2926715"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1275" indent="-731520" algn="l" defTabSz="2926715"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4950" indent="-731520" algn="l" defTabSz="2926715"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7990" indent="-731520" algn="l" defTabSz="2926715"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11665" indent="-731520" algn="l" defTabSz="2926715"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4705" indent="-731520" algn="l" defTabSz="2926715"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7745" indent="-731520" algn="l" defTabSz="2926715"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715" rtl="0" eaLnBrk="1" latinLnBrk="0" hangingPunct="1">
        <a:defRPr sz="5760" kern="1200">
          <a:solidFill>
            <a:schemeClr val="tx1"/>
          </a:solidFill>
          <a:latin typeface="+mn-lt"/>
          <a:ea typeface="+mn-ea"/>
          <a:cs typeface="+mn-cs"/>
        </a:defRPr>
      </a:lvl1pPr>
      <a:lvl2pPr marL="1463040" algn="l" defTabSz="2926715" rtl="0" eaLnBrk="1" latinLnBrk="0" hangingPunct="1">
        <a:defRPr sz="5760" kern="1200">
          <a:solidFill>
            <a:schemeClr val="tx1"/>
          </a:solidFill>
          <a:latin typeface="+mn-lt"/>
          <a:ea typeface="+mn-ea"/>
          <a:cs typeface="+mn-cs"/>
        </a:defRPr>
      </a:lvl2pPr>
      <a:lvl3pPr marL="2926715" algn="l" defTabSz="2926715" rtl="0" eaLnBrk="1" latinLnBrk="0" hangingPunct="1">
        <a:defRPr sz="5760" kern="1200">
          <a:solidFill>
            <a:schemeClr val="tx1"/>
          </a:solidFill>
          <a:latin typeface="+mn-lt"/>
          <a:ea typeface="+mn-ea"/>
          <a:cs typeface="+mn-cs"/>
        </a:defRPr>
      </a:lvl3pPr>
      <a:lvl4pPr marL="4389755" algn="l" defTabSz="2926715" rtl="0" eaLnBrk="1" latinLnBrk="0" hangingPunct="1">
        <a:defRPr sz="5760" kern="1200">
          <a:solidFill>
            <a:schemeClr val="tx1"/>
          </a:solidFill>
          <a:latin typeface="+mn-lt"/>
          <a:ea typeface="+mn-ea"/>
          <a:cs typeface="+mn-cs"/>
        </a:defRPr>
      </a:lvl4pPr>
      <a:lvl5pPr marL="5853430" algn="l" defTabSz="2926715" rtl="0" eaLnBrk="1" latinLnBrk="0" hangingPunct="1">
        <a:defRPr sz="5760" kern="1200">
          <a:solidFill>
            <a:schemeClr val="tx1"/>
          </a:solidFill>
          <a:latin typeface="+mn-lt"/>
          <a:ea typeface="+mn-ea"/>
          <a:cs typeface="+mn-cs"/>
        </a:defRPr>
      </a:lvl5pPr>
      <a:lvl6pPr marL="7316470" algn="l" defTabSz="2926715" rtl="0" eaLnBrk="1" latinLnBrk="0" hangingPunct="1">
        <a:defRPr sz="5760" kern="1200">
          <a:solidFill>
            <a:schemeClr val="tx1"/>
          </a:solidFill>
          <a:latin typeface="+mn-lt"/>
          <a:ea typeface="+mn-ea"/>
          <a:cs typeface="+mn-cs"/>
        </a:defRPr>
      </a:lvl6pPr>
      <a:lvl7pPr marL="8779510" algn="l" defTabSz="2926715" rtl="0" eaLnBrk="1" latinLnBrk="0" hangingPunct="1">
        <a:defRPr sz="5760" kern="1200">
          <a:solidFill>
            <a:schemeClr val="tx1"/>
          </a:solidFill>
          <a:latin typeface="+mn-lt"/>
          <a:ea typeface="+mn-ea"/>
          <a:cs typeface="+mn-cs"/>
        </a:defRPr>
      </a:lvl7pPr>
      <a:lvl8pPr marL="10243185" algn="l" defTabSz="2926715" rtl="0" eaLnBrk="1" latinLnBrk="0" hangingPunct="1">
        <a:defRPr sz="5760" kern="1200">
          <a:solidFill>
            <a:schemeClr val="tx1"/>
          </a:solidFill>
          <a:latin typeface="+mn-lt"/>
          <a:ea typeface="+mn-ea"/>
          <a:cs typeface="+mn-cs"/>
        </a:defRPr>
      </a:lvl8pPr>
      <a:lvl9pPr marL="11706225" algn="l" defTabSz="2926715"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4.tiff"/><Relationship Id="rId8" Type="http://schemas.openxmlformats.org/officeDocument/2006/relationships/image" Target="../media/image3.tiff"/><Relationship Id="rId7" Type="http://schemas.openxmlformats.org/officeDocument/2006/relationships/image" Target="../media/image2.tiff"/><Relationship Id="rId6" Type="http://schemas.openxmlformats.org/officeDocument/2006/relationships/image" Target="../media/image1.tiff"/><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8" Type="http://schemas.openxmlformats.org/officeDocument/2006/relationships/notesSlide" Target="../notesSlides/notesSlide1.xml"/><Relationship Id="rId17" Type="http://schemas.openxmlformats.org/officeDocument/2006/relationships/slideLayout" Target="../slideLayouts/slideLayout1.xml"/><Relationship Id="rId16" Type="http://schemas.openxmlformats.org/officeDocument/2006/relationships/image" Target="../media/image11.tiff"/><Relationship Id="rId15" Type="http://schemas.openxmlformats.org/officeDocument/2006/relationships/image" Target="../media/image10.tiff"/><Relationship Id="rId14" Type="http://schemas.openxmlformats.org/officeDocument/2006/relationships/image" Target="../media/image9.tiff"/><Relationship Id="rId13" Type="http://schemas.openxmlformats.org/officeDocument/2006/relationships/image" Target="../media/image8.tiff"/><Relationship Id="rId12" Type="http://schemas.openxmlformats.org/officeDocument/2006/relationships/image" Target="../media/image7.tiff"/><Relationship Id="rId11" Type="http://schemas.openxmlformats.org/officeDocument/2006/relationships/image" Target="../media/image6.tiff"/><Relationship Id="rId10" Type="http://schemas.openxmlformats.org/officeDocument/2006/relationships/image" Target="../media/image5.tiff"/><Relationship Id="rId1" Type="http://schemas.openxmlformats.org/officeDocument/2006/relationships/hyperlink" Target="mailto:yangwj@buaa.edu.c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3" name="文本框 12"/>
          <p:cNvSpPr txBox="1"/>
          <p:nvPr/>
        </p:nvSpPr>
        <p:spPr>
          <a:xfrm>
            <a:off x="6350635" y="2565400"/>
            <a:ext cx="31110555" cy="1938020"/>
          </a:xfrm>
          <a:prstGeom prst="rect">
            <a:avLst/>
          </a:prstGeom>
          <a:noFill/>
        </p:spPr>
        <p:txBody>
          <a:bodyPr wrap="square" rtlCol="0">
            <a:spAutoFit/>
          </a:bodyPr>
          <a:lstStyle/>
          <a:p>
            <a:pPr algn="ctr"/>
            <a:r>
              <a:rPr lang="en-US" altLang="zh-CN" sz="6000" b="1" dirty="0"/>
              <a:t>Modeling and Experimental Analysis of Levitation Characteristics in Superconducting Tape Stack Conductors</a:t>
            </a:r>
            <a:endParaRPr lang="en-US" altLang="zh-CN" sz="6000" b="1" dirty="0"/>
          </a:p>
        </p:txBody>
      </p:sp>
      <p:sp>
        <p:nvSpPr>
          <p:cNvPr id="14" name="文本框 13"/>
          <p:cNvSpPr txBox="1"/>
          <p:nvPr/>
        </p:nvSpPr>
        <p:spPr>
          <a:xfrm>
            <a:off x="-39440" y="4503619"/>
            <a:ext cx="43891200" cy="829945"/>
          </a:xfrm>
          <a:prstGeom prst="rect">
            <a:avLst/>
          </a:prstGeom>
          <a:noFill/>
        </p:spPr>
        <p:txBody>
          <a:bodyPr wrap="square" rtlCol="0">
            <a:spAutoFit/>
          </a:bodyPr>
          <a:lstStyle/>
          <a:p>
            <a:pPr algn="ctr"/>
            <a:r>
              <a:rPr lang="en-US" altLang="zh-CN" sz="4800" dirty="0">
                <a:latin typeface="Times New Roman" panose="02020603050405020304" pitchFamily="18" charset="0"/>
                <a:cs typeface="Times New Roman" panose="02020603050405020304" pitchFamily="18" charset="0"/>
                <a:sym typeface="+mn-ea"/>
              </a:rPr>
              <a:t>Zhaoxin Liu, Wenjiang Yang*, Yu Ji, Rujing Liu, Xiaodong Li, Jiahui Zhu</a:t>
            </a:r>
            <a:endParaRPr lang="en-US" altLang="zh-CN" sz="4800" dirty="0">
              <a:latin typeface="Times New Roman" panose="02020603050405020304" pitchFamily="18" charset="0"/>
              <a:cs typeface="Times New Roman" panose="02020603050405020304" pitchFamily="18" charset="0"/>
              <a:sym typeface="+mn-ea"/>
            </a:endParaRPr>
          </a:p>
        </p:txBody>
      </p:sp>
      <p:sp>
        <p:nvSpPr>
          <p:cNvPr id="15" name="文本框 14"/>
          <p:cNvSpPr txBox="1"/>
          <p:nvPr/>
        </p:nvSpPr>
        <p:spPr>
          <a:xfrm>
            <a:off x="428944" y="5333546"/>
            <a:ext cx="43861675" cy="645160"/>
          </a:xfrm>
          <a:prstGeom prst="rect">
            <a:avLst/>
          </a:prstGeom>
          <a:noFill/>
        </p:spPr>
        <p:txBody>
          <a:bodyPr wrap="square" rtlCol="0">
            <a:spAutoFit/>
          </a:bodyPr>
          <a:lstStyle/>
          <a:p>
            <a:pPr algn="ctr"/>
            <a:r>
              <a:rPr lang="en-US" altLang="zh-CN" sz="3600" b="1" dirty="0">
                <a:latin typeface="Times New Roman" panose="02020603050405020304" pitchFamily="18" charset="0"/>
                <a:cs typeface="Times New Roman" panose="02020603050405020304" pitchFamily="18" charset="0"/>
              </a:rPr>
              <a:t> School of Astronautics, </a:t>
            </a:r>
            <a:r>
              <a:rPr lang="en-US" altLang="zh-CN" sz="3600" b="1" dirty="0" err="1">
                <a:latin typeface="Times New Roman" panose="02020603050405020304" pitchFamily="18" charset="0"/>
                <a:cs typeface="Times New Roman" panose="02020603050405020304" pitchFamily="18" charset="0"/>
              </a:rPr>
              <a:t>Beihang</a:t>
            </a:r>
            <a:r>
              <a:rPr lang="en-US" altLang="zh-CN" sz="3600" b="1" dirty="0">
                <a:latin typeface="Times New Roman" panose="02020603050405020304" pitchFamily="18" charset="0"/>
                <a:cs typeface="Times New Roman" panose="02020603050405020304" pitchFamily="18" charset="0"/>
              </a:rPr>
              <a:t> University, Beijing 100191, China (e-mail: </a:t>
            </a:r>
            <a:r>
              <a:rPr lang="en-US" altLang="zh-CN" sz="3600" b="1" dirty="0">
                <a:solidFill>
                  <a:srgbClr val="C00000"/>
                </a:solidFill>
                <a:latin typeface="Times New Roman" panose="02020603050405020304" pitchFamily="18" charset="0"/>
                <a:cs typeface="Times New Roman" panose="02020603050405020304" pitchFamily="18" charset="0"/>
                <a:hlinkClick r:id="rId1"/>
              </a:rPr>
              <a:t>yangwjbuaa@buaa.edu.cn</a:t>
            </a:r>
            <a:r>
              <a:rPr lang="en-US" altLang="zh-CN" sz="3600" b="1" dirty="0">
                <a:solidFill>
                  <a:srgbClr val="C00000"/>
                </a:solidFill>
                <a:latin typeface="Times New Roman" panose="02020603050405020304" pitchFamily="18" charset="0"/>
                <a:cs typeface="Times New Roman" panose="02020603050405020304" pitchFamily="18" charset="0"/>
              </a:rPr>
              <a:t>  </a:t>
            </a:r>
            <a:r>
              <a:rPr lang="en-US" altLang="zh-CN" sz="3600" b="1" dirty="0">
                <a:latin typeface="Times New Roman" panose="02020603050405020304" pitchFamily="18" charset="0"/>
                <a:cs typeface="Times New Roman" panose="02020603050405020304" pitchFamily="18" charset="0"/>
              </a:rPr>
              <a:t>)          </a:t>
            </a:r>
            <a:endParaRPr lang="en-US" altLang="zh-CN" sz="3600" b="1" dirty="0">
              <a:latin typeface="Times New Roman" panose="02020603050405020304" pitchFamily="18" charset="0"/>
              <a:cs typeface="Times New Roman" panose="02020603050405020304" pitchFamily="18" charset="0"/>
            </a:endParaRPr>
          </a:p>
        </p:txBody>
      </p:sp>
      <p:sp>
        <p:nvSpPr>
          <p:cNvPr id="23" name="Rectangle 4"/>
          <p:cNvSpPr>
            <a:spLocks noChangeArrowheads="1"/>
          </p:cNvSpPr>
          <p:nvPr/>
        </p:nvSpPr>
        <p:spPr bwMode="auto">
          <a:xfrm>
            <a:off x="0" y="-524984"/>
            <a:ext cx="184735" cy="1049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2" tIns="45721" rIns="91442" bIns="45721" numCol="1" anchor="ctr" anchorCtr="0" compatLnSpc="1">
            <a:spAutoFit/>
          </a:bodyPr>
          <a:lstStyle/>
          <a:p>
            <a:endParaRPr lang="zh-CN" altLang="en-US" sz="6225"/>
          </a:p>
        </p:txBody>
      </p:sp>
      <p:sp>
        <p:nvSpPr>
          <p:cNvPr id="25" name="Rectangle 5"/>
          <p:cNvSpPr>
            <a:spLocks noChangeArrowheads="1"/>
          </p:cNvSpPr>
          <p:nvPr/>
        </p:nvSpPr>
        <p:spPr bwMode="auto">
          <a:xfrm>
            <a:off x="0" y="1351441"/>
            <a:ext cx="184735" cy="1049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2" tIns="45721" rIns="91442" bIns="45721" numCol="1" anchor="ctr" anchorCtr="0" compatLnSpc="1">
            <a:spAutoFit/>
          </a:bodyPr>
          <a:lstStyle/>
          <a:p>
            <a:endParaRPr lang="zh-CN" altLang="en-US" sz="6225"/>
          </a:p>
        </p:txBody>
      </p:sp>
      <p:sp>
        <p:nvSpPr>
          <p:cNvPr id="1147" name="文本框 1146"/>
          <p:cNvSpPr txBox="1"/>
          <p:nvPr/>
        </p:nvSpPr>
        <p:spPr>
          <a:xfrm>
            <a:off x="818076" y="4684424"/>
            <a:ext cx="3982526" cy="1049967"/>
          </a:xfrm>
          <a:prstGeom prst="rect">
            <a:avLst/>
          </a:prstGeom>
          <a:noFill/>
        </p:spPr>
        <p:txBody>
          <a:bodyPr wrap="square" rtlCol="0">
            <a:spAutoFit/>
          </a:bodyPr>
          <a:lstStyle/>
          <a:p>
            <a:endParaRPr lang="zh-CN" altLang="en-US" sz="6225" dirty="0"/>
          </a:p>
        </p:txBody>
      </p:sp>
      <p:sp>
        <p:nvSpPr>
          <p:cNvPr id="317" name="文本框 316"/>
          <p:cNvSpPr txBox="1"/>
          <p:nvPr/>
        </p:nvSpPr>
        <p:spPr>
          <a:xfrm>
            <a:off x="29624490" y="16650379"/>
            <a:ext cx="10616558" cy="523092"/>
          </a:xfrm>
          <a:prstGeom prst="rect">
            <a:avLst/>
          </a:prstGeom>
          <a:noFill/>
        </p:spPr>
        <p:txBody>
          <a:bodyPr wrap="square" numCol="1" rtlCol="0">
            <a:spAutoFit/>
          </a:bodyPr>
          <a:lstStyle/>
          <a:p>
            <a:pPr algn="just">
              <a:spcBef>
                <a:spcPts val="1200"/>
              </a:spcBef>
              <a:spcAft>
                <a:spcPts val="1200"/>
              </a:spcAft>
            </a:pPr>
            <a:r>
              <a:rPr lang="en-US" altLang="zh-CN" sz="2800" b="1" dirty="0">
                <a:latin typeface="Times New Roman" panose="02020603050405020304" pitchFamily="18" charset="0"/>
                <a:cs typeface="Times New Roman" panose="02020603050405020304" pitchFamily="18" charset="0"/>
              </a:rPr>
              <a:t> 3</a:t>
            </a:r>
            <a:r>
              <a:rPr lang="zh-CN" altLang="en-US" sz="2800" b="1" dirty="0">
                <a:latin typeface="Times New Roman" panose="02020603050405020304" pitchFamily="18" charset="0"/>
                <a:cs typeface="Times New Roman" panose="02020603050405020304" pitchFamily="18" charset="0"/>
              </a:rPr>
              <a:t>、</a:t>
            </a:r>
            <a:r>
              <a:rPr lang="en-US" altLang="zh-CN" sz="2800" b="1" dirty="0">
                <a:latin typeface="Times New Roman" panose="02020603050405020304" pitchFamily="18" charset="0"/>
                <a:cs typeface="Times New Roman" panose="02020603050405020304" pitchFamily="18" charset="0"/>
              </a:rPr>
              <a:t>Conclusion</a:t>
            </a:r>
            <a:endParaRPr lang="en-US" altLang="zh-CN" sz="2800" b="1" dirty="0">
              <a:latin typeface="Times New Roman" panose="02020603050405020304" pitchFamily="18" charset="0"/>
              <a:cs typeface="Times New Roman" panose="02020603050405020304" pitchFamily="18" charset="0"/>
            </a:endParaRPr>
          </a:p>
        </p:txBody>
      </p:sp>
      <p:sp>
        <p:nvSpPr>
          <p:cNvPr id="19" name="文本框 18"/>
          <p:cNvSpPr txBox="1"/>
          <p:nvPr/>
        </p:nvSpPr>
        <p:spPr>
          <a:xfrm>
            <a:off x="429470" y="6325876"/>
            <a:ext cx="8742269" cy="15357475"/>
          </a:xfrm>
          <a:prstGeom prst="rect">
            <a:avLst/>
          </a:prstGeom>
          <a:noFill/>
        </p:spPr>
        <p:txBody>
          <a:bodyPr wrap="square" rtlCol="0">
            <a:spAutoFit/>
          </a:bodyPr>
          <a:lstStyle/>
          <a:p>
            <a:pPr algn="just"/>
            <a:r>
              <a:rPr lang="en-US" altLang="zh-CN" sz="3200" dirty="0">
                <a:latin typeface="Times New Roman" panose="02020603050405020304" pitchFamily="18" charset="0"/>
                <a:cs typeface="Times New Roman" panose="02020603050405020304" pitchFamily="18" charset="0"/>
              </a:rPr>
              <a:t>Abstract---High temperature superconducting (HTS) taped stacks have broad application in magnetic  levitation because of uniform induced current distribution characteristics, good heat dissipation and preferable mechanical properties. Configuration of the stack has a great influence on the uniformity and strength of the trapped magnetic field. In this paper, the influence of four different configuration modules on the magnetic levitation force、stiffness and rotational friction coefficient of tape stack magnets was compared. The module 1 consisted of the superconducting tapes is arranged in a line; the module 2’s tape stack is inclined with an angle; the module 3’s tapes are arranged in the cross array; and the module 4 is the knitted tape stack (KTS). It was observed from the experiment result that the levitation forces of the module 1、3 and 4 gradually improve with the increase of the layer, and the module 2 is an inclined stack, the levitation force is related to the inclination angle. The levitation stiffness of the four superconducting tape stack modules is positive , suggesting HTS tape stack module levitation system can achieve self-stabilizing balance by pinning properties. And order of magnitude of the minimum friction coefficient is </a:t>
            </a:r>
            <a:r>
              <a:rPr lang="zh-CN" altLang="en-US" sz="3200">
                <a:sym typeface="+mn-ea"/>
              </a:rPr>
              <a:t>10</a:t>
            </a:r>
            <a:r>
              <a:rPr lang="en-US" altLang="zh-CN" sz="3200" baseline="30000" dirty="0">
                <a:latin typeface="Times New Roman" panose="02020603050405020304" pitchFamily="18" charset="0"/>
                <a:cs typeface="Times New Roman" panose="02020603050405020304" pitchFamily="18" charset="0"/>
                <a:sym typeface="+mn-ea"/>
              </a:rPr>
              <a:t>-6</a:t>
            </a:r>
            <a:r>
              <a:rPr lang="en-US" altLang="zh-CN" sz="3200" dirty="0">
                <a:latin typeface="Times New Roman" panose="02020603050405020304" pitchFamily="18" charset="0"/>
                <a:cs typeface="Times New Roman" panose="02020603050405020304" pitchFamily="18" charset="0"/>
              </a:rPr>
              <a:t> . We are unable to measure the coefficient of friction of module 2 because it does not achieve stable magnetic levitation rotation.</a:t>
            </a:r>
            <a:endParaRPr lang="en-US" altLang="zh-CN" sz="3200" dirty="0">
              <a:latin typeface="Times New Roman" panose="02020603050405020304" pitchFamily="18" charset="0"/>
              <a:cs typeface="Times New Roman" panose="02020603050405020304" pitchFamily="18" charset="0"/>
            </a:endParaRPr>
          </a:p>
          <a:p>
            <a:pPr algn="just"/>
            <a:endParaRPr lang="en-US" altLang="zh-CN" sz="3200" dirty="0">
              <a:latin typeface="Times New Roman" panose="02020603050405020304" pitchFamily="18" charset="0"/>
              <a:cs typeface="Times New Roman" panose="02020603050405020304" pitchFamily="18" charset="0"/>
            </a:endParaRPr>
          </a:p>
          <a:p>
            <a:pPr algn="just"/>
            <a:r>
              <a:rPr lang="en-US" altLang="zh-CN" sz="3200" dirty="0">
                <a:latin typeface="Times New Roman" panose="02020603050405020304" pitchFamily="18" charset="0"/>
                <a:cs typeface="Times New Roman" panose="02020603050405020304" pitchFamily="18" charset="0"/>
              </a:rPr>
              <a:t>Keywords: HTS tape stack modules, stifness, levitation friction coefficient.</a:t>
            </a:r>
            <a:endParaRPr lang="en-US" altLang="zh-CN" sz="3200" dirty="0">
              <a:latin typeface="Times New Roman" panose="02020603050405020304" pitchFamily="18" charset="0"/>
              <a:cs typeface="Times New Roman" panose="02020603050405020304" pitchFamily="18" charset="0"/>
            </a:endParaRPr>
          </a:p>
        </p:txBody>
      </p:sp>
      <p:sp>
        <p:nvSpPr>
          <p:cNvPr id="20" name="文本框 19"/>
          <p:cNvSpPr txBox="1"/>
          <p:nvPr/>
        </p:nvSpPr>
        <p:spPr>
          <a:xfrm>
            <a:off x="9745980" y="6317615"/>
            <a:ext cx="10576560" cy="521970"/>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1. Experimental Details</a:t>
            </a:r>
            <a:endParaRPr lang="zh-CN" altLang="zh-CN" sz="2800" b="1" cap="small" dirty="0">
              <a:latin typeface="Times New Roman" panose="02020603050405020304" pitchFamily="18" charset="0"/>
              <a:cs typeface="Times New Roman" panose="02020603050405020304" pitchFamily="18" charset="0"/>
            </a:endParaRPr>
          </a:p>
        </p:txBody>
      </p:sp>
      <p:sp>
        <p:nvSpPr>
          <p:cNvPr id="72" name="文本框 71"/>
          <p:cNvSpPr txBox="1"/>
          <p:nvPr/>
        </p:nvSpPr>
        <p:spPr>
          <a:xfrm>
            <a:off x="17931765" y="813435"/>
            <a:ext cx="7658100" cy="1108075"/>
          </a:xfrm>
          <a:prstGeom prst="rect">
            <a:avLst/>
          </a:prstGeom>
          <a:noFill/>
        </p:spPr>
        <p:txBody>
          <a:bodyPr wrap="square" rtlCol="0">
            <a:spAutoFit/>
          </a:bodyPr>
          <a:lstStyle/>
          <a:p>
            <a:pPr algn="ctr"/>
            <a:r>
              <a:rPr lang="zh-CN" altLang="en-US" sz="6605" dirty="0">
                <a:latin typeface="Times New Roman" panose="02020603050405020304" pitchFamily="18" charset="0"/>
                <a:cs typeface="Times New Roman" panose="02020603050405020304" pitchFamily="18" charset="0"/>
              </a:rPr>
              <a:t>Mon-Mo-Po1.09-01</a:t>
            </a:r>
            <a:endParaRPr lang="zh-CN" altLang="en-US" sz="6605"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70" y="-104775"/>
            <a:ext cx="11167110" cy="3548380"/>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22421" b="19915"/>
          <a:stretch>
            <a:fillRect/>
          </a:stretch>
        </p:blipFill>
        <p:spPr>
          <a:xfrm>
            <a:off x="31738570" y="29845"/>
            <a:ext cx="12113260" cy="2534920"/>
          </a:xfrm>
          <a:prstGeom prst="rect">
            <a:avLst/>
          </a:prstGeom>
        </p:spPr>
      </p:pic>
      <p:sp>
        <p:nvSpPr>
          <p:cNvPr id="53" name="文本框 52"/>
          <p:cNvSpPr txBox="1"/>
          <p:nvPr/>
        </p:nvSpPr>
        <p:spPr>
          <a:xfrm>
            <a:off x="19944129" y="6339946"/>
            <a:ext cx="6952357" cy="521970"/>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2.</a:t>
            </a:r>
            <a:r>
              <a:rPr lang="en-US" altLang="zh-CN" sz="2800" b="1" cap="small" dirty="0">
                <a:latin typeface="Times New Roman" panose="02020603050405020304" pitchFamily="18" charset="0"/>
                <a:cs typeface="Times New Roman" panose="02020603050405020304" pitchFamily="18" charset="0"/>
              </a:rPr>
              <a:t> </a:t>
            </a:r>
            <a:r>
              <a:rPr lang="en-US" altLang="zh-CN" sz="2800" b="1">
                <a:sym typeface="+mn-ea"/>
              </a:rPr>
              <a:t>Experimental measurement result</a:t>
            </a:r>
            <a:endParaRPr lang="zh-CN" altLang="zh-CN" sz="2800" b="1" cap="small"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9674225" y="12204065"/>
            <a:ext cx="10056495" cy="1445260"/>
          </a:xfrm>
          <a:prstGeom prst="rect">
            <a:avLst/>
          </a:prstGeom>
          <a:noFill/>
        </p:spPr>
        <p:txBody>
          <a:bodyPr wrap="square" rtlCol="0">
            <a:spAutoFit/>
          </a:bodyPr>
          <a:p>
            <a:pPr algn="ctr"/>
            <a:r>
              <a:rPr lang="en-US" altLang="zh-CN" sz="2800">
                <a:sym typeface="+mn-ea"/>
              </a:rPr>
              <a:t>Figure1. The manufacturing process of the superconducting tape stack module. (a) 12mm wide commercial superconducting tape. (b) Cut into pieces. (c) Stacking. (d) Tape stack container. (e) Filling</a:t>
            </a:r>
            <a:r>
              <a:rPr lang="en-US" altLang="zh-CN" sz="3200">
                <a:sym typeface="+mn-ea"/>
              </a:rPr>
              <a:t>.</a:t>
            </a:r>
            <a:endParaRPr lang="zh-CN" altLang="en-US" sz="3200"/>
          </a:p>
        </p:txBody>
      </p:sp>
      <p:pic>
        <p:nvPicPr>
          <p:cNvPr id="30" name="图片 29" descr="TAPE"/>
          <p:cNvPicPr>
            <a:picLocks noChangeAspect="1"/>
          </p:cNvPicPr>
          <p:nvPr/>
        </p:nvPicPr>
        <p:blipFill>
          <a:blip r:embed="rId4"/>
          <a:stretch>
            <a:fillRect/>
          </a:stretch>
        </p:blipFill>
        <p:spPr>
          <a:xfrm>
            <a:off x="9745980" y="6839585"/>
            <a:ext cx="9558655" cy="4965700"/>
          </a:xfrm>
          <a:prstGeom prst="rect">
            <a:avLst/>
          </a:prstGeom>
        </p:spPr>
      </p:pic>
      <p:pic>
        <p:nvPicPr>
          <p:cNvPr id="32" name="图片 31" descr="图片7"/>
          <p:cNvPicPr>
            <a:picLocks noChangeAspect="1"/>
          </p:cNvPicPr>
          <p:nvPr/>
        </p:nvPicPr>
        <p:blipFill>
          <a:blip r:embed="rId5"/>
          <a:stretch>
            <a:fillRect/>
          </a:stretch>
        </p:blipFill>
        <p:spPr>
          <a:xfrm>
            <a:off x="9673590" y="13955395"/>
            <a:ext cx="9631045" cy="6108065"/>
          </a:xfrm>
          <a:prstGeom prst="rect">
            <a:avLst/>
          </a:prstGeom>
        </p:spPr>
      </p:pic>
      <p:sp>
        <p:nvSpPr>
          <p:cNvPr id="36" name="文本框 35"/>
          <p:cNvSpPr txBox="1"/>
          <p:nvPr/>
        </p:nvSpPr>
        <p:spPr>
          <a:xfrm>
            <a:off x="9674225" y="20477480"/>
            <a:ext cx="9912985" cy="1383665"/>
          </a:xfrm>
          <a:prstGeom prst="rect">
            <a:avLst/>
          </a:prstGeom>
          <a:noFill/>
        </p:spPr>
        <p:txBody>
          <a:bodyPr wrap="square" rtlCol="0">
            <a:spAutoFit/>
          </a:bodyPr>
          <a:p>
            <a:pPr algn="ctr"/>
            <a:r>
              <a:rPr lang="en-US" altLang="zh-CN" sz="2800">
                <a:sym typeface="+mn-ea"/>
              </a:rPr>
              <a:t>Figure2. (a) Levitation force measuring device;field cooling magnetization;  (b-d)Tape stack magnet levitation rotary friction coefficient measuring device;field cooling magnetization; </a:t>
            </a:r>
            <a:endParaRPr lang="en-US" altLang="zh-CN" sz="2800">
              <a:sym typeface="+mn-ea"/>
            </a:endParaRPr>
          </a:p>
        </p:txBody>
      </p:sp>
      <p:sp>
        <p:nvSpPr>
          <p:cNvPr id="37" name="文本框 36"/>
          <p:cNvSpPr txBox="1"/>
          <p:nvPr/>
        </p:nvSpPr>
        <p:spPr>
          <a:xfrm>
            <a:off x="10754360" y="9061450"/>
            <a:ext cx="826135" cy="521970"/>
          </a:xfrm>
          <a:prstGeom prst="rect">
            <a:avLst/>
          </a:prstGeom>
          <a:noFill/>
        </p:spPr>
        <p:txBody>
          <a:bodyPr wrap="square" rtlCol="0">
            <a:spAutoFit/>
          </a:bodyPr>
          <a:p>
            <a:r>
              <a:rPr lang="en-US" altLang="zh-CN" sz="2800"/>
              <a:t>a</a:t>
            </a:r>
            <a:endParaRPr lang="en-US" altLang="zh-CN" sz="2800"/>
          </a:p>
        </p:txBody>
      </p:sp>
      <p:sp>
        <p:nvSpPr>
          <p:cNvPr id="38" name="文本框 37"/>
          <p:cNvSpPr txBox="1"/>
          <p:nvPr/>
        </p:nvSpPr>
        <p:spPr>
          <a:xfrm>
            <a:off x="13475970" y="9061450"/>
            <a:ext cx="661035" cy="521970"/>
          </a:xfrm>
          <a:prstGeom prst="rect">
            <a:avLst/>
          </a:prstGeom>
          <a:noFill/>
        </p:spPr>
        <p:txBody>
          <a:bodyPr wrap="square" rtlCol="0">
            <a:spAutoFit/>
          </a:bodyPr>
          <a:p>
            <a:r>
              <a:rPr lang="en-US" altLang="zh-CN" sz="2800"/>
              <a:t>b</a:t>
            </a:r>
            <a:endParaRPr lang="en-US" altLang="zh-CN" sz="2800"/>
          </a:p>
        </p:txBody>
      </p:sp>
      <p:sp>
        <p:nvSpPr>
          <p:cNvPr id="39" name="文本框 38"/>
          <p:cNvSpPr txBox="1"/>
          <p:nvPr/>
        </p:nvSpPr>
        <p:spPr>
          <a:xfrm>
            <a:off x="15652750" y="9061450"/>
            <a:ext cx="826135" cy="521970"/>
          </a:xfrm>
          <a:prstGeom prst="rect">
            <a:avLst/>
          </a:prstGeom>
          <a:noFill/>
        </p:spPr>
        <p:txBody>
          <a:bodyPr wrap="square" rtlCol="0">
            <a:spAutoFit/>
          </a:bodyPr>
          <a:p>
            <a:r>
              <a:rPr lang="en-US" altLang="zh-CN" sz="2800"/>
              <a:t>c</a:t>
            </a:r>
            <a:endParaRPr lang="en-US" altLang="zh-CN" sz="2800"/>
          </a:p>
        </p:txBody>
      </p:sp>
      <p:sp>
        <p:nvSpPr>
          <p:cNvPr id="40" name="文本框 39"/>
          <p:cNvSpPr txBox="1"/>
          <p:nvPr/>
        </p:nvSpPr>
        <p:spPr>
          <a:xfrm>
            <a:off x="18745200" y="9061450"/>
            <a:ext cx="559435" cy="521970"/>
          </a:xfrm>
          <a:prstGeom prst="rect">
            <a:avLst/>
          </a:prstGeom>
          <a:noFill/>
        </p:spPr>
        <p:txBody>
          <a:bodyPr wrap="square" rtlCol="0">
            <a:spAutoFit/>
          </a:bodyPr>
          <a:p>
            <a:r>
              <a:rPr lang="en-US" altLang="zh-CN" sz="2800"/>
              <a:t>d</a:t>
            </a:r>
            <a:endParaRPr lang="en-US" altLang="zh-CN" sz="2800"/>
          </a:p>
        </p:txBody>
      </p:sp>
      <p:sp>
        <p:nvSpPr>
          <p:cNvPr id="41" name="文本框 40"/>
          <p:cNvSpPr txBox="1"/>
          <p:nvPr/>
        </p:nvSpPr>
        <p:spPr>
          <a:xfrm>
            <a:off x="15207615" y="11805285"/>
            <a:ext cx="825500" cy="521970"/>
          </a:xfrm>
          <a:prstGeom prst="rect">
            <a:avLst/>
          </a:prstGeom>
          <a:noFill/>
        </p:spPr>
        <p:txBody>
          <a:bodyPr wrap="square" rtlCol="0">
            <a:spAutoFit/>
          </a:bodyPr>
          <a:p>
            <a:r>
              <a:rPr lang="en-US" altLang="zh-CN" sz="2800"/>
              <a:t>e</a:t>
            </a:r>
            <a:endParaRPr lang="en-US" altLang="zh-CN" sz="2800"/>
          </a:p>
        </p:txBody>
      </p:sp>
      <p:sp>
        <p:nvSpPr>
          <p:cNvPr id="42" name="文本框 41"/>
          <p:cNvSpPr txBox="1"/>
          <p:nvPr/>
        </p:nvSpPr>
        <p:spPr>
          <a:xfrm>
            <a:off x="11966575" y="16697960"/>
            <a:ext cx="826135" cy="521970"/>
          </a:xfrm>
          <a:prstGeom prst="rect">
            <a:avLst/>
          </a:prstGeom>
          <a:noFill/>
        </p:spPr>
        <p:txBody>
          <a:bodyPr wrap="square" rtlCol="0">
            <a:spAutoFit/>
          </a:bodyPr>
          <a:p>
            <a:r>
              <a:rPr lang="en-US" altLang="zh-CN" sz="2800"/>
              <a:t>a</a:t>
            </a:r>
            <a:endParaRPr lang="en-US" altLang="zh-CN" sz="2800"/>
          </a:p>
        </p:txBody>
      </p:sp>
      <p:sp>
        <p:nvSpPr>
          <p:cNvPr id="43" name="文本框 42"/>
          <p:cNvSpPr txBox="1"/>
          <p:nvPr/>
        </p:nvSpPr>
        <p:spPr>
          <a:xfrm>
            <a:off x="16859250" y="16697960"/>
            <a:ext cx="661035" cy="521970"/>
          </a:xfrm>
          <a:prstGeom prst="rect">
            <a:avLst/>
          </a:prstGeom>
          <a:noFill/>
        </p:spPr>
        <p:txBody>
          <a:bodyPr wrap="square" rtlCol="0">
            <a:spAutoFit/>
          </a:bodyPr>
          <a:p>
            <a:r>
              <a:rPr lang="en-US" altLang="zh-CN" sz="2800"/>
              <a:t>b</a:t>
            </a:r>
            <a:endParaRPr lang="en-US" altLang="zh-CN" sz="2800"/>
          </a:p>
        </p:txBody>
      </p:sp>
      <p:sp>
        <p:nvSpPr>
          <p:cNvPr id="45" name="文本框 44"/>
          <p:cNvSpPr txBox="1"/>
          <p:nvPr/>
        </p:nvSpPr>
        <p:spPr>
          <a:xfrm>
            <a:off x="11140440" y="20063460"/>
            <a:ext cx="826135" cy="521970"/>
          </a:xfrm>
          <a:prstGeom prst="rect">
            <a:avLst/>
          </a:prstGeom>
          <a:noFill/>
        </p:spPr>
        <p:txBody>
          <a:bodyPr wrap="square" rtlCol="0">
            <a:spAutoFit/>
          </a:bodyPr>
          <a:p>
            <a:r>
              <a:rPr lang="en-US" altLang="zh-CN" sz="2800"/>
              <a:t>c</a:t>
            </a:r>
            <a:endParaRPr lang="en-US" altLang="zh-CN" sz="2800"/>
          </a:p>
        </p:txBody>
      </p:sp>
      <p:sp>
        <p:nvSpPr>
          <p:cNvPr id="47" name="文本框 46"/>
          <p:cNvSpPr txBox="1"/>
          <p:nvPr/>
        </p:nvSpPr>
        <p:spPr>
          <a:xfrm>
            <a:off x="16478885" y="20063460"/>
            <a:ext cx="1452880" cy="521970"/>
          </a:xfrm>
          <a:prstGeom prst="rect">
            <a:avLst/>
          </a:prstGeom>
          <a:noFill/>
        </p:spPr>
        <p:txBody>
          <a:bodyPr wrap="square" rtlCol="0">
            <a:spAutoFit/>
          </a:bodyPr>
          <a:p>
            <a:r>
              <a:rPr lang="en-US" altLang="zh-CN" sz="2800"/>
              <a:t>d</a:t>
            </a:r>
            <a:endParaRPr lang="en-US" altLang="zh-CN" sz="2800"/>
          </a:p>
        </p:txBody>
      </p:sp>
      <p:sp>
        <p:nvSpPr>
          <p:cNvPr id="48" name="文本框 47"/>
          <p:cNvSpPr txBox="1"/>
          <p:nvPr/>
        </p:nvSpPr>
        <p:spPr>
          <a:xfrm>
            <a:off x="19944080" y="13649325"/>
            <a:ext cx="9002395" cy="953135"/>
          </a:xfrm>
          <a:prstGeom prst="rect">
            <a:avLst/>
          </a:prstGeom>
          <a:noFill/>
        </p:spPr>
        <p:txBody>
          <a:bodyPr wrap="square" rtlCol="0">
            <a:spAutoFit/>
          </a:bodyPr>
          <a:p>
            <a:pPr algn="ctr"/>
            <a:r>
              <a:rPr lang="en-US" sz="2800">
                <a:sym typeface="+mn-ea"/>
              </a:rPr>
              <a:t>Figure3. </a:t>
            </a:r>
            <a:r>
              <a:rPr lang="en-US" altLang="zh-CN" sz="2800">
                <a:sym typeface="+mn-ea"/>
              </a:rPr>
              <a:t>Levitation force measurement results of stacked modules with different stack composition   </a:t>
            </a:r>
            <a:endParaRPr lang="en-US" sz="2800"/>
          </a:p>
        </p:txBody>
      </p:sp>
      <p:sp>
        <p:nvSpPr>
          <p:cNvPr id="70" name="文本框 69"/>
          <p:cNvSpPr txBox="1"/>
          <p:nvPr/>
        </p:nvSpPr>
        <p:spPr>
          <a:xfrm>
            <a:off x="20265390" y="20692745"/>
            <a:ext cx="8646160" cy="953135"/>
          </a:xfrm>
          <a:prstGeom prst="rect">
            <a:avLst/>
          </a:prstGeom>
          <a:noFill/>
        </p:spPr>
        <p:txBody>
          <a:bodyPr wrap="square" rtlCol="0">
            <a:spAutoFit/>
          </a:bodyPr>
          <a:p>
            <a:pPr algn="ctr"/>
            <a:r>
              <a:rPr lang="en-US" altLang="zh-CN" sz="2800">
                <a:sym typeface="+mn-ea"/>
              </a:rPr>
              <a:t>Figure4. Levitation stiffness measurement results of stacked modules with different stack composition  </a:t>
            </a:r>
            <a:endParaRPr lang="zh-CN" altLang="en-US"/>
          </a:p>
        </p:txBody>
      </p:sp>
      <p:grpSp>
        <p:nvGrpSpPr>
          <p:cNvPr id="83" name="组合 82"/>
          <p:cNvGrpSpPr/>
          <p:nvPr/>
        </p:nvGrpSpPr>
        <p:grpSpPr>
          <a:xfrm>
            <a:off x="29587190" y="6839585"/>
            <a:ext cx="8888095" cy="4873854"/>
            <a:chOff x="49123" y="10771"/>
            <a:chExt cx="16719" cy="8822"/>
          </a:xfrm>
        </p:grpSpPr>
        <p:pic>
          <p:nvPicPr>
            <p:cNvPr id="73" name="图片 72" descr="L1"/>
            <p:cNvPicPr>
              <a:picLocks noChangeAspect="1"/>
            </p:cNvPicPr>
            <p:nvPr/>
          </p:nvPicPr>
          <p:blipFill>
            <a:blip r:embed="rId6"/>
            <a:stretch>
              <a:fillRect/>
            </a:stretch>
          </p:blipFill>
          <p:spPr>
            <a:xfrm>
              <a:off x="49123" y="10771"/>
              <a:ext cx="16719" cy="8822"/>
            </a:xfrm>
            <a:prstGeom prst="rect">
              <a:avLst/>
            </a:prstGeom>
          </p:spPr>
        </p:pic>
        <p:sp>
          <p:nvSpPr>
            <p:cNvPr id="79" name="文本框 78"/>
            <p:cNvSpPr txBox="1"/>
            <p:nvPr/>
          </p:nvSpPr>
          <p:spPr>
            <a:xfrm>
              <a:off x="52158" y="11308"/>
              <a:ext cx="2831" cy="945"/>
            </a:xfrm>
            <a:prstGeom prst="rect">
              <a:avLst/>
            </a:prstGeom>
            <a:noFill/>
          </p:spPr>
          <p:txBody>
            <a:bodyPr wrap="square" rtlCol="0">
              <a:spAutoFit/>
            </a:bodyPr>
            <a:p>
              <a:r>
                <a:rPr lang="en-US" altLang="zh-CN" sz="2800"/>
                <a:t>20 layers</a:t>
              </a:r>
              <a:endParaRPr lang="en-US" altLang="zh-CN" sz="2800"/>
            </a:p>
          </p:txBody>
        </p:sp>
        <p:sp>
          <p:nvSpPr>
            <p:cNvPr id="80" name="文本框 79"/>
            <p:cNvSpPr txBox="1"/>
            <p:nvPr/>
          </p:nvSpPr>
          <p:spPr>
            <a:xfrm>
              <a:off x="50779" y="17769"/>
              <a:ext cx="2831" cy="945"/>
            </a:xfrm>
            <a:prstGeom prst="rect">
              <a:avLst/>
            </a:prstGeom>
            <a:noFill/>
          </p:spPr>
          <p:txBody>
            <a:bodyPr wrap="square" rtlCol="0">
              <a:spAutoFit/>
            </a:bodyPr>
            <a:p>
              <a:r>
                <a:rPr lang="en-US" altLang="zh-CN" sz="2800"/>
                <a:t>30 layers</a:t>
              </a:r>
              <a:endParaRPr lang="en-US" altLang="zh-CN" sz="2800"/>
            </a:p>
          </p:txBody>
        </p:sp>
        <p:sp>
          <p:nvSpPr>
            <p:cNvPr id="81" name="文本框 80"/>
            <p:cNvSpPr txBox="1"/>
            <p:nvPr/>
          </p:nvSpPr>
          <p:spPr>
            <a:xfrm>
              <a:off x="58994" y="13448"/>
              <a:ext cx="2831" cy="945"/>
            </a:xfrm>
            <a:prstGeom prst="rect">
              <a:avLst/>
            </a:prstGeom>
            <a:noFill/>
          </p:spPr>
          <p:txBody>
            <a:bodyPr wrap="square" rtlCol="0">
              <a:spAutoFit/>
            </a:bodyPr>
            <a:p>
              <a:r>
                <a:rPr lang="en-US" altLang="zh-CN" sz="2800"/>
                <a:t>50 layers</a:t>
              </a:r>
              <a:endParaRPr lang="en-US" altLang="zh-CN" sz="2800"/>
            </a:p>
          </p:txBody>
        </p:sp>
        <p:sp>
          <p:nvSpPr>
            <p:cNvPr id="82" name="文本框 81"/>
            <p:cNvSpPr txBox="1"/>
            <p:nvPr/>
          </p:nvSpPr>
          <p:spPr>
            <a:xfrm>
              <a:off x="60677" y="16192"/>
              <a:ext cx="2831" cy="945"/>
            </a:xfrm>
            <a:prstGeom prst="rect">
              <a:avLst/>
            </a:prstGeom>
            <a:noFill/>
          </p:spPr>
          <p:txBody>
            <a:bodyPr wrap="square" rtlCol="0">
              <a:spAutoFit/>
            </a:bodyPr>
            <a:p>
              <a:r>
                <a:rPr lang="en-US" altLang="zh-CN" sz="2800"/>
                <a:t>80 layers</a:t>
              </a:r>
              <a:endParaRPr lang="en-US" altLang="zh-CN" sz="2800"/>
            </a:p>
          </p:txBody>
        </p:sp>
      </p:grpSp>
      <p:grpSp>
        <p:nvGrpSpPr>
          <p:cNvPr id="86" name="组合 85"/>
          <p:cNvGrpSpPr/>
          <p:nvPr/>
        </p:nvGrpSpPr>
        <p:grpSpPr>
          <a:xfrm>
            <a:off x="38783444" y="6863282"/>
            <a:ext cx="4664075" cy="4850130"/>
            <a:chOff x="46683" y="20015"/>
            <a:chExt cx="7804" cy="7517"/>
          </a:xfrm>
        </p:grpSpPr>
        <p:pic>
          <p:nvPicPr>
            <p:cNvPr id="76" name="图片 75" descr="L3"/>
            <p:cNvPicPr>
              <a:picLocks noChangeAspect="1"/>
            </p:cNvPicPr>
            <p:nvPr/>
          </p:nvPicPr>
          <p:blipFill>
            <a:blip r:embed="rId7"/>
            <a:stretch>
              <a:fillRect/>
            </a:stretch>
          </p:blipFill>
          <p:spPr>
            <a:xfrm>
              <a:off x="46683" y="20015"/>
              <a:ext cx="7804" cy="7517"/>
            </a:xfrm>
            <a:prstGeom prst="rect">
              <a:avLst/>
            </a:prstGeom>
          </p:spPr>
        </p:pic>
        <p:sp>
          <p:nvSpPr>
            <p:cNvPr id="84" name="文本框 83"/>
            <p:cNvSpPr txBox="1"/>
            <p:nvPr/>
          </p:nvSpPr>
          <p:spPr>
            <a:xfrm>
              <a:off x="48390" y="21977"/>
              <a:ext cx="2831" cy="809"/>
            </a:xfrm>
            <a:prstGeom prst="rect">
              <a:avLst/>
            </a:prstGeom>
            <a:noFill/>
          </p:spPr>
          <p:txBody>
            <a:bodyPr wrap="square" rtlCol="0">
              <a:spAutoFit/>
            </a:bodyPr>
            <a:p>
              <a:r>
                <a:rPr lang="en-US" altLang="zh-CN" sz="2800"/>
                <a:t>30 layers</a:t>
              </a:r>
              <a:endParaRPr lang="en-US" altLang="zh-CN" sz="2800"/>
            </a:p>
          </p:txBody>
        </p:sp>
        <p:sp>
          <p:nvSpPr>
            <p:cNvPr id="85" name="文本框 84"/>
            <p:cNvSpPr txBox="1"/>
            <p:nvPr/>
          </p:nvSpPr>
          <p:spPr>
            <a:xfrm>
              <a:off x="49982" y="23986"/>
              <a:ext cx="2831" cy="809"/>
            </a:xfrm>
            <a:prstGeom prst="rect">
              <a:avLst/>
            </a:prstGeom>
            <a:noFill/>
          </p:spPr>
          <p:txBody>
            <a:bodyPr wrap="square" rtlCol="0">
              <a:spAutoFit/>
            </a:bodyPr>
            <a:p>
              <a:r>
                <a:rPr lang="en-US" altLang="zh-CN" sz="2800"/>
                <a:t>50 layers</a:t>
              </a:r>
              <a:endParaRPr lang="en-US" altLang="zh-CN" sz="2800"/>
            </a:p>
          </p:txBody>
        </p:sp>
      </p:grpSp>
      <p:grpSp>
        <p:nvGrpSpPr>
          <p:cNvPr id="93" name="组合 92"/>
          <p:cNvGrpSpPr/>
          <p:nvPr/>
        </p:nvGrpSpPr>
        <p:grpSpPr>
          <a:xfrm>
            <a:off x="29624655" y="11940540"/>
            <a:ext cx="4344035" cy="4235450"/>
            <a:chOff x="56122" y="19871"/>
            <a:chExt cx="7761" cy="7516"/>
          </a:xfrm>
        </p:grpSpPr>
        <p:pic>
          <p:nvPicPr>
            <p:cNvPr id="78" name="图片 77" descr="L4"/>
            <p:cNvPicPr>
              <a:picLocks noChangeAspect="1"/>
            </p:cNvPicPr>
            <p:nvPr/>
          </p:nvPicPr>
          <p:blipFill>
            <a:blip r:embed="rId8"/>
            <a:stretch>
              <a:fillRect/>
            </a:stretch>
          </p:blipFill>
          <p:spPr>
            <a:xfrm>
              <a:off x="56122" y="19871"/>
              <a:ext cx="7761" cy="7516"/>
            </a:xfrm>
            <a:prstGeom prst="rect">
              <a:avLst/>
            </a:prstGeom>
          </p:spPr>
        </p:pic>
        <p:sp>
          <p:nvSpPr>
            <p:cNvPr id="87" name="文本框 86"/>
            <p:cNvSpPr txBox="1"/>
            <p:nvPr/>
          </p:nvSpPr>
          <p:spPr>
            <a:xfrm>
              <a:off x="59866" y="20760"/>
              <a:ext cx="2831" cy="926"/>
            </a:xfrm>
            <a:prstGeom prst="rect">
              <a:avLst/>
            </a:prstGeom>
            <a:noFill/>
          </p:spPr>
          <p:txBody>
            <a:bodyPr wrap="square" rtlCol="0">
              <a:spAutoFit/>
            </a:bodyPr>
            <a:p>
              <a:r>
                <a:rPr lang="en-US" altLang="zh-CN" sz="2800"/>
                <a:t>10 layers</a:t>
              </a:r>
              <a:endParaRPr lang="en-US" altLang="zh-CN" sz="2800"/>
            </a:p>
          </p:txBody>
        </p:sp>
        <p:sp>
          <p:nvSpPr>
            <p:cNvPr id="88" name="文本框 87"/>
            <p:cNvSpPr txBox="1"/>
            <p:nvPr/>
          </p:nvSpPr>
          <p:spPr>
            <a:xfrm>
              <a:off x="57485" y="25474"/>
              <a:ext cx="2831" cy="926"/>
            </a:xfrm>
            <a:prstGeom prst="rect">
              <a:avLst/>
            </a:prstGeom>
            <a:noFill/>
          </p:spPr>
          <p:txBody>
            <a:bodyPr wrap="square" rtlCol="0">
              <a:spAutoFit/>
            </a:bodyPr>
            <a:p>
              <a:r>
                <a:rPr lang="en-US" altLang="zh-CN" sz="2800"/>
                <a:t>20 layers</a:t>
              </a:r>
              <a:endParaRPr lang="en-US" altLang="zh-CN" sz="2800"/>
            </a:p>
          </p:txBody>
        </p:sp>
      </p:grpSp>
      <p:sp>
        <p:nvSpPr>
          <p:cNvPr id="89" name="文本框 88"/>
          <p:cNvSpPr txBox="1"/>
          <p:nvPr/>
        </p:nvSpPr>
        <p:spPr>
          <a:xfrm>
            <a:off x="34251265" y="11805920"/>
            <a:ext cx="399415" cy="521970"/>
          </a:xfrm>
          <a:prstGeom prst="rect">
            <a:avLst/>
          </a:prstGeom>
          <a:noFill/>
        </p:spPr>
        <p:txBody>
          <a:bodyPr wrap="square" rtlCol="0">
            <a:spAutoFit/>
          </a:bodyPr>
          <a:p>
            <a:r>
              <a:rPr lang="en-US" altLang="zh-CN" sz="2800"/>
              <a:t>a</a:t>
            </a:r>
            <a:endParaRPr lang="en-US" altLang="zh-CN" sz="2800"/>
          </a:p>
        </p:txBody>
      </p:sp>
      <p:sp>
        <p:nvSpPr>
          <p:cNvPr id="90" name="文本框 89"/>
          <p:cNvSpPr txBox="1"/>
          <p:nvPr/>
        </p:nvSpPr>
        <p:spPr>
          <a:xfrm>
            <a:off x="40784780" y="11713210"/>
            <a:ext cx="661035" cy="521970"/>
          </a:xfrm>
          <a:prstGeom prst="rect">
            <a:avLst/>
          </a:prstGeom>
          <a:noFill/>
        </p:spPr>
        <p:txBody>
          <a:bodyPr wrap="square" rtlCol="0">
            <a:spAutoFit/>
          </a:bodyPr>
          <a:p>
            <a:r>
              <a:rPr lang="en-US" altLang="zh-CN" sz="2800"/>
              <a:t>b</a:t>
            </a:r>
            <a:endParaRPr lang="en-US" altLang="zh-CN" sz="2800"/>
          </a:p>
        </p:txBody>
      </p:sp>
      <p:sp>
        <p:nvSpPr>
          <p:cNvPr id="91" name="文本框 90"/>
          <p:cNvSpPr txBox="1"/>
          <p:nvPr/>
        </p:nvSpPr>
        <p:spPr>
          <a:xfrm>
            <a:off x="31540450" y="16175990"/>
            <a:ext cx="826135" cy="521970"/>
          </a:xfrm>
          <a:prstGeom prst="rect">
            <a:avLst/>
          </a:prstGeom>
          <a:noFill/>
        </p:spPr>
        <p:txBody>
          <a:bodyPr wrap="square" rtlCol="0">
            <a:spAutoFit/>
          </a:bodyPr>
          <a:p>
            <a:r>
              <a:rPr lang="en-US" altLang="zh-CN" sz="2800"/>
              <a:t>c</a:t>
            </a:r>
            <a:endParaRPr lang="en-US" altLang="zh-CN" sz="2800"/>
          </a:p>
        </p:txBody>
      </p:sp>
      <p:sp>
        <p:nvSpPr>
          <p:cNvPr id="92" name="文本框 91"/>
          <p:cNvSpPr txBox="1"/>
          <p:nvPr/>
        </p:nvSpPr>
        <p:spPr>
          <a:xfrm>
            <a:off x="34834195" y="12743815"/>
            <a:ext cx="8206105" cy="3538220"/>
          </a:xfrm>
          <a:prstGeom prst="rect">
            <a:avLst/>
          </a:prstGeom>
          <a:noFill/>
        </p:spPr>
        <p:txBody>
          <a:bodyPr wrap="square" rtlCol="0">
            <a:spAutoFit/>
          </a:bodyPr>
          <a:p>
            <a:r>
              <a:rPr lang="en-US" altLang="zh-CN" sz="2800"/>
              <a:t>Figure5.</a:t>
            </a:r>
            <a:endParaRPr lang="en-US" altLang="zh-CN" sz="2800"/>
          </a:p>
          <a:p>
            <a:r>
              <a:rPr lang="en-US" altLang="zh-CN" sz="2800"/>
              <a:t>(a)Levitation rotational friction coefficient of different layers of module 1</a:t>
            </a:r>
            <a:r>
              <a:rPr lang="zh-CN" altLang="en-US" sz="2800"/>
              <a:t>；</a:t>
            </a:r>
            <a:endParaRPr lang="en-US" altLang="zh-CN" sz="2800"/>
          </a:p>
          <a:p>
            <a:r>
              <a:rPr lang="en-US" altLang="zh-CN" sz="2800"/>
              <a:t>(b)Levitation rotational friction coefficient of different layers of module 3</a:t>
            </a:r>
            <a:r>
              <a:rPr lang="zh-CN" altLang="en-US" sz="2800"/>
              <a:t>；</a:t>
            </a:r>
            <a:endParaRPr lang="zh-CN" altLang="en-US" sz="2800"/>
          </a:p>
          <a:p>
            <a:r>
              <a:rPr lang="en-US" altLang="zh-CN" sz="2800"/>
              <a:t>(c)Levitation rotational friction coefficient of different layers of module 4.</a:t>
            </a:r>
            <a:endParaRPr lang="en-US" altLang="zh-CN" sz="2800"/>
          </a:p>
          <a:p>
            <a:r>
              <a:rPr lang="en-US" altLang="zh-CN" sz="2800"/>
              <a:t>  </a:t>
            </a:r>
            <a:endParaRPr lang="en-US" altLang="zh-CN" sz="2800"/>
          </a:p>
        </p:txBody>
      </p:sp>
      <p:sp>
        <p:nvSpPr>
          <p:cNvPr id="24" name="文本框 23"/>
          <p:cNvSpPr txBox="1"/>
          <p:nvPr/>
        </p:nvSpPr>
        <p:spPr>
          <a:xfrm>
            <a:off x="29372560" y="17173575"/>
            <a:ext cx="14074775" cy="4399915"/>
          </a:xfrm>
          <a:prstGeom prst="rect">
            <a:avLst/>
          </a:prstGeom>
          <a:noFill/>
        </p:spPr>
        <p:txBody>
          <a:bodyPr wrap="square" rtlCol="0">
            <a:spAutoFit/>
          </a:bodyPr>
          <a:p>
            <a:pPr algn="just"/>
            <a:r>
              <a:rPr lang="zh-CN" altLang="en-US" sz="2800"/>
              <a:t>Figure 3 shows the variation in the levitation force of four superconducting tape stack modules. It can be seen from the figure that the levitation forces of the module 1、3 and 4 gradually improve with the increase of the layer, and the module 2 is an inclined stack, the levitation force is related to the inclination angle;</a:t>
            </a:r>
            <a:endParaRPr lang="zh-CN" altLang="en-US" sz="2800"/>
          </a:p>
          <a:p>
            <a:pPr algn="just"/>
            <a:r>
              <a:rPr lang="zh-CN" altLang="en-US" sz="2800"/>
              <a:t>Figure4 shows the levitation stiffness of four superconducting tape stack modules. The result shows that the stiffness of the four modules is positive, suggesting HTS tape stack module levitation system can achieve self-stabilizing balance by pinning properties.</a:t>
            </a:r>
            <a:endParaRPr lang="zh-CN" altLang="en-US" sz="2800"/>
          </a:p>
          <a:p>
            <a:pPr algn="just"/>
            <a:r>
              <a:rPr lang="zh-CN" altLang="en-US" sz="2800"/>
              <a:t>Figure 5 shows magnetic levitation rotational friction coefficients of module 1, 3, 4. It can be seen from the figure that order of magnitude of the minimum friction coefficient is </a:t>
            </a:r>
            <a:r>
              <a:rPr lang="zh-CN" altLang="en-US" sz="2800">
                <a:sym typeface="+mn-ea"/>
              </a:rPr>
              <a:t>10</a:t>
            </a:r>
            <a:r>
              <a:rPr lang="en-US" altLang="zh-CN" sz="2800" baseline="30000" dirty="0">
                <a:latin typeface="Times New Roman" panose="02020603050405020304" pitchFamily="18" charset="0"/>
                <a:cs typeface="Times New Roman" panose="02020603050405020304" pitchFamily="18" charset="0"/>
                <a:sym typeface="+mn-ea"/>
              </a:rPr>
              <a:t>-6</a:t>
            </a:r>
            <a:r>
              <a:rPr lang="zh-CN" altLang="en-US" sz="2800"/>
              <a:t> . Module 2 cannot achieve stable levitation.</a:t>
            </a:r>
            <a:endParaRPr lang="zh-CN" altLang="en-US" sz="2800"/>
          </a:p>
        </p:txBody>
      </p:sp>
      <p:grpSp>
        <p:nvGrpSpPr>
          <p:cNvPr id="55" name="组合 54"/>
          <p:cNvGrpSpPr/>
          <p:nvPr/>
        </p:nvGrpSpPr>
        <p:grpSpPr>
          <a:xfrm>
            <a:off x="20580350" y="7080885"/>
            <a:ext cx="7720330" cy="6568440"/>
            <a:chOff x="31407" y="10806"/>
            <a:chExt cx="14177" cy="10776"/>
          </a:xfrm>
        </p:grpSpPr>
        <p:pic>
          <p:nvPicPr>
            <p:cNvPr id="49" name="图片 48" descr="F1"/>
            <p:cNvPicPr>
              <a:picLocks noChangeAspect="1"/>
            </p:cNvPicPr>
            <p:nvPr/>
          </p:nvPicPr>
          <p:blipFill>
            <a:blip r:embed="rId9"/>
            <a:stretch>
              <a:fillRect/>
            </a:stretch>
          </p:blipFill>
          <p:spPr>
            <a:xfrm>
              <a:off x="31409" y="10806"/>
              <a:ext cx="7037" cy="5386"/>
            </a:xfrm>
            <a:prstGeom prst="rect">
              <a:avLst/>
            </a:prstGeom>
          </p:spPr>
        </p:pic>
        <p:pic>
          <p:nvPicPr>
            <p:cNvPr id="51" name="图片 50" descr="F2"/>
            <p:cNvPicPr>
              <a:picLocks noChangeAspect="1"/>
            </p:cNvPicPr>
            <p:nvPr/>
          </p:nvPicPr>
          <p:blipFill>
            <a:blip r:embed="rId10"/>
            <a:stretch>
              <a:fillRect/>
            </a:stretch>
          </p:blipFill>
          <p:spPr>
            <a:xfrm>
              <a:off x="38446" y="10807"/>
              <a:ext cx="7138" cy="5385"/>
            </a:xfrm>
            <a:prstGeom prst="rect">
              <a:avLst/>
            </a:prstGeom>
          </p:spPr>
        </p:pic>
        <p:pic>
          <p:nvPicPr>
            <p:cNvPr id="52" name="图片 51" descr="F3"/>
            <p:cNvPicPr>
              <a:picLocks noChangeAspect="1"/>
            </p:cNvPicPr>
            <p:nvPr/>
          </p:nvPicPr>
          <p:blipFill>
            <a:blip r:embed="rId11"/>
            <a:stretch>
              <a:fillRect/>
            </a:stretch>
          </p:blipFill>
          <p:spPr>
            <a:xfrm>
              <a:off x="31407" y="16196"/>
              <a:ext cx="7038" cy="5386"/>
            </a:xfrm>
            <a:prstGeom prst="rect">
              <a:avLst/>
            </a:prstGeom>
          </p:spPr>
        </p:pic>
        <p:pic>
          <p:nvPicPr>
            <p:cNvPr id="54" name="图片 53" descr="F4"/>
            <p:cNvPicPr>
              <a:picLocks noChangeAspect="1"/>
            </p:cNvPicPr>
            <p:nvPr/>
          </p:nvPicPr>
          <p:blipFill>
            <a:blip r:embed="rId12"/>
            <a:stretch>
              <a:fillRect/>
            </a:stretch>
          </p:blipFill>
          <p:spPr>
            <a:xfrm>
              <a:off x="38446" y="16196"/>
              <a:ext cx="7138" cy="5386"/>
            </a:xfrm>
            <a:prstGeom prst="rect">
              <a:avLst/>
            </a:prstGeom>
          </p:spPr>
        </p:pic>
      </p:grpSp>
      <p:pic>
        <p:nvPicPr>
          <p:cNvPr id="9" name="图片 8" descr="A1"/>
          <p:cNvPicPr>
            <a:picLocks noChangeAspect="1"/>
          </p:cNvPicPr>
          <p:nvPr/>
        </p:nvPicPr>
        <p:blipFill>
          <a:blip r:embed="rId13"/>
          <a:stretch>
            <a:fillRect/>
          </a:stretch>
        </p:blipFill>
        <p:spPr>
          <a:xfrm>
            <a:off x="20580350" y="14602460"/>
            <a:ext cx="3832860" cy="2949575"/>
          </a:xfrm>
          <a:prstGeom prst="rect">
            <a:avLst/>
          </a:prstGeom>
        </p:spPr>
      </p:pic>
      <p:pic>
        <p:nvPicPr>
          <p:cNvPr id="10" name="图片 9" descr="A2"/>
          <p:cNvPicPr>
            <a:picLocks noChangeAspect="1"/>
          </p:cNvPicPr>
          <p:nvPr/>
        </p:nvPicPr>
        <p:blipFill>
          <a:blip r:embed="rId14"/>
          <a:stretch>
            <a:fillRect/>
          </a:stretch>
        </p:blipFill>
        <p:spPr>
          <a:xfrm>
            <a:off x="24414480" y="14602460"/>
            <a:ext cx="3886200" cy="2950210"/>
          </a:xfrm>
          <a:prstGeom prst="rect">
            <a:avLst/>
          </a:prstGeom>
        </p:spPr>
      </p:pic>
      <p:pic>
        <p:nvPicPr>
          <p:cNvPr id="12" name="图片 11" descr="A4"/>
          <p:cNvPicPr>
            <a:picLocks noChangeAspect="1"/>
          </p:cNvPicPr>
          <p:nvPr/>
        </p:nvPicPr>
        <p:blipFill>
          <a:blip r:embed="rId15"/>
          <a:stretch>
            <a:fillRect/>
          </a:stretch>
        </p:blipFill>
        <p:spPr>
          <a:xfrm>
            <a:off x="24413845" y="17552035"/>
            <a:ext cx="3886835" cy="3032760"/>
          </a:xfrm>
          <a:prstGeom prst="rect">
            <a:avLst/>
          </a:prstGeom>
        </p:spPr>
      </p:pic>
      <p:grpSp>
        <p:nvGrpSpPr>
          <p:cNvPr id="22" name="组合 21"/>
          <p:cNvGrpSpPr/>
          <p:nvPr/>
        </p:nvGrpSpPr>
        <p:grpSpPr>
          <a:xfrm>
            <a:off x="20580350" y="14602460"/>
            <a:ext cx="7720330" cy="5982970"/>
            <a:chOff x="32410" y="22996"/>
            <a:chExt cx="12158" cy="9422"/>
          </a:xfrm>
        </p:grpSpPr>
        <p:pic>
          <p:nvPicPr>
            <p:cNvPr id="11" name="图片 10" descr="A3"/>
            <p:cNvPicPr>
              <a:picLocks noChangeAspect="1"/>
            </p:cNvPicPr>
            <p:nvPr/>
          </p:nvPicPr>
          <p:blipFill>
            <a:blip r:embed="rId16"/>
            <a:stretch>
              <a:fillRect/>
            </a:stretch>
          </p:blipFill>
          <p:spPr>
            <a:xfrm>
              <a:off x="32412" y="27560"/>
              <a:ext cx="6036" cy="4858"/>
            </a:xfrm>
            <a:prstGeom prst="rect">
              <a:avLst/>
            </a:prstGeom>
          </p:spPr>
        </p:pic>
        <p:pic>
          <p:nvPicPr>
            <p:cNvPr id="16" name="图片 15" descr="A1"/>
            <p:cNvPicPr>
              <a:picLocks noChangeAspect="1"/>
            </p:cNvPicPr>
            <p:nvPr/>
          </p:nvPicPr>
          <p:blipFill>
            <a:blip r:embed="rId13"/>
            <a:stretch>
              <a:fillRect/>
            </a:stretch>
          </p:blipFill>
          <p:spPr>
            <a:xfrm>
              <a:off x="32410" y="22996"/>
              <a:ext cx="6036" cy="4645"/>
            </a:xfrm>
            <a:prstGeom prst="rect">
              <a:avLst/>
            </a:prstGeom>
          </p:spPr>
        </p:pic>
        <p:pic>
          <p:nvPicPr>
            <p:cNvPr id="18" name="图片 17" descr="A2"/>
            <p:cNvPicPr>
              <a:picLocks noChangeAspect="1"/>
            </p:cNvPicPr>
            <p:nvPr/>
          </p:nvPicPr>
          <p:blipFill>
            <a:blip r:embed="rId14"/>
            <a:stretch>
              <a:fillRect/>
            </a:stretch>
          </p:blipFill>
          <p:spPr>
            <a:xfrm>
              <a:off x="38448" y="22996"/>
              <a:ext cx="6120" cy="4646"/>
            </a:xfrm>
            <a:prstGeom prst="rect">
              <a:avLst/>
            </a:prstGeom>
          </p:spPr>
        </p:pic>
        <p:pic>
          <p:nvPicPr>
            <p:cNvPr id="21" name="图片 20" descr="A4"/>
            <p:cNvPicPr>
              <a:picLocks noChangeAspect="1"/>
            </p:cNvPicPr>
            <p:nvPr/>
          </p:nvPicPr>
          <p:blipFill>
            <a:blip r:embed="rId15"/>
            <a:stretch>
              <a:fillRect/>
            </a:stretch>
          </p:blipFill>
          <p:spPr>
            <a:xfrm>
              <a:off x="38447" y="27641"/>
              <a:ext cx="6121" cy="4776"/>
            </a:xfrm>
            <a:prstGeom prst="rect">
              <a:avLst/>
            </a:prstGeom>
          </p:spPr>
        </p:pic>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3577</Words>
  <Application>WPS 演示</Application>
  <PresentationFormat>自定义</PresentationFormat>
  <Paragraphs>76</Paragraphs>
  <Slides>1</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Times New Roman</vt:lpstr>
      <vt:lpstr>Calibri</vt:lpstr>
      <vt:lpstr>微软雅黑</vt:lpstr>
      <vt:lpstr>Arial Unicode MS</vt:lpstr>
      <vt:lpstr>Calibri Light</vt:lpstr>
      <vt:lpstr>Office 主题</vt:lpstr>
      <vt:lpstr>PowerPoint 演示文稿</vt:lpstr>
    </vt:vector>
  </TitlesOfParts>
  <Company>Buaa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Spruce</dc:creator>
  <cp:lastModifiedBy>托雷斯•刘</cp:lastModifiedBy>
  <cp:revision>118</cp:revision>
  <dcterms:created xsi:type="dcterms:W3CDTF">2018-10-24T13:06:00Z</dcterms:created>
  <dcterms:modified xsi:type="dcterms:W3CDTF">2019-09-20T17:29:16Z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2052-11.1.0.9069</vt:lpwstr>
  </property>
</Properties>
</file>