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handoutMasterIdLst>
    <p:handoutMasterId r:id="rId4"/>
  </p:handoutMasterIdLst>
  <p:sldIdLst>
    <p:sldId id="257" r:id="rId2"/>
  </p:sldIdLst>
  <p:sldSz cx="51206400" cy="25171400"/>
  <p:notesSz cx="7099300" cy="10234613"/>
  <p:embeddedFontLst>
    <p:embeddedFont>
      <p:font typeface="Calibri" panose="020F0502020204030204" pitchFamily="34" charset="0"/>
      <p:regular r:id="rId5"/>
      <p:bold r:id="rId6"/>
      <p:italic r:id="rId7"/>
      <p:boldItalic r:id="rId8"/>
    </p:embeddedFont>
    <p:embeddedFont>
      <p:font typeface="Cambria Math" panose="02040503050406030204" pitchFamily="18" charset="0"/>
      <p:regular r:id="rId9"/>
    </p:embeddedFont>
  </p:embeddedFontLst>
  <p:defaultTextStyle>
    <a:defPPr>
      <a:defRPr lang="en-US"/>
    </a:defPPr>
    <a:lvl1pPr algn="l" rtl="0" eaLnBrk="0" fontAlgn="base" hangingPunct="0">
      <a:spcBef>
        <a:spcPct val="0"/>
      </a:spcBef>
      <a:spcAft>
        <a:spcPct val="0"/>
      </a:spcAft>
      <a:defRPr sz="86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86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86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86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8600" kern="1200">
        <a:solidFill>
          <a:schemeClr val="tx1"/>
        </a:solidFill>
        <a:latin typeface="Arial" panose="020B0604020202020204" pitchFamily="34" charset="0"/>
        <a:ea typeface="+mn-ea"/>
        <a:cs typeface="+mn-cs"/>
      </a:defRPr>
    </a:lvl5pPr>
    <a:lvl6pPr marL="2286000" algn="l" defTabSz="914400" rtl="0" eaLnBrk="1" latinLnBrk="0" hangingPunct="1">
      <a:defRPr sz="8600" kern="1200">
        <a:solidFill>
          <a:schemeClr val="tx1"/>
        </a:solidFill>
        <a:latin typeface="Arial" panose="020B0604020202020204" pitchFamily="34" charset="0"/>
        <a:ea typeface="+mn-ea"/>
        <a:cs typeface="+mn-cs"/>
      </a:defRPr>
    </a:lvl6pPr>
    <a:lvl7pPr marL="2743200" algn="l" defTabSz="914400" rtl="0" eaLnBrk="1" latinLnBrk="0" hangingPunct="1">
      <a:defRPr sz="8600" kern="1200">
        <a:solidFill>
          <a:schemeClr val="tx1"/>
        </a:solidFill>
        <a:latin typeface="Arial" panose="020B0604020202020204" pitchFamily="34" charset="0"/>
        <a:ea typeface="+mn-ea"/>
        <a:cs typeface="+mn-cs"/>
      </a:defRPr>
    </a:lvl7pPr>
    <a:lvl8pPr marL="3200400" algn="l" defTabSz="914400" rtl="0" eaLnBrk="1" latinLnBrk="0" hangingPunct="1">
      <a:defRPr sz="8600" kern="1200">
        <a:solidFill>
          <a:schemeClr val="tx1"/>
        </a:solidFill>
        <a:latin typeface="Arial" panose="020B0604020202020204" pitchFamily="34" charset="0"/>
        <a:ea typeface="+mn-ea"/>
        <a:cs typeface="+mn-cs"/>
      </a:defRPr>
    </a:lvl8pPr>
    <a:lvl9pPr marL="3657600" algn="l" defTabSz="914400" rtl="0" eaLnBrk="1" latinLnBrk="0" hangingPunct="1">
      <a:defRPr sz="86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7928" userDrawn="1">
          <p15:clr>
            <a:srgbClr val="A4A3A4"/>
          </p15:clr>
        </p15:guide>
        <p15:guide id="2" pos="1612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80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60"/>
  </p:normalViewPr>
  <p:slideViewPr>
    <p:cSldViewPr>
      <p:cViewPr varScale="1">
        <p:scale>
          <a:sx n="28" d="100"/>
          <a:sy n="28" d="100"/>
        </p:scale>
        <p:origin x="294" y="414"/>
      </p:cViewPr>
      <p:guideLst>
        <p:guide orient="horz" pos="7928"/>
        <p:guide pos="1612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viewProps" Target="viewProps.xml"/><Relationship Id="rId5" Type="http://schemas.openxmlformats.org/officeDocument/2006/relationships/font" Target="fonts/font1.fntdata"/><Relationship Id="rId10" Type="http://schemas.openxmlformats.org/officeDocument/2006/relationships/presProps" Target="presProps.xml"/><Relationship Id="rId4" Type="http://schemas.openxmlformats.org/officeDocument/2006/relationships/handoutMaster" Target="handoutMasters/handoutMaster1.xml"/><Relationship Id="rId9" Type="http://schemas.openxmlformats.org/officeDocument/2006/relationships/font" Target="fonts/font5.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lvl1pPr eaLnBrk="1" hangingPunct="1">
              <a:defRPr sz="1200"/>
            </a:lvl1pPr>
          </a:lstStyle>
          <a:p>
            <a:pPr>
              <a:defRPr/>
            </a:pPr>
            <a:endParaRPr lang="en-US" altLang="zh-CN"/>
          </a:p>
        </p:txBody>
      </p:sp>
      <p:sp>
        <p:nvSpPr>
          <p:cNvPr id="5123"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lvl1pPr algn="r" eaLnBrk="1" hangingPunct="1">
              <a:defRPr sz="1200"/>
            </a:lvl1pPr>
          </a:lstStyle>
          <a:p>
            <a:pPr>
              <a:defRPr/>
            </a:pPr>
            <a:endParaRPr lang="en-US" altLang="zh-CN"/>
          </a:p>
        </p:txBody>
      </p:sp>
      <p:sp>
        <p:nvSpPr>
          <p:cNvPr id="5124" name="Rectangle 4"/>
          <p:cNvSpPr>
            <a:spLocks noGrp="1" noChangeArrowheads="1"/>
          </p:cNvSpPr>
          <p:nvPr>
            <p:ph type="ftr" sz="quarter" idx="2"/>
          </p:nvPr>
        </p:nvSpPr>
        <p:spPr bwMode="auto">
          <a:xfrm>
            <a:off x="0" y="9721850"/>
            <a:ext cx="3076575" cy="511175"/>
          </a:xfrm>
          <a:prstGeom prst="rect">
            <a:avLst/>
          </a:prstGeom>
          <a:noFill/>
          <a:ln w="9525">
            <a:noFill/>
            <a:miter lim="800000"/>
            <a:headEnd/>
            <a:tailEnd/>
          </a:ln>
          <a:effectLst/>
        </p:spPr>
        <p:txBody>
          <a:bodyPr vert="horz" wrap="square" lIns="91426" tIns="45713" rIns="91426" bIns="45713" numCol="1" anchor="b" anchorCtr="0" compatLnSpc="1">
            <a:prstTxWarp prst="textNoShape">
              <a:avLst/>
            </a:prstTxWarp>
          </a:bodyPr>
          <a:lstStyle>
            <a:lvl1pPr eaLnBrk="1" hangingPunct="1">
              <a:defRPr sz="1200"/>
            </a:lvl1pPr>
          </a:lstStyle>
          <a:p>
            <a:pPr>
              <a:defRPr/>
            </a:pPr>
            <a:endParaRPr lang="en-US" altLang="zh-CN"/>
          </a:p>
        </p:txBody>
      </p:sp>
      <p:sp>
        <p:nvSpPr>
          <p:cNvPr id="5125" name="Rectangle 5"/>
          <p:cNvSpPr>
            <a:spLocks noGrp="1" noChangeArrowheads="1"/>
          </p:cNvSpPr>
          <p:nvPr>
            <p:ph type="sldNum" sz="quarter" idx="3"/>
          </p:nvPr>
        </p:nvSpPr>
        <p:spPr bwMode="auto">
          <a:xfrm>
            <a:off x="4021138" y="9721850"/>
            <a:ext cx="3076575" cy="511175"/>
          </a:xfrm>
          <a:prstGeom prst="rect">
            <a:avLst/>
          </a:prstGeom>
          <a:noFill/>
          <a:ln w="9525">
            <a:noFill/>
            <a:miter lim="800000"/>
            <a:headEnd/>
            <a:tailEnd/>
          </a:ln>
          <a:effectLst/>
        </p:spPr>
        <p:txBody>
          <a:bodyPr vert="horz" wrap="square" lIns="91426" tIns="45713" rIns="91426" bIns="45713" numCol="1" anchor="b" anchorCtr="0" compatLnSpc="1">
            <a:prstTxWarp prst="textNoShape">
              <a:avLst/>
            </a:prstTxWarp>
          </a:bodyPr>
          <a:lstStyle>
            <a:lvl1pPr algn="r" eaLnBrk="1" hangingPunct="1">
              <a:defRPr sz="1200"/>
            </a:lvl1pPr>
          </a:lstStyle>
          <a:p>
            <a:pPr>
              <a:defRPr/>
            </a:pPr>
            <a:fld id="{D46D3C9F-9D07-4866-BE90-92140661D34F}" type="slidenum">
              <a:rPr lang="en-US" altLang="zh-CN"/>
              <a:pPr>
                <a:defRPr/>
              </a:pPr>
              <a:t>‹#›</a:t>
            </a:fld>
            <a:endParaRPr lang="en-US" altLang="zh-CN"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AU" altLang="zh-CN"/>
          </a:p>
        </p:txBody>
      </p:sp>
      <p:sp>
        <p:nvSpPr>
          <p:cNvPr id="3" name="Date Placeholder 2"/>
          <p:cNvSpPr>
            <a:spLocks noGrp="1"/>
          </p:cNvSpPr>
          <p:nvPr>
            <p:ph type="dt" idx="1"/>
          </p:nvPr>
        </p:nvSpPr>
        <p:spPr>
          <a:xfrm>
            <a:off x="4021138" y="0"/>
            <a:ext cx="3076575" cy="51117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389E41F3-9E31-46CC-B2AC-2255CB00846D}" type="datetimeFigureOut">
              <a:rPr lang="en-AU" altLang="zh-CN"/>
              <a:pPr>
                <a:defRPr/>
              </a:pPr>
              <a:t>21/09/2019</a:t>
            </a:fld>
            <a:endParaRPr lang="en-AU" altLang="zh-CN" dirty="0"/>
          </a:p>
        </p:txBody>
      </p:sp>
      <p:sp>
        <p:nvSpPr>
          <p:cNvPr id="4" name="Slide Image Placeholder 3"/>
          <p:cNvSpPr>
            <a:spLocks noGrp="1" noRot="1" noChangeAspect="1"/>
          </p:cNvSpPr>
          <p:nvPr>
            <p:ph type="sldImg" idx="2"/>
          </p:nvPr>
        </p:nvSpPr>
        <p:spPr>
          <a:xfrm>
            <a:off x="-354013" y="768350"/>
            <a:ext cx="7807326" cy="3838575"/>
          </a:xfrm>
          <a:prstGeom prst="rect">
            <a:avLst/>
          </a:prstGeom>
          <a:noFill/>
          <a:ln w="12700">
            <a:solidFill>
              <a:prstClr val="black"/>
            </a:solidFill>
          </a:ln>
        </p:spPr>
        <p:txBody>
          <a:bodyPr vert="horz" lIns="91440" tIns="45720" rIns="91440" bIns="45720" rtlCol="0" anchor="ctr"/>
          <a:lstStyle/>
          <a:p>
            <a:pPr lvl="0"/>
            <a:endParaRPr lang="en-AU" noProof="0" dirty="0"/>
          </a:p>
        </p:txBody>
      </p:sp>
      <p:sp>
        <p:nvSpPr>
          <p:cNvPr id="5" name="Notes Placeholder 4"/>
          <p:cNvSpPr>
            <a:spLocks noGrp="1"/>
          </p:cNvSpPr>
          <p:nvPr>
            <p:ph type="body" sz="quarter" idx="3"/>
          </p:nvPr>
        </p:nvSpPr>
        <p:spPr>
          <a:xfrm>
            <a:off x="709613" y="4862513"/>
            <a:ext cx="5680075" cy="46037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a:p>
        </p:txBody>
      </p:sp>
      <p:sp>
        <p:nvSpPr>
          <p:cNvPr id="6" name="Footer Placeholder 5"/>
          <p:cNvSpPr>
            <a:spLocks noGrp="1"/>
          </p:cNvSpPr>
          <p:nvPr>
            <p:ph type="ftr" sz="quarter" idx="4"/>
          </p:nvPr>
        </p:nvSpPr>
        <p:spPr>
          <a:xfrm>
            <a:off x="0" y="9721850"/>
            <a:ext cx="3076575" cy="51117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AU" altLang="zh-CN"/>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A2C7CC4-9307-4F7A-B982-958DBA4171E8}" type="slidenum">
              <a:rPr lang="en-AU" altLang="zh-CN"/>
              <a:pPr>
                <a:defRPr/>
              </a:pPr>
              <a:t>‹#›</a:t>
            </a:fld>
            <a:endParaRPr lang="en-AU" altLang="zh-CN"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78001" y="696475"/>
            <a:ext cx="11142133" cy="650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16"/>
          <p:cNvSpPr>
            <a:spLocks noChangeArrowheads="1"/>
          </p:cNvSpPr>
          <p:nvPr userDrawn="1"/>
        </p:nvSpPr>
        <p:spPr bwMode="auto">
          <a:xfrm>
            <a:off x="3970867" y="3822700"/>
            <a:ext cx="6756400" cy="147732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600">
                <a:solidFill>
                  <a:schemeClr val="tx1"/>
                </a:solidFill>
                <a:latin typeface="Arial" panose="020B0604020202020204" pitchFamily="34" charset="0"/>
              </a:defRPr>
            </a:lvl1pPr>
            <a:lvl2pPr marL="742950" indent="-285750">
              <a:defRPr sz="8600">
                <a:solidFill>
                  <a:schemeClr val="tx1"/>
                </a:solidFill>
                <a:latin typeface="Arial" panose="020B0604020202020204" pitchFamily="34" charset="0"/>
              </a:defRPr>
            </a:lvl2pPr>
            <a:lvl3pPr marL="1143000" indent="-228600">
              <a:defRPr sz="8600">
                <a:solidFill>
                  <a:schemeClr val="tx1"/>
                </a:solidFill>
                <a:latin typeface="Arial" panose="020B0604020202020204" pitchFamily="34" charset="0"/>
              </a:defRPr>
            </a:lvl3pPr>
            <a:lvl4pPr marL="1600200" indent="-228600">
              <a:defRPr sz="8600">
                <a:solidFill>
                  <a:schemeClr val="tx1"/>
                </a:solidFill>
                <a:latin typeface="Arial" panose="020B0604020202020204" pitchFamily="34" charset="0"/>
              </a:defRPr>
            </a:lvl4pPr>
            <a:lvl5pPr marL="2057400" indent="-22860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algn="ctr" eaLnBrk="1" hangingPunct="1">
              <a:lnSpc>
                <a:spcPct val="150000"/>
              </a:lnSpc>
              <a:spcBef>
                <a:spcPts val="100"/>
              </a:spcBef>
              <a:defRPr/>
            </a:pPr>
            <a:r>
              <a:rPr lang="en-GB" altLang="zh-CN" sz="6000" b="1" dirty="0">
                <a:solidFill>
                  <a:srgbClr val="000000"/>
                </a:solidFill>
                <a:latin typeface="Times New Roman" panose="02020603050405020304" pitchFamily="18" charset="0"/>
                <a:ea typeface="宋体" panose="02010600030101010101" pitchFamily="2" charset="-122"/>
                <a:cs typeface="Arial" panose="020B0604020202020204" pitchFamily="34" charset="0"/>
              </a:rPr>
              <a:t>Mon-Af-Po1.15</a:t>
            </a:r>
          </a:p>
        </p:txBody>
      </p:sp>
    </p:spTree>
    <p:extLst>
      <p:ext uri="{BB962C8B-B14F-4D97-AF65-F5344CB8AC3E}">
        <p14:creationId xmlns:p14="http://schemas.microsoft.com/office/powerpoint/2010/main" val="17137216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7"/>
          <p:cNvGrpSpPr>
            <a:grpSpLocks/>
          </p:cNvGrpSpPr>
          <p:nvPr userDrawn="1"/>
        </p:nvGrpSpPr>
        <p:grpSpPr bwMode="auto">
          <a:xfrm>
            <a:off x="1422400" y="524404"/>
            <a:ext cx="48361600" cy="24122592"/>
            <a:chOff x="576" y="576"/>
            <a:chExt cx="19584" cy="26496"/>
          </a:xfrm>
        </p:grpSpPr>
        <p:sp>
          <p:nvSpPr>
            <p:cNvPr id="1029" name="Line 8"/>
            <p:cNvSpPr>
              <a:spLocks noChangeShapeType="1"/>
            </p:cNvSpPr>
            <p:nvPr/>
          </p:nvSpPr>
          <p:spPr bwMode="auto">
            <a:xfrm>
              <a:off x="576" y="576"/>
              <a:ext cx="19584" cy="0"/>
            </a:xfrm>
            <a:prstGeom prst="line">
              <a:avLst/>
            </a:prstGeom>
            <a:noFill/>
            <a:ln w="101600" cmpd="tri">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sz="4932"/>
            </a:p>
          </p:txBody>
        </p:sp>
        <p:sp>
          <p:nvSpPr>
            <p:cNvPr id="2" name="Line 9"/>
            <p:cNvSpPr>
              <a:spLocks noChangeShapeType="1"/>
            </p:cNvSpPr>
            <p:nvPr/>
          </p:nvSpPr>
          <p:spPr bwMode="auto">
            <a:xfrm flipH="1">
              <a:off x="576" y="576"/>
              <a:ext cx="0" cy="26496"/>
            </a:xfrm>
            <a:prstGeom prst="line">
              <a:avLst/>
            </a:prstGeom>
            <a:noFill/>
            <a:ln w="101600" cmpd="tri">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sz="4932"/>
            </a:p>
          </p:txBody>
        </p:sp>
        <p:sp>
          <p:nvSpPr>
            <p:cNvPr id="1031" name="Line 10"/>
            <p:cNvSpPr>
              <a:spLocks noChangeShapeType="1"/>
            </p:cNvSpPr>
            <p:nvPr/>
          </p:nvSpPr>
          <p:spPr bwMode="auto">
            <a:xfrm>
              <a:off x="576" y="27072"/>
              <a:ext cx="19584" cy="0"/>
            </a:xfrm>
            <a:prstGeom prst="line">
              <a:avLst/>
            </a:prstGeom>
            <a:noFill/>
            <a:ln w="101600" cmpd="tri">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sz="4932"/>
            </a:p>
          </p:txBody>
        </p:sp>
        <p:sp>
          <p:nvSpPr>
            <p:cNvPr id="1032" name="Line 11"/>
            <p:cNvSpPr>
              <a:spLocks noChangeShapeType="1"/>
            </p:cNvSpPr>
            <p:nvPr/>
          </p:nvSpPr>
          <p:spPr bwMode="auto">
            <a:xfrm flipH="1" flipV="1">
              <a:off x="20160" y="576"/>
              <a:ext cx="0" cy="26496"/>
            </a:xfrm>
            <a:prstGeom prst="line">
              <a:avLst/>
            </a:prstGeom>
            <a:noFill/>
            <a:ln w="101600" cmpd="tri">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sz="4932"/>
            </a:p>
          </p:txBody>
        </p:sp>
        <p:sp>
          <p:nvSpPr>
            <p:cNvPr id="1033" name="Line 12"/>
            <p:cNvSpPr>
              <a:spLocks noChangeShapeType="1"/>
            </p:cNvSpPr>
            <p:nvPr/>
          </p:nvSpPr>
          <p:spPr bwMode="auto">
            <a:xfrm>
              <a:off x="576" y="5873"/>
              <a:ext cx="19584" cy="0"/>
            </a:xfrm>
            <a:prstGeom prst="line">
              <a:avLst/>
            </a:prstGeom>
            <a:noFill/>
            <a:ln w="101600" cmpd="tri">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sz="4932"/>
            </a:p>
          </p:txBody>
        </p:sp>
      </p:grpSp>
      <p:sp>
        <p:nvSpPr>
          <p:cNvPr id="1027" name="Line 19"/>
          <p:cNvSpPr>
            <a:spLocks noChangeShapeType="1"/>
          </p:cNvSpPr>
          <p:nvPr userDrawn="1"/>
        </p:nvSpPr>
        <p:spPr bwMode="auto">
          <a:xfrm flipH="1" flipV="1">
            <a:off x="13538200" y="524403"/>
            <a:ext cx="25400" cy="4822515"/>
          </a:xfrm>
          <a:prstGeom prst="line">
            <a:avLst/>
          </a:prstGeom>
          <a:noFill/>
          <a:ln w="101600" cmpd="tri">
            <a:solidFill>
              <a:srgbClr val="000080"/>
            </a:solidFill>
            <a:round/>
            <a:headEnd/>
            <a:tailEnd/>
          </a:ln>
          <a:extLst>
            <a:ext uri="{909E8E84-426E-40DD-AFC4-6F175D3DCCD1}">
              <a14:hiddenFill xmlns:a14="http://schemas.microsoft.com/office/drawing/2010/main">
                <a:noFill/>
              </a14:hiddenFill>
            </a:ext>
          </a:extLst>
        </p:spPr>
        <p:txBody>
          <a:bodyPr/>
          <a:lstStyle/>
          <a:p>
            <a:endParaRPr lang="zh-CN" altLang="en-US" sz="4932"/>
          </a:p>
        </p:txBody>
      </p:sp>
      <p:sp>
        <p:nvSpPr>
          <p:cNvPr id="1030" name="Rectangle 18"/>
          <p:cNvSpPr>
            <a:spLocks noChangeArrowheads="1"/>
          </p:cNvSpPr>
          <p:nvPr userDrawn="1"/>
        </p:nvSpPr>
        <p:spPr bwMode="auto">
          <a:xfrm>
            <a:off x="13972117" y="1520408"/>
            <a:ext cx="71615" cy="1398411"/>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defTabSz="4389438">
              <a:defRPr sz="8600">
                <a:solidFill>
                  <a:schemeClr val="tx1"/>
                </a:solidFill>
                <a:latin typeface="Arial" panose="020B0604020202020204" pitchFamily="34" charset="0"/>
              </a:defRPr>
            </a:lvl1pPr>
            <a:lvl2pPr marL="742950" indent="-285750" defTabSz="4389438">
              <a:defRPr sz="8600">
                <a:solidFill>
                  <a:schemeClr val="tx1"/>
                </a:solidFill>
                <a:latin typeface="Arial" panose="020B0604020202020204" pitchFamily="34" charset="0"/>
              </a:defRPr>
            </a:lvl2pPr>
            <a:lvl3pPr marL="1143000" indent="-228600" defTabSz="4389438">
              <a:defRPr sz="8600">
                <a:solidFill>
                  <a:schemeClr val="tx1"/>
                </a:solidFill>
                <a:latin typeface="Arial" panose="020B0604020202020204" pitchFamily="34" charset="0"/>
              </a:defRPr>
            </a:lvl3pPr>
            <a:lvl4pPr marL="1600200" indent="-228600" defTabSz="4389438">
              <a:defRPr sz="8600">
                <a:solidFill>
                  <a:schemeClr val="tx1"/>
                </a:solidFill>
                <a:latin typeface="Arial" panose="020B0604020202020204" pitchFamily="34" charset="0"/>
              </a:defRPr>
            </a:lvl4pPr>
            <a:lvl5pPr marL="2057400" indent="-228600" defTabSz="4389438">
              <a:defRPr sz="8600">
                <a:solidFill>
                  <a:schemeClr val="tx1"/>
                </a:solidFill>
                <a:latin typeface="Arial" panose="020B0604020202020204" pitchFamily="34" charset="0"/>
              </a:defRPr>
            </a:lvl5pPr>
            <a:lvl6pPr marL="2514600" indent="-228600" defTabSz="4389438" eaLnBrk="0" fontAlgn="base" hangingPunct="0">
              <a:spcBef>
                <a:spcPct val="0"/>
              </a:spcBef>
              <a:spcAft>
                <a:spcPct val="0"/>
              </a:spcAft>
              <a:defRPr sz="8600">
                <a:solidFill>
                  <a:schemeClr val="tx1"/>
                </a:solidFill>
                <a:latin typeface="Arial" panose="020B0604020202020204" pitchFamily="34" charset="0"/>
              </a:defRPr>
            </a:lvl6pPr>
            <a:lvl7pPr marL="2971800" indent="-228600" defTabSz="4389438" eaLnBrk="0" fontAlgn="base" hangingPunct="0">
              <a:spcBef>
                <a:spcPct val="0"/>
              </a:spcBef>
              <a:spcAft>
                <a:spcPct val="0"/>
              </a:spcAft>
              <a:defRPr sz="8600">
                <a:solidFill>
                  <a:schemeClr val="tx1"/>
                </a:solidFill>
                <a:latin typeface="Arial" panose="020B0604020202020204" pitchFamily="34" charset="0"/>
              </a:defRPr>
            </a:lvl7pPr>
            <a:lvl8pPr marL="3429000" indent="-228600" defTabSz="4389438" eaLnBrk="0" fontAlgn="base" hangingPunct="0">
              <a:spcBef>
                <a:spcPct val="0"/>
              </a:spcBef>
              <a:spcAft>
                <a:spcPct val="0"/>
              </a:spcAft>
              <a:defRPr sz="8600">
                <a:solidFill>
                  <a:schemeClr val="tx1"/>
                </a:solidFill>
                <a:latin typeface="Arial" panose="020B0604020202020204" pitchFamily="34" charset="0"/>
              </a:defRPr>
            </a:lvl8pPr>
            <a:lvl9pPr marL="3886200" indent="-228600" defTabSz="4389438" eaLnBrk="0" fontAlgn="base" hangingPunct="0">
              <a:spcBef>
                <a:spcPct val="0"/>
              </a:spcBef>
              <a:spcAft>
                <a:spcPct val="0"/>
              </a:spcAft>
              <a:defRPr sz="8600">
                <a:solidFill>
                  <a:schemeClr val="tx1"/>
                </a:solidFill>
                <a:latin typeface="Arial" panose="020B0604020202020204" pitchFamily="34" charset="0"/>
              </a:defRPr>
            </a:lvl9pPr>
          </a:lstStyle>
          <a:p>
            <a:pPr eaLnBrk="1" hangingPunct="1">
              <a:defRPr/>
            </a:pPr>
            <a:endParaRPr lang="zh-CN" altLang="zh-CN" sz="4932">
              <a:ea typeface="宋体" panose="02010600030101010101" pitchFamily="2" charset="-122"/>
            </a:endParaRPr>
          </a:p>
        </p:txBody>
      </p:sp>
      <p:pic>
        <p:nvPicPr>
          <p:cNvPr id="3" name="图片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 y="524402"/>
            <a:ext cx="13792200" cy="4079382"/>
          </a:xfrm>
          <a:prstGeom prst="rect">
            <a:avLst/>
          </a:prstGeom>
        </p:spPr>
      </p:pic>
      <p:pic>
        <p:nvPicPr>
          <p:cNvPr id="12" name="图片 11"/>
          <p:cNvPicPr>
            <a:picLocks noChangeAspect="1"/>
          </p:cNvPicPr>
          <p:nvPr userDrawn="1"/>
        </p:nvPicPr>
        <p:blipFill>
          <a:blip r:embed="rId4"/>
          <a:stretch>
            <a:fillRect/>
          </a:stretch>
        </p:blipFill>
        <p:spPr>
          <a:xfrm>
            <a:off x="44348400" y="1361998"/>
            <a:ext cx="5692329" cy="3147324"/>
          </a:xfrm>
          <a:prstGeom prst="rect">
            <a:avLst/>
          </a:prstGeom>
          <a:effectLst>
            <a:outerShdw blurRad="50800" dist="38100" dir="5400000" algn="t" rotWithShape="0">
              <a:prstClr val="black">
                <a:alpha val="40000"/>
              </a:prstClr>
            </a:outerShdw>
          </a:effectLst>
        </p:spPr>
      </p:pic>
      <p:pic>
        <p:nvPicPr>
          <p:cNvPr id="4" name="图片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3716000" y="625849"/>
            <a:ext cx="4638675" cy="4619625"/>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Lst>
  <p:txStyles>
    <p:titleStyle>
      <a:lvl1pPr algn="ctr" defTabSz="2517521" rtl="0" eaLnBrk="0" fontAlgn="base" hangingPunct="0">
        <a:spcBef>
          <a:spcPct val="0"/>
        </a:spcBef>
        <a:spcAft>
          <a:spcPct val="0"/>
        </a:spcAft>
        <a:defRPr sz="5506" b="1">
          <a:solidFill>
            <a:schemeClr val="tx2"/>
          </a:solidFill>
          <a:latin typeface="+mj-lt"/>
          <a:ea typeface="+mj-ea"/>
          <a:cs typeface="+mj-cs"/>
        </a:defRPr>
      </a:lvl1pPr>
      <a:lvl2pPr algn="ctr" defTabSz="2517521" rtl="0" eaLnBrk="0" fontAlgn="base" hangingPunct="0">
        <a:spcBef>
          <a:spcPct val="0"/>
        </a:spcBef>
        <a:spcAft>
          <a:spcPct val="0"/>
        </a:spcAft>
        <a:defRPr sz="5506" b="1">
          <a:solidFill>
            <a:schemeClr val="tx2"/>
          </a:solidFill>
          <a:latin typeface="Arial" pitchFamily="34" charset="0"/>
        </a:defRPr>
      </a:lvl2pPr>
      <a:lvl3pPr algn="ctr" defTabSz="2517521" rtl="0" eaLnBrk="0" fontAlgn="base" hangingPunct="0">
        <a:spcBef>
          <a:spcPct val="0"/>
        </a:spcBef>
        <a:spcAft>
          <a:spcPct val="0"/>
        </a:spcAft>
        <a:defRPr sz="5506" b="1">
          <a:solidFill>
            <a:schemeClr val="tx2"/>
          </a:solidFill>
          <a:latin typeface="Arial" pitchFamily="34" charset="0"/>
        </a:defRPr>
      </a:lvl3pPr>
      <a:lvl4pPr algn="ctr" defTabSz="2517521" rtl="0" eaLnBrk="0" fontAlgn="base" hangingPunct="0">
        <a:spcBef>
          <a:spcPct val="0"/>
        </a:spcBef>
        <a:spcAft>
          <a:spcPct val="0"/>
        </a:spcAft>
        <a:defRPr sz="5506" b="1">
          <a:solidFill>
            <a:schemeClr val="tx2"/>
          </a:solidFill>
          <a:latin typeface="Arial" pitchFamily="34" charset="0"/>
        </a:defRPr>
      </a:lvl4pPr>
      <a:lvl5pPr algn="ctr" defTabSz="2517521" rtl="0" eaLnBrk="0" fontAlgn="base" hangingPunct="0">
        <a:spcBef>
          <a:spcPct val="0"/>
        </a:spcBef>
        <a:spcAft>
          <a:spcPct val="0"/>
        </a:spcAft>
        <a:defRPr sz="5506" b="1">
          <a:solidFill>
            <a:schemeClr val="tx2"/>
          </a:solidFill>
          <a:latin typeface="Arial" pitchFamily="34" charset="0"/>
        </a:defRPr>
      </a:lvl5pPr>
      <a:lvl6pPr marL="262222" algn="ctr" defTabSz="2517521" rtl="0" fontAlgn="base">
        <a:spcBef>
          <a:spcPct val="0"/>
        </a:spcBef>
        <a:spcAft>
          <a:spcPct val="0"/>
        </a:spcAft>
        <a:defRPr sz="5506">
          <a:solidFill>
            <a:schemeClr val="tx2"/>
          </a:solidFill>
          <a:latin typeface="Arial" pitchFamily="34" charset="0"/>
        </a:defRPr>
      </a:lvl6pPr>
      <a:lvl7pPr marL="524446" algn="ctr" defTabSz="2517521" rtl="0" fontAlgn="base">
        <a:spcBef>
          <a:spcPct val="0"/>
        </a:spcBef>
        <a:spcAft>
          <a:spcPct val="0"/>
        </a:spcAft>
        <a:defRPr sz="5506">
          <a:solidFill>
            <a:schemeClr val="tx2"/>
          </a:solidFill>
          <a:latin typeface="Arial" pitchFamily="34" charset="0"/>
        </a:defRPr>
      </a:lvl7pPr>
      <a:lvl8pPr marL="786668" algn="ctr" defTabSz="2517521" rtl="0" fontAlgn="base">
        <a:spcBef>
          <a:spcPct val="0"/>
        </a:spcBef>
        <a:spcAft>
          <a:spcPct val="0"/>
        </a:spcAft>
        <a:defRPr sz="5506">
          <a:solidFill>
            <a:schemeClr val="tx2"/>
          </a:solidFill>
          <a:latin typeface="Arial" pitchFamily="34" charset="0"/>
        </a:defRPr>
      </a:lvl8pPr>
      <a:lvl9pPr marL="1048891" algn="ctr" defTabSz="2517521" rtl="0" fontAlgn="base">
        <a:spcBef>
          <a:spcPct val="0"/>
        </a:spcBef>
        <a:spcAft>
          <a:spcPct val="0"/>
        </a:spcAft>
        <a:defRPr sz="5506">
          <a:solidFill>
            <a:schemeClr val="tx2"/>
          </a:solidFill>
          <a:latin typeface="Arial" pitchFamily="34" charset="0"/>
        </a:defRPr>
      </a:lvl9pPr>
    </p:titleStyle>
    <p:bodyStyle>
      <a:lvl1pPr marL="944184" indent="-944184" algn="l" defTabSz="2517521" rtl="0" eaLnBrk="0" fontAlgn="base" hangingPunct="0">
        <a:spcBef>
          <a:spcPct val="20000"/>
        </a:spcBef>
        <a:spcAft>
          <a:spcPct val="0"/>
        </a:spcAft>
        <a:buChar char="•"/>
        <a:defRPr sz="8833">
          <a:solidFill>
            <a:schemeClr val="tx1"/>
          </a:solidFill>
          <a:latin typeface="+mn-lt"/>
          <a:ea typeface="+mn-ea"/>
          <a:cs typeface="+mn-cs"/>
        </a:defRPr>
      </a:lvl1pPr>
      <a:lvl2pPr marL="2044973" indent="-786668" algn="l" defTabSz="2517521" rtl="0" eaLnBrk="0" fontAlgn="base" hangingPunct="0">
        <a:spcBef>
          <a:spcPct val="20000"/>
        </a:spcBef>
        <a:spcAft>
          <a:spcPct val="0"/>
        </a:spcAft>
        <a:buChar char="–"/>
        <a:defRPr sz="7685">
          <a:solidFill>
            <a:schemeClr val="tx1"/>
          </a:solidFill>
          <a:latin typeface="+mn-lt"/>
        </a:defRPr>
      </a:lvl2pPr>
      <a:lvl3pPr marL="3146673" indent="-629153" algn="l" defTabSz="2517521" rtl="0" eaLnBrk="0" fontAlgn="base" hangingPunct="0">
        <a:spcBef>
          <a:spcPct val="20000"/>
        </a:spcBef>
        <a:spcAft>
          <a:spcPct val="0"/>
        </a:spcAft>
        <a:buChar char="•"/>
        <a:defRPr sz="6595">
          <a:solidFill>
            <a:schemeClr val="tx1"/>
          </a:solidFill>
          <a:latin typeface="+mn-lt"/>
        </a:defRPr>
      </a:lvl3pPr>
      <a:lvl4pPr marL="4404978" indent="-629153" algn="l" defTabSz="2517521" rtl="0" eaLnBrk="0" fontAlgn="base" hangingPunct="0">
        <a:spcBef>
          <a:spcPct val="20000"/>
        </a:spcBef>
        <a:spcAft>
          <a:spcPct val="0"/>
        </a:spcAft>
        <a:buChar char="–"/>
        <a:defRPr sz="5506">
          <a:solidFill>
            <a:schemeClr val="tx1"/>
          </a:solidFill>
          <a:latin typeface="+mn-lt"/>
        </a:defRPr>
      </a:lvl4pPr>
      <a:lvl5pPr marL="5664193" indent="-629153" algn="l" defTabSz="2517521" rtl="0" eaLnBrk="0" fontAlgn="base" hangingPunct="0">
        <a:spcBef>
          <a:spcPct val="20000"/>
        </a:spcBef>
        <a:spcAft>
          <a:spcPct val="0"/>
        </a:spcAft>
        <a:buChar char="»"/>
        <a:defRPr sz="5506">
          <a:solidFill>
            <a:schemeClr val="tx1"/>
          </a:solidFill>
          <a:latin typeface="+mn-lt"/>
        </a:defRPr>
      </a:lvl5pPr>
      <a:lvl6pPr marL="5926417" indent="-629153" algn="l" defTabSz="2517521" rtl="0" fontAlgn="base">
        <a:spcBef>
          <a:spcPct val="20000"/>
        </a:spcBef>
        <a:spcAft>
          <a:spcPct val="0"/>
        </a:spcAft>
        <a:buChar char="»"/>
        <a:defRPr sz="5506">
          <a:solidFill>
            <a:schemeClr val="tx1"/>
          </a:solidFill>
          <a:latin typeface="+mn-lt"/>
        </a:defRPr>
      </a:lvl6pPr>
      <a:lvl7pPr marL="6188639" indent="-629153" algn="l" defTabSz="2517521" rtl="0" fontAlgn="base">
        <a:spcBef>
          <a:spcPct val="20000"/>
        </a:spcBef>
        <a:spcAft>
          <a:spcPct val="0"/>
        </a:spcAft>
        <a:buChar char="»"/>
        <a:defRPr sz="5506">
          <a:solidFill>
            <a:schemeClr val="tx1"/>
          </a:solidFill>
          <a:latin typeface="+mn-lt"/>
        </a:defRPr>
      </a:lvl7pPr>
      <a:lvl8pPr marL="6450862" indent="-629153" algn="l" defTabSz="2517521" rtl="0" fontAlgn="base">
        <a:spcBef>
          <a:spcPct val="20000"/>
        </a:spcBef>
        <a:spcAft>
          <a:spcPct val="0"/>
        </a:spcAft>
        <a:buChar char="»"/>
        <a:defRPr sz="5506">
          <a:solidFill>
            <a:schemeClr val="tx1"/>
          </a:solidFill>
          <a:latin typeface="+mn-lt"/>
        </a:defRPr>
      </a:lvl8pPr>
      <a:lvl9pPr marL="6713085" indent="-629153" algn="l" defTabSz="2517521" rtl="0" fontAlgn="base">
        <a:spcBef>
          <a:spcPct val="20000"/>
        </a:spcBef>
        <a:spcAft>
          <a:spcPct val="0"/>
        </a:spcAft>
        <a:buChar char="»"/>
        <a:defRPr sz="5506">
          <a:solidFill>
            <a:schemeClr val="tx1"/>
          </a:solidFill>
          <a:latin typeface="+mn-lt"/>
        </a:defRPr>
      </a:lvl9pPr>
    </p:bodyStyle>
    <p:otherStyle>
      <a:defPPr>
        <a:defRPr lang="en-US"/>
      </a:defPPr>
      <a:lvl1pPr marL="0" algn="l" defTabSz="524446" rtl="0" eaLnBrk="1" latinLnBrk="0" hangingPunct="1">
        <a:defRPr sz="1032" kern="1200">
          <a:solidFill>
            <a:schemeClr val="tx1"/>
          </a:solidFill>
          <a:latin typeface="+mn-lt"/>
          <a:ea typeface="+mn-ea"/>
          <a:cs typeface="+mn-cs"/>
        </a:defRPr>
      </a:lvl1pPr>
      <a:lvl2pPr marL="262222" algn="l" defTabSz="524446" rtl="0" eaLnBrk="1" latinLnBrk="0" hangingPunct="1">
        <a:defRPr sz="1032" kern="1200">
          <a:solidFill>
            <a:schemeClr val="tx1"/>
          </a:solidFill>
          <a:latin typeface="+mn-lt"/>
          <a:ea typeface="+mn-ea"/>
          <a:cs typeface="+mn-cs"/>
        </a:defRPr>
      </a:lvl2pPr>
      <a:lvl3pPr marL="524446" algn="l" defTabSz="524446" rtl="0" eaLnBrk="1" latinLnBrk="0" hangingPunct="1">
        <a:defRPr sz="1032" kern="1200">
          <a:solidFill>
            <a:schemeClr val="tx1"/>
          </a:solidFill>
          <a:latin typeface="+mn-lt"/>
          <a:ea typeface="+mn-ea"/>
          <a:cs typeface="+mn-cs"/>
        </a:defRPr>
      </a:lvl3pPr>
      <a:lvl4pPr marL="786668" algn="l" defTabSz="524446" rtl="0" eaLnBrk="1" latinLnBrk="0" hangingPunct="1">
        <a:defRPr sz="1032" kern="1200">
          <a:solidFill>
            <a:schemeClr val="tx1"/>
          </a:solidFill>
          <a:latin typeface="+mn-lt"/>
          <a:ea typeface="+mn-ea"/>
          <a:cs typeface="+mn-cs"/>
        </a:defRPr>
      </a:lvl4pPr>
      <a:lvl5pPr marL="1048891" algn="l" defTabSz="524446" rtl="0" eaLnBrk="1" latinLnBrk="0" hangingPunct="1">
        <a:defRPr sz="1032" kern="1200">
          <a:solidFill>
            <a:schemeClr val="tx1"/>
          </a:solidFill>
          <a:latin typeface="+mn-lt"/>
          <a:ea typeface="+mn-ea"/>
          <a:cs typeface="+mn-cs"/>
        </a:defRPr>
      </a:lvl5pPr>
      <a:lvl6pPr marL="1311114" algn="l" defTabSz="524446" rtl="0" eaLnBrk="1" latinLnBrk="0" hangingPunct="1">
        <a:defRPr sz="1032" kern="1200">
          <a:solidFill>
            <a:schemeClr val="tx1"/>
          </a:solidFill>
          <a:latin typeface="+mn-lt"/>
          <a:ea typeface="+mn-ea"/>
          <a:cs typeface="+mn-cs"/>
        </a:defRPr>
      </a:lvl6pPr>
      <a:lvl7pPr marL="1573336" algn="l" defTabSz="524446" rtl="0" eaLnBrk="1" latinLnBrk="0" hangingPunct="1">
        <a:defRPr sz="1032" kern="1200">
          <a:solidFill>
            <a:schemeClr val="tx1"/>
          </a:solidFill>
          <a:latin typeface="+mn-lt"/>
          <a:ea typeface="+mn-ea"/>
          <a:cs typeface="+mn-cs"/>
        </a:defRPr>
      </a:lvl7pPr>
      <a:lvl8pPr marL="1835560" algn="l" defTabSz="524446" rtl="0" eaLnBrk="1" latinLnBrk="0" hangingPunct="1">
        <a:defRPr sz="1032" kern="1200">
          <a:solidFill>
            <a:schemeClr val="tx1"/>
          </a:solidFill>
          <a:latin typeface="+mn-lt"/>
          <a:ea typeface="+mn-ea"/>
          <a:cs typeface="+mn-cs"/>
        </a:defRPr>
      </a:lvl8pPr>
      <a:lvl9pPr marL="2097782" algn="l" defTabSz="524446" rtl="0" eaLnBrk="1" latinLnBrk="0" hangingPunct="1">
        <a:defRPr sz="103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g"/><Relationship Id="rId13" Type="http://schemas.openxmlformats.org/officeDocument/2006/relationships/image" Target="../media/image15.png"/><Relationship Id="rId3" Type="http://schemas.openxmlformats.org/officeDocument/2006/relationships/image" Target="../media/image5.jpg"/><Relationship Id="rId7" Type="http://schemas.openxmlformats.org/officeDocument/2006/relationships/image" Target="../media/image9.jpg"/><Relationship Id="rId12"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8.jpg"/><Relationship Id="rId11" Type="http://schemas.openxmlformats.org/officeDocument/2006/relationships/image" Target="../media/image13.jpg"/><Relationship Id="rId5" Type="http://schemas.openxmlformats.org/officeDocument/2006/relationships/image" Target="../media/image7.jpg"/><Relationship Id="rId15" Type="http://schemas.openxmlformats.org/officeDocument/2006/relationships/image" Target="../media/image15.jpg"/><Relationship Id="rId10" Type="http://schemas.openxmlformats.org/officeDocument/2006/relationships/image" Target="../media/image12.jpg"/><Relationship Id="rId4" Type="http://schemas.openxmlformats.org/officeDocument/2006/relationships/image" Target="../media/image6.jpg"/><Relationship Id="rId9" Type="http://schemas.openxmlformats.org/officeDocument/2006/relationships/image" Target="../media/image11.jpg"/><Relationship Id="rId1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txBox="1"/>
          <p:nvPr/>
        </p:nvSpPr>
        <p:spPr>
          <a:xfrm>
            <a:off x="21311346" y="555556"/>
            <a:ext cx="24890325" cy="2490920"/>
          </a:xfrm>
          <a:prstGeom prst="rect">
            <a:avLst/>
          </a:prstGeom>
          <a:noFill/>
          <a:ln w="9525">
            <a:noFill/>
          </a:ln>
        </p:spPr>
        <p:txBody>
          <a:bodyPr lIns="251714" tIns="125857" rIns="251714" bIns="125857" anchor="ctr"/>
          <a:lstStyle/>
          <a:p>
            <a:pPr algn="ctr" defTabSz="2517524" eaLnBrk="1" hangingPunct="1"/>
            <a:r>
              <a:rPr lang="en-US" altLang="zh-CN" sz="6600" b="1" dirty="0"/>
              <a:t>Residual Flux Measurement of the Single-Phase Transformer Based on Transient Current Method</a:t>
            </a:r>
          </a:p>
        </p:txBody>
      </p:sp>
      <p:sp>
        <p:nvSpPr>
          <p:cNvPr id="2051" name="Rectangle 7"/>
          <p:cNvSpPr/>
          <p:nvPr/>
        </p:nvSpPr>
        <p:spPr>
          <a:xfrm>
            <a:off x="21402946" y="3347051"/>
            <a:ext cx="20888054" cy="1748014"/>
          </a:xfrm>
          <a:prstGeom prst="rect">
            <a:avLst/>
          </a:prstGeom>
          <a:noFill/>
          <a:ln w="9525">
            <a:noFill/>
          </a:ln>
        </p:spPr>
        <p:txBody>
          <a:bodyPr lIns="179158" tIns="89578" rIns="179158" bIns="89578" anchor="ctr"/>
          <a:lstStyle/>
          <a:p>
            <a:pPr algn="ctr" eaLnBrk="1" hangingPunct="1">
              <a:spcAft>
                <a:spcPts val="688"/>
              </a:spcAft>
            </a:pPr>
            <a:r>
              <a:rPr lang="en-US" altLang="zh-CN" sz="3600" dirty="0" err="1">
                <a:ea typeface="宋体" panose="02010600030101010101" pitchFamily="2" charset="-122"/>
              </a:rPr>
              <a:t>Cailing</a:t>
            </a:r>
            <a:r>
              <a:rPr lang="en-US" altLang="zh-CN" sz="3600" dirty="0">
                <a:ea typeface="宋体" panose="02010600030101010101" pitchFamily="2" charset="-122"/>
              </a:rPr>
              <a:t> Huo</a:t>
            </a:r>
            <a:r>
              <a:rPr lang="en-US" altLang="zh-CN" sz="3600" baseline="30000" dirty="0">
                <a:ea typeface="宋体" panose="02010600030101010101" pitchFamily="2" charset="-122"/>
              </a:rPr>
              <a:t>1</a:t>
            </a:r>
            <a:r>
              <a:rPr lang="en-US" altLang="zh-CN" sz="3600" dirty="0">
                <a:ea typeface="宋体" panose="02010600030101010101" pitchFamily="2" charset="-122"/>
              </a:rPr>
              <a:t>, </a:t>
            </a:r>
            <a:r>
              <a:rPr lang="en-US" altLang="zh-CN" sz="3600" dirty="0" err="1">
                <a:ea typeface="宋体" panose="02010600030101010101" pitchFamily="2" charset="-122"/>
              </a:rPr>
              <a:t>Youhua</a:t>
            </a:r>
            <a:r>
              <a:rPr lang="en-US" altLang="zh-CN" sz="3600" dirty="0">
                <a:ea typeface="宋体" panose="02010600030101010101" pitchFamily="2" charset="-122"/>
              </a:rPr>
              <a:t> Wang</a:t>
            </a:r>
            <a:r>
              <a:rPr lang="en-US" altLang="zh-CN" sz="3600" baseline="30000" dirty="0">
                <a:ea typeface="宋体" panose="02010600030101010101" pitchFamily="2" charset="-122"/>
              </a:rPr>
              <a:t>1*</a:t>
            </a:r>
            <a:r>
              <a:rPr lang="en-US" altLang="zh-CN" sz="3600" dirty="0">
                <a:ea typeface="宋体" panose="02010600030101010101" pitchFamily="2" charset="-122"/>
              </a:rPr>
              <a:t>, </a:t>
            </a:r>
            <a:r>
              <a:rPr lang="en-US" altLang="zh-CN" sz="3600" dirty="0" err="1">
                <a:ea typeface="宋体" panose="02010600030101010101" pitchFamily="2" charset="-122"/>
              </a:rPr>
              <a:t>Chengcheng</a:t>
            </a:r>
            <a:r>
              <a:rPr lang="en-US" altLang="zh-CN" sz="3600" dirty="0">
                <a:ea typeface="宋体" panose="02010600030101010101" pitchFamily="2" charset="-122"/>
              </a:rPr>
              <a:t> Liu</a:t>
            </a:r>
            <a:r>
              <a:rPr lang="en-US" altLang="zh-CN" sz="3600" baseline="30000" dirty="0">
                <a:ea typeface="宋体" panose="02010600030101010101" pitchFamily="2" charset="-122"/>
              </a:rPr>
              <a:t>1</a:t>
            </a:r>
            <a:r>
              <a:rPr lang="en-US" altLang="zh-CN" sz="3600" dirty="0">
                <a:ea typeface="宋体" panose="02010600030101010101" pitchFamily="2" charset="-122"/>
              </a:rPr>
              <a:t>, and </a:t>
            </a:r>
            <a:r>
              <a:rPr lang="en-US" altLang="zh-CN" sz="3600" dirty="0" err="1">
                <a:ea typeface="宋体" panose="02010600030101010101" pitchFamily="2" charset="-122"/>
              </a:rPr>
              <a:t>Ziwei</a:t>
            </a:r>
            <a:r>
              <a:rPr lang="en-US" altLang="zh-CN" sz="3600" dirty="0">
                <a:ea typeface="宋体" panose="02010600030101010101" pitchFamily="2" charset="-122"/>
              </a:rPr>
              <a:t> Zhao</a:t>
            </a:r>
            <a:r>
              <a:rPr lang="en-US" altLang="zh-CN" sz="3600" baseline="30000" dirty="0">
                <a:ea typeface="宋体" panose="02010600030101010101" pitchFamily="2" charset="-122"/>
              </a:rPr>
              <a:t>1</a:t>
            </a:r>
            <a:endParaRPr lang="en-US" altLang="zh-CN" sz="3600" dirty="0">
              <a:ea typeface="宋体" panose="02010600030101010101" pitchFamily="2" charset="-122"/>
            </a:endParaRPr>
          </a:p>
          <a:p>
            <a:pPr algn="ctr" eaLnBrk="1" hangingPunct="1"/>
            <a:r>
              <a:rPr lang="en-US" altLang="zh-CN" sz="3600" baseline="30000" dirty="0">
                <a:ea typeface="宋体" panose="02010600030101010101" pitchFamily="2" charset="-122"/>
              </a:rPr>
              <a:t>1</a:t>
            </a:r>
            <a:r>
              <a:rPr lang="en-US" altLang="zh-CN" sz="3600" dirty="0">
                <a:ea typeface="宋体" panose="02010600030101010101" pitchFamily="2" charset="-122"/>
              </a:rPr>
              <a:t>State Key Laboratory of Reliability and Intelligence of Electrical Equipment, Hebei University of Technology, Tianjin, 300130, China</a:t>
            </a:r>
          </a:p>
          <a:p>
            <a:pPr algn="ctr" eaLnBrk="1" hangingPunct="1"/>
            <a:r>
              <a:rPr lang="en-US" altLang="zh-CN" sz="3600" dirty="0">
                <a:effectLst>
                  <a:outerShdw blurRad="38100" dist="38100" dir="2700000" algn="tl">
                    <a:srgbClr val="FFFFFF"/>
                  </a:outerShdw>
                </a:effectLst>
                <a:ea typeface="宋体" panose="02010600030101010101" pitchFamily="2" charset="-122"/>
              </a:rPr>
              <a:t>Email: 2016020@hebut.deu.cn</a:t>
            </a:r>
            <a:endParaRPr lang="en-US" altLang="zh-CN" sz="3600" dirty="0">
              <a:ea typeface="宋体" panose="02010600030101010101" pitchFamily="2" charset="-122"/>
            </a:endParaRPr>
          </a:p>
          <a:p>
            <a:pPr algn="ctr" eaLnBrk="1" hangingPunct="1"/>
            <a:endParaRPr lang="en-US" altLang="zh-CN" sz="3600" dirty="0">
              <a:ea typeface="宋体" panose="02010600030101010101" pitchFamily="2" charset="-122"/>
            </a:endParaRPr>
          </a:p>
        </p:txBody>
      </p:sp>
      <p:sp>
        <p:nvSpPr>
          <p:cNvPr id="2052" name="Text Box 9"/>
          <p:cNvSpPr txBox="1"/>
          <p:nvPr/>
        </p:nvSpPr>
        <p:spPr>
          <a:xfrm>
            <a:off x="1722037" y="6409186"/>
            <a:ext cx="13110755" cy="3970318"/>
          </a:xfrm>
          <a:prstGeom prst="rect">
            <a:avLst/>
          </a:prstGeom>
          <a:solidFill>
            <a:srgbClr val="FFFF99"/>
          </a:solidFill>
          <a:ln w="9525" cap="flat" cmpd="sng">
            <a:solidFill>
              <a:srgbClr val="008000"/>
            </a:solidFill>
            <a:prstDash val="dashDot"/>
            <a:miter/>
            <a:headEnd type="none" w="med" len="med"/>
            <a:tailEnd type="none" w="med" len="med"/>
          </a:ln>
        </p:spPr>
        <p:txBody>
          <a:bodyPr wrap="square">
            <a:spAutoFit/>
          </a:bodyPr>
          <a:lstStyle/>
          <a:p>
            <a:pPr marL="262204" indent="-262204" algn="just" eaLnBrk="1" hangingPunct="1">
              <a:buFont typeface="Wingdings" panose="05000000000000000000" pitchFamily="2" charset="2"/>
              <a:buChar char="v"/>
            </a:pPr>
            <a:r>
              <a:rPr lang="en-US" altLang="zh-CN" sz="2800" dirty="0">
                <a:latin typeface="+mn-lt"/>
                <a:cs typeface="Times New Roman" panose="02020603050405020304" pitchFamily="18" charset="0"/>
              </a:rPr>
              <a:t>This paper proposes the transient current for obtaining the residual flux density in the single-phase transformer. Specifically, firstly two DC voltage with the different polarities are applied on the exciting winding sequentially, and then the two corresponding transient response currents will be detected, and based on above information an empirical equation in regarding of the residual flux density and the transient current will be obtained. </a:t>
            </a:r>
            <a:endParaRPr lang="zh-CN" altLang="zh-CN" sz="2800" dirty="0">
              <a:latin typeface="+mn-lt"/>
              <a:cs typeface="Times New Roman" panose="02020603050405020304" pitchFamily="18" charset="0"/>
            </a:endParaRPr>
          </a:p>
          <a:p>
            <a:pPr marL="262204" indent="-262204" algn="just" eaLnBrk="1" hangingPunct="1">
              <a:buFont typeface="Wingdings" panose="05000000000000000000" pitchFamily="2" charset="2"/>
              <a:buChar char="v"/>
            </a:pPr>
            <a:r>
              <a:rPr lang="en-US" altLang="zh-CN" sz="2800" dirty="0">
                <a:latin typeface="+mn-lt"/>
                <a:cs typeface="Times New Roman" panose="02020603050405020304" pitchFamily="18" charset="0"/>
              </a:rPr>
              <a:t>To make sure that the applied DC voltage will not affect the former residual flux, the selecting of the DC voltage are also be presented. Both the finite element method and experiment are used to verify the proposed method. </a:t>
            </a:r>
          </a:p>
        </p:txBody>
      </p:sp>
      <p:sp>
        <p:nvSpPr>
          <p:cNvPr id="4101" name="Text Box 11"/>
          <p:cNvSpPr txBox="1">
            <a:spLocks noChangeArrowheads="1"/>
          </p:cNvSpPr>
          <p:nvPr/>
        </p:nvSpPr>
        <p:spPr bwMode="auto">
          <a:xfrm>
            <a:off x="1741296" y="5556900"/>
            <a:ext cx="13182600" cy="647318"/>
          </a:xfrm>
          <a:prstGeom prst="rect">
            <a:avLst/>
          </a:prstGeom>
          <a:solidFill>
            <a:srgbClr val="993366"/>
          </a:solidFill>
          <a:ln w="9525">
            <a:noFill/>
            <a:miter lim="800000"/>
          </a:ln>
          <a:effectLst>
            <a:outerShdw dist="107763" dir="2700000" algn="ctr" rotWithShape="0">
              <a:schemeClr val="bg2">
                <a:alpha val="50000"/>
              </a:schemeClr>
            </a:outerShdw>
          </a:effectLst>
        </p:spPr>
        <p:txBody>
          <a:bodyPr wrap="square" lIns="31459" tIns="15729" rIns="31459" bIns="15729">
            <a:spAutoFit/>
          </a:bodyPr>
          <a:lstStyle/>
          <a:p>
            <a:pPr defTabSz="1510223" eaLnBrk="1" hangingPunct="1">
              <a:buFont typeface="Wingdings" panose="05000000000000000000" pitchFamily="2" charset="2"/>
              <a:buChar char="Ø"/>
              <a:defRPr/>
            </a:pPr>
            <a:r>
              <a:rPr lang="en-US" altLang="zh-CN" sz="4000" i="1" dirty="0">
                <a:solidFill>
                  <a:srgbClr val="FF9933"/>
                </a:solidFill>
                <a:latin typeface="Times New Roman" panose="02020603050405020304" pitchFamily="18" charset="0"/>
                <a:ea typeface="宋体" panose="02010600030101010101" pitchFamily="2" charset="-122"/>
                <a:cs typeface="Times New Roman" panose="02020603050405020304" pitchFamily="18" charset="0"/>
              </a:rPr>
              <a:t>1. INTRODUCTION</a:t>
            </a:r>
            <a:endParaRPr lang="en-US" altLang="zh-CN" sz="4000" i="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03" name="Text Box 33"/>
          <p:cNvSpPr txBox="1">
            <a:spLocks noChangeArrowheads="1"/>
          </p:cNvSpPr>
          <p:nvPr/>
        </p:nvSpPr>
        <p:spPr bwMode="auto">
          <a:xfrm>
            <a:off x="33375600" y="5627576"/>
            <a:ext cx="16248125" cy="647318"/>
          </a:xfrm>
          <a:prstGeom prst="rect">
            <a:avLst/>
          </a:prstGeom>
          <a:solidFill>
            <a:srgbClr val="993366"/>
          </a:solidFill>
          <a:ln w="9525">
            <a:noFill/>
            <a:miter lim="800000"/>
          </a:ln>
          <a:effectLst>
            <a:outerShdw dist="107763" dir="2700000" algn="ctr" rotWithShape="0">
              <a:schemeClr val="bg2">
                <a:alpha val="50000"/>
              </a:schemeClr>
            </a:outerShdw>
          </a:effectLst>
        </p:spPr>
        <p:txBody>
          <a:bodyPr wrap="square" lIns="31459" tIns="15729" rIns="31459" bIns="15729">
            <a:spAutoFit/>
          </a:bodyPr>
          <a:lstStyle/>
          <a:p>
            <a:pPr defTabSz="1510223" eaLnBrk="1" hangingPunct="1">
              <a:buFont typeface="Wingdings" panose="05000000000000000000" pitchFamily="2" charset="2"/>
              <a:buChar char="Ø"/>
              <a:defRPr/>
            </a:pPr>
            <a:r>
              <a:rPr lang="en-US" altLang="zh-CN" sz="4000" i="1" dirty="0">
                <a:solidFill>
                  <a:srgbClr val="FF9933"/>
                </a:solidFill>
                <a:latin typeface="Times New Roman" panose="02020603050405020304" pitchFamily="18" charset="0"/>
                <a:ea typeface="宋体" panose="02010600030101010101" pitchFamily="2" charset="-122"/>
              </a:rPr>
              <a:t>4. EXPERIMENTAL RESULTS</a:t>
            </a:r>
            <a:endParaRPr lang="en-US" altLang="zh-CN" sz="4000" i="1" dirty="0">
              <a:latin typeface="Times New Roman" panose="02020603050405020304" pitchFamily="18" charset="0"/>
              <a:ea typeface="宋体" panose="02010600030101010101" pitchFamily="2" charset="-122"/>
            </a:endParaRPr>
          </a:p>
        </p:txBody>
      </p:sp>
      <p:sp>
        <p:nvSpPr>
          <p:cNvPr id="4106" name="Text Box 32"/>
          <p:cNvSpPr txBox="1">
            <a:spLocks noChangeArrowheads="1"/>
          </p:cNvSpPr>
          <p:nvPr/>
        </p:nvSpPr>
        <p:spPr bwMode="auto">
          <a:xfrm>
            <a:off x="1722037" y="10529824"/>
            <a:ext cx="13110755" cy="647318"/>
          </a:xfrm>
          <a:prstGeom prst="rect">
            <a:avLst/>
          </a:prstGeom>
          <a:solidFill>
            <a:srgbClr val="993366"/>
          </a:solidFill>
          <a:ln w="9525">
            <a:noFill/>
            <a:miter lim="800000"/>
          </a:ln>
          <a:effectLst>
            <a:outerShdw dist="107763" dir="2700000" algn="ctr" rotWithShape="0">
              <a:schemeClr val="bg2">
                <a:alpha val="50000"/>
              </a:schemeClr>
            </a:outerShdw>
          </a:effectLst>
        </p:spPr>
        <p:txBody>
          <a:bodyPr wrap="square" lIns="31459" tIns="15729" rIns="31459" bIns="15729">
            <a:spAutoFit/>
          </a:bodyPr>
          <a:lstStyle/>
          <a:p>
            <a:pPr marL="571500" indent="-571500" defTabSz="1510223" eaLnBrk="1" hangingPunct="1">
              <a:buFont typeface="Wingdings" panose="05000000000000000000" pitchFamily="2" charset="2"/>
              <a:buChar char="Ø"/>
              <a:defRPr/>
            </a:pPr>
            <a:r>
              <a:rPr lang="en-US" altLang="zh-CN" sz="4000" i="1" dirty="0">
                <a:solidFill>
                  <a:srgbClr val="FF9933"/>
                </a:solidFill>
                <a:latin typeface="Times New Roman" panose="02020603050405020304" pitchFamily="18" charset="0"/>
                <a:ea typeface="宋体" panose="02010600030101010101" pitchFamily="2" charset="-122"/>
                <a:cs typeface="Times New Roman" panose="02020603050405020304" pitchFamily="18" charset="0"/>
              </a:rPr>
              <a:t>2. THE MAIN PRINCIPLE OF PROPOSED METHOD</a:t>
            </a:r>
          </a:p>
        </p:txBody>
      </p:sp>
      <p:sp>
        <p:nvSpPr>
          <p:cNvPr id="2059" name="Rectangle 56"/>
          <p:cNvSpPr/>
          <p:nvPr/>
        </p:nvSpPr>
        <p:spPr>
          <a:xfrm>
            <a:off x="42257841" y="20502582"/>
            <a:ext cx="7297815" cy="3970318"/>
          </a:xfrm>
          <a:prstGeom prst="rect">
            <a:avLst/>
          </a:prstGeom>
          <a:noFill/>
          <a:ln w="9525">
            <a:noFill/>
          </a:ln>
        </p:spPr>
        <p:txBody>
          <a:bodyPr wrap="square">
            <a:spAutoFit/>
          </a:bodyPr>
          <a:lstStyle/>
          <a:p>
            <a:pPr algn="just" eaLnBrk="1" hangingPunct="1"/>
            <a:r>
              <a:rPr lang="en-US" altLang="zh-CN" sz="1800" dirty="0">
                <a:latin typeface="+mn-lt"/>
                <a:cs typeface="Times New Roman" panose="02020603050405020304" pitchFamily="18" charset="0"/>
              </a:rPr>
              <a:t>[1] L.</a:t>
            </a:r>
            <a:r>
              <a:rPr lang="en-US" altLang="zh-CN" sz="1800" dirty="0">
                <a:cs typeface="Times New Roman" panose="02020603050405020304" pitchFamily="18" charset="0"/>
              </a:rPr>
              <a:t> l.</a:t>
            </a:r>
            <a:r>
              <a:rPr lang="en-US" altLang="zh-CN" sz="1800" dirty="0">
                <a:latin typeface="+mn-lt"/>
                <a:cs typeface="Times New Roman" panose="02020603050405020304" pitchFamily="18" charset="0"/>
              </a:rPr>
              <a:t> Fa, Y. Z. Ming, and L. Liang. “Arrangement optimization of the superconducting pulsed power transformer of inductive pulsed power supply,”. IEEE Trans. App. </a:t>
            </a:r>
            <a:r>
              <a:rPr lang="en-US" altLang="zh-CN" sz="1800" dirty="0" err="1">
                <a:latin typeface="+mn-lt"/>
                <a:cs typeface="Times New Roman" panose="02020603050405020304" pitchFamily="18" charset="0"/>
              </a:rPr>
              <a:t>Supe</a:t>
            </a:r>
            <a:r>
              <a:rPr lang="en-US" altLang="zh-CN" sz="1800" dirty="0">
                <a:latin typeface="+mn-lt"/>
                <a:cs typeface="Times New Roman" panose="02020603050405020304" pitchFamily="18" charset="0"/>
              </a:rPr>
              <a:t>., vol. 29, no. 2, pp. 1-5, 2019. </a:t>
            </a:r>
          </a:p>
          <a:p>
            <a:pPr algn="just" eaLnBrk="1" hangingPunct="1"/>
            <a:r>
              <a:rPr lang="en-US" altLang="zh-CN" sz="1800" dirty="0">
                <a:latin typeface="+mn-lt"/>
                <a:cs typeface="Times New Roman" panose="02020603050405020304" pitchFamily="18" charset="0"/>
              </a:rPr>
              <a:t>[2] W. Q. Ge and Y. H. Wang. “Analysis of the residual flux influence on inrush current and electro-magnetic force in large power transformer,”. IEEE Inst. Eng. Tech., vol.30, pp. 2426-2429, 2019. </a:t>
            </a:r>
          </a:p>
          <a:p>
            <a:pPr algn="just" eaLnBrk="1" hangingPunct="1"/>
            <a:r>
              <a:rPr lang="en-US" altLang="zh-CN" sz="1800" dirty="0">
                <a:latin typeface="+mn-lt"/>
                <a:ea typeface="宋体" panose="02010600030101010101" pitchFamily="2" charset="-122"/>
                <a:cs typeface="Times New Roman" panose="02020603050405020304" pitchFamily="18" charset="0"/>
              </a:rPr>
              <a:t>[3] </a:t>
            </a:r>
            <a:r>
              <a:rPr lang="en-US" altLang="zh-CN" sz="1800" dirty="0">
                <a:latin typeface="+mn-lt"/>
                <a:cs typeface="Times New Roman" panose="02020603050405020304" pitchFamily="18" charset="0"/>
              </a:rPr>
              <a:t>W. Q. Ge, Y. H. Wang, and Z. Zhao. “Residual flux in the closed magnetic core of a power transformer,”. IEEE Trans. Appl. </a:t>
            </a:r>
            <a:r>
              <a:rPr lang="en-US" altLang="zh-CN" sz="1800" dirty="0" err="1">
                <a:latin typeface="+mn-lt"/>
                <a:cs typeface="Times New Roman" panose="02020603050405020304" pitchFamily="18" charset="0"/>
              </a:rPr>
              <a:t>Supe</a:t>
            </a:r>
            <a:r>
              <a:rPr lang="en-US" altLang="zh-CN" sz="1800" dirty="0">
                <a:latin typeface="+mn-lt"/>
                <a:cs typeface="Times New Roman" panose="02020603050405020304" pitchFamily="18" charset="0"/>
              </a:rPr>
              <a:t>, vol. 24, no. 3, pp. 1-4, 2014.</a:t>
            </a:r>
          </a:p>
          <a:p>
            <a:pPr algn="just" eaLnBrk="1" hangingPunct="1"/>
            <a:r>
              <a:rPr lang="en-US" altLang="zh-CN" sz="1800" dirty="0">
                <a:latin typeface="+mn-lt"/>
                <a:cs typeface="Times New Roman" panose="02020603050405020304" pitchFamily="18" charset="0"/>
              </a:rPr>
              <a:t>[4] Y. Wang, Z. Liu, and H. Chen. “Research on residual flux prediction of the transformer,”. IEEE Trans. Magn.vol.52, pp. 1-1, 2017.</a:t>
            </a:r>
          </a:p>
          <a:p>
            <a:pPr algn="just" eaLnBrk="1" hangingPunct="1"/>
            <a:r>
              <a:rPr lang="en-US" altLang="zh-CN" sz="1800" dirty="0">
                <a:cs typeface="Times New Roman" panose="02020603050405020304" pitchFamily="18" charset="0"/>
              </a:rPr>
              <a:t>[5]</a:t>
            </a:r>
            <a:r>
              <a:rPr lang="en-US" altLang="zh-CN" sz="1800" dirty="0">
                <a:latin typeface="+mn-lt"/>
                <a:cs typeface="Times New Roman" panose="02020603050405020304" pitchFamily="18" charset="0"/>
              </a:rPr>
              <a:t>S. Schubert, </a:t>
            </a:r>
            <a:r>
              <a:rPr lang="en-US" altLang="zh-CN" sz="1800" dirty="0" err="1">
                <a:latin typeface="+mn-lt"/>
                <a:cs typeface="Times New Roman" panose="02020603050405020304" pitchFamily="18" charset="0"/>
              </a:rPr>
              <a:t>Radons</a:t>
            </a:r>
            <a:r>
              <a:rPr lang="en-US" altLang="zh-CN" sz="1800" dirty="0">
                <a:latin typeface="+mn-lt"/>
                <a:cs typeface="Times New Roman" panose="02020603050405020304" pitchFamily="18" charset="0"/>
              </a:rPr>
              <a:t>, and Günter. “</a:t>
            </a:r>
            <a:r>
              <a:rPr lang="en-US" altLang="zh-CN" sz="1800" dirty="0" err="1">
                <a:latin typeface="+mn-lt"/>
                <a:cs typeface="Times New Roman" panose="02020603050405020304" pitchFamily="18" charset="0"/>
              </a:rPr>
              <a:t>Preisach</a:t>
            </a:r>
            <a:r>
              <a:rPr lang="en-US" altLang="zh-CN" sz="1800" dirty="0">
                <a:latin typeface="+mn-lt"/>
                <a:cs typeface="Times New Roman" panose="02020603050405020304" pitchFamily="18" charset="0"/>
              </a:rPr>
              <a:t> models of hysteresis driven by </a:t>
            </a:r>
            <a:r>
              <a:rPr lang="en-US" altLang="zh-CN" sz="1800" dirty="0" err="1">
                <a:latin typeface="+mn-lt"/>
                <a:cs typeface="Times New Roman" panose="02020603050405020304" pitchFamily="18" charset="0"/>
              </a:rPr>
              <a:t>markovian</a:t>
            </a:r>
            <a:r>
              <a:rPr lang="en-US" altLang="zh-CN" sz="1800" dirty="0">
                <a:latin typeface="+mn-lt"/>
                <a:cs typeface="Times New Roman" panose="02020603050405020304" pitchFamily="18" charset="0"/>
              </a:rPr>
              <a:t> input processes,”. Phys. </a:t>
            </a:r>
            <a:r>
              <a:rPr lang="en-US" altLang="zh-CN" sz="1800" dirty="0" err="1">
                <a:latin typeface="+mn-lt"/>
                <a:cs typeface="Times New Roman" panose="02020603050405020304" pitchFamily="18" charset="0"/>
              </a:rPr>
              <a:t>Revi</a:t>
            </a:r>
            <a:r>
              <a:rPr lang="en-US" altLang="zh-CN" sz="1800" dirty="0">
                <a:latin typeface="+mn-lt"/>
                <a:cs typeface="Times New Roman" panose="02020603050405020304" pitchFamily="18" charset="0"/>
              </a:rPr>
              <a:t>., vol. 96, no. 2, pp. 17-21, 2017.</a:t>
            </a:r>
          </a:p>
        </p:txBody>
      </p:sp>
      <p:sp>
        <p:nvSpPr>
          <p:cNvPr id="2060" name="Rectangle 8"/>
          <p:cNvSpPr/>
          <p:nvPr/>
        </p:nvSpPr>
        <p:spPr>
          <a:xfrm>
            <a:off x="16163925" y="-425660"/>
            <a:ext cx="18878550" cy="851323"/>
          </a:xfrm>
          <a:prstGeom prst="rect">
            <a:avLst/>
          </a:prstGeom>
          <a:noFill/>
          <a:ln w="9525">
            <a:noFill/>
          </a:ln>
        </p:spPr>
        <p:txBody>
          <a:bodyPr anchor="ctr">
            <a:spAutoFit/>
          </a:bodyPr>
          <a:lstStyle/>
          <a:p>
            <a:pPr eaLnBrk="1" hangingPunct="1"/>
            <a:endParaRPr lang="en-AU" altLang="zh-CN" sz="4932" dirty="0">
              <a:ea typeface="宋体" panose="02010600030101010101" pitchFamily="2" charset="-122"/>
            </a:endParaRPr>
          </a:p>
        </p:txBody>
      </p:sp>
      <p:sp>
        <p:nvSpPr>
          <p:cNvPr id="2061" name="Rectangle 29"/>
          <p:cNvSpPr/>
          <p:nvPr/>
        </p:nvSpPr>
        <p:spPr>
          <a:xfrm>
            <a:off x="16163925" y="-425660"/>
            <a:ext cx="184731" cy="851323"/>
          </a:xfrm>
          <a:prstGeom prst="rect">
            <a:avLst/>
          </a:prstGeom>
          <a:noFill/>
          <a:ln w="9525">
            <a:noFill/>
          </a:ln>
        </p:spPr>
        <p:txBody>
          <a:bodyPr wrap="none" anchor="ctr">
            <a:spAutoFit/>
          </a:bodyPr>
          <a:lstStyle/>
          <a:p>
            <a:pPr eaLnBrk="1" hangingPunct="1"/>
            <a:endParaRPr lang="en-AU" altLang="zh-CN" sz="4932" dirty="0">
              <a:ea typeface="宋体" panose="02010600030101010101" pitchFamily="2" charset="-122"/>
            </a:endParaRPr>
          </a:p>
        </p:txBody>
      </p:sp>
      <p:sp>
        <p:nvSpPr>
          <p:cNvPr id="2062" name="Rectangle 31"/>
          <p:cNvSpPr/>
          <p:nvPr/>
        </p:nvSpPr>
        <p:spPr>
          <a:xfrm>
            <a:off x="16163925" y="-425660"/>
            <a:ext cx="184731" cy="851323"/>
          </a:xfrm>
          <a:prstGeom prst="rect">
            <a:avLst/>
          </a:prstGeom>
          <a:noFill/>
          <a:ln w="9525">
            <a:noFill/>
          </a:ln>
        </p:spPr>
        <p:txBody>
          <a:bodyPr wrap="none" anchor="ctr">
            <a:spAutoFit/>
          </a:bodyPr>
          <a:lstStyle/>
          <a:p>
            <a:pPr eaLnBrk="1" hangingPunct="1"/>
            <a:endParaRPr lang="en-AU" altLang="zh-CN" sz="4932" dirty="0">
              <a:ea typeface="宋体" panose="02010600030101010101" pitchFamily="2" charset="-122"/>
            </a:endParaRPr>
          </a:p>
        </p:txBody>
      </p:sp>
      <p:sp>
        <p:nvSpPr>
          <p:cNvPr id="2063" name="Rectangle 33"/>
          <p:cNvSpPr/>
          <p:nvPr/>
        </p:nvSpPr>
        <p:spPr>
          <a:xfrm>
            <a:off x="16163925" y="-425660"/>
            <a:ext cx="18878550" cy="851323"/>
          </a:xfrm>
          <a:prstGeom prst="rect">
            <a:avLst/>
          </a:prstGeom>
          <a:noFill/>
          <a:ln w="9525">
            <a:noFill/>
          </a:ln>
        </p:spPr>
        <p:txBody>
          <a:bodyPr anchor="ctr">
            <a:spAutoFit/>
          </a:bodyPr>
          <a:lstStyle/>
          <a:p>
            <a:pPr eaLnBrk="1" hangingPunct="1"/>
            <a:endParaRPr lang="en-AU" altLang="zh-CN" sz="4932" dirty="0">
              <a:ea typeface="宋体" panose="02010600030101010101" pitchFamily="2" charset="-122"/>
            </a:endParaRPr>
          </a:p>
        </p:txBody>
      </p:sp>
      <p:sp>
        <p:nvSpPr>
          <p:cNvPr id="2064" name="Rectangle 35"/>
          <p:cNvSpPr/>
          <p:nvPr/>
        </p:nvSpPr>
        <p:spPr>
          <a:xfrm>
            <a:off x="16163925" y="-425660"/>
            <a:ext cx="18878550" cy="851323"/>
          </a:xfrm>
          <a:prstGeom prst="rect">
            <a:avLst/>
          </a:prstGeom>
          <a:noFill/>
          <a:ln w="9525">
            <a:noFill/>
          </a:ln>
        </p:spPr>
        <p:txBody>
          <a:bodyPr anchor="ctr">
            <a:spAutoFit/>
          </a:bodyPr>
          <a:lstStyle/>
          <a:p>
            <a:pPr eaLnBrk="1" hangingPunct="1"/>
            <a:endParaRPr lang="en-AU" altLang="zh-CN" sz="4932" dirty="0">
              <a:ea typeface="宋体" panose="02010600030101010101" pitchFamily="2" charset="-122"/>
            </a:endParaRPr>
          </a:p>
        </p:txBody>
      </p:sp>
      <p:sp>
        <p:nvSpPr>
          <p:cNvPr id="2065" name="Rectangle 38"/>
          <p:cNvSpPr/>
          <p:nvPr/>
        </p:nvSpPr>
        <p:spPr>
          <a:xfrm>
            <a:off x="16163925" y="-425660"/>
            <a:ext cx="184731" cy="851323"/>
          </a:xfrm>
          <a:prstGeom prst="rect">
            <a:avLst/>
          </a:prstGeom>
          <a:noFill/>
          <a:ln w="9525">
            <a:noFill/>
          </a:ln>
        </p:spPr>
        <p:txBody>
          <a:bodyPr wrap="none" anchor="ctr">
            <a:spAutoFit/>
          </a:bodyPr>
          <a:lstStyle/>
          <a:p>
            <a:pPr eaLnBrk="1" hangingPunct="1"/>
            <a:endParaRPr lang="zh-CN" altLang="en-US" sz="4932" dirty="0">
              <a:ea typeface="宋体" panose="02010600030101010101" pitchFamily="2" charset="-122"/>
            </a:endParaRPr>
          </a:p>
        </p:txBody>
      </p:sp>
      <p:sp>
        <p:nvSpPr>
          <p:cNvPr id="2066" name="Rectangle 34"/>
          <p:cNvSpPr/>
          <p:nvPr/>
        </p:nvSpPr>
        <p:spPr>
          <a:xfrm>
            <a:off x="16163925" y="-425660"/>
            <a:ext cx="184731" cy="851323"/>
          </a:xfrm>
          <a:prstGeom prst="rect">
            <a:avLst/>
          </a:prstGeom>
          <a:noFill/>
          <a:ln w="9525">
            <a:noFill/>
          </a:ln>
        </p:spPr>
        <p:txBody>
          <a:bodyPr wrap="none" anchor="ctr">
            <a:spAutoFit/>
          </a:bodyPr>
          <a:lstStyle/>
          <a:p>
            <a:pPr eaLnBrk="1" hangingPunct="1"/>
            <a:endParaRPr lang="zh-CN" altLang="en-US" sz="4932" dirty="0">
              <a:ea typeface="宋体" panose="02010600030101010101" pitchFamily="2" charset="-122"/>
            </a:endParaRPr>
          </a:p>
        </p:txBody>
      </p:sp>
      <p:sp>
        <p:nvSpPr>
          <p:cNvPr id="2067" name="Rectangle 36"/>
          <p:cNvSpPr/>
          <p:nvPr/>
        </p:nvSpPr>
        <p:spPr>
          <a:xfrm>
            <a:off x="16163925" y="-425660"/>
            <a:ext cx="184731" cy="851323"/>
          </a:xfrm>
          <a:prstGeom prst="rect">
            <a:avLst/>
          </a:prstGeom>
          <a:noFill/>
          <a:ln w="9525">
            <a:noFill/>
          </a:ln>
        </p:spPr>
        <p:txBody>
          <a:bodyPr wrap="none" anchor="ctr">
            <a:spAutoFit/>
          </a:bodyPr>
          <a:lstStyle/>
          <a:p>
            <a:pPr eaLnBrk="1" hangingPunct="1"/>
            <a:endParaRPr lang="zh-CN" altLang="en-US" sz="4932" dirty="0">
              <a:ea typeface="宋体" panose="02010600030101010101" pitchFamily="2" charset="-122"/>
            </a:endParaRPr>
          </a:p>
        </p:txBody>
      </p:sp>
      <p:sp>
        <p:nvSpPr>
          <p:cNvPr id="2068" name="Rectangle 39"/>
          <p:cNvSpPr/>
          <p:nvPr/>
        </p:nvSpPr>
        <p:spPr>
          <a:xfrm>
            <a:off x="16163925" y="-425660"/>
            <a:ext cx="184731" cy="851323"/>
          </a:xfrm>
          <a:prstGeom prst="rect">
            <a:avLst/>
          </a:prstGeom>
          <a:noFill/>
          <a:ln w="9525">
            <a:noFill/>
          </a:ln>
        </p:spPr>
        <p:txBody>
          <a:bodyPr wrap="none" anchor="ctr">
            <a:spAutoFit/>
          </a:bodyPr>
          <a:lstStyle/>
          <a:p>
            <a:pPr eaLnBrk="1" hangingPunct="1"/>
            <a:endParaRPr lang="zh-CN" altLang="en-US" sz="4932" dirty="0">
              <a:ea typeface="宋体" panose="02010600030101010101" pitchFamily="2" charset="-122"/>
            </a:endParaRPr>
          </a:p>
        </p:txBody>
      </p:sp>
      <p:sp>
        <p:nvSpPr>
          <p:cNvPr id="2069" name="Rectangle 41"/>
          <p:cNvSpPr/>
          <p:nvPr/>
        </p:nvSpPr>
        <p:spPr>
          <a:xfrm>
            <a:off x="16163925" y="-425660"/>
            <a:ext cx="184731" cy="851323"/>
          </a:xfrm>
          <a:prstGeom prst="rect">
            <a:avLst/>
          </a:prstGeom>
          <a:noFill/>
          <a:ln w="9525">
            <a:noFill/>
          </a:ln>
        </p:spPr>
        <p:txBody>
          <a:bodyPr wrap="none" anchor="ctr">
            <a:spAutoFit/>
          </a:bodyPr>
          <a:lstStyle/>
          <a:p>
            <a:pPr eaLnBrk="1" hangingPunct="1"/>
            <a:endParaRPr lang="zh-CN" altLang="en-US" sz="4932" dirty="0">
              <a:ea typeface="宋体" panose="02010600030101010101" pitchFamily="2" charset="-122"/>
            </a:endParaRPr>
          </a:p>
        </p:txBody>
      </p:sp>
      <p:sp>
        <p:nvSpPr>
          <p:cNvPr id="4118" name="Text Box 33"/>
          <p:cNvSpPr txBox="1">
            <a:spLocks noChangeArrowheads="1"/>
          </p:cNvSpPr>
          <p:nvPr/>
        </p:nvSpPr>
        <p:spPr bwMode="auto">
          <a:xfrm>
            <a:off x="33404247" y="19851081"/>
            <a:ext cx="16354353" cy="647318"/>
          </a:xfrm>
          <a:prstGeom prst="rect">
            <a:avLst/>
          </a:prstGeom>
          <a:solidFill>
            <a:srgbClr val="993366"/>
          </a:solidFill>
          <a:ln w="9525">
            <a:noFill/>
            <a:miter lim="800000"/>
          </a:ln>
          <a:effectLst>
            <a:outerShdw dist="107763" dir="2700000" algn="ctr" rotWithShape="0">
              <a:schemeClr val="bg2">
                <a:alpha val="50000"/>
              </a:schemeClr>
            </a:outerShdw>
          </a:effectLst>
        </p:spPr>
        <p:txBody>
          <a:bodyPr wrap="square" lIns="31459" tIns="15729" rIns="31459" bIns="15729">
            <a:spAutoFit/>
          </a:bodyPr>
          <a:lstStyle/>
          <a:p>
            <a:pPr defTabSz="1510223" eaLnBrk="1" hangingPunct="1">
              <a:buFont typeface="Wingdings" panose="05000000000000000000" pitchFamily="2" charset="2"/>
              <a:buChar char="Ø"/>
              <a:defRPr/>
            </a:pPr>
            <a:r>
              <a:rPr lang="en-US" altLang="zh-CN" sz="4000" i="1" dirty="0">
                <a:solidFill>
                  <a:srgbClr val="FF9933"/>
                </a:solidFill>
                <a:latin typeface="Times New Roman" panose="02020603050405020304" pitchFamily="18" charset="0"/>
                <a:ea typeface="宋体" panose="02010600030101010101" pitchFamily="2" charset="-122"/>
              </a:rPr>
              <a:t>5. CONCLUSION</a:t>
            </a:r>
            <a:endParaRPr lang="en-US" altLang="zh-CN" sz="4000" i="1" dirty="0">
              <a:latin typeface="Times New Roman" panose="02020603050405020304" pitchFamily="18" charset="0"/>
              <a:ea typeface="宋体" panose="02010600030101010101" pitchFamily="2" charset="-122"/>
            </a:endParaRPr>
          </a:p>
        </p:txBody>
      </p:sp>
      <p:sp>
        <p:nvSpPr>
          <p:cNvPr id="46" name="Rectangle 2"/>
          <p:cNvSpPr>
            <a:spLocks noChangeArrowheads="1"/>
          </p:cNvSpPr>
          <p:nvPr/>
        </p:nvSpPr>
        <p:spPr bwMode="auto">
          <a:xfrm>
            <a:off x="3376542" y="14605849"/>
            <a:ext cx="8537136"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cs typeface="Times New Roman" panose="02020603050405020304" pitchFamily="18" charset="0"/>
              </a:rPr>
              <a:t>Fig. 1.</a:t>
            </a:r>
            <a:r>
              <a:rPr lang="en-AU" altLang="zh-CN" sz="1800" dirty="0">
                <a:latin typeface="+mn-lt"/>
                <a:cs typeface="Times New Roman" panose="02020603050405020304" pitchFamily="18" charset="0"/>
              </a:rPr>
              <a:t> </a:t>
            </a:r>
            <a:r>
              <a:rPr lang="en-US" altLang="zh-CN" sz="1800" dirty="0">
                <a:latin typeface="+mn-lt"/>
                <a:cs typeface="Times New Roman" panose="02020603050405020304" pitchFamily="18" charset="0"/>
              </a:rPr>
              <a:t>The residual flux measurement principle of the single-phase transformer.</a:t>
            </a:r>
            <a:endParaRPr lang="en-AU" altLang="zh-CN" sz="1800" dirty="0">
              <a:latin typeface="+mn-lt"/>
              <a:cs typeface="Times New Roman" panose="02020603050405020304" pitchFamily="18" charset="0"/>
            </a:endParaRPr>
          </a:p>
        </p:txBody>
      </p:sp>
      <p:sp>
        <p:nvSpPr>
          <p:cNvPr id="54" name="Rectangle 2"/>
          <p:cNvSpPr>
            <a:spLocks noChangeArrowheads="1"/>
          </p:cNvSpPr>
          <p:nvPr/>
        </p:nvSpPr>
        <p:spPr bwMode="auto">
          <a:xfrm>
            <a:off x="3300235" y="20973771"/>
            <a:ext cx="9500383"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ea typeface="宋体" panose="02010600030101010101" pitchFamily="2" charset="-122"/>
                <a:cs typeface="Times New Roman" panose="02020603050405020304" pitchFamily="18" charset="0"/>
              </a:rPr>
              <a:t>Fig. 2. </a:t>
            </a:r>
            <a:r>
              <a:rPr lang="en-US" altLang="zh-CN" sz="1800" dirty="0">
                <a:latin typeface="+mn-lt"/>
                <a:cs typeface="Times New Roman" panose="02020603050405020304" pitchFamily="18" charset="0"/>
              </a:rPr>
              <a:t>The waveforms of source voltage, magnetic flux and transient current.</a:t>
            </a:r>
          </a:p>
        </p:txBody>
      </p:sp>
      <p:sp>
        <p:nvSpPr>
          <p:cNvPr id="4613" name="Rectangle 28"/>
          <p:cNvSpPr>
            <a:spLocks noChangeArrowheads="1"/>
          </p:cNvSpPr>
          <p:nvPr/>
        </p:nvSpPr>
        <p:spPr bwMode="auto">
          <a:xfrm>
            <a:off x="33530991" y="17491663"/>
            <a:ext cx="16151409" cy="2246769"/>
          </a:xfrm>
          <a:prstGeom prst="rect">
            <a:avLst/>
          </a:prstGeom>
          <a:solidFill>
            <a:schemeClr val="accent2">
              <a:lumMod val="40000"/>
              <a:lumOff val="60000"/>
            </a:schemeClr>
          </a:solidFill>
          <a:ln>
            <a:noFill/>
          </a:ln>
        </p:spPr>
        <p:txBody>
          <a:bodyPr wrap="square">
            <a:spAutoFit/>
          </a:bodyPr>
          <a:lstStyle>
            <a:lvl1pPr>
              <a:defRPr sz="8600">
                <a:solidFill>
                  <a:schemeClr val="tx1"/>
                </a:solidFill>
                <a:latin typeface="Arial" panose="020B0604020202020204" pitchFamily="34" charset="0"/>
              </a:defRPr>
            </a:lvl1pPr>
            <a:lvl2pPr marL="742950" indent="-285750">
              <a:defRPr sz="8600">
                <a:solidFill>
                  <a:schemeClr val="tx1"/>
                </a:solidFill>
                <a:latin typeface="Arial" panose="020B0604020202020204" pitchFamily="34" charset="0"/>
              </a:defRPr>
            </a:lvl2pPr>
            <a:lvl3pPr marL="1143000" indent="-228600">
              <a:defRPr sz="8600">
                <a:solidFill>
                  <a:schemeClr val="tx1"/>
                </a:solidFill>
                <a:latin typeface="Arial" panose="020B0604020202020204" pitchFamily="34" charset="0"/>
              </a:defRPr>
            </a:lvl3pPr>
            <a:lvl4pPr marL="1600200" indent="-228600">
              <a:defRPr sz="8600">
                <a:solidFill>
                  <a:schemeClr val="tx1"/>
                </a:solidFill>
                <a:latin typeface="Arial" panose="020B0604020202020204" pitchFamily="34" charset="0"/>
              </a:defRPr>
            </a:lvl4pPr>
            <a:lvl5pPr marL="2057400" indent="-228600">
              <a:defRPr sz="8600">
                <a:solidFill>
                  <a:schemeClr val="tx1"/>
                </a:solidFill>
                <a:latin typeface="Arial" panose="020B0604020202020204" pitchFamily="34" charset="0"/>
              </a:defRPr>
            </a:lvl5pPr>
            <a:lvl6pPr marL="2514600" indent="-228600" eaLnBrk="0" fontAlgn="base" hangingPunct="0">
              <a:spcBef>
                <a:spcPct val="0"/>
              </a:spcBef>
              <a:spcAft>
                <a:spcPct val="0"/>
              </a:spcAft>
              <a:defRPr sz="8600">
                <a:solidFill>
                  <a:schemeClr val="tx1"/>
                </a:solidFill>
                <a:latin typeface="Arial" panose="020B0604020202020204" pitchFamily="34" charset="0"/>
              </a:defRPr>
            </a:lvl6pPr>
            <a:lvl7pPr marL="2971800" indent="-228600" eaLnBrk="0" fontAlgn="base" hangingPunct="0">
              <a:spcBef>
                <a:spcPct val="0"/>
              </a:spcBef>
              <a:spcAft>
                <a:spcPct val="0"/>
              </a:spcAft>
              <a:defRPr sz="8600">
                <a:solidFill>
                  <a:schemeClr val="tx1"/>
                </a:solidFill>
                <a:latin typeface="Arial" panose="020B0604020202020204" pitchFamily="34" charset="0"/>
              </a:defRPr>
            </a:lvl7pPr>
            <a:lvl8pPr marL="3429000" indent="-228600" eaLnBrk="0" fontAlgn="base" hangingPunct="0">
              <a:spcBef>
                <a:spcPct val="0"/>
              </a:spcBef>
              <a:spcAft>
                <a:spcPct val="0"/>
              </a:spcAft>
              <a:defRPr sz="8600">
                <a:solidFill>
                  <a:schemeClr val="tx1"/>
                </a:solidFill>
                <a:latin typeface="Arial" panose="020B0604020202020204" pitchFamily="34" charset="0"/>
              </a:defRPr>
            </a:lvl8pPr>
            <a:lvl9pPr marL="3886200" indent="-228600" eaLnBrk="0" fontAlgn="base" hangingPunct="0">
              <a:spcBef>
                <a:spcPct val="0"/>
              </a:spcBef>
              <a:spcAft>
                <a:spcPct val="0"/>
              </a:spcAft>
              <a:defRPr sz="8600">
                <a:solidFill>
                  <a:schemeClr val="tx1"/>
                </a:solidFill>
                <a:latin typeface="Arial" panose="020B0604020202020204" pitchFamily="34" charset="0"/>
              </a:defRPr>
            </a:lvl9pPr>
          </a:lstStyle>
          <a:p>
            <a:pPr marL="342900" lvl="0" indent="-342900" algn="just" eaLnBrk="1" hangingPunct="1">
              <a:buFont typeface="Arial" panose="020B0604020202020204" pitchFamily="34" charset="0"/>
              <a:buChar char="•"/>
              <a:defRPr/>
            </a:pPr>
            <a:r>
              <a:rPr lang="en-US" altLang="zh-CN" sz="2800" dirty="0">
                <a:latin typeface="+mn-lt"/>
                <a:cs typeface="Times New Roman" panose="02020603050405020304" pitchFamily="18" charset="0"/>
              </a:rPr>
              <a:t>The rate of change of the transient current generated when the magnetic flux density is increased is relatively slower, thus the direction of residual flux density can be determined, and when the measurement time is 11</a:t>
            </a:r>
            <a:r>
              <a:rPr lang="en-US" altLang="zh-CN" sz="2800" i="1" dirty="0">
                <a:latin typeface="+mn-lt"/>
                <a:cs typeface="Times New Roman" panose="02020603050405020304" pitchFamily="18" charset="0"/>
              </a:rPr>
              <a:t>ms</a:t>
            </a:r>
            <a:r>
              <a:rPr lang="en-US" altLang="zh-CN" sz="2800" dirty="0">
                <a:latin typeface="+mn-lt"/>
                <a:cs typeface="Times New Roman" panose="02020603050405020304" pitchFamily="18" charset="0"/>
              </a:rPr>
              <a:t>, the change of transient current difference is most pronounced and the experimental result is basically the same as the simulation. Moreover, the relative error between measured and calculated residual flux density is less than 6%.</a:t>
            </a:r>
            <a:endParaRPr lang="en-AU" altLang="en-US" sz="2800" dirty="0">
              <a:latin typeface="+mn-lt"/>
              <a:cs typeface="Times New Roman" panose="02020603050405020304" pitchFamily="18" charset="0"/>
            </a:endParaRPr>
          </a:p>
        </p:txBody>
      </p:sp>
      <p:sp>
        <p:nvSpPr>
          <p:cNvPr id="2076" name="Rectangle 34"/>
          <p:cNvSpPr/>
          <p:nvPr/>
        </p:nvSpPr>
        <p:spPr>
          <a:xfrm>
            <a:off x="33375599" y="20611048"/>
            <a:ext cx="8657788" cy="3785652"/>
          </a:xfrm>
          <a:prstGeom prst="rect">
            <a:avLst/>
          </a:prstGeom>
          <a:solidFill>
            <a:srgbClr val="E6EFAF"/>
          </a:solidFill>
          <a:ln w="9525" cap="flat" cmpd="sng">
            <a:solidFill>
              <a:schemeClr val="accent1"/>
            </a:solidFill>
            <a:prstDash val="solid"/>
            <a:miter/>
            <a:headEnd type="none" w="med" len="med"/>
            <a:tailEnd type="none" w="med" len="med"/>
          </a:ln>
        </p:spPr>
        <p:txBody>
          <a:bodyPr wrap="square">
            <a:spAutoFit/>
          </a:bodyPr>
          <a:lstStyle/>
          <a:p>
            <a:pPr marL="262204" indent="-262204" algn="just" eaLnBrk="1" hangingPunct="1">
              <a:buFont typeface="Arial" panose="020B0604020202020204" pitchFamily="34" charset="0"/>
              <a:buChar char="•"/>
            </a:pPr>
            <a:r>
              <a:rPr lang="en-US" altLang="zh-CN" sz="1835" dirty="0">
                <a:latin typeface="+mn-lt"/>
                <a:cs typeface="Times New Roman" panose="02020603050405020304" pitchFamily="18" charset="0"/>
              </a:rPr>
              <a:t> </a:t>
            </a:r>
            <a:r>
              <a:rPr lang="en-US" altLang="zh-CN" sz="2400" dirty="0">
                <a:latin typeface="+mn-lt"/>
                <a:cs typeface="Times New Roman" panose="02020603050405020304" pitchFamily="18" charset="0"/>
              </a:rPr>
              <a:t>An new residual flux density measurement method based on transient current is  proposed. By comparing the time constant of transient current, the direction of residual flux density can be determined, and by the proposed empirical formula, the magnitude of residual flux density can be accurately measured with an error of less than 6%. </a:t>
            </a:r>
          </a:p>
          <a:p>
            <a:pPr marL="262204" indent="-262204" algn="just" eaLnBrk="1" hangingPunct="1">
              <a:buFont typeface="Arial" panose="020B0604020202020204" pitchFamily="34" charset="0"/>
              <a:buChar char="•"/>
            </a:pPr>
            <a:r>
              <a:rPr lang="en-US" altLang="zh-CN" sz="2400" dirty="0">
                <a:latin typeface="+mn-lt"/>
                <a:cs typeface="Times New Roman" panose="02020603050405020304" pitchFamily="18" charset="0"/>
              </a:rPr>
              <a:t>The proposed method provides a basis for selecting the direction and amplitude of demagnetization voltage of a single-phase transformer, and can also be used for the measurement of residual flux of a three-phase transformer.</a:t>
            </a:r>
          </a:p>
        </p:txBody>
      </p:sp>
      <p:sp>
        <p:nvSpPr>
          <p:cNvPr id="88" name="Rectangle 2"/>
          <p:cNvSpPr>
            <a:spLocks noChangeArrowheads="1"/>
          </p:cNvSpPr>
          <p:nvPr/>
        </p:nvSpPr>
        <p:spPr bwMode="auto">
          <a:xfrm>
            <a:off x="33756509" y="11421489"/>
            <a:ext cx="6981479"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cs typeface="Times New Roman" panose="02020603050405020304" pitchFamily="18" charset="0"/>
              </a:rPr>
              <a:t>Fig. 8. Structure diagram of experimental system.</a:t>
            </a:r>
            <a:endParaRPr lang="zh-CN" altLang="zh-CN" sz="1800" dirty="0">
              <a:latin typeface="+mn-lt"/>
              <a:cs typeface="Times New Roman" panose="02020603050405020304" pitchFamily="18" charset="0"/>
            </a:endParaRPr>
          </a:p>
        </p:txBody>
      </p:sp>
      <p:sp>
        <p:nvSpPr>
          <p:cNvPr id="89" name="Rectangle 2"/>
          <p:cNvSpPr>
            <a:spLocks noChangeArrowheads="1"/>
          </p:cNvSpPr>
          <p:nvPr/>
        </p:nvSpPr>
        <p:spPr bwMode="auto">
          <a:xfrm>
            <a:off x="33756509" y="16548100"/>
            <a:ext cx="6981479" cy="872034"/>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cs typeface="Times New Roman" panose="02020603050405020304" pitchFamily="18" charset="0"/>
              </a:rPr>
              <a:t>Fig. 9. The waveforms of transient current at different voltage polarities.</a:t>
            </a:r>
            <a:endParaRPr lang="zh-CN" altLang="zh-CN" sz="1800" dirty="0">
              <a:latin typeface="+mn-lt"/>
              <a:cs typeface="Times New Roman" panose="02020603050405020304" pitchFamily="18" charset="0"/>
            </a:endParaRPr>
          </a:p>
        </p:txBody>
      </p:sp>
      <p:sp>
        <p:nvSpPr>
          <p:cNvPr id="90" name="Rectangle 2"/>
          <p:cNvSpPr>
            <a:spLocks noChangeArrowheads="1"/>
          </p:cNvSpPr>
          <p:nvPr/>
        </p:nvSpPr>
        <p:spPr bwMode="auto">
          <a:xfrm>
            <a:off x="42052438" y="16471900"/>
            <a:ext cx="6751489" cy="872034"/>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cs typeface="Times New Roman" panose="02020603050405020304" pitchFamily="18" charset="0"/>
              </a:rPr>
              <a:t>Fig. 10. The waveforms of transient current difference between experiment and simulation.</a:t>
            </a:r>
            <a:endParaRPr lang="zh-CN" altLang="zh-CN" sz="1800" dirty="0">
              <a:latin typeface="+mn-lt"/>
            </a:endParaRPr>
          </a:p>
        </p:txBody>
      </p:sp>
      <p:pic>
        <p:nvPicPr>
          <p:cNvPr id="8" name="图片 7" descr="MT26_Logo-01"/>
          <p:cNvPicPr>
            <a:picLocks noChangeAspect="1"/>
          </p:cNvPicPr>
          <p:nvPr/>
        </p:nvPicPr>
        <p:blipFill>
          <a:blip r:embed="rId2"/>
          <a:stretch>
            <a:fillRect/>
          </a:stretch>
        </p:blipFill>
        <p:spPr>
          <a:xfrm>
            <a:off x="16387889" y="742906"/>
            <a:ext cx="5691970" cy="1683192"/>
          </a:xfrm>
          <a:prstGeom prst="rect">
            <a:avLst/>
          </a:prstGeom>
        </p:spPr>
      </p:pic>
      <p:pic>
        <p:nvPicPr>
          <p:cNvPr id="60" name="图片 59">
            <a:extLst>
              <a:ext uri="{FF2B5EF4-FFF2-40B4-BE49-F238E27FC236}">
                <a16:creationId xmlns:a16="http://schemas.microsoft.com/office/drawing/2014/main" id="{D2694ED3-E00D-4331-867F-E5EBBF471E54}"/>
              </a:ext>
            </a:extLst>
          </p:cNvPr>
          <p:cNvPicPr/>
          <p:nvPr/>
        </p:nvPicPr>
        <p:blipFill>
          <a:blip r:embed="rId3"/>
          <a:stretch>
            <a:fillRect/>
          </a:stretch>
        </p:blipFill>
        <p:spPr>
          <a:xfrm>
            <a:off x="2064097" y="11236944"/>
            <a:ext cx="11972660" cy="3329956"/>
          </a:xfrm>
          <a:prstGeom prst="rect">
            <a:avLst/>
          </a:prstGeom>
        </p:spPr>
      </p:pic>
      <p:pic>
        <p:nvPicPr>
          <p:cNvPr id="61" name="图片 60">
            <a:extLst>
              <a:ext uri="{FF2B5EF4-FFF2-40B4-BE49-F238E27FC236}">
                <a16:creationId xmlns:a16="http://schemas.microsoft.com/office/drawing/2014/main" id="{96E9C318-D9BC-4ADE-98A8-8D86959A7690}"/>
              </a:ext>
            </a:extLst>
          </p:cNvPr>
          <p:cNvPicPr/>
          <p:nvPr/>
        </p:nvPicPr>
        <p:blipFill>
          <a:blip r:embed="rId4"/>
          <a:stretch>
            <a:fillRect/>
          </a:stretch>
        </p:blipFill>
        <p:spPr>
          <a:xfrm>
            <a:off x="2158120" y="15246873"/>
            <a:ext cx="5284957" cy="5618069"/>
          </a:xfrm>
          <a:prstGeom prst="rect">
            <a:avLst/>
          </a:prstGeom>
        </p:spPr>
      </p:pic>
      <p:pic>
        <p:nvPicPr>
          <p:cNvPr id="62" name="图片 61">
            <a:extLst>
              <a:ext uri="{FF2B5EF4-FFF2-40B4-BE49-F238E27FC236}">
                <a16:creationId xmlns:a16="http://schemas.microsoft.com/office/drawing/2014/main" id="{19BA6532-426D-46EA-A4FA-6251FBD4AC03}"/>
              </a:ext>
            </a:extLst>
          </p:cNvPr>
          <p:cNvPicPr/>
          <p:nvPr/>
        </p:nvPicPr>
        <p:blipFill>
          <a:blip r:embed="rId5"/>
          <a:stretch>
            <a:fillRect/>
          </a:stretch>
        </p:blipFill>
        <p:spPr>
          <a:xfrm>
            <a:off x="8314883" y="16112566"/>
            <a:ext cx="4520035" cy="4363818"/>
          </a:xfrm>
          <a:prstGeom prst="rect">
            <a:avLst/>
          </a:prstGeom>
        </p:spPr>
      </p:pic>
      <p:pic>
        <p:nvPicPr>
          <p:cNvPr id="69" name="图片 68">
            <a:extLst>
              <a:ext uri="{FF2B5EF4-FFF2-40B4-BE49-F238E27FC236}">
                <a16:creationId xmlns:a16="http://schemas.microsoft.com/office/drawing/2014/main" id="{F7B5E3A7-F938-429C-B594-C26369D384A4}"/>
              </a:ext>
            </a:extLst>
          </p:cNvPr>
          <p:cNvPicPr/>
          <p:nvPr/>
        </p:nvPicPr>
        <p:blipFill>
          <a:blip r:embed="rId6"/>
          <a:stretch>
            <a:fillRect/>
          </a:stretch>
        </p:blipFill>
        <p:spPr>
          <a:xfrm>
            <a:off x="16622667" y="12838827"/>
            <a:ext cx="6168332" cy="5048757"/>
          </a:xfrm>
          <a:prstGeom prst="rect">
            <a:avLst/>
          </a:prstGeom>
        </p:spPr>
      </p:pic>
      <p:sp>
        <p:nvSpPr>
          <p:cNvPr id="70" name="Rectangle 2">
            <a:extLst>
              <a:ext uri="{FF2B5EF4-FFF2-40B4-BE49-F238E27FC236}">
                <a16:creationId xmlns:a16="http://schemas.microsoft.com/office/drawing/2014/main" id="{EFCA481E-60F0-4F00-AAF2-AB9FD82145B9}"/>
              </a:ext>
            </a:extLst>
          </p:cNvPr>
          <p:cNvSpPr>
            <a:spLocks noChangeArrowheads="1"/>
          </p:cNvSpPr>
          <p:nvPr/>
        </p:nvSpPr>
        <p:spPr bwMode="auto">
          <a:xfrm>
            <a:off x="16387890" y="18206163"/>
            <a:ext cx="6403110"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ea typeface="宋体" panose="02010600030101010101" pitchFamily="2" charset="-122"/>
                <a:cs typeface="Times New Roman" panose="02020603050405020304" pitchFamily="18" charset="0"/>
              </a:rPr>
              <a:t>Fig. 5. </a:t>
            </a:r>
            <a:r>
              <a:rPr lang="en-US" altLang="zh-CN" sz="1800" dirty="0">
                <a:latin typeface="+mn-lt"/>
                <a:cs typeface="Times New Roman" panose="02020603050405020304" pitchFamily="18" charset="0"/>
              </a:rPr>
              <a:t>The waveforms of transient current.</a:t>
            </a:r>
            <a:endParaRPr lang="zh-CN" altLang="zh-CN" sz="1800" dirty="0">
              <a:latin typeface="+mn-lt"/>
              <a:cs typeface="Times New Roman" panose="02020603050405020304" pitchFamily="18" charset="0"/>
            </a:endParaRPr>
          </a:p>
        </p:txBody>
      </p:sp>
      <p:pic>
        <p:nvPicPr>
          <p:cNvPr id="71" name="图片 70">
            <a:extLst>
              <a:ext uri="{FF2B5EF4-FFF2-40B4-BE49-F238E27FC236}">
                <a16:creationId xmlns:a16="http://schemas.microsoft.com/office/drawing/2014/main" id="{391683B5-C566-4C9B-BE84-522BA56659C3}"/>
              </a:ext>
            </a:extLst>
          </p:cNvPr>
          <p:cNvPicPr/>
          <p:nvPr/>
        </p:nvPicPr>
        <p:blipFill>
          <a:blip r:embed="rId7"/>
          <a:stretch>
            <a:fillRect/>
          </a:stretch>
        </p:blipFill>
        <p:spPr>
          <a:xfrm>
            <a:off x="24802337" y="13007151"/>
            <a:ext cx="6449851" cy="5048757"/>
          </a:xfrm>
          <a:prstGeom prst="rect">
            <a:avLst/>
          </a:prstGeom>
        </p:spPr>
      </p:pic>
      <p:sp>
        <p:nvSpPr>
          <p:cNvPr id="73" name="Rectangle 2">
            <a:extLst>
              <a:ext uri="{FF2B5EF4-FFF2-40B4-BE49-F238E27FC236}">
                <a16:creationId xmlns:a16="http://schemas.microsoft.com/office/drawing/2014/main" id="{FE87D49F-9896-4525-9044-8C7D19B149B9}"/>
              </a:ext>
            </a:extLst>
          </p:cNvPr>
          <p:cNvSpPr>
            <a:spLocks noChangeArrowheads="1"/>
          </p:cNvSpPr>
          <p:nvPr/>
        </p:nvSpPr>
        <p:spPr bwMode="auto">
          <a:xfrm>
            <a:off x="16535400" y="23600866"/>
            <a:ext cx="6442343" cy="872034"/>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cs typeface="Times New Roman" panose="02020603050405020304" pitchFamily="18" charset="0"/>
              </a:rPr>
              <a:t>Fig. 7. The fitting relationship for measurement residual flux density.</a:t>
            </a:r>
            <a:endParaRPr lang="zh-CN" altLang="zh-CN" sz="1800" dirty="0">
              <a:latin typeface="+mn-lt"/>
              <a:cs typeface="Times New Roman" panose="02020603050405020304" pitchFamily="18" charset="0"/>
            </a:endParaRPr>
          </a:p>
        </p:txBody>
      </p:sp>
      <p:pic>
        <p:nvPicPr>
          <p:cNvPr id="74" name="图片 73">
            <a:extLst>
              <a:ext uri="{FF2B5EF4-FFF2-40B4-BE49-F238E27FC236}">
                <a16:creationId xmlns:a16="http://schemas.microsoft.com/office/drawing/2014/main" id="{8B7C00BD-9D8E-464D-8FDF-EA690C821D7B}"/>
              </a:ext>
            </a:extLst>
          </p:cNvPr>
          <p:cNvPicPr/>
          <p:nvPr/>
        </p:nvPicPr>
        <p:blipFill>
          <a:blip r:embed="rId8"/>
          <a:stretch>
            <a:fillRect/>
          </a:stretch>
        </p:blipFill>
        <p:spPr>
          <a:xfrm>
            <a:off x="16442993" y="19063358"/>
            <a:ext cx="6328957" cy="4340304"/>
          </a:xfrm>
          <a:prstGeom prst="rect">
            <a:avLst/>
          </a:prstGeom>
        </p:spPr>
      </p:pic>
      <p:sp>
        <p:nvSpPr>
          <p:cNvPr id="75" name="Rectangle 2">
            <a:extLst>
              <a:ext uri="{FF2B5EF4-FFF2-40B4-BE49-F238E27FC236}">
                <a16:creationId xmlns:a16="http://schemas.microsoft.com/office/drawing/2014/main" id="{28EDF4FA-08CE-45C8-9C12-4DF080DEB357}"/>
              </a:ext>
            </a:extLst>
          </p:cNvPr>
          <p:cNvSpPr>
            <a:spLocks noChangeArrowheads="1"/>
          </p:cNvSpPr>
          <p:nvPr/>
        </p:nvSpPr>
        <p:spPr bwMode="auto">
          <a:xfrm>
            <a:off x="24802338" y="18356483"/>
            <a:ext cx="6449850"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ea typeface="宋体" panose="02010600030101010101" pitchFamily="2" charset="-122"/>
                <a:cs typeface="Times New Roman" panose="02020603050405020304" pitchFamily="18" charset="0"/>
              </a:rPr>
              <a:t>Fig. 6. </a:t>
            </a:r>
            <a:r>
              <a:rPr lang="en-US" altLang="zh-CN" sz="1800" dirty="0">
                <a:latin typeface="+mn-lt"/>
                <a:cs typeface="Times New Roman" panose="02020603050405020304" pitchFamily="18" charset="0"/>
              </a:rPr>
              <a:t>The waveforms of transient current difference.</a:t>
            </a:r>
            <a:endParaRPr lang="zh-CN" altLang="zh-CN" sz="1800" dirty="0">
              <a:latin typeface="+mn-lt"/>
              <a:cs typeface="Times New Roman" panose="02020603050405020304" pitchFamily="18" charset="0"/>
            </a:endParaRPr>
          </a:p>
        </p:txBody>
      </p:sp>
      <p:pic>
        <p:nvPicPr>
          <p:cNvPr id="76" name="图片 75">
            <a:extLst>
              <a:ext uri="{FF2B5EF4-FFF2-40B4-BE49-F238E27FC236}">
                <a16:creationId xmlns:a16="http://schemas.microsoft.com/office/drawing/2014/main" id="{388C8F2C-082B-4BDD-9532-B28F5AF378F5}"/>
              </a:ext>
            </a:extLst>
          </p:cNvPr>
          <p:cNvPicPr/>
          <p:nvPr/>
        </p:nvPicPr>
        <p:blipFill>
          <a:blip r:embed="rId9"/>
          <a:stretch>
            <a:fillRect/>
          </a:stretch>
        </p:blipFill>
        <p:spPr>
          <a:xfrm>
            <a:off x="33756509" y="6692639"/>
            <a:ext cx="6648541" cy="4398497"/>
          </a:xfrm>
          <a:prstGeom prst="rect">
            <a:avLst/>
          </a:prstGeom>
        </p:spPr>
      </p:pic>
      <p:sp>
        <p:nvSpPr>
          <p:cNvPr id="92" name="Text Box 32">
            <a:extLst>
              <a:ext uri="{FF2B5EF4-FFF2-40B4-BE49-F238E27FC236}">
                <a16:creationId xmlns:a16="http://schemas.microsoft.com/office/drawing/2014/main" id="{1F49C80E-31AB-405E-B284-E183777FCD9D}"/>
              </a:ext>
            </a:extLst>
          </p:cNvPr>
          <p:cNvSpPr txBox="1">
            <a:spLocks noChangeArrowheads="1"/>
          </p:cNvSpPr>
          <p:nvPr/>
        </p:nvSpPr>
        <p:spPr bwMode="auto">
          <a:xfrm>
            <a:off x="16536294" y="5627577"/>
            <a:ext cx="15301920" cy="647318"/>
          </a:xfrm>
          <a:prstGeom prst="rect">
            <a:avLst/>
          </a:prstGeom>
          <a:solidFill>
            <a:srgbClr val="993366"/>
          </a:solidFill>
          <a:ln w="9525">
            <a:noFill/>
            <a:miter lim="800000"/>
          </a:ln>
          <a:effectLst>
            <a:outerShdw dist="107763" dir="2700000" algn="ctr" rotWithShape="0">
              <a:schemeClr val="bg2">
                <a:alpha val="50000"/>
              </a:schemeClr>
            </a:outerShdw>
          </a:effectLst>
        </p:spPr>
        <p:txBody>
          <a:bodyPr wrap="square" lIns="31459" tIns="15729" rIns="31459" bIns="15729">
            <a:spAutoFit/>
          </a:bodyPr>
          <a:lstStyle/>
          <a:p>
            <a:pPr defTabSz="1510223" eaLnBrk="1" hangingPunct="1">
              <a:buFont typeface="Wingdings" panose="05000000000000000000" pitchFamily="2" charset="2"/>
              <a:buChar char="Ø"/>
              <a:defRPr/>
            </a:pPr>
            <a:r>
              <a:rPr lang="en-US" altLang="zh-CN" sz="4000" i="1" dirty="0">
                <a:solidFill>
                  <a:srgbClr val="FF9933"/>
                </a:solidFill>
                <a:latin typeface="Times New Roman" panose="02020603050405020304" pitchFamily="18" charset="0"/>
                <a:ea typeface="宋体" panose="02010600030101010101" pitchFamily="2" charset="-122"/>
              </a:rPr>
              <a:t>3. NUMERICAL SIMULATION ANALYSIS</a:t>
            </a:r>
            <a:endParaRPr lang="en-US" altLang="zh-CN" sz="4000" i="1" dirty="0">
              <a:latin typeface="Times New Roman" panose="02020603050405020304" pitchFamily="18" charset="0"/>
              <a:ea typeface="宋体" panose="02010600030101010101" pitchFamily="2" charset="-122"/>
            </a:endParaRPr>
          </a:p>
        </p:txBody>
      </p:sp>
      <p:sp>
        <p:nvSpPr>
          <p:cNvPr id="93" name="Rectangle 2">
            <a:extLst>
              <a:ext uri="{FF2B5EF4-FFF2-40B4-BE49-F238E27FC236}">
                <a16:creationId xmlns:a16="http://schemas.microsoft.com/office/drawing/2014/main" id="{48DC60F4-0B92-4BE5-8797-D6B3D48CCE3B}"/>
              </a:ext>
            </a:extLst>
          </p:cNvPr>
          <p:cNvSpPr>
            <a:spLocks noChangeArrowheads="1"/>
          </p:cNvSpPr>
          <p:nvPr/>
        </p:nvSpPr>
        <p:spPr bwMode="auto">
          <a:xfrm>
            <a:off x="16442993" y="11825255"/>
            <a:ext cx="6442343"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ea typeface="宋体" panose="02010600030101010101" pitchFamily="2" charset="-122"/>
                <a:cs typeface="Times New Roman" panose="02020603050405020304" pitchFamily="18" charset="0"/>
              </a:rPr>
              <a:t>Fig. 3. </a:t>
            </a:r>
            <a:r>
              <a:rPr lang="en-US" altLang="zh-CN" sz="1800" dirty="0">
                <a:latin typeface="+mn-lt"/>
                <a:cs typeface="Times New Roman" panose="02020603050405020304" pitchFamily="18" charset="0"/>
              </a:rPr>
              <a:t>The residual flux density distribution of the iron core.</a:t>
            </a:r>
            <a:endParaRPr lang="zh-CN" altLang="zh-CN" sz="1800" dirty="0">
              <a:latin typeface="+mn-lt"/>
              <a:cs typeface="Times New Roman" panose="02020603050405020304" pitchFamily="18" charset="0"/>
            </a:endParaRPr>
          </a:p>
        </p:txBody>
      </p:sp>
      <p:pic>
        <p:nvPicPr>
          <p:cNvPr id="94" name="图片 93">
            <a:extLst>
              <a:ext uri="{FF2B5EF4-FFF2-40B4-BE49-F238E27FC236}">
                <a16:creationId xmlns:a16="http://schemas.microsoft.com/office/drawing/2014/main" id="{5D523730-3004-44D5-8CB2-171636737CD5}"/>
              </a:ext>
            </a:extLst>
          </p:cNvPr>
          <p:cNvPicPr/>
          <p:nvPr/>
        </p:nvPicPr>
        <p:blipFill>
          <a:blip r:embed="rId10"/>
          <a:stretch>
            <a:fillRect/>
          </a:stretch>
        </p:blipFill>
        <p:spPr>
          <a:xfrm>
            <a:off x="16687800" y="6748559"/>
            <a:ext cx="6117574" cy="4831301"/>
          </a:xfrm>
          <a:prstGeom prst="rect">
            <a:avLst/>
          </a:prstGeom>
        </p:spPr>
      </p:pic>
      <p:pic>
        <p:nvPicPr>
          <p:cNvPr id="95" name="图片 94">
            <a:extLst>
              <a:ext uri="{FF2B5EF4-FFF2-40B4-BE49-F238E27FC236}">
                <a16:creationId xmlns:a16="http://schemas.microsoft.com/office/drawing/2014/main" id="{A093417F-F9F2-4999-8656-6F28D77867FC}"/>
              </a:ext>
            </a:extLst>
          </p:cNvPr>
          <p:cNvPicPr/>
          <p:nvPr/>
        </p:nvPicPr>
        <p:blipFill>
          <a:blip r:embed="rId11"/>
          <a:stretch>
            <a:fillRect/>
          </a:stretch>
        </p:blipFill>
        <p:spPr>
          <a:xfrm>
            <a:off x="25039312" y="6815953"/>
            <a:ext cx="6078036" cy="4779445"/>
          </a:xfrm>
          <a:prstGeom prst="rect">
            <a:avLst/>
          </a:prstGeom>
        </p:spPr>
      </p:pic>
      <p:sp>
        <p:nvSpPr>
          <p:cNvPr id="101" name="Rectangle 2">
            <a:extLst>
              <a:ext uri="{FF2B5EF4-FFF2-40B4-BE49-F238E27FC236}">
                <a16:creationId xmlns:a16="http://schemas.microsoft.com/office/drawing/2014/main" id="{81738883-21E2-4FA7-ACA8-B642377C79F4}"/>
              </a:ext>
            </a:extLst>
          </p:cNvPr>
          <p:cNvSpPr>
            <a:spLocks noChangeArrowheads="1"/>
          </p:cNvSpPr>
          <p:nvPr/>
        </p:nvSpPr>
        <p:spPr bwMode="auto">
          <a:xfrm>
            <a:off x="24802337" y="11783070"/>
            <a:ext cx="6315011" cy="456535"/>
          </a:xfrm>
          <a:prstGeom prst="rect">
            <a:avLst/>
          </a:prstGeom>
          <a:solidFill>
            <a:srgbClr val="FFC000"/>
          </a:solidFill>
          <a:ln w="9525">
            <a:solidFill>
              <a:schemeClr val="accent1"/>
            </a:solidFill>
            <a:miter lim="800000"/>
          </a:ln>
        </p:spPr>
        <p:txBody>
          <a:bodyPr wrap="square">
            <a:spAutoFit/>
          </a:bodyPr>
          <a:lstStyle/>
          <a:p>
            <a:pPr algn="ctr" eaLnBrk="1" hangingPunct="1">
              <a:lnSpc>
                <a:spcPct val="150000"/>
              </a:lnSpc>
            </a:pPr>
            <a:r>
              <a:rPr lang="en-US" altLang="zh-CN" sz="1800" dirty="0">
                <a:latin typeface="+mn-lt"/>
                <a:ea typeface="宋体" panose="02010600030101010101" pitchFamily="2" charset="-122"/>
                <a:cs typeface="Times New Roman" panose="02020603050405020304" pitchFamily="18" charset="0"/>
              </a:rPr>
              <a:t>Fig. 4. The variance of residual flux density in the core.</a:t>
            </a:r>
            <a:endParaRPr lang="zh-CN" altLang="zh-CN" sz="1800" dirty="0">
              <a:latin typeface="+mn-lt"/>
              <a:cs typeface="Times New Roman" panose="02020603050405020304" pitchFamily="18" charset="0"/>
            </a:endParaRPr>
          </a:p>
        </p:txBody>
      </p:sp>
      <p:graphicFrame>
        <p:nvGraphicFramePr>
          <p:cNvPr id="6" name="表格 6">
            <a:extLst>
              <a:ext uri="{FF2B5EF4-FFF2-40B4-BE49-F238E27FC236}">
                <a16:creationId xmlns:a16="http://schemas.microsoft.com/office/drawing/2014/main" id="{F7E99AD6-1609-48D5-ABF1-D9C61BA19F5C}"/>
              </a:ext>
            </a:extLst>
          </p:cNvPr>
          <p:cNvGraphicFramePr>
            <a:graphicFrameLocks noGrp="1"/>
          </p:cNvGraphicFramePr>
          <p:nvPr>
            <p:extLst>
              <p:ext uri="{D42A27DB-BD31-4B8C-83A1-F6EECF244321}">
                <p14:modId xmlns:p14="http://schemas.microsoft.com/office/powerpoint/2010/main" val="31119041"/>
              </p:ext>
            </p:extLst>
          </p:nvPr>
        </p:nvGraphicFramePr>
        <p:xfrm>
          <a:off x="41157345" y="7257182"/>
          <a:ext cx="8290887" cy="4322678"/>
        </p:xfrm>
        <a:graphic>
          <a:graphicData uri="http://schemas.openxmlformats.org/drawingml/2006/table">
            <a:tbl>
              <a:tblPr firstRow="1" bandRow="1">
                <a:tableStyleId>{284E427A-3D55-4303-BF80-6455036E1DE7}</a:tableStyleId>
              </a:tblPr>
              <a:tblGrid>
                <a:gridCol w="2763629">
                  <a:extLst>
                    <a:ext uri="{9D8B030D-6E8A-4147-A177-3AD203B41FA5}">
                      <a16:colId xmlns:a16="http://schemas.microsoft.com/office/drawing/2014/main" val="153606508"/>
                    </a:ext>
                  </a:extLst>
                </a:gridCol>
                <a:gridCol w="2763629">
                  <a:extLst>
                    <a:ext uri="{9D8B030D-6E8A-4147-A177-3AD203B41FA5}">
                      <a16:colId xmlns:a16="http://schemas.microsoft.com/office/drawing/2014/main" val="3448547495"/>
                    </a:ext>
                  </a:extLst>
                </a:gridCol>
                <a:gridCol w="2763629">
                  <a:extLst>
                    <a:ext uri="{9D8B030D-6E8A-4147-A177-3AD203B41FA5}">
                      <a16:colId xmlns:a16="http://schemas.microsoft.com/office/drawing/2014/main" val="1015361237"/>
                    </a:ext>
                  </a:extLst>
                </a:gridCol>
              </a:tblGrid>
              <a:tr h="1330564">
                <a:tc>
                  <a:txBody>
                    <a:bodyPr/>
                    <a:lstStyle/>
                    <a:p>
                      <a:pPr algn="ctr"/>
                      <a:r>
                        <a:rPr lang="zh-CN" altLang="zh-CN" sz="2400" kern="1200" dirty="0">
                          <a:effectLst/>
                          <a:latin typeface="+mn-lt"/>
                          <a:cs typeface="Times New Roman" panose="02020603050405020304" pitchFamily="18" charset="0"/>
                        </a:rPr>
                        <a:t> </a:t>
                      </a:r>
                      <a:r>
                        <a:rPr lang="en-US" altLang="zh-CN" sz="2400" kern="1200" dirty="0">
                          <a:effectLst/>
                          <a:latin typeface="+mn-lt"/>
                          <a:cs typeface="Times New Roman" panose="02020603050405020304" pitchFamily="18" charset="0"/>
                        </a:rPr>
                        <a:t>Measured residual flux density (T) </a:t>
                      </a:r>
                      <a:endParaRPr lang="zh-CN" altLang="en-US" sz="2400" dirty="0">
                        <a:latin typeface="+mn-lt"/>
                        <a:cs typeface="Times New Roman" panose="02020603050405020304" pitchFamily="18" charset="0"/>
                      </a:endParaRPr>
                    </a:p>
                  </a:txBody>
                  <a:tcPr marL="52440" marR="52440" marT="26220" marB="26220"/>
                </a:tc>
                <a:tc>
                  <a:txBody>
                    <a:bodyPr/>
                    <a:lstStyle/>
                    <a:p>
                      <a:pPr algn="ctr"/>
                      <a:r>
                        <a:rPr lang="en-US" altLang="zh-CN" sz="2400" kern="1200" dirty="0">
                          <a:effectLst/>
                          <a:latin typeface="+mn-lt"/>
                          <a:cs typeface="Times New Roman" panose="02020603050405020304" pitchFamily="18" charset="0"/>
                        </a:rPr>
                        <a:t>Calculated residual flux density (T)</a:t>
                      </a:r>
                      <a:endParaRPr lang="zh-CN" altLang="en-US" sz="2400" dirty="0">
                        <a:latin typeface="+mn-lt"/>
                        <a:cs typeface="Times New Roman" panose="02020603050405020304" pitchFamily="18" charset="0"/>
                      </a:endParaRPr>
                    </a:p>
                  </a:txBody>
                  <a:tcPr marL="52440" marR="52440" marT="26220" marB="262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zh-CN" sz="2400" kern="1200" dirty="0">
                        <a:effectLst/>
                        <a:latin typeface="+mn-lt"/>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400" kern="1200" dirty="0">
                          <a:effectLst/>
                          <a:latin typeface="+mn-lt"/>
                          <a:cs typeface="Times New Roman" panose="02020603050405020304" pitchFamily="18" charset="0"/>
                        </a:rPr>
                        <a:t> Relative error (%)</a:t>
                      </a:r>
                      <a:endParaRPr lang="zh-CN" altLang="zh-CN" sz="2400" kern="1200" dirty="0">
                        <a:effectLst/>
                        <a:latin typeface="+mn-lt"/>
                        <a:cs typeface="Times New Roman" panose="02020603050405020304" pitchFamily="18" charset="0"/>
                      </a:endParaRPr>
                    </a:p>
                    <a:p>
                      <a:endParaRPr lang="zh-CN" altLang="en-US" sz="2400" dirty="0">
                        <a:latin typeface="+mn-lt"/>
                        <a:cs typeface="Times New Roman" panose="02020603050405020304" pitchFamily="18" charset="0"/>
                      </a:endParaRPr>
                    </a:p>
                  </a:txBody>
                  <a:tcPr marL="52440" marR="52440" marT="26220" marB="26220"/>
                </a:tc>
                <a:extLst>
                  <a:ext uri="{0D108BD9-81ED-4DB2-BD59-A6C34878D82A}">
                    <a16:rowId xmlns:a16="http://schemas.microsoft.com/office/drawing/2014/main" val="948271045"/>
                  </a:ext>
                </a:extLst>
              </a:tr>
              <a:tr h="340796">
                <a:tc>
                  <a:txBody>
                    <a:bodyPr/>
                    <a:lstStyle/>
                    <a:p>
                      <a:pPr algn="ctr">
                        <a:spcAft>
                          <a:spcPts val="0"/>
                        </a:spcAft>
                      </a:pPr>
                      <a:r>
                        <a:rPr lang="en-US" sz="2400" kern="100" dirty="0">
                          <a:effectLst/>
                          <a:latin typeface="+mn-lt"/>
                          <a:cs typeface="Times New Roman" panose="02020603050405020304" pitchFamily="18" charset="0"/>
                        </a:rPr>
                        <a:t>1.21</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1.27</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5.52%</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3491165429"/>
                  </a:ext>
                </a:extLst>
              </a:tr>
              <a:tr h="431794">
                <a:tc>
                  <a:txBody>
                    <a:bodyPr/>
                    <a:lstStyle/>
                    <a:p>
                      <a:pPr algn="ctr">
                        <a:spcAft>
                          <a:spcPts val="0"/>
                        </a:spcAft>
                      </a:pPr>
                      <a:r>
                        <a:rPr lang="en-US" sz="2400" kern="100" dirty="0">
                          <a:effectLst/>
                          <a:latin typeface="+mn-lt"/>
                          <a:cs typeface="Times New Roman" panose="02020603050405020304" pitchFamily="18" charset="0"/>
                        </a:rPr>
                        <a:t>1.15</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indent="406400" algn="l">
                        <a:spcAft>
                          <a:spcPts val="0"/>
                        </a:spcAft>
                      </a:pPr>
                      <a:r>
                        <a:rPr lang="en-US" altLang="zh-CN" sz="2400" kern="100" dirty="0">
                          <a:effectLst/>
                          <a:latin typeface="+mn-lt"/>
                          <a:cs typeface="Times New Roman" panose="02020603050405020304" pitchFamily="18" charset="0"/>
                        </a:rPr>
                        <a:t>        1.09</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-5.20%</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1894723350"/>
                  </a:ext>
                </a:extLst>
              </a:tr>
              <a:tr h="340796">
                <a:tc>
                  <a:txBody>
                    <a:bodyPr/>
                    <a:lstStyle/>
                    <a:p>
                      <a:pPr algn="ctr">
                        <a:spcAft>
                          <a:spcPts val="0"/>
                        </a:spcAft>
                      </a:pPr>
                      <a:r>
                        <a:rPr lang="en-US" sz="2400" kern="100" dirty="0">
                          <a:effectLst/>
                          <a:latin typeface="+mn-lt"/>
                          <a:cs typeface="Times New Roman" panose="02020603050405020304" pitchFamily="18" charset="0"/>
                        </a:rPr>
                        <a:t>1.08</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1.14</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5.43%</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1960818871"/>
                  </a:ext>
                </a:extLst>
              </a:tr>
              <a:tr h="340796">
                <a:tc>
                  <a:txBody>
                    <a:bodyPr/>
                    <a:lstStyle/>
                    <a:p>
                      <a:pPr algn="ctr">
                        <a:spcAft>
                          <a:spcPts val="0"/>
                        </a:spcAft>
                      </a:pPr>
                      <a:r>
                        <a:rPr lang="en-US" sz="2400" kern="100">
                          <a:effectLst/>
                          <a:latin typeface="+mn-lt"/>
                          <a:cs typeface="Times New Roman" panose="02020603050405020304" pitchFamily="18" charset="0"/>
                        </a:rPr>
                        <a:t>0.96</a:t>
                      </a:r>
                      <a:endParaRPr lang="zh-CN" sz="2400" kern="10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1.01</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5.48%</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1469526295"/>
                  </a:ext>
                </a:extLst>
              </a:tr>
              <a:tr h="340796">
                <a:tc>
                  <a:txBody>
                    <a:bodyPr/>
                    <a:lstStyle/>
                    <a:p>
                      <a:pPr algn="ctr">
                        <a:spcAft>
                          <a:spcPts val="0"/>
                        </a:spcAft>
                      </a:pPr>
                      <a:r>
                        <a:rPr lang="en-US" sz="2400" kern="100" dirty="0">
                          <a:effectLst/>
                          <a:latin typeface="+mn-lt"/>
                          <a:cs typeface="Times New Roman" panose="02020603050405020304" pitchFamily="18" charset="0"/>
                        </a:rPr>
                        <a:t>0.89</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0.84</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tc>
                  <a:txBody>
                    <a:bodyPr/>
                    <a:lstStyle/>
                    <a:p>
                      <a:pPr algn="ctr">
                        <a:spcAft>
                          <a:spcPts val="0"/>
                        </a:spcAft>
                      </a:pPr>
                      <a:r>
                        <a:rPr lang="en-US" sz="2400" kern="100" dirty="0">
                          <a:effectLst/>
                          <a:latin typeface="+mn-lt"/>
                          <a:cs typeface="Times New Roman" panose="02020603050405020304" pitchFamily="18" charset="0"/>
                        </a:rPr>
                        <a:t>-5.67%</a:t>
                      </a:r>
                      <a:endParaRPr lang="zh-CN" sz="2400" kern="100" dirty="0">
                        <a:effectLst/>
                        <a:latin typeface="+mn-lt"/>
                        <a:ea typeface="宋体"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2702990621"/>
                  </a:ext>
                </a:extLst>
              </a:tr>
              <a:tr h="340796">
                <a:tc>
                  <a:txBody>
                    <a:bodyPr/>
                    <a:lstStyle/>
                    <a:p>
                      <a:pPr marL="0" algn="ctr" defTabSz="914400" rtl="0" eaLnBrk="1" latinLnBrk="0" hangingPunct="1">
                        <a:spcAft>
                          <a:spcPts val="0"/>
                        </a:spcAft>
                      </a:pPr>
                      <a:r>
                        <a:rPr lang="en-US" sz="2400" kern="100" dirty="0">
                          <a:effectLst/>
                          <a:latin typeface="+mn-lt"/>
                          <a:cs typeface="Times New Roman" panose="02020603050405020304" pitchFamily="18" charset="0"/>
                        </a:rPr>
                        <a:t>0.75</a:t>
                      </a:r>
                      <a:endParaRPr lang="zh-CN" altLang="en-US" sz="2400" kern="100" dirty="0">
                        <a:solidFill>
                          <a:srgbClr val="000000"/>
                        </a:solidFill>
                        <a:effectLst/>
                        <a:latin typeface="+mn-lt"/>
                        <a:ea typeface="等线" panose="02010600030101010101" pitchFamily="2" charset="-122"/>
                        <a:cs typeface="Times New Roman" panose="02020603050405020304" pitchFamily="18" charset="0"/>
                      </a:endParaRPr>
                    </a:p>
                  </a:txBody>
                  <a:tcPr marL="39330" marR="39330" marT="0" marB="0" anchor="ctr"/>
                </a:tc>
                <a:tc>
                  <a:txBody>
                    <a:bodyPr/>
                    <a:lstStyle/>
                    <a:p>
                      <a:pPr marL="0" algn="ctr" defTabSz="914400" rtl="0" eaLnBrk="1" latinLnBrk="0" hangingPunct="1">
                        <a:spcAft>
                          <a:spcPts val="0"/>
                        </a:spcAft>
                      </a:pPr>
                      <a:r>
                        <a:rPr lang="en-US" sz="2400" kern="100" dirty="0">
                          <a:effectLst/>
                          <a:latin typeface="+mn-lt"/>
                          <a:cs typeface="Times New Roman" panose="02020603050405020304" pitchFamily="18" charset="0"/>
                        </a:rPr>
                        <a:t>0.79</a:t>
                      </a:r>
                      <a:endParaRPr lang="zh-CN" altLang="en-US" sz="2400" kern="100" dirty="0">
                        <a:solidFill>
                          <a:srgbClr val="000000"/>
                        </a:solidFill>
                        <a:effectLst/>
                        <a:latin typeface="+mn-lt"/>
                        <a:ea typeface="等线" panose="02010600030101010101" pitchFamily="2" charset="-122"/>
                        <a:cs typeface="Times New Roman" panose="02020603050405020304" pitchFamily="18" charset="0"/>
                      </a:endParaRPr>
                    </a:p>
                  </a:txBody>
                  <a:tcPr marL="39330" marR="39330" marT="0" marB="0" anchor="ctr"/>
                </a:tc>
                <a:tc>
                  <a:txBody>
                    <a:bodyPr/>
                    <a:lstStyle/>
                    <a:p>
                      <a:pPr marL="0" algn="ctr" defTabSz="914400" rtl="0" eaLnBrk="1" latinLnBrk="0" hangingPunct="1">
                        <a:spcAft>
                          <a:spcPts val="0"/>
                        </a:spcAft>
                      </a:pPr>
                      <a:r>
                        <a:rPr lang="en-US" sz="2400" kern="100" dirty="0">
                          <a:effectLst/>
                          <a:latin typeface="+mn-lt"/>
                          <a:cs typeface="Times New Roman" panose="02020603050405020304" pitchFamily="18" charset="0"/>
                        </a:rPr>
                        <a:t>5.41%</a:t>
                      </a:r>
                      <a:endParaRPr lang="zh-CN" altLang="en-US" sz="2400" kern="100" dirty="0">
                        <a:solidFill>
                          <a:srgbClr val="000000"/>
                        </a:solidFill>
                        <a:effectLst/>
                        <a:latin typeface="+mn-lt"/>
                        <a:ea typeface="等线"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3643542393"/>
                  </a:ext>
                </a:extLst>
              </a:tr>
              <a:tr h="340796">
                <a:tc>
                  <a:txBody>
                    <a:bodyPr/>
                    <a:lstStyle/>
                    <a:p>
                      <a:pPr marL="0" algn="ctr" defTabSz="914400" rtl="0" eaLnBrk="1" latinLnBrk="0" hangingPunct="1">
                        <a:spcAft>
                          <a:spcPts val="0"/>
                        </a:spcAft>
                      </a:pPr>
                      <a:r>
                        <a:rPr lang="en-US" sz="2400" kern="100" dirty="0">
                          <a:effectLst/>
                          <a:latin typeface="+mn-lt"/>
                          <a:cs typeface="Times New Roman" panose="02020603050405020304" pitchFamily="18" charset="0"/>
                        </a:rPr>
                        <a:t>0.64</a:t>
                      </a:r>
                      <a:endParaRPr lang="zh-CN" altLang="en-US" sz="2400" kern="100" dirty="0">
                        <a:solidFill>
                          <a:srgbClr val="000000"/>
                        </a:solidFill>
                        <a:effectLst/>
                        <a:latin typeface="+mn-lt"/>
                        <a:ea typeface="等线" panose="02010600030101010101" pitchFamily="2" charset="-122"/>
                        <a:cs typeface="Times New Roman" panose="02020603050405020304" pitchFamily="18" charset="0"/>
                      </a:endParaRPr>
                    </a:p>
                  </a:txBody>
                  <a:tcPr marL="39330" marR="39330" marT="0" marB="0" anchor="ctr"/>
                </a:tc>
                <a:tc>
                  <a:txBody>
                    <a:bodyPr/>
                    <a:lstStyle/>
                    <a:p>
                      <a:pPr marL="0" algn="ctr" defTabSz="914400" rtl="0" eaLnBrk="1" latinLnBrk="0" hangingPunct="1">
                        <a:spcAft>
                          <a:spcPts val="0"/>
                        </a:spcAft>
                      </a:pPr>
                      <a:r>
                        <a:rPr lang="en-US" sz="2400" kern="100" dirty="0">
                          <a:effectLst/>
                          <a:latin typeface="+mn-lt"/>
                          <a:cs typeface="Times New Roman" panose="02020603050405020304" pitchFamily="18" charset="0"/>
                        </a:rPr>
                        <a:t>0.68</a:t>
                      </a:r>
                      <a:endParaRPr lang="zh-CN" altLang="en-US" sz="2400" kern="100" dirty="0">
                        <a:solidFill>
                          <a:srgbClr val="000000"/>
                        </a:solidFill>
                        <a:effectLst/>
                        <a:latin typeface="+mn-lt"/>
                        <a:ea typeface="等线" panose="02010600030101010101" pitchFamily="2" charset="-122"/>
                        <a:cs typeface="Times New Roman" panose="02020603050405020304" pitchFamily="18" charset="0"/>
                      </a:endParaRPr>
                    </a:p>
                  </a:txBody>
                  <a:tcPr marL="39330" marR="39330" marT="0" marB="0" anchor="ctr"/>
                </a:tc>
                <a:tc>
                  <a:txBody>
                    <a:bodyPr/>
                    <a:lstStyle/>
                    <a:p>
                      <a:pPr marL="0" algn="ctr" defTabSz="914400" rtl="0" eaLnBrk="1" latinLnBrk="0" hangingPunct="1">
                        <a:spcAft>
                          <a:spcPts val="0"/>
                        </a:spcAft>
                      </a:pPr>
                      <a:r>
                        <a:rPr lang="en-US" sz="2400" kern="100" dirty="0">
                          <a:effectLst/>
                          <a:latin typeface="+mn-lt"/>
                          <a:cs typeface="Times New Roman" panose="02020603050405020304" pitchFamily="18" charset="0"/>
                        </a:rPr>
                        <a:t>5.98%</a:t>
                      </a:r>
                      <a:endParaRPr lang="zh-CN" altLang="en-US" sz="2400" kern="100" dirty="0">
                        <a:solidFill>
                          <a:srgbClr val="000000"/>
                        </a:solidFill>
                        <a:effectLst/>
                        <a:latin typeface="+mn-lt"/>
                        <a:ea typeface="等线" panose="02010600030101010101" pitchFamily="2" charset="-122"/>
                        <a:cs typeface="Times New Roman" panose="02020603050405020304" pitchFamily="18" charset="0"/>
                      </a:endParaRPr>
                    </a:p>
                  </a:txBody>
                  <a:tcPr marL="39330" marR="39330" marT="0" marB="0" anchor="ctr"/>
                </a:tc>
                <a:extLst>
                  <a:ext uri="{0D108BD9-81ED-4DB2-BD59-A6C34878D82A}">
                    <a16:rowId xmlns:a16="http://schemas.microsoft.com/office/drawing/2014/main" val="951268140"/>
                  </a:ext>
                </a:extLst>
              </a:tr>
              <a:tr h="340796">
                <a:tc>
                  <a:txBody>
                    <a:bodyPr/>
                    <a:lstStyle/>
                    <a:p>
                      <a:pPr marL="0" algn="ctr" defTabSz="914400" rtl="0" eaLnBrk="1" latinLnBrk="0" hangingPunct="1">
                        <a:spcAft>
                          <a:spcPts val="0"/>
                        </a:spcAft>
                      </a:pPr>
                      <a:r>
                        <a:rPr lang="en-US" sz="2400" kern="100" dirty="0">
                          <a:solidFill>
                            <a:schemeClr val="dk1"/>
                          </a:solidFill>
                          <a:effectLst/>
                          <a:latin typeface="+mn-lt"/>
                          <a:ea typeface="+mn-ea"/>
                          <a:cs typeface="Times New Roman" panose="02020603050405020304" pitchFamily="18" charset="0"/>
                        </a:rPr>
                        <a:t>0.52</a:t>
                      </a:r>
                      <a:endParaRPr lang="zh-CN" altLang="en-US" sz="2400" kern="100" dirty="0">
                        <a:solidFill>
                          <a:schemeClr val="dk1"/>
                        </a:solidFill>
                        <a:effectLst/>
                        <a:latin typeface="+mn-lt"/>
                        <a:ea typeface="+mn-ea"/>
                        <a:cs typeface="Times New Roman" panose="02020603050405020304" pitchFamily="18" charset="0"/>
                      </a:endParaRPr>
                    </a:p>
                  </a:txBody>
                  <a:tcPr marL="39330" marR="39330" marT="0" marB="0" anchor="ctr"/>
                </a:tc>
                <a:tc>
                  <a:txBody>
                    <a:bodyPr/>
                    <a:lstStyle/>
                    <a:p>
                      <a:pPr marL="0" algn="ctr" defTabSz="914400" rtl="0" eaLnBrk="1" latinLnBrk="0" hangingPunct="1">
                        <a:spcAft>
                          <a:spcPts val="0"/>
                        </a:spcAft>
                      </a:pPr>
                      <a:r>
                        <a:rPr lang="en-US" sz="2400" kern="100" dirty="0">
                          <a:solidFill>
                            <a:schemeClr val="dk1"/>
                          </a:solidFill>
                          <a:effectLst/>
                          <a:latin typeface="+mn-lt"/>
                          <a:ea typeface="+mn-ea"/>
                          <a:cs typeface="Times New Roman" panose="02020603050405020304" pitchFamily="18" charset="0"/>
                        </a:rPr>
                        <a:t>0.49</a:t>
                      </a:r>
                      <a:endParaRPr lang="zh-CN" altLang="en-US" sz="2400" kern="100" dirty="0">
                        <a:solidFill>
                          <a:schemeClr val="dk1"/>
                        </a:solidFill>
                        <a:effectLst/>
                        <a:latin typeface="+mn-lt"/>
                        <a:ea typeface="+mn-ea"/>
                        <a:cs typeface="Times New Roman" panose="02020603050405020304" pitchFamily="18" charset="0"/>
                      </a:endParaRPr>
                    </a:p>
                  </a:txBody>
                  <a:tcPr marL="39330" marR="39330" marT="0" marB="0" anchor="ctr"/>
                </a:tc>
                <a:tc>
                  <a:txBody>
                    <a:bodyPr/>
                    <a:lstStyle/>
                    <a:p>
                      <a:pPr marL="0" algn="ctr" defTabSz="914400" rtl="0" eaLnBrk="1" latinLnBrk="0" hangingPunct="1">
                        <a:spcAft>
                          <a:spcPts val="0"/>
                        </a:spcAft>
                      </a:pPr>
                      <a:r>
                        <a:rPr lang="en-US" sz="2400" kern="100" dirty="0">
                          <a:solidFill>
                            <a:schemeClr val="dk1"/>
                          </a:solidFill>
                          <a:effectLst/>
                          <a:latin typeface="+mn-lt"/>
                          <a:ea typeface="+mn-ea"/>
                          <a:cs typeface="Times New Roman" panose="02020603050405020304" pitchFamily="18" charset="0"/>
                        </a:rPr>
                        <a:t>-5.27%</a:t>
                      </a:r>
                      <a:endParaRPr lang="zh-CN" altLang="en-US" sz="2400" kern="100" dirty="0">
                        <a:solidFill>
                          <a:schemeClr val="dk1"/>
                        </a:solidFill>
                        <a:effectLst/>
                        <a:latin typeface="+mn-lt"/>
                        <a:ea typeface="+mn-ea"/>
                        <a:cs typeface="Times New Roman" panose="02020603050405020304" pitchFamily="18" charset="0"/>
                      </a:endParaRPr>
                    </a:p>
                  </a:txBody>
                  <a:tcPr marL="39330" marR="39330" marT="0" marB="0" anchor="ctr"/>
                </a:tc>
                <a:extLst>
                  <a:ext uri="{0D108BD9-81ED-4DB2-BD59-A6C34878D82A}">
                    <a16:rowId xmlns:a16="http://schemas.microsoft.com/office/drawing/2014/main" val="64259484"/>
                  </a:ext>
                </a:extLst>
              </a:tr>
            </a:tbl>
          </a:graphicData>
        </a:graphic>
      </p:graphicFrame>
      <p:sp>
        <p:nvSpPr>
          <p:cNvPr id="102" name="Rectangle 2">
            <a:extLst>
              <a:ext uri="{FF2B5EF4-FFF2-40B4-BE49-F238E27FC236}">
                <a16:creationId xmlns:a16="http://schemas.microsoft.com/office/drawing/2014/main" id="{D9837E56-5573-448E-B2EB-8D603FF155AB}"/>
              </a:ext>
            </a:extLst>
          </p:cNvPr>
          <p:cNvSpPr>
            <a:spLocks noChangeArrowheads="1"/>
          </p:cNvSpPr>
          <p:nvPr/>
        </p:nvSpPr>
        <p:spPr bwMode="auto">
          <a:xfrm>
            <a:off x="42976800" y="6618630"/>
            <a:ext cx="4953744" cy="456535"/>
          </a:xfrm>
          <a:prstGeom prst="rect">
            <a:avLst/>
          </a:prstGeom>
          <a:solidFill>
            <a:schemeClr val="accent2">
              <a:lumMod val="40000"/>
              <a:lumOff val="60000"/>
            </a:schemeClr>
          </a:solidFill>
          <a:ln w="9525">
            <a:solidFill>
              <a:schemeClr val="accent2">
                <a:lumMod val="40000"/>
                <a:lumOff val="60000"/>
              </a:schemeClr>
            </a:solidFill>
            <a:miter lim="800000"/>
          </a:ln>
        </p:spPr>
        <p:txBody>
          <a:bodyPr wrap="square">
            <a:spAutoFit/>
          </a:bodyPr>
          <a:lstStyle/>
          <a:p>
            <a:pPr algn="ctr" eaLnBrk="1" hangingPunct="1">
              <a:lnSpc>
                <a:spcPct val="150000"/>
              </a:lnSpc>
            </a:pPr>
            <a:r>
              <a:rPr lang="en-US" altLang="zh-CN" sz="1800" dirty="0">
                <a:latin typeface="+mn-lt"/>
                <a:ea typeface="宋体" panose="02010600030101010101" pitchFamily="2" charset="-122"/>
                <a:cs typeface="Times New Roman" panose="02020603050405020304" pitchFamily="18" charset="0"/>
              </a:rPr>
              <a:t>Table 1. Data for Experimental measurement</a:t>
            </a:r>
            <a:endParaRPr lang="zh-CN" altLang="en-US" sz="1800" dirty="0">
              <a:latin typeface="+mn-lt"/>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6" name="矩形 105">
                <a:extLst>
                  <a:ext uri="{FF2B5EF4-FFF2-40B4-BE49-F238E27FC236}">
                    <a16:creationId xmlns:a16="http://schemas.microsoft.com/office/drawing/2014/main" id="{68BD7BCD-DBFF-4FDB-9EAE-1E04DBE6838D}"/>
                  </a:ext>
                </a:extLst>
              </p:cNvPr>
              <p:cNvSpPr/>
              <p:nvPr/>
            </p:nvSpPr>
            <p:spPr>
              <a:xfrm>
                <a:off x="23378925" y="19288852"/>
                <a:ext cx="9358779" cy="4748031"/>
              </a:xfrm>
              <a:prstGeom prst="rect">
                <a:avLst/>
              </a:prstGeom>
              <a:solidFill>
                <a:schemeClr val="accent2">
                  <a:lumMod val="40000"/>
                  <a:lumOff val="60000"/>
                </a:schemeClr>
              </a:solidFill>
              <a:ln>
                <a:solidFill>
                  <a:schemeClr val="accent2">
                    <a:lumMod val="40000"/>
                    <a:lumOff val="60000"/>
                  </a:schemeClr>
                </a:solidFill>
              </a:ln>
            </p:spPr>
            <p:txBody>
              <a:bodyPr wrap="square">
                <a:spAutoFit/>
              </a:bodyPr>
              <a:lstStyle/>
              <a:p>
                <a:pPr marL="457200" indent="-457200">
                  <a:buAutoNum type="arabicParenBoth"/>
                </a:pPr>
                <a:r>
                  <a:rPr lang="en-US" altLang="zh-CN" sz="2800" dirty="0">
                    <a:latin typeface="+mn-lt"/>
                    <a:ea typeface="宋体" panose="02010600030101010101" pitchFamily="2" charset="-122"/>
                    <a:cs typeface="Times New Roman" panose="02020603050405020304" pitchFamily="18" charset="0"/>
                  </a:rPr>
                  <a:t>The range of the applied DC voltage:</a:t>
                </a:r>
              </a:p>
              <a:p>
                <a:pPr marL="457200" indent="-457200">
                  <a:buAutoNum type="arabicParenBoth"/>
                </a:pPr>
                <a:endParaRPr lang="en-US" altLang="zh-CN" sz="2800" dirty="0">
                  <a:latin typeface="+mn-lt"/>
                  <a:ea typeface="宋体" panose="02010600030101010101" pitchFamily="2" charset="-122"/>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altLang="zh-CN" sz="2800" i="1">
                          <a:latin typeface="Cambria Math" panose="02040503050406030204" pitchFamily="18" charset="0"/>
                        </a:rPr>
                        <m:t>0.23</m:t>
                      </m:r>
                      <m:r>
                        <a:rPr lang="en-US" altLang="zh-CN" sz="2800" i="1">
                          <a:latin typeface="Cambria Math" panose="02040503050406030204" pitchFamily="18" charset="0"/>
                        </a:rPr>
                        <m:t>𝑉</m:t>
                      </m:r>
                      <m:r>
                        <a:rPr lang="en-US" altLang="zh-CN" sz="2800" i="1">
                          <a:latin typeface="Cambria Math" panose="02040503050406030204" pitchFamily="18" charset="0"/>
                        </a:rPr>
                        <m:t>≦</m:t>
                      </m:r>
                      <m:sSub>
                        <m:sSubPr>
                          <m:ctrlPr>
                            <a:rPr lang="zh-CN" altLang="zh-CN" sz="2800" i="1">
                              <a:latin typeface="Cambria Math" panose="02040503050406030204" pitchFamily="18" charset="0"/>
                            </a:rPr>
                          </m:ctrlPr>
                        </m:sSubPr>
                        <m:e>
                          <m:r>
                            <a:rPr lang="en-US" altLang="zh-CN" sz="2800" i="1">
                              <a:latin typeface="Cambria Math" panose="02040503050406030204" pitchFamily="18" charset="0"/>
                            </a:rPr>
                            <m:t>𝑉</m:t>
                          </m:r>
                        </m:e>
                        <m:sub>
                          <m:r>
                            <a:rPr lang="en-US" altLang="zh-CN" sz="2800" i="1">
                              <a:latin typeface="Cambria Math" panose="02040503050406030204" pitchFamily="18" charset="0"/>
                            </a:rPr>
                            <m:t>𝐷𝐶</m:t>
                          </m:r>
                        </m:sub>
                      </m:sSub>
                      <m:r>
                        <a:rPr lang="en-US" altLang="zh-CN" sz="2800" i="1">
                          <a:latin typeface="Cambria Math" panose="02040503050406030204" pitchFamily="18" charset="0"/>
                        </a:rPr>
                        <m:t>≦1.52</m:t>
                      </m:r>
                      <m:r>
                        <a:rPr lang="en-US" altLang="zh-CN" sz="2800" i="1">
                          <a:latin typeface="Cambria Math" panose="02040503050406030204" pitchFamily="18" charset="0"/>
                        </a:rPr>
                        <m:t>𝑉</m:t>
                      </m:r>
                    </m:oMath>
                  </m:oMathPara>
                </a14:m>
                <a:endParaRPr lang="en-US" altLang="zh-CN" sz="2800" dirty="0">
                  <a:latin typeface="+mn-lt"/>
                  <a:cs typeface="Times New Roman" panose="02020603050405020304" pitchFamily="18" charset="0"/>
                </a:endParaRPr>
              </a:p>
              <a:p>
                <a:endParaRPr lang="en-US" altLang="zh-CN" sz="2800" dirty="0">
                  <a:latin typeface="+mn-lt"/>
                  <a:cs typeface="Times New Roman" panose="02020603050405020304" pitchFamily="18" charset="0"/>
                </a:endParaRPr>
              </a:p>
              <a:p>
                <a:r>
                  <a:rPr lang="en-US" altLang="zh-CN" sz="2800" dirty="0">
                    <a:latin typeface="+mn-lt"/>
                    <a:ea typeface="宋体" panose="02010600030101010101" pitchFamily="2" charset="-122"/>
                    <a:cs typeface="Times New Roman" panose="02020603050405020304" pitchFamily="18" charset="0"/>
                  </a:rPr>
                  <a:t>(2) Time for measurement current is 11</a:t>
                </a:r>
                <a:r>
                  <a:rPr lang="en-US" altLang="zh-CN" sz="2800" i="1" dirty="0">
                    <a:latin typeface="+mn-lt"/>
                    <a:ea typeface="宋体" panose="02010600030101010101" pitchFamily="2" charset="-122"/>
                    <a:cs typeface="Times New Roman" panose="02020603050405020304" pitchFamily="18" charset="0"/>
                  </a:rPr>
                  <a:t>ms.</a:t>
                </a:r>
              </a:p>
              <a:p>
                <a:endParaRPr lang="en-US" altLang="zh-CN" sz="2800" i="1" dirty="0">
                  <a:latin typeface="+mn-lt"/>
                  <a:ea typeface="宋体" panose="02010600030101010101" pitchFamily="2" charset="-122"/>
                  <a:cs typeface="Times New Roman" panose="02020603050405020304" pitchFamily="18" charset="0"/>
                </a:endParaRPr>
              </a:p>
              <a:p>
                <a:r>
                  <a:rPr lang="en-US" altLang="zh-CN" sz="2800" dirty="0">
                    <a:latin typeface="+mn-lt"/>
                    <a:ea typeface="宋体" panose="02010600030101010101" pitchFamily="2" charset="-122"/>
                    <a:cs typeface="Times New Roman" panose="02020603050405020304" pitchFamily="18" charset="0"/>
                  </a:rPr>
                  <a:t>(3) The magnitude of residual flux density can be</a:t>
                </a:r>
              </a:p>
              <a:p>
                <a:r>
                  <a:rPr lang="en-US" altLang="zh-CN" sz="2800" dirty="0">
                    <a:latin typeface="+mn-lt"/>
                    <a:ea typeface="宋体" panose="02010600030101010101" pitchFamily="2" charset="-122"/>
                    <a:cs typeface="Times New Roman" panose="02020603050405020304" pitchFamily="18" charset="0"/>
                  </a:rPr>
                  <a:t>     calculated by the proposed e</a:t>
                </a:r>
                <a:r>
                  <a:rPr lang="en-US" altLang="zh-CN" sz="2800" dirty="0">
                    <a:latin typeface="+mn-lt"/>
                    <a:cs typeface="Times New Roman" panose="02020603050405020304" pitchFamily="18" charset="0"/>
                  </a:rPr>
                  <a:t>mpirical formula:</a:t>
                </a:r>
              </a:p>
              <a:p>
                <a:endParaRPr lang="en-US" altLang="zh-CN" sz="2800" dirty="0">
                  <a:latin typeface="+mn-lt"/>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𝐵</m:t>
                          </m:r>
                        </m:e>
                        <m:sub>
                          <m:r>
                            <a:rPr lang="en-US" altLang="zh-CN" sz="2800">
                              <a:latin typeface="Cambria Math" panose="02040503050406030204" pitchFamily="18" charset="0"/>
                            </a:rPr>
                            <m:t>𝑟</m:t>
                          </m:r>
                        </m:sub>
                      </m:sSub>
                      <m:r>
                        <a:rPr lang="en-US" altLang="zh-CN" sz="2800">
                          <a:latin typeface="Cambria Math" panose="02040503050406030204" pitchFamily="18" charset="0"/>
                        </a:rPr>
                        <m:t>=</m:t>
                      </m:r>
                      <m:r>
                        <a:rPr lang="en-US" altLang="zh-CN" sz="2800">
                          <a:latin typeface="Cambria Math" panose="02040503050406030204" pitchFamily="18" charset="0"/>
                        </a:rPr>
                        <m:t>𝑎</m:t>
                      </m:r>
                      <m:sSup>
                        <m:sSupPr>
                          <m:ctrlPr>
                            <a:rPr lang="zh-CN" altLang="zh-CN" sz="2800" i="1">
                              <a:latin typeface="Cambria Math" panose="02040503050406030204" pitchFamily="18" charset="0"/>
                            </a:rPr>
                          </m:ctrlPr>
                        </m:sSupPr>
                        <m:e>
                          <m:r>
                            <a:rPr lang="en-US" altLang="zh-CN" sz="2800">
                              <a:latin typeface="Cambria Math" panose="02040503050406030204" pitchFamily="18" charset="0"/>
                            </a:rPr>
                            <m:t>𝑒</m:t>
                          </m:r>
                        </m:e>
                        <m:sup>
                          <m:r>
                            <a:rPr lang="en-US" altLang="zh-CN" sz="2800">
                              <a:latin typeface="Cambria Math" panose="02040503050406030204" pitchFamily="18" charset="0"/>
                            </a:rPr>
                            <m:t>∆</m:t>
                          </m:r>
                          <m:r>
                            <a:rPr lang="en-US" altLang="zh-CN" sz="2800">
                              <a:latin typeface="Cambria Math" panose="02040503050406030204" pitchFamily="18" charset="0"/>
                            </a:rPr>
                            <m:t>𝑖</m:t>
                          </m:r>
                          <m:d>
                            <m:dPr>
                              <m:ctrlPr>
                                <a:rPr lang="zh-CN" altLang="zh-CN" sz="2800" i="1">
                                  <a:latin typeface="Cambria Math" panose="02040503050406030204" pitchFamily="18" charset="0"/>
                                </a:rPr>
                              </m:ctrlPr>
                            </m:dPr>
                            <m:e>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𝑡</m:t>
                                  </m:r>
                                </m:e>
                                <m:sub>
                                  <m:r>
                                    <a:rPr lang="en-US" altLang="zh-CN" sz="2800">
                                      <a:latin typeface="Cambria Math" panose="02040503050406030204" pitchFamily="18" charset="0"/>
                                    </a:rPr>
                                    <m:t>𝑠</m:t>
                                  </m:r>
                                </m:sub>
                              </m:sSub>
                            </m:e>
                          </m:d>
                        </m:sup>
                      </m:sSup>
                      <m:r>
                        <a:rPr lang="en-US" altLang="zh-CN" sz="2800">
                          <a:latin typeface="Cambria Math" panose="02040503050406030204" pitchFamily="18" charset="0"/>
                        </a:rPr>
                        <m:t>+</m:t>
                      </m:r>
                      <m:r>
                        <a:rPr lang="en-US" altLang="zh-CN" sz="2800">
                          <a:latin typeface="Cambria Math" panose="02040503050406030204" pitchFamily="18" charset="0"/>
                        </a:rPr>
                        <m:t>𝑏</m:t>
                      </m:r>
                      <m:r>
                        <a:rPr lang="en-US" altLang="zh-CN" sz="2800">
                          <a:latin typeface="Cambria Math" panose="02040503050406030204" pitchFamily="18" charset="0"/>
                        </a:rPr>
                        <m:t>∆</m:t>
                      </m:r>
                      <m:r>
                        <a:rPr lang="en-US" altLang="zh-CN" sz="2800">
                          <a:latin typeface="Cambria Math" panose="02040503050406030204" pitchFamily="18" charset="0"/>
                        </a:rPr>
                        <m:t>𝑖</m:t>
                      </m:r>
                      <m:d>
                        <m:dPr>
                          <m:ctrlPr>
                            <a:rPr lang="zh-CN" altLang="zh-CN" sz="2800" i="1">
                              <a:latin typeface="Cambria Math" panose="02040503050406030204" pitchFamily="18" charset="0"/>
                            </a:rPr>
                          </m:ctrlPr>
                        </m:dPr>
                        <m:e>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𝑡</m:t>
                              </m:r>
                            </m:e>
                            <m:sub>
                              <m:r>
                                <a:rPr lang="en-US" altLang="zh-CN" sz="2800">
                                  <a:latin typeface="Cambria Math" panose="02040503050406030204" pitchFamily="18" charset="0"/>
                                </a:rPr>
                                <m:t>𝑠</m:t>
                              </m:r>
                            </m:sub>
                          </m:sSub>
                        </m:e>
                      </m:d>
                      <m:r>
                        <a:rPr lang="en-US" altLang="zh-CN" sz="2800">
                          <a:latin typeface="Cambria Math" panose="02040503050406030204" pitchFamily="18" charset="0"/>
                        </a:rPr>
                        <m:t>+</m:t>
                      </m:r>
                      <m:r>
                        <a:rPr lang="en-US" altLang="zh-CN" sz="2800">
                          <a:latin typeface="Cambria Math" panose="02040503050406030204" pitchFamily="18" charset="0"/>
                        </a:rPr>
                        <m:t>𝑐</m:t>
                      </m:r>
                    </m:oMath>
                  </m:oMathPara>
                </a14:m>
                <a:endParaRPr lang="zh-CN" altLang="en-US" sz="2800" dirty="0">
                  <a:latin typeface="+mn-lt"/>
                  <a:cs typeface="Times New Roman" panose="02020603050405020304" pitchFamily="18" charset="0"/>
                </a:endParaRPr>
              </a:p>
              <a:p>
                <a:endParaRPr lang="zh-CN" altLang="en-US" sz="2065" dirty="0"/>
              </a:p>
            </p:txBody>
          </p:sp>
        </mc:Choice>
        <mc:Fallback xmlns="">
          <p:sp>
            <p:nvSpPr>
              <p:cNvPr id="106" name="矩形 105">
                <a:extLst>
                  <a:ext uri="{FF2B5EF4-FFF2-40B4-BE49-F238E27FC236}">
                    <a16:creationId xmlns:a16="http://schemas.microsoft.com/office/drawing/2014/main" id="{68BD7BCD-DBFF-4FDB-9EAE-1E04DBE6838D}"/>
                  </a:ext>
                </a:extLst>
              </p:cNvPr>
              <p:cNvSpPr>
                <a:spLocks noRot="1" noChangeAspect="1" noMove="1" noResize="1" noEditPoints="1" noAdjustHandles="1" noChangeArrowheads="1" noChangeShapeType="1" noTextEdit="1"/>
              </p:cNvSpPr>
              <p:nvPr/>
            </p:nvSpPr>
            <p:spPr>
              <a:xfrm>
                <a:off x="23378925" y="19288852"/>
                <a:ext cx="9358779" cy="4748031"/>
              </a:xfrm>
              <a:prstGeom prst="rect">
                <a:avLst/>
              </a:prstGeom>
              <a:blipFill>
                <a:blip r:embed="rId12"/>
                <a:stretch>
                  <a:fillRect l="-1236" t="-1152"/>
                </a:stretch>
              </a:blipFill>
              <a:ln>
                <a:solidFill>
                  <a:schemeClr val="accent2">
                    <a:lumMod val="40000"/>
                    <a:lumOff val="60000"/>
                  </a:schemeClr>
                </a:solid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6" name="Rectangle 2">
                <a:extLst>
                  <a:ext uri="{FF2B5EF4-FFF2-40B4-BE49-F238E27FC236}">
                    <a16:creationId xmlns:a16="http://schemas.microsoft.com/office/drawing/2014/main" id="{7FA55724-41FE-4120-BE51-2E6A1F703F6F}"/>
                  </a:ext>
                </a:extLst>
              </p:cNvPr>
              <p:cNvSpPr>
                <a:spLocks noChangeArrowheads="1"/>
              </p:cNvSpPr>
              <p:nvPr/>
            </p:nvSpPr>
            <p:spPr bwMode="auto">
              <a:xfrm>
                <a:off x="2602650" y="21927693"/>
                <a:ext cx="12036306" cy="2237920"/>
              </a:xfrm>
              <a:prstGeom prst="rect">
                <a:avLst/>
              </a:prstGeom>
              <a:solidFill>
                <a:schemeClr val="accent2">
                  <a:lumMod val="40000"/>
                  <a:lumOff val="60000"/>
                </a:schemeClr>
              </a:solidFill>
              <a:ln w="38100">
                <a:solidFill>
                  <a:schemeClr val="accent2">
                    <a:lumMod val="40000"/>
                    <a:lumOff val="60000"/>
                  </a:schemeClr>
                </a:solidFill>
                <a:miter lim="800000"/>
              </a:ln>
            </p:spPr>
            <p:txBody>
              <a:bodyPr wrap="square">
                <a:spAutoFit/>
              </a:bodyPr>
              <a:lstStyle/>
              <a:p>
                <a:pPr marL="514350" indent="-514350" algn="just" eaLnBrk="1" hangingPunct="1">
                  <a:lnSpc>
                    <a:spcPct val="150000"/>
                  </a:lnSpc>
                  <a:buAutoNum type="arabicParenBoth"/>
                </a:pPr>
                <a:r>
                  <a:rPr lang="en-US" altLang="zh-CN" sz="2800" dirty="0">
                    <a:latin typeface="+mn-lt"/>
                    <a:cs typeface="Times New Roman" panose="02020603050405020304" pitchFamily="18" charset="0"/>
                  </a:rPr>
                  <a:t>The direction of residual flux density can be determined by compared with the change of the rate of two transient currents.</a:t>
                </a:r>
              </a:p>
              <a:p>
                <a:pPr marL="514350" indent="-514350" algn="just" eaLnBrk="1" hangingPunct="1">
                  <a:lnSpc>
                    <a:spcPct val="150000"/>
                  </a:lnSpc>
                  <a:buAutoNum type="arabicParenBoth"/>
                </a:pPr>
                <a:r>
                  <a:rPr lang="en-US" altLang="zh-CN" sz="2800" dirty="0">
                    <a:latin typeface="+mn-lt"/>
                    <a:cs typeface="Times New Roman" panose="02020603050405020304" pitchFamily="18" charset="0"/>
                  </a:rPr>
                  <a:t>The range of the applied DC voltage:</a:t>
                </a:r>
                <a14:m>
                  <m:oMath xmlns:m="http://schemas.openxmlformats.org/officeDocument/2006/math">
                    <m:r>
                      <a:rPr lang="en-US" altLang="zh-CN" sz="2800">
                        <a:latin typeface="Cambria Math" panose="02040503050406030204" pitchFamily="18" charset="0"/>
                      </a:rPr>
                      <m:t>    </m:t>
                    </m:r>
                    <m:f>
                      <m:fPr>
                        <m:ctrlPr>
                          <a:rPr lang="zh-CN" altLang="zh-CN" sz="2800" i="1">
                            <a:latin typeface="Cambria Math" panose="02040503050406030204" pitchFamily="18" charset="0"/>
                          </a:rPr>
                        </m:ctrlPr>
                      </m:fPr>
                      <m:num>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𝑁</m:t>
                            </m:r>
                          </m:e>
                          <m:sub>
                            <m:r>
                              <a:rPr lang="en-US" altLang="zh-CN" sz="2800">
                                <a:latin typeface="Cambria Math" panose="02040503050406030204" pitchFamily="18" charset="0"/>
                              </a:rPr>
                              <m:t>2</m:t>
                            </m:r>
                          </m:sub>
                        </m:sSub>
                        <m:r>
                          <a:rPr lang="en-US" altLang="zh-CN" sz="2800">
                            <a:latin typeface="Cambria Math" panose="02040503050406030204" pitchFamily="18" charset="0"/>
                          </a:rPr>
                          <m:t>𝑆</m:t>
                        </m:r>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𝑅</m:t>
                            </m:r>
                          </m:e>
                          <m:sub>
                            <m:r>
                              <a:rPr lang="en-US" altLang="zh-CN" sz="2800">
                                <a:latin typeface="Cambria Math" panose="02040503050406030204" pitchFamily="18" charset="0"/>
                              </a:rPr>
                              <m:t>𝑠</m:t>
                            </m:r>
                          </m:sub>
                        </m:sSub>
                        <m:r>
                          <a:rPr lang="en-US" altLang="zh-CN" sz="2800">
                            <a:latin typeface="Cambria Math" panose="02040503050406030204" pitchFamily="18" charset="0"/>
                          </a:rPr>
                          <m:t>∆</m:t>
                        </m:r>
                        <m:r>
                          <a:rPr lang="en-US" altLang="zh-CN" sz="2800">
                            <a:latin typeface="Cambria Math" panose="02040503050406030204" pitchFamily="18" charset="0"/>
                          </a:rPr>
                          <m:t>𝐵</m:t>
                        </m:r>
                      </m:num>
                      <m:den>
                        <m:r>
                          <a:rPr lang="en-US" altLang="zh-CN" sz="2800">
                            <a:latin typeface="Cambria Math" panose="02040503050406030204" pitchFamily="18" charset="0"/>
                          </a:rPr>
                          <m:t>𝐿</m:t>
                        </m:r>
                      </m:den>
                    </m:f>
                    <m:r>
                      <a:rPr lang="en-US" altLang="zh-CN" sz="2800">
                        <a:latin typeface="Cambria Math" panose="02040503050406030204" pitchFamily="18" charset="0"/>
                      </a:rPr>
                      <m:t>≦</m:t>
                    </m:r>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𝑉</m:t>
                        </m:r>
                      </m:e>
                      <m:sub>
                        <m:r>
                          <a:rPr lang="en-US" altLang="zh-CN" sz="2800">
                            <a:latin typeface="Cambria Math" panose="02040503050406030204" pitchFamily="18" charset="0"/>
                          </a:rPr>
                          <m:t>𝐷𝐶</m:t>
                        </m:r>
                      </m:sub>
                    </m:sSub>
                    <m:r>
                      <a:rPr lang="en-US" altLang="zh-CN" sz="2800">
                        <a:latin typeface="Cambria Math" panose="02040503050406030204" pitchFamily="18" charset="0"/>
                      </a:rPr>
                      <m:t>≦</m:t>
                    </m:r>
                    <m:sSub>
                      <m:sSubPr>
                        <m:ctrlPr>
                          <a:rPr lang="zh-CN" altLang="zh-CN" sz="2800" i="1">
                            <a:latin typeface="Cambria Math" panose="02040503050406030204" pitchFamily="18" charset="0"/>
                          </a:rPr>
                        </m:ctrlPr>
                      </m:sSubPr>
                      <m:e>
                        <m:r>
                          <a:rPr lang="en-US" altLang="zh-CN" sz="2800">
                            <a:latin typeface="Cambria Math" panose="02040503050406030204" pitchFamily="18" charset="0"/>
                          </a:rPr>
                          <m:t>𝑅</m:t>
                        </m:r>
                      </m:e>
                      <m:sub>
                        <m:r>
                          <a:rPr lang="en-US" altLang="zh-CN" sz="2800">
                            <a:latin typeface="Cambria Math" panose="02040503050406030204" pitchFamily="18" charset="0"/>
                          </a:rPr>
                          <m:t>𝑠</m:t>
                        </m:r>
                      </m:sub>
                    </m:sSub>
                    <m:r>
                      <a:rPr lang="en-US" altLang="zh-CN" sz="2800">
                        <a:latin typeface="Cambria Math" panose="02040503050406030204" pitchFamily="18" charset="0"/>
                      </a:rPr>
                      <m:t>𝐼</m:t>
                    </m:r>
                  </m:oMath>
                </a14:m>
                <a:endParaRPr lang="en-US" altLang="zh-CN" sz="2800" dirty="0">
                  <a:latin typeface="+mn-lt"/>
                </a:endParaRPr>
              </a:p>
            </p:txBody>
          </p:sp>
        </mc:Choice>
        <mc:Fallback xmlns="">
          <p:sp>
            <p:nvSpPr>
              <p:cNvPr id="56" name="Rectangle 2">
                <a:extLst>
                  <a:ext uri="{FF2B5EF4-FFF2-40B4-BE49-F238E27FC236}">
                    <a16:creationId xmlns:a16="http://schemas.microsoft.com/office/drawing/2014/main" id="{7FA55724-41FE-4120-BE51-2E6A1F703F6F}"/>
                  </a:ext>
                </a:extLst>
              </p:cNvPr>
              <p:cNvSpPr>
                <a:spLocks noRot="1" noChangeAspect="1" noMove="1" noResize="1" noEditPoints="1" noAdjustHandles="1" noChangeArrowheads="1" noChangeShapeType="1" noTextEdit="1"/>
              </p:cNvSpPr>
              <p:nvPr/>
            </p:nvSpPr>
            <p:spPr bwMode="auto">
              <a:xfrm>
                <a:off x="2602650" y="21927693"/>
                <a:ext cx="12036306" cy="2237920"/>
              </a:xfrm>
              <a:prstGeom prst="rect">
                <a:avLst/>
              </a:prstGeom>
              <a:blipFill>
                <a:blip r:embed="rId13"/>
                <a:stretch>
                  <a:fillRect l="-758" r="-859" b="-1340"/>
                </a:stretch>
              </a:blipFill>
              <a:ln w="38100">
                <a:solidFill>
                  <a:schemeClr val="accent2">
                    <a:lumMod val="40000"/>
                    <a:lumOff val="60000"/>
                  </a:schemeClr>
                </a:solidFill>
                <a:miter lim="800000"/>
              </a:ln>
            </p:spPr>
            <p:txBody>
              <a:bodyPr/>
              <a:lstStyle/>
              <a:p>
                <a:r>
                  <a:rPr lang="zh-CN" altLang="en-US">
                    <a:noFill/>
                  </a:rPr>
                  <a:t> </a:t>
                </a:r>
              </a:p>
            </p:txBody>
          </p:sp>
        </mc:Fallback>
      </mc:AlternateContent>
      <p:pic>
        <p:nvPicPr>
          <p:cNvPr id="57" name="图片 56">
            <a:extLst>
              <a:ext uri="{FF2B5EF4-FFF2-40B4-BE49-F238E27FC236}">
                <a16:creationId xmlns:a16="http://schemas.microsoft.com/office/drawing/2014/main" id="{FF296D94-0711-4A86-B307-615BDB19BCE7}"/>
              </a:ext>
            </a:extLst>
          </p:cNvPr>
          <p:cNvPicPr/>
          <p:nvPr/>
        </p:nvPicPr>
        <p:blipFill>
          <a:blip r:embed="rId14"/>
          <a:stretch>
            <a:fillRect/>
          </a:stretch>
        </p:blipFill>
        <p:spPr>
          <a:xfrm>
            <a:off x="34213800" y="12204700"/>
            <a:ext cx="5613168" cy="4032330"/>
          </a:xfrm>
          <a:prstGeom prst="rect">
            <a:avLst/>
          </a:prstGeom>
        </p:spPr>
      </p:pic>
      <p:pic>
        <p:nvPicPr>
          <p:cNvPr id="58" name="图片 57">
            <a:extLst>
              <a:ext uri="{FF2B5EF4-FFF2-40B4-BE49-F238E27FC236}">
                <a16:creationId xmlns:a16="http://schemas.microsoft.com/office/drawing/2014/main" id="{7DCDA618-A424-4CC0-A3C9-2F92C31B29EB}"/>
              </a:ext>
            </a:extLst>
          </p:cNvPr>
          <p:cNvPicPr/>
          <p:nvPr/>
        </p:nvPicPr>
        <p:blipFill>
          <a:blip r:embed="rId15"/>
          <a:stretch>
            <a:fillRect/>
          </a:stretch>
        </p:blipFill>
        <p:spPr>
          <a:xfrm>
            <a:off x="42291000" y="12052300"/>
            <a:ext cx="5613168" cy="4221543"/>
          </a:xfrm>
          <a:prstGeom prst="rect">
            <a:avLst/>
          </a:prstGeom>
        </p:spPr>
      </p:pic>
      <p:sp>
        <p:nvSpPr>
          <p:cNvPr id="2" name="矩形 1">
            <a:extLst>
              <a:ext uri="{FF2B5EF4-FFF2-40B4-BE49-F238E27FC236}">
                <a16:creationId xmlns:a16="http://schemas.microsoft.com/office/drawing/2014/main" id="{C2774A3E-49A1-4A26-9359-724D21C7BBAB}"/>
              </a:ext>
            </a:extLst>
          </p:cNvPr>
          <p:cNvSpPr/>
          <p:nvPr/>
        </p:nvSpPr>
        <p:spPr bwMode="auto">
          <a:xfrm>
            <a:off x="9067800" y="4155370"/>
            <a:ext cx="1600200" cy="9144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389438" rtl="0" eaLnBrk="1" fontAlgn="base" latinLnBrk="0" hangingPunct="1">
              <a:lnSpc>
                <a:spcPct val="100000"/>
              </a:lnSpc>
              <a:spcBef>
                <a:spcPct val="0"/>
              </a:spcBef>
              <a:spcAft>
                <a:spcPct val="0"/>
              </a:spcAft>
              <a:buClrTx/>
              <a:buSzTx/>
              <a:buFontTx/>
              <a:buNone/>
              <a:tabLst/>
            </a:pPr>
            <a:endParaRPr kumimoji="0" lang="zh-CN" altLang="en-US" sz="8600" b="0" i="0" u="none" strike="noStrike" cap="none" normalizeH="0" baseline="0">
              <a:ln>
                <a:noFill/>
              </a:ln>
              <a:solidFill>
                <a:schemeClr val="tx1"/>
              </a:solidFill>
              <a:effectLst/>
              <a:latin typeface="Arial" pitchFamily="34" charset="0"/>
            </a:endParaRPr>
          </a:p>
        </p:txBody>
      </p:sp>
      <p:sp>
        <p:nvSpPr>
          <p:cNvPr id="3" name="文本框 2">
            <a:extLst>
              <a:ext uri="{FF2B5EF4-FFF2-40B4-BE49-F238E27FC236}">
                <a16:creationId xmlns:a16="http://schemas.microsoft.com/office/drawing/2014/main" id="{AA0599A3-AF73-4F59-A319-3527B8C2725F}"/>
              </a:ext>
            </a:extLst>
          </p:cNvPr>
          <p:cNvSpPr txBox="1"/>
          <p:nvPr/>
        </p:nvSpPr>
        <p:spPr>
          <a:xfrm>
            <a:off x="9089571" y="4102437"/>
            <a:ext cx="1980029" cy="1015663"/>
          </a:xfrm>
          <a:prstGeom prst="rect">
            <a:avLst/>
          </a:prstGeom>
          <a:noFill/>
        </p:spPr>
        <p:txBody>
          <a:bodyPr wrap="none" rtlCol="0">
            <a:spAutoFit/>
          </a:bodyPr>
          <a:lstStyle/>
          <a:p>
            <a:r>
              <a:rPr lang="en-US" altLang="zh-CN" sz="6000" b="1" dirty="0">
                <a:latin typeface="Times New Roman" panose="02020603050405020304" pitchFamily="18" charset="0"/>
                <a:cs typeface="Times New Roman" panose="02020603050405020304" pitchFamily="18" charset="0"/>
              </a:rPr>
              <a:t>23-04</a:t>
            </a:r>
            <a:endParaRPr lang="zh-CN" altLang="en-US" sz="6000" b="1"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86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3883</TotalTime>
  <Words>888</Words>
  <Application>Microsoft Office PowerPoint</Application>
  <PresentationFormat>自定义</PresentationFormat>
  <Paragraphs>71</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Arial</vt:lpstr>
      <vt:lpstr>Wingdings</vt:lpstr>
      <vt:lpstr>Calibri</vt:lpstr>
      <vt:lpstr>Cambria Math</vt:lpstr>
      <vt:lpstr>Times New Roman</vt:lpstr>
      <vt:lpstr>Default Design</vt:lpstr>
      <vt:lpstr>PowerPoint 演示文稿</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Gang Lei</dc:creator>
  <cp:lastModifiedBy>hcl</cp:lastModifiedBy>
  <cp:revision>207</cp:revision>
  <dcterms:created xsi:type="dcterms:W3CDTF">2003-01-04T18:58:11Z</dcterms:created>
  <dcterms:modified xsi:type="dcterms:W3CDTF">2019-09-21T11:57:02Z</dcterms:modified>
</cp:coreProperties>
</file>