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5"/>
  </p:notesMasterIdLst>
  <p:handoutMasterIdLst>
    <p:handoutMasterId r:id="rId26"/>
  </p:handoutMasterIdLst>
  <p:sldIdLst>
    <p:sldId id="263" r:id="rId5"/>
    <p:sldId id="265" r:id="rId6"/>
    <p:sldId id="366" r:id="rId7"/>
    <p:sldId id="267" r:id="rId8"/>
    <p:sldId id="271" r:id="rId9"/>
    <p:sldId id="269" r:id="rId10"/>
    <p:sldId id="354" r:id="rId11"/>
    <p:sldId id="353" r:id="rId12"/>
    <p:sldId id="336" r:id="rId13"/>
    <p:sldId id="337" r:id="rId14"/>
    <p:sldId id="356" r:id="rId15"/>
    <p:sldId id="338" r:id="rId16"/>
    <p:sldId id="358" r:id="rId17"/>
    <p:sldId id="359" r:id="rId18"/>
    <p:sldId id="362" r:id="rId19"/>
    <p:sldId id="316" r:id="rId20"/>
    <p:sldId id="321" r:id="rId21"/>
    <p:sldId id="363" r:id="rId22"/>
    <p:sldId id="352" r:id="rId23"/>
    <p:sldId id="364" r:id="rId24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ucio Rossi" initials="LR" lastIdx="4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D37"/>
    <a:srgbClr val="FB963C"/>
    <a:srgbClr val="5A5A5A"/>
    <a:srgbClr val="64BDD7"/>
    <a:srgbClr val="991B93"/>
    <a:srgbClr val="961E8D"/>
    <a:srgbClr val="892B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987"/>
    <p:restoredTop sz="94586"/>
  </p:normalViewPr>
  <p:slideViewPr>
    <p:cSldViewPr snapToObjects="1" showGuides="1">
      <p:cViewPr varScale="1">
        <p:scale>
          <a:sx n="113" d="100"/>
          <a:sy n="113" d="100"/>
        </p:scale>
        <p:origin x="192" y="456"/>
      </p:cViewPr>
      <p:guideLst>
        <p:guide orient="horz" pos="162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Objects="1">
      <p:cViewPr varScale="1">
        <p:scale>
          <a:sx n="70" d="100"/>
          <a:sy n="70" d="100"/>
        </p:scale>
        <p:origin x="2578" y="4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27/09/2019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05382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27/09/2019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059624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4542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85636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55244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58638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4767263"/>
            <a:ext cx="6690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nb-NO" noProof="0"/>
              <a:t>M. Statera, MT26 Vancouver 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‹N›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059832" y="4767263"/>
            <a:ext cx="5184576" cy="270000"/>
          </a:xfrm>
        </p:spPr>
        <p:txBody>
          <a:bodyPr/>
          <a:lstStyle/>
          <a:p>
            <a:r>
              <a:rPr lang="nb-NO" noProof="0"/>
              <a:t>M. Statera, MT26 Vancouver 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‹N›</a:t>
            </a:fld>
            <a:endParaRPr lang="fr-FR"/>
          </a:p>
        </p:txBody>
      </p:sp>
      <p:pic>
        <p:nvPicPr>
          <p:cNvPr id="7" name="Immagine 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31640" y="4542668"/>
            <a:ext cx="936104" cy="52005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nb-NO" noProof="0"/>
              <a:t>M. Statera, MT26 Vancouver 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4767263"/>
            <a:ext cx="6573000" cy="270000"/>
          </a:xfrm>
        </p:spPr>
        <p:txBody>
          <a:bodyPr/>
          <a:lstStyle/>
          <a:p>
            <a:r>
              <a:rPr lang="nb-NO" noProof="0"/>
              <a:t>M. Statera, MT26 Vancouver 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659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4767263"/>
            <a:ext cx="65508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nb-NO"/>
              <a:t>M. Statera, MT26 Vancouver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‹N›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8" r:id="rId4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>
          <a:xfrm>
            <a:off x="827584" y="1844526"/>
            <a:ext cx="7272808" cy="1623028"/>
          </a:xfrm>
        </p:spPr>
        <p:txBody>
          <a:bodyPr>
            <a:normAutofit fontScale="90000"/>
          </a:bodyPr>
          <a:lstStyle/>
          <a:p>
            <a:r>
              <a:rPr lang="fr-CH" sz="4000" dirty="0"/>
              <a:t>Construction and Power Test of the </a:t>
            </a:r>
            <a:r>
              <a:rPr lang="fr-CH" sz="4000" dirty="0" err="1"/>
              <a:t>Superferric</a:t>
            </a:r>
            <a:r>
              <a:rPr lang="fr-CH" sz="4000" dirty="0"/>
              <a:t> </a:t>
            </a:r>
            <a:r>
              <a:rPr lang="fr-CH" sz="4000" dirty="0" err="1"/>
              <a:t>Skew</a:t>
            </a:r>
            <a:r>
              <a:rPr lang="fr-CH" sz="4000" dirty="0"/>
              <a:t> </a:t>
            </a:r>
            <a:r>
              <a:rPr lang="fr-CH" sz="4000" dirty="0" err="1"/>
              <a:t>Quadrupole</a:t>
            </a:r>
            <a:r>
              <a:rPr lang="fr-CH" sz="4000" dirty="0"/>
              <a:t> for HL-</a:t>
            </a:r>
            <a:r>
              <a:rPr lang="fr-CH" sz="4000" dirty="0" err="1"/>
              <a:t>LHC</a:t>
            </a:r>
            <a:br>
              <a:rPr lang="fr-CH" sz="3600" dirty="0"/>
            </a:br>
            <a:br>
              <a:rPr lang="fr-CH" dirty="0">
                <a:solidFill>
                  <a:schemeClr val="tx2"/>
                </a:solidFill>
              </a:rPr>
            </a:b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4" name="Sottotitolo 3"/>
          <p:cNvSpPr>
            <a:spLocks noGrp="1"/>
          </p:cNvSpPr>
          <p:nvPr>
            <p:ph type="subTitle" idx="1"/>
          </p:nvPr>
        </p:nvSpPr>
        <p:spPr>
          <a:xfrm>
            <a:off x="924118" y="3730628"/>
            <a:ext cx="3376828" cy="1023282"/>
          </a:xfrm>
        </p:spPr>
        <p:txBody>
          <a:bodyPr>
            <a:normAutofit/>
          </a:bodyPr>
          <a:lstStyle/>
          <a:p>
            <a:r>
              <a:rPr lang="it-IT" dirty="0"/>
              <a:t>Marco Statera</a:t>
            </a:r>
          </a:p>
          <a:p>
            <a:r>
              <a:rPr lang="it-IT" sz="1600" dirty="0"/>
              <a:t>INFN Milano - LASA</a:t>
            </a:r>
          </a:p>
          <a:p>
            <a:endParaRPr lang="it-IT" dirty="0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BFF3D5AF-6BE3-D74E-A2F4-F504EB624F1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196" r="10481"/>
          <a:stretch/>
        </p:blipFill>
        <p:spPr>
          <a:xfrm>
            <a:off x="4572000" y="189160"/>
            <a:ext cx="4392488" cy="1518494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C95CC5A0-AD14-4345-8C94-1EE2BA1E67D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31077"/>
          <a:stretch/>
        </p:blipFill>
        <p:spPr>
          <a:xfrm>
            <a:off x="4397479" y="2994029"/>
            <a:ext cx="3918028" cy="1473198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First </a:t>
            </a:r>
            <a:r>
              <a:rPr lang="it-IT" dirty="0" err="1"/>
              <a:t>Cooldown</a:t>
            </a:r>
            <a:r>
              <a:rPr lang="it-IT" dirty="0"/>
              <a:t> and </a:t>
            </a:r>
            <a:r>
              <a:rPr lang="it-IT" dirty="0" err="1"/>
              <a:t>Energization</a:t>
            </a:r>
            <a:endParaRPr lang="it-IT" dirty="0"/>
          </a:p>
        </p:txBody>
      </p:sp>
      <p:grpSp>
        <p:nvGrpSpPr>
          <p:cNvPr id="23" name="Gruppo 22"/>
          <p:cNvGrpSpPr/>
          <p:nvPr/>
        </p:nvGrpSpPr>
        <p:grpSpPr>
          <a:xfrm>
            <a:off x="35496" y="1491630"/>
            <a:ext cx="5328592" cy="3132567"/>
            <a:chOff x="2123728" y="1954137"/>
            <a:chExt cx="4785214" cy="2813126"/>
          </a:xfrm>
        </p:grpSpPr>
        <p:pic>
          <p:nvPicPr>
            <p:cNvPr id="7" name="Immagine 6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23728" y="1954137"/>
              <a:ext cx="4785214" cy="2813126"/>
            </a:xfrm>
            <a:prstGeom prst="rect">
              <a:avLst/>
            </a:prstGeom>
          </p:spPr>
        </p:pic>
        <p:sp>
          <p:nvSpPr>
            <p:cNvPr id="8" name="CasellaDiTesto 7"/>
            <p:cNvSpPr txBox="1"/>
            <p:nvPr/>
          </p:nvSpPr>
          <p:spPr>
            <a:xfrm>
              <a:off x="3232006" y="3561859"/>
              <a:ext cx="43204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200" dirty="0">
                  <a:solidFill>
                    <a:schemeClr val="tx2"/>
                  </a:solidFill>
                </a:rPr>
                <a:t>B2</a:t>
              </a:r>
            </a:p>
          </p:txBody>
        </p:sp>
        <p:sp>
          <p:nvSpPr>
            <p:cNvPr id="9" name="CasellaDiTesto 8"/>
            <p:cNvSpPr txBox="1"/>
            <p:nvPr/>
          </p:nvSpPr>
          <p:spPr>
            <a:xfrm>
              <a:off x="3491880" y="3435846"/>
              <a:ext cx="43204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200">
                  <a:solidFill>
                    <a:schemeClr val="tx2"/>
                  </a:solidFill>
                </a:rPr>
                <a:t>B4</a:t>
              </a:r>
              <a:endParaRPr lang="it-IT" sz="1200" dirty="0">
                <a:solidFill>
                  <a:schemeClr val="tx2"/>
                </a:solidFill>
              </a:endParaRPr>
            </a:p>
          </p:txBody>
        </p:sp>
        <p:sp>
          <p:nvSpPr>
            <p:cNvPr id="10" name="CasellaDiTesto 9"/>
            <p:cNvSpPr txBox="1"/>
            <p:nvPr/>
          </p:nvSpPr>
          <p:spPr>
            <a:xfrm>
              <a:off x="3738072" y="3360700"/>
              <a:ext cx="43204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200" dirty="0">
                  <a:solidFill>
                    <a:schemeClr val="tx2"/>
                  </a:solidFill>
                </a:rPr>
                <a:t>B3</a:t>
              </a:r>
            </a:p>
          </p:txBody>
        </p:sp>
        <p:sp>
          <p:nvSpPr>
            <p:cNvPr id="11" name="CasellaDiTesto 10"/>
            <p:cNvSpPr txBox="1"/>
            <p:nvPr/>
          </p:nvSpPr>
          <p:spPr>
            <a:xfrm>
              <a:off x="3995435" y="3256618"/>
              <a:ext cx="43204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200" dirty="0">
                  <a:solidFill>
                    <a:schemeClr val="tx2"/>
                  </a:solidFill>
                </a:rPr>
                <a:t>B2</a:t>
              </a:r>
            </a:p>
          </p:txBody>
        </p:sp>
        <p:sp>
          <p:nvSpPr>
            <p:cNvPr id="12" name="CasellaDiTesto 11"/>
            <p:cNvSpPr txBox="1"/>
            <p:nvPr/>
          </p:nvSpPr>
          <p:spPr>
            <a:xfrm>
              <a:off x="4241627" y="3203914"/>
              <a:ext cx="43204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200" dirty="0">
                  <a:solidFill>
                    <a:schemeClr val="tx2"/>
                  </a:solidFill>
                </a:rPr>
                <a:t>B3</a:t>
              </a:r>
            </a:p>
          </p:txBody>
        </p:sp>
        <p:sp>
          <p:nvSpPr>
            <p:cNvPr id="13" name="CasellaDiTesto 12"/>
            <p:cNvSpPr txBox="1"/>
            <p:nvPr/>
          </p:nvSpPr>
          <p:spPr>
            <a:xfrm>
              <a:off x="4457651" y="3203913"/>
              <a:ext cx="43204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200" dirty="0">
                  <a:solidFill>
                    <a:schemeClr val="tx2"/>
                  </a:solidFill>
                </a:rPr>
                <a:t>B1</a:t>
              </a:r>
            </a:p>
          </p:txBody>
        </p:sp>
        <p:sp>
          <p:nvSpPr>
            <p:cNvPr id="14" name="CasellaDiTesto 13"/>
            <p:cNvSpPr txBox="1"/>
            <p:nvPr/>
          </p:nvSpPr>
          <p:spPr>
            <a:xfrm>
              <a:off x="4723478" y="3302505"/>
              <a:ext cx="43204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200" dirty="0">
                  <a:solidFill>
                    <a:schemeClr val="tx2"/>
                  </a:solidFill>
                </a:rPr>
                <a:t>B1</a:t>
              </a:r>
            </a:p>
          </p:txBody>
        </p:sp>
        <p:sp>
          <p:nvSpPr>
            <p:cNvPr id="15" name="CasellaDiTesto 14"/>
            <p:cNvSpPr txBox="1"/>
            <p:nvPr/>
          </p:nvSpPr>
          <p:spPr>
            <a:xfrm>
              <a:off x="4989305" y="3201461"/>
              <a:ext cx="43204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200" dirty="0">
                  <a:solidFill>
                    <a:schemeClr val="tx2"/>
                  </a:solidFill>
                </a:rPr>
                <a:t>B3</a:t>
              </a:r>
            </a:p>
          </p:txBody>
        </p:sp>
        <p:sp>
          <p:nvSpPr>
            <p:cNvPr id="16" name="CasellaDiTesto 15"/>
            <p:cNvSpPr txBox="1"/>
            <p:nvPr/>
          </p:nvSpPr>
          <p:spPr>
            <a:xfrm>
              <a:off x="5229544" y="3158539"/>
              <a:ext cx="43204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200" dirty="0">
                  <a:solidFill>
                    <a:schemeClr val="tx2"/>
                  </a:solidFill>
                </a:rPr>
                <a:t>B2</a:t>
              </a:r>
            </a:p>
          </p:txBody>
        </p:sp>
        <p:sp>
          <p:nvSpPr>
            <p:cNvPr id="17" name="CasellaDiTesto 16"/>
            <p:cNvSpPr txBox="1"/>
            <p:nvPr/>
          </p:nvSpPr>
          <p:spPr>
            <a:xfrm>
              <a:off x="5471156" y="3160914"/>
              <a:ext cx="43204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200" dirty="0">
                  <a:solidFill>
                    <a:schemeClr val="tx2"/>
                  </a:solidFill>
                </a:rPr>
                <a:t>B3</a:t>
              </a:r>
            </a:p>
          </p:txBody>
        </p:sp>
        <p:sp>
          <p:nvSpPr>
            <p:cNvPr id="18" name="CasellaDiTesto 17"/>
            <p:cNvSpPr txBox="1"/>
            <p:nvPr/>
          </p:nvSpPr>
          <p:spPr>
            <a:xfrm>
              <a:off x="5736178" y="3096405"/>
              <a:ext cx="43204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200" dirty="0">
                  <a:solidFill>
                    <a:schemeClr val="tx2"/>
                  </a:solidFill>
                </a:rPr>
                <a:t>B3</a:t>
              </a:r>
            </a:p>
          </p:txBody>
        </p:sp>
        <p:sp>
          <p:nvSpPr>
            <p:cNvPr id="19" name="CasellaDiTesto 18"/>
            <p:cNvSpPr txBox="1"/>
            <p:nvPr/>
          </p:nvSpPr>
          <p:spPr>
            <a:xfrm>
              <a:off x="5974025" y="3106779"/>
              <a:ext cx="43204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200" dirty="0">
                  <a:solidFill>
                    <a:schemeClr val="tx2"/>
                  </a:solidFill>
                </a:rPr>
                <a:t>B4</a:t>
              </a:r>
            </a:p>
          </p:txBody>
        </p:sp>
        <p:sp>
          <p:nvSpPr>
            <p:cNvPr id="20" name="CasellaDiTesto 19"/>
            <p:cNvSpPr txBox="1"/>
            <p:nvPr/>
          </p:nvSpPr>
          <p:spPr>
            <a:xfrm>
              <a:off x="6235282" y="3006061"/>
              <a:ext cx="43204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200" dirty="0">
                  <a:solidFill>
                    <a:schemeClr val="tx2"/>
                  </a:solidFill>
                </a:rPr>
                <a:t>B2</a:t>
              </a:r>
            </a:p>
          </p:txBody>
        </p:sp>
        <p:sp>
          <p:nvSpPr>
            <p:cNvPr id="21" name="CasellaDiTesto 20"/>
            <p:cNvSpPr txBox="1"/>
            <p:nvPr/>
          </p:nvSpPr>
          <p:spPr>
            <a:xfrm>
              <a:off x="6476894" y="3014573"/>
              <a:ext cx="43204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200" dirty="0">
                  <a:solidFill>
                    <a:schemeClr val="tx2"/>
                  </a:solidFill>
                </a:rPr>
                <a:t>B1</a:t>
              </a:r>
            </a:p>
          </p:txBody>
        </p:sp>
        <p:sp>
          <p:nvSpPr>
            <p:cNvPr id="22" name="CasellaDiTesto 21"/>
            <p:cNvSpPr txBox="1"/>
            <p:nvPr/>
          </p:nvSpPr>
          <p:spPr>
            <a:xfrm>
              <a:off x="2985814" y="3660022"/>
              <a:ext cx="43204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200" dirty="0">
                  <a:solidFill>
                    <a:schemeClr val="tx2"/>
                  </a:solidFill>
                </a:rPr>
                <a:t>B1</a:t>
              </a:r>
            </a:p>
          </p:txBody>
        </p:sp>
      </p:grpSp>
      <p:sp>
        <p:nvSpPr>
          <p:cNvPr id="24" name="Segnaposto contenuto 23"/>
          <p:cNvSpPr>
            <a:spLocks noGrp="1"/>
          </p:cNvSpPr>
          <p:nvPr>
            <p:ph idx="1"/>
          </p:nvPr>
        </p:nvSpPr>
        <p:spPr>
          <a:xfrm>
            <a:off x="718693" y="774904"/>
            <a:ext cx="4135793" cy="522030"/>
          </a:xfrm>
        </p:spPr>
        <p:txBody>
          <a:bodyPr/>
          <a:lstStyle/>
          <a:p>
            <a:r>
              <a:rPr lang="it-IT" dirty="0"/>
              <a:t>Training up to </a:t>
            </a:r>
            <a:r>
              <a:rPr lang="it-IT" dirty="0" err="1"/>
              <a:t>nominal</a:t>
            </a:r>
            <a:r>
              <a:rPr lang="it-IT" dirty="0"/>
              <a:t> </a:t>
            </a:r>
          </a:p>
        </p:txBody>
      </p:sp>
      <p:sp>
        <p:nvSpPr>
          <p:cNvPr id="25" name="Segnaposto contenuto 23"/>
          <p:cNvSpPr txBox="1">
            <a:spLocks/>
          </p:cNvSpPr>
          <p:nvPr/>
        </p:nvSpPr>
        <p:spPr>
          <a:xfrm>
            <a:off x="5364088" y="753817"/>
            <a:ext cx="3322712" cy="54000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dirty="0" err="1"/>
              <a:t>Electrical</a:t>
            </a:r>
            <a:r>
              <a:rPr lang="it-IT" dirty="0"/>
              <a:t> </a:t>
            </a:r>
            <a:r>
              <a:rPr lang="it-IT" dirty="0" err="1"/>
              <a:t>problem</a:t>
            </a:r>
            <a:r>
              <a:rPr lang="it-IT" dirty="0"/>
              <a:t> </a:t>
            </a:r>
          </a:p>
        </p:txBody>
      </p:sp>
      <p:sp>
        <p:nvSpPr>
          <p:cNvPr id="28" name="CasellaDiTesto 27"/>
          <p:cNvSpPr txBox="1"/>
          <p:nvPr/>
        </p:nvSpPr>
        <p:spPr>
          <a:xfrm>
            <a:off x="5278010" y="4073323"/>
            <a:ext cx="349486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err="1">
                <a:solidFill>
                  <a:schemeClr val="tx2"/>
                </a:solidFill>
              </a:rPr>
              <a:t>Event</a:t>
            </a:r>
            <a:r>
              <a:rPr lang="it-IT" sz="1400" dirty="0">
                <a:solidFill>
                  <a:schemeClr val="tx2"/>
                </a:solidFill>
              </a:rPr>
              <a:t> n.13 </a:t>
            </a:r>
            <a:r>
              <a:rPr lang="it-IT" sz="1400" b="1" dirty="0">
                <a:solidFill>
                  <a:schemeClr val="tx2"/>
                </a:solidFill>
              </a:rPr>
              <a:t>B4</a:t>
            </a:r>
          </a:p>
          <a:p>
            <a:pPr marL="285750" indent="-285750">
              <a:buFont typeface="Arial" charset="0"/>
              <a:buChar char="•"/>
            </a:pPr>
            <a:r>
              <a:rPr lang="it-IT" sz="1400" dirty="0">
                <a:solidFill>
                  <a:schemeClr val="tx2"/>
                </a:solidFill>
              </a:rPr>
              <a:t>Precursor</a:t>
            </a:r>
          </a:p>
          <a:p>
            <a:pPr marL="285750" indent="-285750">
              <a:buFont typeface="Arial" charset="0"/>
              <a:buChar char="•"/>
            </a:pPr>
            <a:r>
              <a:rPr lang="it-IT" sz="1400" dirty="0" err="1">
                <a:solidFill>
                  <a:schemeClr val="tx2"/>
                </a:solidFill>
              </a:rPr>
              <a:t>Recovered</a:t>
            </a:r>
            <a:r>
              <a:rPr lang="it-IT" sz="1400" dirty="0">
                <a:solidFill>
                  <a:schemeClr val="tx2"/>
                </a:solidFill>
              </a:rPr>
              <a:t> </a:t>
            </a:r>
            <a:r>
              <a:rPr lang="it-IT" sz="1400" dirty="0" err="1">
                <a:solidFill>
                  <a:schemeClr val="tx2"/>
                </a:solidFill>
              </a:rPr>
              <a:t>transitions</a:t>
            </a:r>
            <a:r>
              <a:rPr lang="it-IT" sz="1400" dirty="0">
                <a:solidFill>
                  <a:schemeClr val="tx2"/>
                </a:solidFill>
              </a:rPr>
              <a:t> in </a:t>
            </a:r>
            <a:r>
              <a:rPr lang="it-IT" sz="1400" dirty="0" err="1">
                <a:solidFill>
                  <a:schemeClr val="tx2"/>
                </a:solidFill>
              </a:rPr>
              <a:t>different</a:t>
            </a:r>
            <a:r>
              <a:rPr lang="it-IT" sz="1400" dirty="0">
                <a:solidFill>
                  <a:schemeClr val="tx2"/>
                </a:solidFill>
              </a:rPr>
              <a:t> coils</a:t>
            </a:r>
          </a:p>
        </p:txBody>
      </p:sp>
      <p:grpSp>
        <p:nvGrpSpPr>
          <p:cNvPr id="34" name="Gruppo 33"/>
          <p:cNvGrpSpPr/>
          <p:nvPr/>
        </p:nvGrpSpPr>
        <p:grpSpPr>
          <a:xfrm>
            <a:off x="5468084" y="1611750"/>
            <a:ext cx="3586798" cy="2537683"/>
            <a:chOff x="5389767" y="1560810"/>
            <a:chExt cx="3908641" cy="2765389"/>
          </a:xfrm>
        </p:grpSpPr>
        <p:pic>
          <p:nvPicPr>
            <p:cNvPr id="27" name="Immagine 26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389767" y="1560810"/>
              <a:ext cx="3908641" cy="2765389"/>
            </a:xfrm>
            <a:prstGeom prst="rect">
              <a:avLst/>
            </a:prstGeom>
          </p:spPr>
        </p:pic>
        <p:sp>
          <p:nvSpPr>
            <p:cNvPr id="29" name="CasellaDiTesto 28"/>
            <p:cNvSpPr txBox="1"/>
            <p:nvPr/>
          </p:nvSpPr>
          <p:spPr>
            <a:xfrm>
              <a:off x="7533895" y="1801749"/>
              <a:ext cx="93968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>
                  <a:solidFill>
                    <a:schemeClr val="tx2"/>
                  </a:solidFill>
                </a:rPr>
                <a:t>precursor</a:t>
              </a:r>
            </a:p>
          </p:txBody>
        </p:sp>
        <p:cxnSp>
          <p:nvCxnSpPr>
            <p:cNvPr id="30" name="Connettore 2 29"/>
            <p:cNvCxnSpPr/>
            <p:nvPr/>
          </p:nvCxnSpPr>
          <p:spPr>
            <a:xfrm>
              <a:off x="8559453" y="2158932"/>
              <a:ext cx="195476" cy="137712"/>
            </a:xfrm>
            <a:prstGeom prst="straightConnector1">
              <a:avLst/>
            </a:prstGeom>
            <a:ln>
              <a:solidFill>
                <a:schemeClr val="tx2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ttore 2 30"/>
            <p:cNvCxnSpPr/>
            <p:nvPr/>
          </p:nvCxnSpPr>
          <p:spPr>
            <a:xfrm flipH="1" flipV="1">
              <a:off x="6018061" y="3651870"/>
              <a:ext cx="159763" cy="87723"/>
            </a:xfrm>
            <a:prstGeom prst="straightConnector1">
              <a:avLst/>
            </a:prstGeom>
            <a:ln>
              <a:solidFill>
                <a:schemeClr val="tx2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ttore 2 31"/>
            <p:cNvCxnSpPr/>
            <p:nvPr/>
          </p:nvCxnSpPr>
          <p:spPr>
            <a:xfrm flipH="1" flipV="1">
              <a:off x="6802706" y="3564147"/>
              <a:ext cx="159763" cy="87723"/>
            </a:xfrm>
            <a:prstGeom prst="straightConnector1">
              <a:avLst/>
            </a:prstGeom>
            <a:ln>
              <a:solidFill>
                <a:schemeClr val="tx2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ttore 2 32"/>
            <p:cNvCxnSpPr/>
            <p:nvPr/>
          </p:nvCxnSpPr>
          <p:spPr>
            <a:xfrm flipH="1" flipV="1">
              <a:off x="7503170" y="3427257"/>
              <a:ext cx="159763" cy="87723"/>
            </a:xfrm>
            <a:prstGeom prst="straightConnector1">
              <a:avLst/>
            </a:prstGeom>
            <a:ln>
              <a:solidFill>
                <a:schemeClr val="tx2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M. Statera, MT26 Vancouver </a:t>
            </a:r>
            <a:endParaRPr lang="en-GB" noProof="0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3CB5167E-21C1-F047-BE8C-93A1A0878D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58257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1805" y="539813"/>
            <a:ext cx="9144000" cy="4362450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Event</a:t>
            </a:r>
            <a:r>
              <a:rPr lang="it-IT" dirty="0"/>
              <a:t> n.15</a:t>
            </a:r>
          </a:p>
        </p:txBody>
      </p:sp>
      <p:cxnSp>
        <p:nvCxnSpPr>
          <p:cNvPr id="12" name="Connettore 2 11"/>
          <p:cNvCxnSpPr/>
          <p:nvPr/>
        </p:nvCxnSpPr>
        <p:spPr>
          <a:xfrm flipH="1">
            <a:off x="3042543" y="1872450"/>
            <a:ext cx="576063" cy="278503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2 13"/>
          <p:cNvCxnSpPr/>
          <p:nvPr/>
        </p:nvCxnSpPr>
        <p:spPr>
          <a:xfrm flipH="1">
            <a:off x="3393937" y="2688566"/>
            <a:ext cx="449337" cy="210659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CasellaDiTesto 9"/>
          <p:cNvSpPr txBox="1"/>
          <p:nvPr/>
        </p:nvSpPr>
        <p:spPr>
          <a:xfrm>
            <a:off x="3612074" y="1613823"/>
            <a:ext cx="3377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>
                <a:solidFill>
                  <a:schemeClr val="tx2"/>
                </a:solidFill>
              </a:rPr>
              <a:t>deviation</a:t>
            </a:r>
            <a:r>
              <a:rPr lang="it-IT" dirty="0">
                <a:solidFill>
                  <a:schemeClr val="tx2"/>
                </a:solidFill>
              </a:rPr>
              <a:t> from standard </a:t>
            </a:r>
            <a:r>
              <a:rPr lang="it-IT" dirty="0" err="1">
                <a:solidFill>
                  <a:schemeClr val="tx2"/>
                </a:solidFill>
              </a:rPr>
              <a:t>decay</a:t>
            </a:r>
            <a:r>
              <a:rPr lang="it-IT" dirty="0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15" name="CasellaDiTesto 14"/>
          <p:cNvSpPr txBox="1"/>
          <p:nvPr/>
        </p:nvSpPr>
        <p:spPr>
          <a:xfrm>
            <a:off x="3843274" y="2443626"/>
            <a:ext cx="2569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solidFill>
                  <a:schemeClr val="tx2"/>
                </a:solidFill>
              </a:rPr>
              <a:t>zero </a:t>
            </a:r>
            <a:r>
              <a:rPr lang="it-IT" dirty="0" err="1">
                <a:solidFill>
                  <a:schemeClr val="tx2"/>
                </a:solidFill>
              </a:rPr>
              <a:t>measured</a:t>
            </a:r>
            <a:r>
              <a:rPr lang="it-IT" dirty="0">
                <a:solidFill>
                  <a:schemeClr val="tx2"/>
                </a:solidFill>
              </a:rPr>
              <a:t> </a:t>
            </a:r>
            <a:r>
              <a:rPr lang="it-IT" dirty="0" err="1">
                <a:solidFill>
                  <a:schemeClr val="tx2"/>
                </a:solidFill>
              </a:rPr>
              <a:t>current</a:t>
            </a:r>
            <a:r>
              <a:rPr lang="it-IT" dirty="0">
                <a:solidFill>
                  <a:schemeClr val="tx2"/>
                </a:solidFill>
              </a:rPr>
              <a:t> </a:t>
            </a:r>
          </a:p>
        </p:txBody>
      </p:sp>
      <p:cxnSp>
        <p:nvCxnSpPr>
          <p:cNvPr id="16" name="Connettore 2 15"/>
          <p:cNvCxnSpPr/>
          <p:nvPr/>
        </p:nvCxnSpPr>
        <p:spPr>
          <a:xfrm flipH="1" flipV="1">
            <a:off x="2490302" y="941864"/>
            <a:ext cx="713546" cy="202547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CasellaDiTesto 17"/>
          <p:cNvSpPr txBox="1"/>
          <p:nvPr/>
        </p:nvSpPr>
        <p:spPr>
          <a:xfrm>
            <a:off x="3264219" y="968686"/>
            <a:ext cx="19543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>
                <a:solidFill>
                  <a:schemeClr val="tx2"/>
                </a:solidFill>
              </a:rPr>
              <a:t>energy</a:t>
            </a:r>
            <a:r>
              <a:rPr lang="it-IT" dirty="0">
                <a:solidFill>
                  <a:schemeClr val="tx2"/>
                </a:solidFill>
              </a:rPr>
              <a:t> </a:t>
            </a:r>
            <a:r>
              <a:rPr lang="it-IT" dirty="0" err="1">
                <a:solidFill>
                  <a:schemeClr val="tx2"/>
                </a:solidFill>
              </a:rPr>
              <a:t>extraction</a:t>
            </a:r>
            <a:endParaRPr lang="it-IT" dirty="0">
              <a:solidFill>
                <a:schemeClr val="tx2"/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M. Statera, MT26 Vancouver </a:t>
            </a:r>
            <a:endParaRPr lang="en-GB" noProof="0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8346BB2-BD52-D045-8C3C-E898775A96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80199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296549" y="937850"/>
            <a:ext cx="3617231" cy="3524994"/>
          </a:xfrm>
          <a:prstGeom prst="roundRect">
            <a:avLst/>
          </a:prstGeom>
        </p:spPr>
      </p:pic>
      <p:sp>
        <p:nvSpPr>
          <p:cNvPr id="26" name="Ovale 25"/>
          <p:cNvSpPr/>
          <p:nvPr/>
        </p:nvSpPr>
        <p:spPr>
          <a:xfrm rot="2085955">
            <a:off x="1571005" y="1683365"/>
            <a:ext cx="504056" cy="26338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it-IT" dirty="0">
              <a:solidFill>
                <a:schemeClr val="tx2"/>
              </a:solidFill>
            </a:endParaRPr>
          </a:p>
        </p:txBody>
      </p:sp>
      <p:sp>
        <p:nvSpPr>
          <p:cNvPr id="27" name="Ovale 26"/>
          <p:cNvSpPr/>
          <p:nvPr/>
        </p:nvSpPr>
        <p:spPr>
          <a:xfrm rot="7008298">
            <a:off x="2070244" y="1788317"/>
            <a:ext cx="414474" cy="31166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it-IT" dirty="0">
              <a:solidFill>
                <a:schemeClr val="tx2"/>
              </a:solidFill>
            </a:endParaRPr>
          </a:p>
        </p:txBody>
      </p:sp>
      <p:sp>
        <p:nvSpPr>
          <p:cNvPr id="28" name="Ovale 27"/>
          <p:cNvSpPr/>
          <p:nvPr/>
        </p:nvSpPr>
        <p:spPr>
          <a:xfrm rot="7008298">
            <a:off x="2360519" y="2161623"/>
            <a:ext cx="63652" cy="5619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it-IT" dirty="0">
              <a:solidFill>
                <a:schemeClr val="tx2"/>
              </a:solidFill>
            </a:endParaRPr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Damaged</a:t>
            </a:r>
            <a:r>
              <a:rPr lang="it-IT" dirty="0"/>
              <a:t> Coil</a:t>
            </a:r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98367" y="830170"/>
            <a:ext cx="2592288" cy="3859034"/>
          </a:xfrm>
          <a:prstGeom prst="roundRect">
            <a:avLst/>
          </a:prstGeom>
        </p:spPr>
      </p:pic>
      <p:cxnSp>
        <p:nvCxnSpPr>
          <p:cNvPr id="13" name="Connettore 2 12"/>
          <p:cNvCxnSpPr>
            <a:cxnSpLocks/>
          </p:cNvCxnSpPr>
          <p:nvPr/>
        </p:nvCxnSpPr>
        <p:spPr>
          <a:xfrm flipV="1">
            <a:off x="2192312" y="2303228"/>
            <a:ext cx="1" cy="221677"/>
          </a:xfrm>
          <a:prstGeom prst="straightConnector1">
            <a:avLst/>
          </a:prstGeom>
          <a:ln w="44450">
            <a:solidFill>
              <a:schemeClr val="bg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CasellaDiTesto 15"/>
          <p:cNvSpPr txBox="1"/>
          <p:nvPr/>
        </p:nvSpPr>
        <p:spPr>
          <a:xfrm>
            <a:off x="1955723" y="2447531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>
                <a:solidFill>
                  <a:schemeClr val="bg2"/>
                </a:solidFill>
              </a:rPr>
              <a:t>B1</a:t>
            </a:r>
          </a:p>
        </p:txBody>
      </p:sp>
      <p:cxnSp>
        <p:nvCxnSpPr>
          <p:cNvPr id="20" name="Connettore 2 19"/>
          <p:cNvCxnSpPr>
            <a:cxnSpLocks/>
            <a:stCxn id="21" idx="3"/>
          </p:cNvCxnSpPr>
          <p:nvPr/>
        </p:nvCxnSpPr>
        <p:spPr>
          <a:xfrm>
            <a:off x="1293411" y="736186"/>
            <a:ext cx="470277" cy="534738"/>
          </a:xfrm>
          <a:prstGeom prst="straightConnector1">
            <a:avLst/>
          </a:prstGeom>
          <a:ln w="38100">
            <a:solidFill>
              <a:schemeClr val="bg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CasellaDiTesto 20"/>
          <p:cNvSpPr txBox="1"/>
          <p:nvPr/>
        </p:nvSpPr>
        <p:spPr>
          <a:xfrm>
            <a:off x="467544" y="551520"/>
            <a:ext cx="8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solidFill>
                  <a:schemeClr val="bg2"/>
                </a:solidFill>
              </a:rPr>
              <a:t>bridge</a:t>
            </a:r>
          </a:p>
        </p:txBody>
      </p:sp>
      <p:pic>
        <p:nvPicPr>
          <p:cNvPr id="29" name="Immagine 28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16998" y="891731"/>
            <a:ext cx="2329802" cy="3266348"/>
          </a:xfrm>
          <a:prstGeom prst="roundRect">
            <a:avLst/>
          </a:prstGeom>
        </p:spPr>
      </p:pic>
      <p:cxnSp>
        <p:nvCxnSpPr>
          <p:cNvPr id="34" name="Connettore 2 33"/>
          <p:cNvCxnSpPr/>
          <p:nvPr/>
        </p:nvCxnSpPr>
        <p:spPr>
          <a:xfrm flipV="1">
            <a:off x="6444208" y="1851671"/>
            <a:ext cx="1872208" cy="215279"/>
          </a:xfrm>
          <a:prstGeom prst="straightConnector1">
            <a:avLst/>
          </a:prstGeom>
          <a:ln w="44450"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M. Statera, MT26 Vancouver </a:t>
            </a:r>
            <a:endParaRPr lang="en-GB" noProof="0" dirty="0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91556D1A-04F3-B14A-AB13-C8C155F417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cxnSp>
        <p:nvCxnSpPr>
          <p:cNvPr id="12" name="Connettore 1 11">
            <a:extLst>
              <a:ext uri="{FF2B5EF4-FFF2-40B4-BE49-F238E27FC236}">
                <a16:creationId xmlns:a16="http://schemas.microsoft.com/office/drawing/2014/main" id="{1B049627-132D-1643-86CD-A0890AFDB50F}"/>
              </a:ext>
            </a:extLst>
          </p:cNvPr>
          <p:cNvCxnSpPr>
            <a:cxnSpLocks/>
          </p:cNvCxnSpPr>
          <p:nvPr/>
        </p:nvCxnSpPr>
        <p:spPr>
          <a:xfrm flipV="1">
            <a:off x="8172400" y="1851672"/>
            <a:ext cx="288032" cy="1080118"/>
          </a:xfrm>
          <a:prstGeom prst="line">
            <a:avLst/>
          </a:prstGeom>
          <a:ln w="47625">
            <a:solidFill>
              <a:schemeClr val="accent3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6DCD0BBF-07A1-5E4D-8CC4-67B137FAC420}"/>
              </a:ext>
            </a:extLst>
          </p:cNvPr>
          <p:cNvSpPr txBox="1"/>
          <p:nvPr/>
        </p:nvSpPr>
        <p:spPr>
          <a:xfrm>
            <a:off x="1912727" y="2984847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>
                <a:solidFill>
                  <a:schemeClr val="bg2"/>
                </a:solidFill>
              </a:rPr>
              <a:t>B3</a:t>
            </a:r>
          </a:p>
        </p:txBody>
      </p:sp>
    </p:spTree>
    <p:extLst>
      <p:ext uri="{BB962C8B-B14F-4D97-AF65-F5344CB8AC3E}">
        <p14:creationId xmlns:p14="http://schemas.microsoft.com/office/powerpoint/2010/main" val="2110772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Numerical</a:t>
            </a:r>
            <a:r>
              <a:rPr lang="it-IT" dirty="0"/>
              <a:t> Model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M. Statera, MT26 Vancouver </a:t>
            </a:r>
            <a:endParaRPr lang="en-GB" noProof="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3848"/>
          <a:stretch/>
        </p:blipFill>
        <p:spPr bwMode="auto">
          <a:xfrm rot="10800000">
            <a:off x="7035985" y="1635646"/>
            <a:ext cx="1930200" cy="1512135"/>
          </a:xfrm>
          <a:prstGeom prst="round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Ovale 5"/>
          <p:cNvSpPr/>
          <p:nvPr/>
        </p:nvSpPr>
        <p:spPr>
          <a:xfrm>
            <a:off x="8005378" y="2272572"/>
            <a:ext cx="360040" cy="303871"/>
          </a:xfrm>
          <a:prstGeom prst="ellipse">
            <a:avLst/>
          </a:prstGeom>
          <a:noFill/>
          <a:ln w="31750">
            <a:solidFill>
              <a:schemeClr val="bg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9D78FD8D-9861-D54B-AAEA-2BF8A9EB2071}"/>
              </a:ext>
            </a:extLst>
          </p:cNvPr>
          <p:cNvSpPr/>
          <p:nvPr/>
        </p:nvSpPr>
        <p:spPr>
          <a:xfrm>
            <a:off x="5776130" y="718071"/>
            <a:ext cx="34107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it-IT" dirty="0" err="1">
                <a:solidFill>
                  <a:schemeClr val="bg2"/>
                </a:solidFill>
              </a:rPr>
              <a:t>Discharges</a:t>
            </a:r>
            <a:r>
              <a:rPr lang="it-IT" dirty="0">
                <a:solidFill>
                  <a:schemeClr val="bg2"/>
                </a:solidFill>
              </a:rPr>
              <a:t> </a:t>
            </a:r>
            <a:r>
              <a:rPr lang="it-IT" dirty="0" err="1">
                <a:solidFill>
                  <a:schemeClr val="bg2"/>
                </a:solidFill>
              </a:rPr>
              <a:t>between</a:t>
            </a:r>
            <a:r>
              <a:rPr lang="it-IT" dirty="0">
                <a:solidFill>
                  <a:schemeClr val="bg2"/>
                </a:solidFill>
              </a:rPr>
              <a:t> output </a:t>
            </a:r>
            <a:r>
              <a:rPr lang="it-IT" dirty="0" err="1">
                <a:solidFill>
                  <a:schemeClr val="bg2"/>
                </a:solidFill>
              </a:rPr>
              <a:t>wire</a:t>
            </a:r>
            <a:r>
              <a:rPr lang="it-IT" dirty="0">
                <a:solidFill>
                  <a:schemeClr val="bg2"/>
                </a:solidFill>
              </a:rPr>
              <a:t> and </a:t>
            </a:r>
            <a:r>
              <a:rPr lang="it-IT" dirty="0" err="1">
                <a:solidFill>
                  <a:schemeClr val="bg2"/>
                </a:solidFill>
              </a:rPr>
              <a:t>windings</a:t>
            </a:r>
            <a:endParaRPr lang="it-IT" dirty="0">
              <a:solidFill>
                <a:schemeClr val="bg2"/>
              </a:solidFill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it-IT" dirty="0">
                <a:solidFill>
                  <a:schemeClr val="bg2"/>
                </a:solidFill>
              </a:rPr>
              <a:t>Inner </a:t>
            </a:r>
            <a:r>
              <a:rPr lang="it-IT" dirty="0" err="1">
                <a:solidFill>
                  <a:schemeClr val="bg2"/>
                </a:solidFill>
              </a:rPr>
              <a:t>layers</a:t>
            </a:r>
            <a:r>
              <a:rPr lang="it-IT" dirty="0">
                <a:solidFill>
                  <a:schemeClr val="bg2"/>
                </a:solidFill>
              </a:rPr>
              <a:t> </a:t>
            </a:r>
            <a:r>
              <a:rPr lang="it-IT" dirty="0" err="1">
                <a:solidFill>
                  <a:schemeClr val="bg2"/>
                </a:solidFill>
              </a:rPr>
              <a:t>not</a:t>
            </a:r>
            <a:r>
              <a:rPr lang="it-IT" dirty="0">
                <a:solidFill>
                  <a:schemeClr val="bg2"/>
                </a:solidFill>
              </a:rPr>
              <a:t> </a:t>
            </a:r>
            <a:r>
              <a:rPr lang="it-IT" dirty="0" err="1">
                <a:solidFill>
                  <a:schemeClr val="bg2"/>
                </a:solidFill>
              </a:rPr>
              <a:t>damaged</a:t>
            </a:r>
            <a:endParaRPr lang="it-IT" dirty="0">
              <a:solidFill>
                <a:schemeClr val="bg2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28802" y="909633"/>
            <a:ext cx="8691670" cy="3680222"/>
          </a:xfrm>
        </p:spPr>
        <p:txBody>
          <a:bodyPr>
            <a:normAutofit fontScale="85000" lnSpcReduction="20000"/>
          </a:bodyPr>
          <a:lstStyle/>
          <a:p>
            <a:r>
              <a:rPr lang="en-US" sz="2400" dirty="0"/>
              <a:t>Numerical model implemented </a:t>
            </a:r>
          </a:p>
          <a:p>
            <a:pPr marL="0" indent="0">
              <a:buNone/>
            </a:pPr>
            <a:r>
              <a:rPr lang="en-US" sz="2400" dirty="0"/>
              <a:t>     in </a:t>
            </a:r>
            <a:r>
              <a:rPr lang="en-US" sz="2400" dirty="0" err="1"/>
              <a:t>LTSpice</a:t>
            </a:r>
            <a:r>
              <a:rPr lang="en-US" sz="2400" dirty="0"/>
              <a:t>, Netlist forma (M. </a:t>
            </a:r>
            <a:r>
              <a:rPr lang="en-US" sz="2400" dirty="0" err="1"/>
              <a:t>Prioli</a:t>
            </a:r>
            <a:r>
              <a:rPr lang="en-US" sz="2400" dirty="0"/>
              <a:t>)</a:t>
            </a:r>
          </a:p>
          <a:p>
            <a:r>
              <a:rPr lang="en-US" sz="2400" dirty="0"/>
              <a:t>Coil 1 split into two parts:</a:t>
            </a:r>
          </a:p>
          <a:p>
            <a:pPr lvl="1"/>
            <a:r>
              <a:rPr lang="en-US" sz="2000" dirty="0"/>
              <a:t>Coil 1A</a:t>
            </a:r>
            <a:r>
              <a:rPr lang="en-US" sz="2000" b="1" dirty="0"/>
              <a:t>: 7 high-field layers </a:t>
            </a:r>
            <a:r>
              <a:rPr lang="en-US" sz="2000" dirty="0"/>
              <a:t>bypassed by a short-circuit</a:t>
            </a:r>
          </a:p>
          <a:p>
            <a:pPr lvl="1"/>
            <a:r>
              <a:rPr lang="en-US" sz="2000" dirty="0"/>
              <a:t>Coil 1B: 19 layers normally in series with the rest of the circuit</a:t>
            </a:r>
            <a:endParaRPr lang="en-US" sz="2400" dirty="0"/>
          </a:p>
          <a:p>
            <a:r>
              <a:rPr lang="en-US" sz="2400" dirty="0"/>
              <a:t>Mutual inductance matrix (5 x 5) computed in Opera </a:t>
            </a:r>
          </a:p>
          <a:p>
            <a:pPr marL="0" indent="0">
              <a:buNone/>
            </a:pPr>
            <a:r>
              <a:rPr lang="en-US" sz="2400" dirty="0"/>
              <a:t>      (S. </a:t>
            </a:r>
            <a:r>
              <a:rPr lang="en-US" sz="2400" dirty="0" err="1"/>
              <a:t>Mariotto</a:t>
            </a:r>
            <a:r>
              <a:rPr lang="en-US" sz="2400" dirty="0"/>
              <a:t>)</a:t>
            </a:r>
          </a:p>
          <a:p>
            <a:r>
              <a:rPr lang="en-US" sz="2400" dirty="0"/>
              <a:t>Quench originated in the high-field zone (Coil 1A)</a:t>
            </a:r>
          </a:p>
          <a:p>
            <a:pPr lvl="1"/>
            <a:r>
              <a:rPr lang="en-US" sz="2000" dirty="0"/>
              <a:t>The resistance is not evenly distributed between coil 1A and coil 1B</a:t>
            </a:r>
          </a:p>
          <a:p>
            <a:pPr lvl="1"/>
            <a:r>
              <a:rPr lang="en-US" sz="2000" dirty="0"/>
              <a:t>Simulated distribution is 37% for coil 1A and 63% for coil 1B</a:t>
            </a:r>
            <a:endParaRPr lang="en-US" sz="2400" dirty="0"/>
          </a:p>
          <a:p>
            <a:r>
              <a:rPr lang="en-US" sz="2400" dirty="0"/>
              <a:t>The </a:t>
            </a:r>
            <a:r>
              <a:rPr lang="en-US" sz="2400" b="1" dirty="0"/>
              <a:t>short resistance </a:t>
            </a:r>
            <a:r>
              <a:rPr lang="en-US" sz="2400" dirty="0"/>
              <a:t>is a variable</a:t>
            </a:r>
          </a:p>
          <a:p>
            <a:pPr lvl="1"/>
            <a:r>
              <a:rPr lang="en-US" sz="2000" dirty="0"/>
              <a:t>It is initially high (~10 </a:t>
            </a:r>
            <a:r>
              <a:rPr lang="en-US" sz="2000" dirty="0">
                <a:sym typeface="Symbol" panose="05050102010706020507" pitchFamily="18" charset="2"/>
              </a:rPr>
              <a:t></a:t>
            </a:r>
            <a:r>
              <a:rPr lang="en-US" sz="2000" dirty="0"/>
              <a:t>), then decreases due to a local welding (~0 </a:t>
            </a:r>
            <a:r>
              <a:rPr lang="en-US" sz="2000" dirty="0">
                <a:sym typeface="Symbol" panose="05050102010706020507" pitchFamily="18" charset="2"/>
              </a:rPr>
              <a:t></a:t>
            </a:r>
            <a:r>
              <a:rPr lang="en-US" sz="2000" dirty="0"/>
              <a:t>) then increases (~1 </a:t>
            </a:r>
            <a:r>
              <a:rPr lang="en-US" sz="2000" dirty="0">
                <a:sym typeface="Symbol" panose="05050102010706020507" pitchFamily="18" charset="2"/>
              </a:rPr>
              <a:t></a:t>
            </a:r>
            <a:r>
              <a:rPr lang="en-US" sz="2000" dirty="0"/>
              <a:t>)</a:t>
            </a:r>
          </a:p>
        </p:txBody>
      </p:sp>
      <p:sp>
        <p:nvSpPr>
          <p:cNvPr id="7" name="Freccia sinistra 6">
            <a:extLst>
              <a:ext uri="{FF2B5EF4-FFF2-40B4-BE49-F238E27FC236}">
                <a16:creationId xmlns:a16="http://schemas.microsoft.com/office/drawing/2014/main" id="{1D985513-06E8-C140-8CCA-1326F3592600}"/>
              </a:ext>
            </a:extLst>
          </p:cNvPr>
          <p:cNvSpPr/>
          <p:nvPr/>
        </p:nvSpPr>
        <p:spPr>
          <a:xfrm rot="1068069">
            <a:off x="6804423" y="1994904"/>
            <a:ext cx="1164055" cy="395608"/>
          </a:xfrm>
          <a:prstGeom prst="leftArrow">
            <a:avLst/>
          </a:pr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096B5613-F490-6A4D-8E41-60042970F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87981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Numerical</a:t>
            </a:r>
            <a:r>
              <a:rPr lang="it-IT" dirty="0"/>
              <a:t> Model: </a:t>
            </a:r>
            <a:r>
              <a:rPr lang="it-IT" dirty="0" err="1"/>
              <a:t>Results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M. Statera, MT26 Vancouver </a:t>
            </a:r>
            <a:endParaRPr lang="en-GB" noProof="0" dirty="0"/>
          </a:p>
        </p:txBody>
      </p:sp>
      <p:grpSp>
        <p:nvGrpSpPr>
          <p:cNvPr id="3" name="Gruppo 2">
            <a:extLst>
              <a:ext uri="{FF2B5EF4-FFF2-40B4-BE49-F238E27FC236}">
                <a16:creationId xmlns:a16="http://schemas.microsoft.com/office/drawing/2014/main" id="{354567B4-A0EE-8E4D-AAC7-76D67559ADFD}"/>
              </a:ext>
            </a:extLst>
          </p:cNvPr>
          <p:cNvGrpSpPr/>
          <p:nvPr/>
        </p:nvGrpSpPr>
        <p:grpSpPr>
          <a:xfrm>
            <a:off x="-16813" y="843558"/>
            <a:ext cx="5704755" cy="3803170"/>
            <a:chOff x="-16813" y="843558"/>
            <a:chExt cx="5704755" cy="3803170"/>
          </a:xfrm>
        </p:grpSpPr>
        <p:pic>
          <p:nvPicPr>
            <p:cNvPr id="234" name="Immagine 23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6813" y="843558"/>
              <a:ext cx="5704755" cy="3803170"/>
            </a:xfrm>
            <a:prstGeom prst="rect">
              <a:avLst/>
            </a:prstGeom>
          </p:spPr>
        </p:pic>
        <p:sp>
          <p:nvSpPr>
            <p:cNvPr id="9" name="Rettangolo 8"/>
            <p:cNvSpPr/>
            <p:nvPr/>
          </p:nvSpPr>
          <p:spPr>
            <a:xfrm>
              <a:off x="642037" y="1723903"/>
              <a:ext cx="81785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chemeClr val="tx2"/>
                  </a:solidFill>
                </a:rPr>
                <a:t>~10 </a:t>
              </a:r>
              <a:r>
                <a:rPr lang="en-US" dirty="0">
                  <a:solidFill>
                    <a:schemeClr val="tx2"/>
                  </a:solidFill>
                  <a:sym typeface="Symbol" panose="05050102010706020507" pitchFamily="18" charset="2"/>
                </a:rPr>
                <a:t></a:t>
              </a:r>
              <a:endParaRPr lang="it-IT" dirty="0">
                <a:solidFill>
                  <a:schemeClr val="tx2"/>
                </a:solidFill>
              </a:endParaRPr>
            </a:p>
          </p:txBody>
        </p:sp>
        <p:sp>
          <p:nvSpPr>
            <p:cNvPr id="10" name="Rettangolo 9"/>
            <p:cNvSpPr/>
            <p:nvPr/>
          </p:nvSpPr>
          <p:spPr>
            <a:xfrm>
              <a:off x="1234433" y="1217930"/>
              <a:ext cx="68961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chemeClr val="tx2"/>
                  </a:solidFill>
                </a:rPr>
                <a:t>~0 </a:t>
              </a:r>
              <a:r>
                <a:rPr lang="en-US" dirty="0">
                  <a:solidFill>
                    <a:schemeClr val="tx2"/>
                  </a:solidFill>
                  <a:sym typeface="Symbol" panose="05050102010706020507" pitchFamily="18" charset="2"/>
                </a:rPr>
                <a:t></a:t>
              </a:r>
              <a:endParaRPr lang="it-IT" dirty="0">
                <a:solidFill>
                  <a:schemeClr val="tx2"/>
                </a:solidFill>
              </a:endParaRPr>
            </a:p>
          </p:txBody>
        </p:sp>
        <p:sp>
          <p:nvSpPr>
            <p:cNvPr id="11" name="Rettangolo 10"/>
            <p:cNvSpPr/>
            <p:nvPr/>
          </p:nvSpPr>
          <p:spPr>
            <a:xfrm>
              <a:off x="3560035" y="1687162"/>
              <a:ext cx="68961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chemeClr val="tx2"/>
                  </a:solidFill>
                </a:rPr>
                <a:t>~1 </a:t>
              </a:r>
              <a:r>
                <a:rPr lang="en-US" dirty="0">
                  <a:solidFill>
                    <a:schemeClr val="tx2"/>
                  </a:solidFill>
                  <a:sym typeface="Symbol" panose="05050102010706020507" pitchFamily="18" charset="2"/>
                </a:rPr>
                <a:t></a:t>
              </a:r>
              <a:endParaRPr lang="it-IT" dirty="0">
                <a:solidFill>
                  <a:schemeClr val="tx2"/>
                </a:solidFill>
              </a:endParaRPr>
            </a:p>
          </p:txBody>
        </p:sp>
        <p:sp>
          <p:nvSpPr>
            <p:cNvPr id="12" name="Rettangolo 11"/>
            <p:cNvSpPr/>
            <p:nvPr/>
          </p:nvSpPr>
          <p:spPr>
            <a:xfrm>
              <a:off x="298905" y="3070267"/>
              <a:ext cx="105670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chemeClr val="tx2"/>
                  </a:solidFill>
                </a:rPr>
                <a:t>No short</a:t>
              </a:r>
              <a:endParaRPr lang="it-IT" dirty="0">
                <a:solidFill>
                  <a:schemeClr val="tx2"/>
                </a:solidFill>
              </a:endParaRPr>
            </a:p>
          </p:txBody>
        </p:sp>
        <p:cxnSp>
          <p:nvCxnSpPr>
            <p:cNvPr id="13" name="Connettore 2 12"/>
            <p:cNvCxnSpPr/>
            <p:nvPr/>
          </p:nvCxnSpPr>
          <p:spPr>
            <a:xfrm>
              <a:off x="998894" y="3439599"/>
              <a:ext cx="146710" cy="348374"/>
            </a:xfrm>
            <a:prstGeom prst="straightConnector1">
              <a:avLst/>
            </a:prstGeom>
            <a:ln w="31750">
              <a:solidFill>
                <a:schemeClr val="tx2"/>
              </a:solidFill>
              <a:tailEnd type="triangle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Connettore 2 13"/>
            <p:cNvCxnSpPr/>
            <p:nvPr/>
          </p:nvCxnSpPr>
          <p:spPr>
            <a:xfrm flipV="1">
              <a:off x="1893090" y="1275606"/>
              <a:ext cx="506334" cy="126990"/>
            </a:xfrm>
            <a:prstGeom prst="straightConnector1">
              <a:avLst/>
            </a:prstGeom>
            <a:ln w="31750">
              <a:solidFill>
                <a:schemeClr val="tx2"/>
              </a:solidFill>
              <a:tailEnd type="triangle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Connettore 2 14"/>
            <p:cNvCxnSpPr/>
            <p:nvPr/>
          </p:nvCxnSpPr>
          <p:spPr>
            <a:xfrm>
              <a:off x="1182074" y="2052481"/>
              <a:ext cx="274599" cy="320253"/>
            </a:xfrm>
            <a:prstGeom prst="straightConnector1">
              <a:avLst/>
            </a:prstGeom>
            <a:ln w="31750">
              <a:solidFill>
                <a:schemeClr val="tx2"/>
              </a:solidFill>
              <a:tailEnd type="triangle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Connettore 2 15"/>
            <p:cNvCxnSpPr/>
            <p:nvPr/>
          </p:nvCxnSpPr>
          <p:spPr>
            <a:xfrm flipH="1">
              <a:off x="3341120" y="2052481"/>
              <a:ext cx="285844" cy="447261"/>
            </a:xfrm>
            <a:prstGeom prst="straightConnector1">
              <a:avLst/>
            </a:prstGeom>
            <a:ln w="31750">
              <a:solidFill>
                <a:schemeClr val="tx2"/>
              </a:solidFill>
              <a:tailEnd type="triangle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235" name="Immagine 23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1944" y="691764"/>
            <a:ext cx="3767558" cy="2511705"/>
          </a:xfrm>
          <a:prstGeom prst="rect">
            <a:avLst/>
          </a:prstGeom>
        </p:spPr>
      </p:pic>
      <p:pic>
        <p:nvPicPr>
          <p:cNvPr id="236" name="Immagine 23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55913" y="2902073"/>
            <a:ext cx="1943509" cy="2135190"/>
          </a:xfrm>
          <a:prstGeom prst="rect">
            <a:avLst/>
          </a:prstGeom>
        </p:spPr>
      </p:pic>
      <p:sp>
        <p:nvSpPr>
          <p:cNvPr id="237" name="Ovale 236"/>
          <p:cNvSpPr/>
          <p:nvPr/>
        </p:nvSpPr>
        <p:spPr>
          <a:xfrm>
            <a:off x="7815585" y="3512815"/>
            <a:ext cx="405047" cy="414417"/>
          </a:xfrm>
          <a:prstGeom prst="ellipse">
            <a:avLst/>
          </a:prstGeom>
          <a:noFill/>
          <a:ln w="2222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chemeClr val="tx2"/>
              </a:solidFill>
            </a:endParaRPr>
          </a:p>
        </p:txBody>
      </p:sp>
      <p:sp>
        <p:nvSpPr>
          <p:cNvPr id="238" name="Freccia destra 237"/>
          <p:cNvSpPr/>
          <p:nvPr/>
        </p:nvSpPr>
        <p:spPr>
          <a:xfrm rot="15364431">
            <a:off x="7066860" y="2412363"/>
            <a:ext cx="1574501" cy="524144"/>
          </a:xfrm>
          <a:prstGeom prst="rightArrow">
            <a:avLst/>
          </a:prstGeom>
          <a:noFill/>
          <a:ln w="2222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chemeClr val="tx2"/>
              </a:solidFill>
            </a:endParaRPr>
          </a:p>
        </p:txBody>
      </p:sp>
      <p:sp>
        <p:nvSpPr>
          <p:cNvPr id="239" name="CasellaDiTesto 238"/>
          <p:cNvSpPr txBox="1"/>
          <p:nvPr/>
        </p:nvSpPr>
        <p:spPr>
          <a:xfrm>
            <a:off x="6773816" y="943883"/>
            <a:ext cx="17637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err="1">
                <a:solidFill>
                  <a:srgbClr val="00B050"/>
                </a:solidFill>
              </a:rPr>
              <a:t>Current</a:t>
            </a:r>
            <a:r>
              <a:rPr lang="it-IT" sz="1600" dirty="0">
                <a:solidFill>
                  <a:srgbClr val="00B050"/>
                </a:solidFill>
              </a:rPr>
              <a:t> </a:t>
            </a:r>
            <a:r>
              <a:rPr lang="it-IT" sz="1600" dirty="0" err="1">
                <a:solidFill>
                  <a:srgbClr val="00B050"/>
                </a:solidFill>
              </a:rPr>
              <a:t>decay</a:t>
            </a:r>
            <a:r>
              <a:rPr lang="it-IT" sz="1600" dirty="0">
                <a:solidFill>
                  <a:srgbClr val="00B050"/>
                </a:solidFill>
              </a:rPr>
              <a:t> </a:t>
            </a:r>
            <a:r>
              <a:rPr lang="it-IT" sz="1600" dirty="0" err="1">
                <a:solidFill>
                  <a:srgbClr val="00B050"/>
                </a:solidFill>
              </a:rPr>
              <a:t>deviation</a:t>
            </a:r>
            <a:r>
              <a:rPr lang="it-IT" sz="1600" dirty="0">
                <a:solidFill>
                  <a:srgbClr val="00B050"/>
                </a:solidFill>
              </a:rPr>
              <a:t> 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16594EE2-F34C-FD45-9EC1-AF92AA317E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15164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1973C37-59CB-4842-98D5-D6C9323C90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Two</a:t>
            </a:r>
            <a:r>
              <a:rPr lang="it-IT" dirty="0"/>
              <a:t> New Coils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2F67119-3F34-5F48-AEF7-891EEF09AB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noProof="0"/>
              <a:t>M. Statera, MT26 Vancouver </a:t>
            </a:r>
            <a:endParaRPr lang="en-GB" noProof="0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573E23D-85B9-E44B-BB5C-C3C5BC9C25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36108" y="824208"/>
            <a:ext cx="3887992" cy="865261"/>
          </a:xfrm>
        </p:spPr>
        <p:txBody>
          <a:bodyPr>
            <a:normAutofit fontScale="92500" lnSpcReduction="10000"/>
          </a:bodyPr>
          <a:lstStyle/>
          <a:p>
            <a:r>
              <a:rPr lang="it-IT" dirty="0" err="1"/>
              <a:t>all</a:t>
            </a:r>
            <a:r>
              <a:rPr lang="it-IT" dirty="0"/>
              <a:t> coils </a:t>
            </a:r>
            <a:r>
              <a:rPr lang="it-IT" dirty="0" err="1"/>
              <a:t>compliant</a:t>
            </a:r>
            <a:endParaRPr lang="it-IT" dirty="0"/>
          </a:p>
          <a:p>
            <a:r>
              <a:rPr lang="it-IT" dirty="0"/>
              <a:t>the 2 new coils </a:t>
            </a:r>
            <a:r>
              <a:rPr lang="it-IT" dirty="0" err="1"/>
              <a:t>installed</a:t>
            </a:r>
            <a:r>
              <a:rPr lang="it-IT" dirty="0"/>
              <a:t> </a:t>
            </a:r>
          </a:p>
        </p:txBody>
      </p:sp>
      <p:grpSp>
        <p:nvGrpSpPr>
          <p:cNvPr id="6" name="Gruppo 5">
            <a:extLst>
              <a:ext uri="{FF2B5EF4-FFF2-40B4-BE49-F238E27FC236}">
                <a16:creationId xmlns:a16="http://schemas.microsoft.com/office/drawing/2014/main" id="{3DA42F00-3031-4E4D-807C-84464D00AAFA}"/>
              </a:ext>
            </a:extLst>
          </p:cNvPr>
          <p:cNvGrpSpPr/>
          <p:nvPr/>
        </p:nvGrpSpPr>
        <p:grpSpPr>
          <a:xfrm>
            <a:off x="404067" y="631777"/>
            <a:ext cx="3512432" cy="3823200"/>
            <a:chOff x="51456" y="675000"/>
            <a:chExt cx="3512432" cy="3823200"/>
          </a:xfrm>
        </p:grpSpPr>
        <p:pic>
          <p:nvPicPr>
            <p:cNvPr id="5" name="Immagine 4">
              <a:extLst>
                <a:ext uri="{FF2B5EF4-FFF2-40B4-BE49-F238E27FC236}">
                  <a16:creationId xmlns:a16="http://schemas.microsoft.com/office/drawing/2014/main" id="{68A402DE-C08C-C44A-A5EF-6522591D6EC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17593" r="22677"/>
            <a:stretch/>
          </p:blipFill>
          <p:spPr>
            <a:xfrm>
              <a:off x="51456" y="675000"/>
              <a:ext cx="3512432" cy="3823200"/>
            </a:xfrm>
            <a:prstGeom prst="roundRect">
              <a:avLst/>
            </a:prstGeom>
          </p:spPr>
        </p:pic>
        <p:sp>
          <p:nvSpPr>
            <p:cNvPr id="8" name="CasellaDiTesto 7">
              <a:extLst>
                <a:ext uri="{FF2B5EF4-FFF2-40B4-BE49-F238E27FC236}">
                  <a16:creationId xmlns:a16="http://schemas.microsoft.com/office/drawing/2014/main" id="{FE308965-3491-F24C-8830-FA8B02086D9D}"/>
                </a:ext>
              </a:extLst>
            </p:cNvPr>
            <p:cNvSpPr txBox="1"/>
            <p:nvPr/>
          </p:nvSpPr>
          <p:spPr>
            <a:xfrm>
              <a:off x="2053418" y="773918"/>
              <a:ext cx="122661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2000" dirty="0">
                  <a:solidFill>
                    <a:schemeClr val="accent1"/>
                  </a:solidFill>
                </a:rPr>
                <a:t>BTS2 </a:t>
              </a:r>
              <a:r>
                <a:rPr lang="it-IT" sz="2000" dirty="0" err="1">
                  <a:solidFill>
                    <a:schemeClr val="accent1"/>
                  </a:solidFill>
                </a:rPr>
                <a:t>foil</a:t>
              </a:r>
              <a:endParaRPr lang="it-IT" sz="2000" dirty="0">
                <a:solidFill>
                  <a:schemeClr val="accent1"/>
                </a:solidFill>
              </a:endParaRPr>
            </a:p>
          </p:txBody>
        </p:sp>
        <p:cxnSp>
          <p:nvCxnSpPr>
            <p:cNvPr id="10" name="Connettore 2 9">
              <a:extLst>
                <a:ext uri="{FF2B5EF4-FFF2-40B4-BE49-F238E27FC236}">
                  <a16:creationId xmlns:a16="http://schemas.microsoft.com/office/drawing/2014/main" id="{A43E1B09-798C-5641-94C6-DE811B51ABF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184750" y="1243036"/>
              <a:ext cx="360039" cy="832362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CasellaDiTesto 15">
              <a:extLst>
                <a:ext uri="{FF2B5EF4-FFF2-40B4-BE49-F238E27FC236}">
                  <a16:creationId xmlns:a16="http://schemas.microsoft.com/office/drawing/2014/main" id="{B9CEC2BA-29FE-9D44-9325-2D9194E2F966}"/>
                </a:ext>
              </a:extLst>
            </p:cNvPr>
            <p:cNvSpPr txBox="1"/>
            <p:nvPr/>
          </p:nvSpPr>
          <p:spPr>
            <a:xfrm>
              <a:off x="78039" y="3258846"/>
              <a:ext cx="106792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2000" dirty="0">
                  <a:solidFill>
                    <a:schemeClr val="bg2"/>
                  </a:solidFill>
                </a:rPr>
                <a:t>S2 tape</a:t>
              </a:r>
            </a:p>
          </p:txBody>
        </p:sp>
        <p:cxnSp>
          <p:nvCxnSpPr>
            <p:cNvPr id="17" name="Connettore 2 16">
              <a:extLst>
                <a:ext uri="{FF2B5EF4-FFF2-40B4-BE49-F238E27FC236}">
                  <a16:creationId xmlns:a16="http://schemas.microsoft.com/office/drawing/2014/main" id="{017BFBFB-0B5E-DA43-B774-7788D62533D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12000" y="2168011"/>
              <a:ext cx="719641" cy="1051811"/>
            </a:xfrm>
            <a:prstGeom prst="straightConnector1">
              <a:avLst/>
            </a:prstGeom>
            <a:ln>
              <a:solidFill>
                <a:schemeClr val="bg2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uppo 13">
            <a:extLst>
              <a:ext uri="{FF2B5EF4-FFF2-40B4-BE49-F238E27FC236}">
                <a16:creationId xmlns:a16="http://schemas.microsoft.com/office/drawing/2014/main" id="{99F97550-C89B-F34E-B414-B8372854315D}"/>
              </a:ext>
            </a:extLst>
          </p:cNvPr>
          <p:cNvGrpSpPr/>
          <p:nvPr/>
        </p:nvGrpSpPr>
        <p:grpSpPr>
          <a:xfrm>
            <a:off x="4169101" y="1809450"/>
            <a:ext cx="4830504" cy="2682063"/>
            <a:chOff x="87133" y="1648472"/>
            <a:chExt cx="8300119" cy="4608513"/>
          </a:xfrm>
        </p:grpSpPr>
        <p:pic>
          <p:nvPicPr>
            <p:cNvPr id="18" name="Immagine 17">
              <a:extLst>
                <a:ext uri="{FF2B5EF4-FFF2-40B4-BE49-F238E27FC236}">
                  <a16:creationId xmlns:a16="http://schemas.microsoft.com/office/drawing/2014/main" id="{47FD2199-21AD-3941-A244-3F18DD8B5EC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email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835696" y="1648472"/>
              <a:ext cx="5860116" cy="4608513"/>
            </a:xfrm>
            <a:prstGeom prst="rect">
              <a:avLst/>
            </a:prstGeom>
          </p:spPr>
        </p:pic>
        <p:sp>
          <p:nvSpPr>
            <p:cNvPr id="19" name="CasellaDiTesto 18">
              <a:extLst>
                <a:ext uri="{FF2B5EF4-FFF2-40B4-BE49-F238E27FC236}">
                  <a16:creationId xmlns:a16="http://schemas.microsoft.com/office/drawing/2014/main" id="{A1A911D3-625F-B342-8D5D-923E810FCF76}"/>
                </a:ext>
              </a:extLst>
            </p:cNvPr>
            <p:cNvSpPr txBox="1"/>
            <p:nvPr/>
          </p:nvSpPr>
          <p:spPr>
            <a:xfrm>
              <a:off x="6715061" y="2250912"/>
              <a:ext cx="1672191" cy="8990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400" dirty="0" err="1">
                  <a:solidFill>
                    <a:schemeClr val="tx2"/>
                  </a:solidFill>
                </a:rPr>
                <a:t>Machined</a:t>
              </a:r>
              <a:r>
                <a:rPr lang="it-IT" sz="1400" dirty="0">
                  <a:solidFill>
                    <a:schemeClr val="tx2"/>
                  </a:solidFill>
                </a:rPr>
                <a:t> from bulk</a:t>
              </a:r>
            </a:p>
          </p:txBody>
        </p:sp>
        <p:cxnSp>
          <p:nvCxnSpPr>
            <p:cNvPr id="20" name="Connettore 2 19">
              <a:extLst>
                <a:ext uri="{FF2B5EF4-FFF2-40B4-BE49-F238E27FC236}">
                  <a16:creationId xmlns:a16="http://schemas.microsoft.com/office/drawing/2014/main" id="{D57F75F8-7A9B-FC49-8140-5108D2A55E3C}"/>
                </a:ext>
              </a:extLst>
            </p:cNvPr>
            <p:cNvCxnSpPr/>
            <p:nvPr/>
          </p:nvCxnSpPr>
          <p:spPr>
            <a:xfrm>
              <a:off x="1605374" y="3786502"/>
              <a:ext cx="1140727" cy="376922"/>
            </a:xfrm>
            <a:prstGeom prst="straightConnector1">
              <a:avLst/>
            </a:prstGeom>
            <a:ln>
              <a:solidFill>
                <a:schemeClr val="tx2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CasellaDiTesto 20">
              <a:extLst>
                <a:ext uri="{FF2B5EF4-FFF2-40B4-BE49-F238E27FC236}">
                  <a16:creationId xmlns:a16="http://schemas.microsoft.com/office/drawing/2014/main" id="{49637581-CF2E-AB48-BADD-35DAABB11685}"/>
                </a:ext>
              </a:extLst>
            </p:cNvPr>
            <p:cNvSpPr txBox="1"/>
            <p:nvPr/>
          </p:nvSpPr>
          <p:spPr>
            <a:xfrm>
              <a:off x="456922" y="5293361"/>
              <a:ext cx="1727073" cy="5288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400" dirty="0">
                  <a:solidFill>
                    <a:schemeClr val="tx2"/>
                  </a:solidFill>
                </a:rPr>
                <a:t>In &amp; out</a:t>
              </a:r>
            </a:p>
          </p:txBody>
        </p:sp>
        <p:cxnSp>
          <p:nvCxnSpPr>
            <p:cNvPr id="22" name="Connettore 2 21">
              <a:extLst>
                <a:ext uri="{FF2B5EF4-FFF2-40B4-BE49-F238E27FC236}">
                  <a16:creationId xmlns:a16="http://schemas.microsoft.com/office/drawing/2014/main" id="{26ACFDF0-D73E-DB4C-8D01-B3D9BB209690}"/>
                </a:ext>
              </a:extLst>
            </p:cNvPr>
            <p:cNvCxnSpPr/>
            <p:nvPr/>
          </p:nvCxnSpPr>
          <p:spPr>
            <a:xfrm>
              <a:off x="1875543" y="5706103"/>
              <a:ext cx="1112281" cy="488102"/>
            </a:xfrm>
            <a:prstGeom prst="straightConnector1">
              <a:avLst/>
            </a:prstGeom>
            <a:ln>
              <a:solidFill>
                <a:schemeClr val="tx2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ttore 2 22">
              <a:extLst>
                <a:ext uri="{FF2B5EF4-FFF2-40B4-BE49-F238E27FC236}">
                  <a16:creationId xmlns:a16="http://schemas.microsoft.com/office/drawing/2014/main" id="{EB067E6B-9898-2C46-8FBF-253C0C2107EF}"/>
                </a:ext>
              </a:extLst>
            </p:cNvPr>
            <p:cNvCxnSpPr/>
            <p:nvPr/>
          </p:nvCxnSpPr>
          <p:spPr>
            <a:xfrm>
              <a:off x="1866231" y="5549741"/>
              <a:ext cx="622594" cy="182799"/>
            </a:xfrm>
            <a:prstGeom prst="straightConnector1">
              <a:avLst/>
            </a:prstGeom>
            <a:ln>
              <a:solidFill>
                <a:schemeClr val="tx2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CasellaDiTesto 23">
              <a:extLst>
                <a:ext uri="{FF2B5EF4-FFF2-40B4-BE49-F238E27FC236}">
                  <a16:creationId xmlns:a16="http://schemas.microsoft.com/office/drawing/2014/main" id="{CCDC8383-838A-1B40-997F-E4BA1E53262F}"/>
                </a:ext>
              </a:extLst>
            </p:cNvPr>
            <p:cNvSpPr txBox="1"/>
            <p:nvPr/>
          </p:nvSpPr>
          <p:spPr>
            <a:xfrm>
              <a:off x="6907554" y="4129014"/>
              <a:ext cx="1341941" cy="5288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t-IT" sz="1400" dirty="0">
                  <a:solidFill>
                    <a:schemeClr val="tx2"/>
                  </a:solidFill>
                </a:rPr>
                <a:t>1.0 mm</a:t>
              </a:r>
            </a:p>
          </p:txBody>
        </p:sp>
        <p:cxnSp>
          <p:nvCxnSpPr>
            <p:cNvPr id="25" name="Connettore 2 24">
              <a:extLst>
                <a:ext uri="{FF2B5EF4-FFF2-40B4-BE49-F238E27FC236}">
                  <a16:creationId xmlns:a16="http://schemas.microsoft.com/office/drawing/2014/main" id="{BFF55A71-A7A2-0C4E-A2ED-8A20681F965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015975" y="4143686"/>
              <a:ext cx="273391" cy="96806"/>
            </a:xfrm>
            <a:prstGeom prst="straightConnector1">
              <a:avLst/>
            </a:prstGeom>
            <a:ln>
              <a:solidFill>
                <a:schemeClr val="tx2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ttore 2 25">
              <a:extLst>
                <a:ext uri="{FF2B5EF4-FFF2-40B4-BE49-F238E27FC236}">
                  <a16:creationId xmlns:a16="http://schemas.microsoft.com/office/drawing/2014/main" id="{0CA76CA9-38BC-3348-A652-A0F933E4127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748017" y="4546378"/>
              <a:ext cx="541348" cy="390615"/>
            </a:xfrm>
            <a:prstGeom prst="straightConnector1">
              <a:avLst/>
            </a:prstGeom>
            <a:ln>
              <a:solidFill>
                <a:schemeClr val="tx2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CasellaDiTesto 26">
              <a:extLst>
                <a:ext uri="{FF2B5EF4-FFF2-40B4-BE49-F238E27FC236}">
                  <a16:creationId xmlns:a16="http://schemas.microsoft.com/office/drawing/2014/main" id="{CD65DFA9-14BD-FA46-9CE7-F4194D81B3E8}"/>
                </a:ext>
              </a:extLst>
            </p:cNvPr>
            <p:cNvSpPr txBox="1"/>
            <p:nvPr/>
          </p:nvSpPr>
          <p:spPr>
            <a:xfrm>
              <a:off x="87133" y="3329763"/>
              <a:ext cx="1512713" cy="8990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t-IT" sz="1400" dirty="0">
                  <a:solidFill>
                    <a:schemeClr val="tx2"/>
                  </a:solidFill>
                </a:rPr>
                <a:t>0.15 mm</a:t>
              </a:r>
            </a:p>
            <a:p>
              <a:pPr algn="ctr"/>
              <a:r>
                <a:rPr lang="it-IT" sz="1400" dirty="0" err="1">
                  <a:solidFill>
                    <a:schemeClr val="tx2"/>
                  </a:solidFill>
                </a:rPr>
                <a:t>sheet</a:t>
              </a:r>
              <a:endParaRPr lang="it-IT" sz="1400" dirty="0">
                <a:solidFill>
                  <a:schemeClr val="tx2"/>
                </a:solidFill>
              </a:endParaRPr>
            </a:p>
          </p:txBody>
        </p:sp>
        <p:cxnSp>
          <p:nvCxnSpPr>
            <p:cNvPr id="28" name="Connettore 2 27">
              <a:extLst>
                <a:ext uri="{FF2B5EF4-FFF2-40B4-BE49-F238E27FC236}">
                  <a16:creationId xmlns:a16="http://schemas.microsoft.com/office/drawing/2014/main" id="{5D4B89C2-810B-5445-B9F1-12969B55497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43007" y="3099644"/>
              <a:ext cx="108150" cy="186790"/>
            </a:xfrm>
            <a:prstGeom prst="straightConnector1">
              <a:avLst/>
            </a:prstGeom>
            <a:ln>
              <a:solidFill>
                <a:schemeClr val="tx2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Segnaposto numero diapositiva 10">
            <a:extLst>
              <a:ext uri="{FF2B5EF4-FFF2-40B4-BE49-F238E27FC236}">
                <a16:creationId xmlns:a16="http://schemas.microsoft.com/office/drawing/2014/main" id="{58924214-0EF2-734F-AFC8-9A0C6D52D4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64527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Second Assembly </a:t>
            </a:r>
            <a:r>
              <a:rPr lang="it-IT" dirty="0" err="1"/>
              <a:t>Assessment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41775" y="610179"/>
            <a:ext cx="4885659" cy="2075292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it-IT" b="1" dirty="0"/>
              <a:t>	Coil</a:t>
            </a:r>
          </a:p>
          <a:p>
            <a:r>
              <a:rPr lang="it-IT" dirty="0" err="1"/>
              <a:t>Geometry</a:t>
            </a:r>
            <a:endParaRPr lang="it-IT" dirty="0"/>
          </a:p>
          <a:p>
            <a:r>
              <a:rPr lang="it-IT" dirty="0" err="1"/>
              <a:t>HV</a:t>
            </a:r>
            <a:r>
              <a:rPr lang="it-IT" dirty="0"/>
              <a:t> </a:t>
            </a:r>
            <a:r>
              <a:rPr lang="it-IT" dirty="0" err="1"/>
              <a:t>ground</a:t>
            </a:r>
            <a:r>
              <a:rPr lang="it-IT" dirty="0"/>
              <a:t> </a:t>
            </a:r>
            <a:r>
              <a:rPr lang="it-IT" dirty="0" err="1"/>
              <a:t>insulation</a:t>
            </a:r>
            <a:r>
              <a:rPr lang="it-IT" dirty="0"/>
              <a:t> (2,5 </a:t>
            </a:r>
            <a:r>
              <a:rPr lang="it-IT" dirty="0" err="1"/>
              <a:t>kV</a:t>
            </a:r>
            <a:r>
              <a:rPr lang="it-IT" dirty="0"/>
              <a:t>)</a:t>
            </a:r>
          </a:p>
          <a:p>
            <a:r>
              <a:rPr lang="it-IT" dirty="0" err="1">
                <a:solidFill>
                  <a:srgbClr val="00B050"/>
                </a:solidFill>
              </a:rPr>
              <a:t>Wire-wire</a:t>
            </a:r>
            <a:r>
              <a:rPr lang="it-IT" dirty="0">
                <a:solidFill>
                  <a:srgbClr val="00B050"/>
                </a:solidFill>
              </a:rPr>
              <a:t> </a:t>
            </a:r>
            <a:r>
              <a:rPr lang="it-IT" dirty="0" err="1">
                <a:solidFill>
                  <a:srgbClr val="00B050"/>
                </a:solidFill>
              </a:rPr>
              <a:t>insulation</a:t>
            </a:r>
            <a:r>
              <a:rPr lang="it-IT" dirty="0">
                <a:solidFill>
                  <a:srgbClr val="00B050"/>
                </a:solidFill>
              </a:rPr>
              <a:t>, </a:t>
            </a:r>
            <a:r>
              <a:rPr lang="it-IT" dirty="0" err="1">
                <a:solidFill>
                  <a:srgbClr val="00B050"/>
                </a:solidFill>
              </a:rPr>
              <a:t>turns</a:t>
            </a:r>
            <a:endParaRPr lang="it-IT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it-IT" dirty="0"/>
              <a:t>                     </a:t>
            </a:r>
            <a:r>
              <a:rPr lang="it-IT" dirty="0" err="1"/>
              <a:t>All</a:t>
            </a:r>
            <a:r>
              <a:rPr lang="it-IT" dirty="0"/>
              <a:t> coils are </a:t>
            </a:r>
            <a:r>
              <a:rPr lang="it-IT" dirty="0" err="1"/>
              <a:t>compliant</a:t>
            </a:r>
            <a:endParaRPr lang="it-IT" dirty="0"/>
          </a:p>
          <a:p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M. Statera, MT26 Vancouver </a:t>
            </a:r>
            <a:endParaRPr lang="en-GB" dirty="0"/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8677" y="2211710"/>
            <a:ext cx="1592796" cy="2357338"/>
          </a:xfrm>
          <a:prstGeom prst="roundRect">
            <a:avLst/>
          </a:prstGeom>
        </p:spPr>
      </p:pic>
      <p:sp>
        <p:nvSpPr>
          <p:cNvPr id="9" name="Rettangolo 8"/>
          <p:cNvSpPr/>
          <p:nvPr/>
        </p:nvSpPr>
        <p:spPr>
          <a:xfrm>
            <a:off x="1991892" y="2482331"/>
            <a:ext cx="4792512" cy="22898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7168" indent="-257168" defTabSz="342892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endParaRPr lang="it-IT" sz="2100" dirty="0">
              <a:solidFill>
                <a:srgbClr val="5A5A5A"/>
              </a:solidFill>
            </a:endParaRPr>
          </a:p>
          <a:p>
            <a:pPr defTabSz="342892">
              <a:spcBef>
                <a:spcPct val="20000"/>
              </a:spcBef>
              <a:buClr>
                <a:srgbClr val="FB963C"/>
              </a:buClr>
            </a:pPr>
            <a:r>
              <a:rPr lang="it-IT" sz="2100" b="1" dirty="0">
                <a:solidFill>
                  <a:srgbClr val="5A5A5A"/>
                </a:solidFill>
              </a:rPr>
              <a:t>	</a:t>
            </a:r>
            <a:r>
              <a:rPr lang="it-IT" sz="2100" b="1" dirty="0" err="1">
                <a:solidFill>
                  <a:srgbClr val="5A5A5A"/>
                </a:solidFill>
              </a:rPr>
              <a:t>Magnet</a:t>
            </a:r>
            <a:endParaRPr lang="it-IT" sz="2100" b="1" dirty="0">
              <a:solidFill>
                <a:srgbClr val="5A5A5A"/>
              </a:solidFill>
            </a:endParaRPr>
          </a:p>
          <a:p>
            <a:pPr marL="257168" indent="-257168" defTabSz="342892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it-IT" sz="2100" dirty="0" err="1">
                <a:solidFill>
                  <a:srgbClr val="5A5A5A"/>
                </a:solidFill>
              </a:rPr>
              <a:t>Laminations</a:t>
            </a:r>
            <a:r>
              <a:rPr lang="it-IT" sz="2100" dirty="0">
                <a:solidFill>
                  <a:srgbClr val="5A5A5A"/>
                </a:solidFill>
              </a:rPr>
              <a:t>’ </a:t>
            </a:r>
            <a:r>
              <a:rPr lang="it-IT" sz="2100" dirty="0" err="1">
                <a:solidFill>
                  <a:srgbClr val="5A5A5A"/>
                </a:solidFill>
              </a:rPr>
              <a:t>profiles</a:t>
            </a:r>
            <a:r>
              <a:rPr lang="it-IT" sz="2100" dirty="0">
                <a:solidFill>
                  <a:srgbClr val="5A5A5A"/>
                </a:solidFill>
              </a:rPr>
              <a:t> and </a:t>
            </a:r>
            <a:r>
              <a:rPr lang="it-IT" sz="2100" dirty="0" err="1">
                <a:solidFill>
                  <a:srgbClr val="5A5A5A"/>
                </a:solidFill>
              </a:rPr>
              <a:t>slits</a:t>
            </a:r>
            <a:endParaRPr lang="it-IT" sz="2100" dirty="0">
              <a:solidFill>
                <a:srgbClr val="5A5A5A"/>
              </a:solidFill>
            </a:endParaRPr>
          </a:p>
          <a:p>
            <a:pPr marL="257168" indent="-257168" defTabSz="342892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it-IT" sz="2100" dirty="0" err="1">
                <a:solidFill>
                  <a:srgbClr val="5A5A5A"/>
                </a:solidFill>
              </a:rPr>
              <a:t>Alignment</a:t>
            </a:r>
            <a:r>
              <a:rPr lang="it-IT" sz="2100" dirty="0">
                <a:solidFill>
                  <a:srgbClr val="5A5A5A"/>
                </a:solidFill>
              </a:rPr>
              <a:t> of the </a:t>
            </a:r>
            <a:r>
              <a:rPr lang="it-IT" sz="2100" dirty="0" err="1">
                <a:solidFill>
                  <a:srgbClr val="5A5A5A"/>
                </a:solidFill>
              </a:rPr>
              <a:t>assembly</a:t>
            </a:r>
            <a:endParaRPr lang="it-IT" sz="2100" dirty="0">
              <a:solidFill>
                <a:srgbClr val="5A5A5A"/>
              </a:solidFill>
            </a:endParaRPr>
          </a:p>
          <a:p>
            <a:pPr marL="257168" indent="-257168" defTabSz="342892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it-IT" sz="2100" dirty="0" err="1">
                <a:solidFill>
                  <a:srgbClr val="5A5A5A"/>
                </a:solidFill>
              </a:rPr>
              <a:t>HV</a:t>
            </a:r>
            <a:r>
              <a:rPr lang="it-IT" sz="2100" dirty="0">
                <a:solidFill>
                  <a:srgbClr val="5A5A5A"/>
                </a:solidFill>
              </a:rPr>
              <a:t> </a:t>
            </a:r>
            <a:r>
              <a:rPr lang="it-IT" sz="2100" dirty="0" err="1">
                <a:solidFill>
                  <a:srgbClr val="5A5A5A"/>
                </a:solidFill>
              </a:rPr>
              <a:t>ground</a:t>
            </a:r>
            <a:r>
              <a:rPr lang="it-IT" sz="2100" dirty="0">
                <a:solidFill>
                  <a:srgbClr val="5A5A5A"/>
                </a:solidFill>
              </a:rPr>
              <a:t> </a:t>
            </a:r>
            <a:r>
              <a:rPr lang="it-IT" sz="2100" dirty="0" err="1">
                <a:solidFill>
                  <a:srgbClr val="5A5A5A"/>
                </a:solidFill>
              </a:rPr>
              <a:t>insulation</a:t>
            </a:r>
            <a:r>
              <a:rPr lang="it-IT" sz="2100" dirty="0">
                <a:solidFill>
                  <a:srgbClr val="5A5A5A"/>
                </a:solidFill>
              </a:rPr>
              <a:t> of the </a:t>
            </a:r>
            <a:r>
              <a:rPr lang="it-IT" sz="2100" dirty="0" err="1">
                <a:solidFill>
                  <a:srgbClr val="5A5A5A"/>
                </a:solidFill>
              </a:rPr>
              <a:t>magnet</a:t>
            </a:r>
            <a:r>
              <a:rPr lang="it-IT" sz="2100" dirty="0">
                <a:solidFill>
                  <a:srgbClr val="5A5A5A"/>
                </a:solidFill>
              </a:rPr>
              <a:t> (up to 2 </a:t>
            </a:r>
            <a:r>
              <a:rPr lang="it-IT" sz="2100" dirty="0" err="1">
                <a:solidFill>
                  <a:srgbClr val="5A5A5A"/>
                </a:solidFill>
              </a:rPr>
              <a:t>KV</a:t>
            </a:r>
            <a:r>
              <a:rPr lang="it-IT" sz="2100" dirty="0">
                <a:solidFill>
                  <a:srgbClr val="5A5A5A"/>
                </a:solidFill>
              </a:rPr>
              <a:t>)</a:t>
            </a:r>
          </a:p>
        </p:txBody>
      </p:sp>
      <p:grpSp>
        <p:nvGrpSpPr>
          <p:cNvPr id="11" name="Gruppo 10">
            <a:extLst>
              <a:ext uri="{FF2B5EF4-FFF2-40B4-BE49-F238E27FC236}">
                <a16:creationId xmlns:a16="http://schemas.microsoft.com/office/drawing/2014/main" id="{61F48AC9-EBD5-6B48-B7F6-23558C339D91}"/>
              </a:ext>
            </a:extLst>
          </p:cNvPr>
          <p:cNvGrpSpPr/>
          <p:nvPr/>
        </p:nvGrpSpPr>
        <p:grpSpPr>
          <a:xfrm>
            <a:off x="5157209" y="610179"/>
            <a:ext cx="4203471" cy="2908906"/>
            <a:chOff x="731455" y="1773375"/>
            <a:chExt cx="3362026" cy="2154851"/>
          </a:xfrm>
        </p:grpSpPr>
        <p:pic>
          <p:nvPicPr>
            <p:cNvPr id="12" name="Immagine 11">
              <a:extLst>
                <a:ext uri="{FF2B5EF4-FFF2-40B4-BE49-F238E27FC236}">
                  <a16:creationId xmlns:a16="http://schemas.microsoft.com/office/drawing/2014/main" id="{6D2F8446-85B9-3F4A-A1E6-881117B7983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4755"/>
            <a:stretch/>
          </p:blipFill>
          <p:spPr>
            <a:xfrm>
              <a:off x="731455" y="1773375"/>
              <a:ext cx="3074058" cy="2154851"/>
            </a:xfrm>
            <a:prstGeom prst="rect">
              <a:avLst/>
            </a:prstGeom>
          </p:spPr>
        </p:pic>
        <p:sp>
          <p:nvSpPr>
            <p:cNvPr id="13" name="Rettangolo 12">
              <a:extLst>
                <a:ext uri="{FF2B5EF4-FFF2-40B4-BE49-F238E27FC236}">
                  <a16:creationId xmlns:a16="http://schemas.microsoft.com/office/drawing/2014/main" id="{08CE3BB1-D0E2-9046-89A1-EB396E3B0778}"/>
                </a:ext>
              </a:extLst>
            </p:cNvPr>
            <p:cNvSpPr/>
            <p:nvPr/>
          </p:nvSpPr>
          <p:spPr>
            <a:xfrm>
              <a:off x="2771800" y="2067696"/>
              <a:ext cx="936104" cy="1440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>
                <a:solidFill>
                  <a:schemeClr val="tx2"/>
                </a:solidFill>
              </a:endParaRPr>
            </a:p>
          </p:txBody>
        </p:sp>
        <p:sp>
          <p:nvSpPr>
            <p:cNvPr id="14" name="CasellaDiTesto 13">
              <a:extLst>
                <a:ext uri="{FF2B5EF4-FFF2-40B4-BE49-F238E27FC236}">
                  <a16:creationId xmlns:a16="http://schemas.microsoft.com/office/drawing/2014/main" id="{163668BA-4F5C-4B45-A680-57C849321CB3}"/>
                </a:ext>
              </a:extLst>
            </p:cNvPr>
            <p:cNvSpPr txBox="1"/>
            <p:nvPr/>
          </p:nvSpPr>
          <p:spPr>
            <a:xfrm flipH="1">
              <a:off x="2712983" y="2035439"/>
              <a:ext cx="138049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b="1" dirty="0"/>
                <a:t>+ </a:t>
              </a:r>
              <a:r>
                <a:rPr lang="it-IT" sz="1000" b="1" dirty="0" err="1"/>
                <a:t>shorted</a:t>
              </a:r>
              <a:r>
                <a:rPr lang="it-IT" sz="1000" b="1" dirty="0"/>
                <a:t> </a:t>
              </a:r>
              <a:r>
                <a:rPr lang="it-IT" sz="1000" b="1" dirty="0" err="1"/>
                <a:t>winding</a:t>
              </a:r>
              <a:r>
                <a:rPr lang="it-IT" sz="1000" b="1" dirty="0"/>
                <a:t> </a:t>
              </a:r>
            </a:p>
          </p:txBody>
        </p:sp>
      </p:grp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0D932C9B-915A-AE4B-8710-BCE47CC332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75E4368B-635B-5A4E-93C2-B93267192425}"/>
              </a:ext>
            </a:extLst>
          </p:cNvPr>
          <p:cNvSpPr txBox="1"/>
          <p:nvPr/>
        </p:nvSpPr>
        <p:spPr>
          <a:xfrm>
            <a:off x="6608742" y="3645718"/>
            <a:ext cx="2386568" cy="923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it-IT" dirty="0" err="1">
                <a:solidFill>
                  <a:schemeClr val="accent1"/>
                </a:solidFill>
              </a:rPr>
              <a:t>procedures</a:t>
            </a:r>
            <a:r>
              <a:rPr lang="it-IT" dirty="0">
                <a:solidFill>
                  <a:schemeClr val="accent1"/>
                </a:solidFill>
              </a:rPr>
              <a:t> </a:t>
            </a:r>
            <a:r>
              <a:rPr lang="it-IT" dirty="0" err="1">
                <a:solidFill>
                  <a:schemeClr val="accent1"/>
                </a:solidFill>
              </a:rPr>
              <a:t>validated</a:t>
            </a:r>
            <a:endParaRPr lang="it-IT" dirty="0">
              <a:solidFill>
                <a:schemeClr val="accent1"/>
              </a:solidFill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it-IT" dirty="0" err="1">
                <a:solidFill>
                  <a:schemeClr val="accent1"/>
                </a:solidFill>
              </a:rPr>
              <a:t>second</a:t>
            </a:r>
            <a:r>
              <a:rPr lang="it-IT" dirty="0">
                <a:solidFill>
                  <a:schemeClr val="accent1"/>
                </a:solidFill>
              </a:rPr>
              <a:t> </a:t>
            </a:r>
            <a:r>
              <a:rPr lang="it-IT" dirty="0" err="1">
                <a:solidFill>
                  <a:schemeClr val="accent1"/>
                </a:solidFill>
              </a:rPr>
              <a:t>assembly</a:t>
            </a:r>
            <a:r>
              <a:rPr lang="it-IT" dirty="0">
                <a:solidFill>
                  <a:schemeClr val="accent1"/>
                </a:solidFill>
              </a:rPr>
              <a:t> 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it-IT" dirty="0">
                <a:solidFill>
                  <a:schemeClr val="accent1"/>
                </a:solidFill>
              </a:rPr>
              <a:t>coil </a:t>
            </a:r>
            <a:r>
              <a:rPr lang="it-IT" dirty="0" err="1">
                <a:solidFill>
                  <a:schemeClr val="accent1"/>
                </a:solidFill>
              </a:rPr>
              <a:t>replacement</a:t>
            </a:r>
            <a:endParaRPr lang="it-IT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95407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7">
            <a:extLst>
              <a:ext uri="{FF2B5EF4-FFF2-40B4-BE49-F238E27FC236}">
                <a16:creationId xmlns:a16="http://schemas.microsoft.com/office/drawing/2014/main" id="{5FECBCFD-DAB8-034E-9D31-18494064F9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497966"/>
            <a:ext cx="7726850" cy="3269051"/>
          </a:xfrm>
          <a:prstGeom prst="rect">
            <a:avLst/>
          </a:prstGeom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374CE84D-51E3-8E43-B592-B8850E515B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it-IT" dirty="0" err="1"/>
              <a:t>Power</a:t>
            </a:r>
            <a:r>
              <a:rPr lang="it-IT" dirty="0"/>
              <a:t> Test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A53BB24-5DA8-FD4F-AF45-2F354E69AE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79712" y="675000"/>
            <a:ext cx="5760640" cy="91597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it-IT" sz="1800" dirty="0" err="1"/>
              <a:t>Most</a:t>
            </a:r>
            <a:r>
              <a:rPr lang="it-IT" sz="1800" dirty="0"/>
              <a:t> </a:t>
            </a:r>
            <a:r>
              <a:rPr lang="it-IT" sz="1800" dirty="0" err="1"/>
              <a:t>quenches</a:t>
            </a:r>
            <a:r>
              <a:rPr lang="it-IT" sz="1800" dirty="0"/>
              <a:t> in new coils</a:t>
            </a:r>
          </a:p>
          <a:p>
            <a:pPr marL="0" indent="0">
              <a:buNone/>
            </a:pPr>
            <a:r>
              <a:rPr lang="it-IT" sz="1800" dirty="0" err="1"/>
              <a:t>Good</a:t>
            </a:r>
            <a:r>
              <a:rPr lang="it-IT" sz="1800" dirty="0"/>
              <a:t> </a:t>
            </a:r>
            <a:r>
              <a:rPr lang="it-IT" sz="1800" dirty="0" err="1"/>
              <a:t>stability</a:t>
            </a:r>
            <a:r>
              <a:rPr lang="it-IT" sz="1800" dirty="0"/>
              <a:t> </a:t>
            </a:r>
            <a:r>
              <a:rPr lang="it-IT" sz="1800" dirty="0" err="1"/>
              <a:t>after</a:t>
            </a:r>
            <a:r>
              <a:rPr lang="it-IT" sz="1800" dirty="0"/>
              <a:t> </a:t>
            </a:r>
            <a:r>
              <a:rPr lang="it-IT" sz="1800" dirty="0" err="1"/>
              <a:t>reaching</a:t>
            </a:r>
            <a:r>
              <a:rPr lang="it-IT" sz="1800" dirty="0"/>
              <a:t> 200 A (&gt; </a:t>
            </a:r>
            <a:r>
              <a:rPr lang="it-IT" sz="1800" dirty="0" err="1"/>
              <a:t>I</a:t>
            </a:r>
            <a:r>
              <a:rPr lang="it-IT" sz="1800" baseline="-25000" dirty="0" err="1"/>
              <a:t>ult</a:t>
            </a:r>
            <a:r>
              <a:rPr lang="it-IT" sz="1800" dirty="0"/>
              <a:t> 197 A)</a:t>
            </a:r>
          </a:p>
          <a:p>
            <a:pPr marL="0" indent="0">
              <a:buNone/>
            </a:pPr>
            <a:r>
              <a:rPr lang="it-IT" sz="1800" dirty="0" err="1"/>
              <a:t>Stable</a:t>
            </a:r>
            <a:r>
              <a:rPr lang="it-IT" sz="1800" dirty="0"/>
              <a:t> 1 h @ ultimate </a:t>
            </a:r>
            <a:r>
              <a:rPr lang="it-IT" sz="1800" dirty="0" err="1"/>
              <a:t>after</a:t>
            </a:r>
            <a:r>
              <a:rPr lang="it-IT" sz="1800" dirty="0"/>
              <a:t> </a:t>
            </a:r>
            <a:r>
              <a:rPr lang="it-IT" sz="1800" dirty="0" err="1"/>
              <a:t>thermal</a:t>
            </a:r>
            <a:r>
              <a:rPr lang="it-IT" sz="1800" dirty="0"/>
              <a:t> </a:t>
            </a:r>
            <a:r>
              <a:rPr lang="it-IT" sz="1800" dirty="0" err="1"/>
              <a:t>cycle</a:t>
            </a:r>
            <a:endParaRPr lang="it-IT" sz="1800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D9CB2987-A352-544F-96B8-92867424A5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noProof="0"/>
              <a:t>M. Statera, MT26 Vancouver </a:t>
            </a:r>
            <a:endParaRPr lang="en-GB" noProof="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1EF938B9-027A-7141-85CB-7BEC8E122E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02282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magine 14">
            <a:extLst>
              <a:ext uri="{FF2B5EF4-FFF2-40B4-BE49-F238E27FC236}">
                <a16:creationId xmlns:a16="http://schemas.microsoft.com/office/drawing/2014/main" id="{841E9153-D4C2-8F4B-8610-48662D8CAE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332" y="957508"/>
            <a:ext cx="3789285" cy="3145501"/>
          </a:xfrm>
          <a:prstGeom prst="rect">
            <a:avLst/>
          </a:prstGeom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855FC522-43C0-7D4B-A8C0-45C2FE74CA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MAGNETIC</a:t>
            </a:r>
            <a:r>
              <a:rPr lang="it-IT" dirty="0"/>
              <a:t> FIELD AND </a:t>
            </a:r>
            <a:r>
              <a:rPr lang="it-IT" dirty="0" err="1"/>
              <a:t>INDUCTANCE</a:t>
            </a:r>
            <a:endParaRPr lang="it-IT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CB540B50-4B80-CA4B-A109-2E39C763DA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noProof="0" dirty="0"/>
              <a:t>M. Statera, MT26 Vancouver </a:t>
            </a:r>
            <a:endParaRPr lang="en-GB" noProof="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E739B0A-4895-5343-ACB2-110C8BE969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7B4A451E-62D3-A849-A94D-6CE203BB1324}"/>
              </a:ext>
            </a:extLst>
          </p:cNvPr>
          <p:cNvSpPr txBox="1"/>
          <p:nvPr/>
        </p:nvSpPr>
        <p:spPr>
          <a:xfrm>
            <a:off x="7892622" y="4200275"/>
            <a:ext cx="8018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dirty="0">
                <a:solidFill>
                  <a:schemeClr val="tx2"/>
                </a:solidFill>
              </a:rPr>
              <a:t>S. Mariotto</a:t>
            </a:r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1DD9A864-D2F0-BA44-BDF6-FCF9D68CEE1A}"/>
              </a:ext>
            </a:extLst>
          </p:cNvPr>
          <p:cNvSpPr/>
          <p:nvPr/>
        </p:nvSpPr>
        <p:spPr>
          <a:xfrm>
            <a:off x="562263" y="680509"/>
            <a:ext cx="348552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  <a:buClr>
                <a:srgbClr val="FB963C"/>
              </a:buClr>
            </a:pPr>
            <a:r>
              <a:rPr lang="it-IT" sz="2800" dirty="0">
                <a:solidFill>
                  <a:schemeClr val="tx2"/>
                </a:solidFill>
              </a:rPr>
              <a:t>Single Hall Probe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4C4536A3-BDB6-C24E-8BF8-87F8D5E3B71D}"/>
              </a:ext>
            </a:extLst>
          </p:cNvPr>
          <p:cNvSpPr txBox="1"/>
          <p:nvPr/>
        </p:nvSpPr>
        <p:spPr>
          <a:xfrm>
            <a:off x="24791" y="3915368"/>
            <a:ext cx="46731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>
                <a:solidFill>
                  <a:schemeClr val="tx2"/>
                </a:solidFill>
              </a:rPr>
              <a:t>Low</a:t>
            </a:r>
            <a:r>
              <a:rPr lang="it-IT" dirty="0">
                <a:solidFill>
                  <a:schemeClr val="tx2"/>
                </a:solidFill>
              </a:rPr>
              <a:t> </a:t>
            </a:r>
            <a:r>
              <a:rPr lang="it-IT" dirty="0" err="1">
                <a:solidFill>
                  <a:schemeClr val="tx2"/>
                </a:solidFill>
              </a:rPr>
              <a:t>accuracy</a:t>
            </a:r>
            <a:r>
              <a:rPr lang="it-IT" dirty="0">
                <a:solidFill>
                  <a:schemeClr val="tx2"/>
                </a:solidFill>
              </a:rPr>
              <a:t> </a:t>
            </a:r>
            <a:r>
              <a:rPr lang="it-IT" dirty="0" err="1">
                <a:solidFill>
                  <a:schemeClr val="tx2"/>
                </a:solidFill>
              </a:rPr>
              <a:t>positioning</a:t>
            </a:r>
            <a:endParaRPr lang="it-IT" dirty="0">
              <a:solidFill>
                <a:schemeClr val="tx2"/>
              </a:solidFill>
            </a:endParaRPr>
          </a:p>
          <a:p>
            <a:r>
              <a:rPr lang="it-IT" dirty="0">
                <a:solidFill>
                  <a:schemeClr val="tx2"/>
                </a:solidFill>
              </a:rPr>
              <a:t>Field </a:t>
            </a:r>
            <a:r>
              <a:rPr lang="it-IT" dirty="0" err="1">
                <a:solidFill>
                  <a:schemeClr val="tx2"/>
                </a:solidFill>
              </a:rPr>
              <a:t>quality</a:t>
            </a:r>
            <a:r>
              <a:rPr lang="it-IT" dirty="0">
                <a:solidFill>
                  <a:schemeClr val="tx2"/>
                </a:solidFill>
              </a:rPr>
              <a:t> </a:t>
            </a:r>
            <a:r>
              <a:rPr lang="it-IT" dirty="0" err="1">
                <a:solidFill>
                  <a:schemeClr val="tx2"/>
                </a:solidFill>
              </a:rPr>
              <a:t>measurement</a:t>
            </a:r>
            <a:r>
              <a:rPr lang="it-IT" dirty="0">
                <a:solidFill>
                  <a:schemeClr val="tx2"/>
                </a:solidFill>
              </a:rPr>
              <a:t> </a:t>
            </a:r>
            <a:r>
              <a:rPr lang="it-IT" dirty="0" err="1">
                <a:solidFill>
                  <a:schemeClr val="tx2"/>
                </a:solidFill>
              </a:rPr>
              <a:t>at</a:t>
            </a:r>
            <a:r>
              <a:rPr lang="it-IT" dirty="0">
                <a:solidFill>
                  <a:schemeClr val="tx2"/>
                </a:solidFill>
              </a:rPr>
              <a:t> LASA in 2019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4DE58B80-7F5C-2D40-A5F8-3767883319E3}"/>
              </a:ext>
            </a:extLst>
          </p:cNvPr>
          <p:cNvSpPr txBox="1"/>
          <p:nvPr/>
        </p:nvSpPr>
        <p:spPr>
          <a:xfrm>
            <a:off x="1760458" y="2986529"/>
            <a:ext cx="16979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>
                <a:solidFill>
                  <a:schemeClr val="tx2"/>
                </a:solidFill>
              </a:rPr>
              <a:t>several</a:t>
            </a:r>
            <a:r>
              <a:rPr lang="it-IT" dirty="0">
                <a:solidFill>
                  <a:schemeClr val="tx2"/>
                </a:solidFill>
              </a:rPr>
              <a:t>  </a:t>
            </a:r>
            <a:r>
              <a:rPr lang="it-IT" dirty="0" err="1">
                <a:solidFill>
                  <a:schemeClr val="tx2"/>
                </a:solidFill>
              </a:rPr>
              <a:t>ramps</a:t>
            </a:r>
            <a:endParaRPr lang="it-IT" dirty="0">
              <a:solidFill>
                <a:schemeClr val="tx2"/>
              </a:solidFill>
            </a:endParaRPr>
          </a:p>
          <a:p>
            <a:r>
              <a:rPr lang="it-IT" dirty="0" err="1">
                <a:solidFill>
                  <a:schemeClr val="tx2"/>
                </a:solidFill>
              </a:rPr>
              <a:t>two</a:t>
            </a:r>
            <a:r>
              <a:rPr lang="it-IT" dirty="0">
                <a:solidFill>
                  <a:schemeClr val="tx2"/>
                </a:solidFill>
              </a:rPr>
              <a:t> </a:t>
            </a:r>
            <a:r>
              <a:rPr lang="it-IT" dirty="0" err="1">
                <a:solidFill>
                  <a:schemeClr val="tx2"/>
                </a:solidFill>
              </a:rPr>
              <a:t>assembly</a:t>
            </a:r>
            <a:endParaRPr lang="it-IT" dirty="0">
              <a:solidFill>
                <a:schemeClr val="tx2"/>
              </a:solidFill>
            </a:endParaRPr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4D20524B-6EB0-674F-99ED-B46090F512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97930" y="753131"/>
            <a:ext cx="4348870" cy="127351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dirty="0" err="1">
                <a:solidFill>
                  <a:schemeClr val="tx2"/>
                </a:solidFill>
              </a:rPr>
              <a:t>Dinamic</a:t>
            </a:r>
            <a:r>
              <a:rPr lang="it-IT" dirty="0">
                <a:solidFill>
                  <a:schemeClr val="tx2"/>
                </a:solidFill>
              </a:rPr>
              <a:t> </a:t>
            </a:r>
            <a:r>
              <a:rPr lang="it-IT" dirty="0" err="1">
                <a:solidFill>
                  <a:schemeClr val="tx2"/>
                </a:solidFill>
              </a:rPr>
              <a:t>inductance</a:t>
            </a:r>
            <a:r>
              <a:rPr lang="it-IT" dirty="0">
                <a:solidFill>
                  <a:schemeClr val="tx2"/>
                </a:solidFill>
              </a:rPr>
              <a:t> </a:t>
            </a:r>
            <a:r>
              <a:rPr lang="it-IT" sz="2400" dirty="0" err="1">
                <a:solidFill>
                  <a:schemeClr val="tx2"/>
                </a:solidFill>
              </a:rPr>
              <a:t>measured</a:t>
            </a:r>
            <a:r>
              <a:rPr lang="it-IT" sz="2400" dirty="0">
                <a:solidFill>
                  <a:schemeClr val="tx2"/>
                </a:solidFill>
              </a:rPr>
              <a:t> </a:t>
            </a:r>
            <a:r>
              <a:rPr lang="it-IT" sz="2400" dirty="0" err="1">
                <a:solidFill>
                  <a:schemeClr val="tx2"/>
                </a:solidFill>
              </a:rPr>
              <a:t>during</a:t>
            </a:r>
            <a:r>
              <a:rPr lang="it-IT" sz="2400" dirty="0">
                <a:solidFill>
                  <a:schemeClr val="tx2"/>
                </a:solidFill>
              </a:rPr>
              <a:t> </a:t>
            </a:r>
            <a:r>
              <a:rPr lang="it-IT" sz="2400" dirty="0" err="1">
                <a:solidFill>
                  <a:schemeClr val="tx2"/>
                </a:solidFill>
              </a:rPr>
              <a:t>current</a:t>
            </a:r>
            <a:r>
              <a:rPr lang="it-IT" sz="2400" dirty="0">
                <a:solidFill>
                  <a:schemeClr val="tx2"/>
                </a:solidFill>
              </a:rPr>
              <a:t> </a:t>
            </a:r>
            <a:r>
              <a:rPr lang="it-IT" sz="2400" dirty="0" err="1">
                <a:solidFill>
                  <a:schemeClr val="tx2"/>
                </a:solidFill>
              </a:rPr>
              <a:t>ramps</a:t>
            </a:r>
            <a:r>
              <a:rPr lang="it-IT" sz="2400" dirty="0">
                <a:solidFill>
                  <a:schemeClr val="tx2"/>
                </a:solidFill>
              </a:rPr>
              <a:t> </a:t>
            </a:r>
          </a:p>
          <a:p>
            <a:pPr marL="0" indent="0">
              <a:buNone/>
            </a:pPr>
            <a:endParaRPr lang="it-IT" dirty="0"/>
          </a:p>
        </p:txBody>
      </p:sp>
      <p:pic>
        <p:nvPicPr>
          <p:cNvPr id="13" name="Immagine 12">
            <a:extLst>
              <a:ext uri="{FF2B5EF4-FFF2-40B4-BE49-F238E27FC236}">
                <a16:creationId xmlns:a16="http://schemas.microsoft.com/office/drawing/2014/main" id="{9D2C7DCA-E082-D444-BD00-1367B802BA6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6381" r="12014"/>
          <a:stretch/>
        </p:blipFill>
        <p:spPr>
          <a:xfrm>
            <a:off x="4021306" y="1523083"/>
            <a:ext cx="4845494" cy="2848867"/>
          </a:xfrm>
          <a:prstGeom prst="rect">
            <a:avLst/>
          </a:prstGeom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DCBC0BE3-8E96-2348-AF4A-B26E245A4508}"/>
              </a:ext>
            </a:extLst>
          </p:cNvPr>
          <p:cNvSpPr txBox="1"/>
          <p:nvPr/>
        </p:nvSpPr>
        <p:spPr>
          <a:xfrm>
            <a:off x="6961640" y="2744127"/>
            <a:ext cx="1697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>
                <a:solidFill>
                  <a:schemeClr val="tx2"/>
                </a:solidFill>
              </a:rPr>
              <a:t>several</a:t>
            </a:r>
            <a:r>
              <a:rPr lang="it-IT" dirty="0">
                <a:solidFill>
                  <a:schemeClr val="tx2"/>
                </a:solidFill>
              </a:rPr>
              <a:t>  </a:t>
            </a:r>
            <a:r>
              <a:rPr lang="it-IT" dirty="0" err="1">
                <a:solidFill>
                  <a:schemeClr val="tx2"/>
                </a:solidFill>
              </a:rPr>
              <a:t>ramps</a:t>
            </a:r>
            <a:endParaRPr lang="it-IT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90608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06E721F-3B77-4E4F-9A89-82B262A3F4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Conclusion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D226AEE-96AC-1D47-A965-C9327E2F49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14401"/>
            <a:ext cx="7632408" cy="3680222"/>
          </a:xfrm>
        </p:spPr>
        <p:txBody>
          <a:bodyPr>
            <a:normAutofit fontScale="77500" lnSpcReduction="20000"/>
          </a:bodyPr>
          <a:lstStyle/>
          <a:p>
            <a:r>
              <a:rPr lang="it-IT" dirty="0"/>
              <a:t>The HL-</a:t>
            </a:r>
            <a:r>
              <a:rPr lang="it-IT" dirty="0" err="1"/>
              <a:t>LHC</a:t>
            </a:r>
            <a:r>
              <a:rPr lang="it-IT" dirty="0"/>
              <a:t> </a:t>
            </a:r>
            <a:r>
              <a:rPr lang="it-IT" dirty="0" err="1"/>
              <a:t>skew</a:t>
            </a:r>
            <a:r>
              <a:rPr lang="it-IT" dirty="0"/>
              <a:t> quadrupole </a:t>
            </a:r>
            <a:r>
              <a:rPr lang="it-IT" dirty="0" err="1"/>
              <a:t>corrector</a:t>
            </a:r>
            <a:r>
              <a:rPr lang="it-IT" dirty="0"/>
              <a:t> </a:t>
            </a:r>
            <a:r>
              <a:rPr lang="it-IT" dirty="0" err="1"/>
              <a:t>magnet</a:t>
            </a:r>
            <a:r>
              <a:rPr lang="it-IT" dirty="0"/>
              <a:t> </a:t>
            </a:r>
            <a:r>
              <a:rPr lang="it-IT" dirty="0" err="1"/>
              <a:t>was</a:t>
            </a:r>
            <a:r>
              <a:rPr lang="it-IT" dirty="0"/>
              <a:t> </a:t>
            </a:r>
            <a:r>
              <a:rPr lang="it-IT" dirty="0" err="1"/>
              <a:t>successfully</a:t>
            </a:r>
            <a:r>
              <a:rPr lang="it-IT" dirty="0"/>
              <a:t> </a:t>
            </a:r>
            <a:r>
              <a:rPr lang="it-IT" dirty="0" err="1"/>
              <a:t>designed</a:t>
            </a:r>
            <a:r>
              <a:rPr lang="it-IT" dirty="0"/>
              <a:t> and </a:t>
            </a:r>
            <a:r>
              <a:rPr lang="it-IT" dirty="0" err="1"/>
              <a:t>assembled</a:t>
            </a:r>
            <a:endParaRPr lang="it-IT" dirty="0"/>
          </a:p>
          <a:p>
            <a:r>
              <a:rPr lang="it-IT" dirty="0"/>
              <a:t>First </a:t>
            </a:r>
            <a:r>
              <a:rPr lang="it-IT" dirty="0" err="1"/>
              <a:t>power</a:t>
            </a:r>
            <a:r>
              <a:rPr lang="it-IT" dirty="0"/>
              <a:t> test </a:t>
            </a:r>
            <a:r>
              <a:rPr lang="it-IT" dirty="0" err="1"/>
              <a:t>had</a:t>
            </a:r>
            <a:r>
              <a:rPr lang="it-IT" dirty="0"/>
              <a:t> an </a:t>
            </a:r>
            <a:r>
              <a:rPr lang="it-IT" dirty="0" err="1"/>
              <a:t>electric</a:t>
            </a:r>
            <a:r>
              <a:rPr lang="it-IT" dirty="0"/>
              <a:t> </a:t>
            </a:r>
            <a:r>
              <a:rPr lang="it-IT" dirty="0" err="1"/>
              <a:t>failure</a:t>
            </a:r>
            <a:endParaRPr lang="it-IT" dirty="0"/>
          </a:p>
          <a:p>
            <a:pPr lvl="1"/>
            <a:r>
              <a:rPr lang="it-IT" dirty="0"/>
              <a:t>The fault </a:t>
            </a:r>
            <a:r>
              <a:rPr lang="it-IT" dirty="0" err="1"/>
              <a:t>has</a:t>
            </a:r>
            <a:r>
              <a:rPr lang="it-IT" dirty="0"/>
              <a:t> </a:t>
            </a:r>
            <a:r>
              <a:rPr lang="it-IT" dirty="0" err="1"/>
              <a:t>been</a:t>
            </a:r>
            <a:r>
              <a:rPr lang="it-IT" dirty="0"/>
              <a:t> </a:t>
            </a:r>
            <a:r>
              <a:rPr lang="it-IT" dirty="0" err="1"/>
              <a:t>identified</a:t>
            </a:r>
            <a:endParaRPr lang="it-IT" dirty="0"/>
          </a:p>
          <a:p>
            <a:pPr lvl="1"/>
            <a:r>
              <a:rPr lang="it-IT" dirty="0"/>
              <a:t>A </a:t>
            </a:r>
            <a:r>
              <a:rPr lang="it-IT" dirty="0" err="1"/>
              <a:t>mitigation</a:t>
            </a:r>
            <a:r>
              <a:rPr lang="it-IT" dirty="0"/>
              <a:t> </a:t>
            </a:r>
            <a:r>
              <a:rPr lang="it-IT" dirty="0" err="1"/>
              <a:t>was</a:t>
            </a:r>
            <a:r>
              <a:rPr lang="it-IT" dirty="0"/>
              <a:t> </a:t>
            </a:r>
            <a:r>
              <a:rPr lang="it-IT" dirty="0" err="1"/>
              <a:t>applied</a:t>
            </a:r>
            <a:r>
              <a:rPr lang="it-IT" dirty="0"/>
              <a:t> </a:t>
            </a:r>
            <a:r>
              <a:rPr lang="it-IT" dirty="0" err="1"/>
              <a:t>even</a:t>
            </a:r>
            <a:r>
              <a:rPr lang="it-IT" dirty="0"/>
              <a:t> </a:t>
            </a:r>
            <a:r>
              <a:rPr lang="it-IT" dirty="0" err="1"/>
              <a:t>if</a:t>
            </a:r>
            <a:r>
              <a:rPr lang="it-IT" dirty="0"/>
              <a:t> </a:t>
            </a:r>
            <a:r>
              <a:rPr lang="it-IT" dirty="0" err="1"/>
              <a:t>all</a:t>
            </a:r>
            <a:r>
              <a:rPr lang="it-IT" dirty="0"/>
              <a:t> the non </a:t>
            </a:r>
            <a:r>
              <a:rPr lang="it-IT" dirty="0" err="1"/>
              <a:t>damaged</a:t>
            </a:r>
            <a:r>
              <a:rPr lang="it-IT" dirty="0"/>
              <a:t> coils are </a:t>
            </a:r>
            <a:r>
              <a:rPr lang="it-IT" dirty="0" err="1"/>
              <a:t>compliant</a:t>
            </a:r>
            <a:r>
              <a:rPr lang="it-IT" dirty="0"/>
              <a:t>, </a:t>
            </a:r>
            <a:r>
              <a:rPr lang="it-IT" dirty="0" err="1"/>
              <a:t>also</a:t>
            </a:r>
            <a:r>
              <a:rPr lang="it-IT" dirty="0"/>
              <a:t> for </a:t>
            </a:r>
            <a:r>
              <a:rPr lang="it-IT" dirty="0" err="1"/>
              <a:t>series</a:t>
            </a:r>
            <a:r>
              <a:rPr lang="it-IT" dirty="0"/>
              <a:t> production</a:t>
            </a:r>
          </a:p>
          <a:p>
            <a:pPr lvl="1"/>
            <a:r>
              <a:rPr lang="it-IT" dirty="0"/>
              <a:t>New </a:t>
            </a:r>
            <a:r>
              <a:rPr lang="it-IT" dirty="0" err="1"/>
              <a:t>quality</a:t>
            </a:r>
            <a:r>
              <a:rPr lang="it-IT" dirty="0"/>
              <a:t> test </a:t>
            </a:r>
            <a:r>
              <a:rPr lang="it-IT"/>
              <a:t>introduced</a:t>
            </a:r>
            <a:endParaRPr lang="it-IT" dirty="0"/>
          </a:p>
          <a:p>
            <a:r>
              <a:rPr lang="it-IT" dirty="0"/>
              <a:t>Second </a:t>
            </a:r>
            <a:r>
              <a:rPr lang="it-IT" dirty="0" err="1"/>
              <a:t>assembly</a:t>
            </a:r>
            <a:r>
              <a:rPr lang="it-IT" dirty="0"/>
              <a:t> </a:t>
            </a:r>
            <a:r>
              <a:rPr lang="it-IT" dirty="0" err="1"/>
              <a:t>power</a:t>
            </a:r>
            <a:r>
              <a:rPr lang="it-IT" dirty="0"/>
              <a:t> test </a:t>
            </a:r>
            <a:r>
              <a:rPr lang="it-IT" dirty="0" err="1"/>
              <a:t>showed</a:t>
            </a:r>
            <a:r>
              <a:rPr lang="it-IT" dirty="0"/>
              <a:t> </a:t>
            </a:r>
            <a:r>
              <a:rPr lang="it-IT" dirty="0" err="1"/>
              <a:t>good</a:t>
            </a:r>
            <a:r>
              <a:rPr lang="it-IT" dirty="0"/>
              <a:t> </a:t>
            </a:r>
            <a:r>
              <a:rPr lang="it-IT" dirty="0" err="1"/>
              <a:t>results</a:t>
            </a:r>
            <a:r>
              <a:rPr lang="it-IT" dirty="0"/>
              <a:t>: ultimate </a:t>
            </a:r>
            <a:r>
              <a:rPr lang="it-IT" dirty="0" err="1"/>
              <a:t>current</a:t>
            </a:r>
            <a:r>
              <a:rPr lang="it-IT" dirty="0"/>
              <a:t> </a:t>
            </a:r>
            <a:r>
              <a:rPr lang="it-IT" dirty="0" err="1"/>
              <a:t>reached</a:t>
            </a:r>
            <a:r>
              <a:rPr lang="it-IT" dirty="0"/>
              <a:t>, </a:t>
            </a:r>
            <a:r>
              <a:rPr lang="it-IT" dirty="0" err="1"/>
              <a:t>stabiliity</a:t>
            </a:r>
            <a:r>
              <a:rPr lang="it-IT" dirty="0"/>
              <a:t> test (1 h @ultimate), </a:t>
            </a:r>
            <a:r>
              <a:rPr lang="it-IT" dirty="0" err="1"/>
              <a:t>good</a:t>
            </a:r>
            <a:r>
              <a:rPr lang="it-IT" dirty="0"/>
              <a:t> </a:t>
            </a:r>
            <a:r>
              <a:rPr lang="it-IT" dirty="0" err="1"/>
              <a:t>quench</a:t>
            </a:r>
            <a:r>
              <a:rPr lang="it-IT" dirty="0"/>
              <a:t> </a:t>
            </a:r>
            <a:r>
              <a:rPr lang="it-IT" dirty="0" err="1"/>
              <a:t>memory</a:t>
            </a:r>
            <a:endParaRPr lang="it-IT" dirty="0"/>
          </a:p>
          <a:p>
            <a:r>
              <a:rPr lang="it-IT" dirty="0" err="1"/>
              <a:t>Procedures</a:t>
            </a:r>
            <a:r>
              <a:rPr lang="it-IT" dirty="0"/>
              <a:t> </a:t>
            </a:r>
            <a:r>
              <a:rPr lang="it-IT" dirty="0" err="1"/>
              <a:t>validated</a:t>
            </a:r>
            <a:endParaRPr lang="it-IT" dirty="0"/>
          </a:p>
          <a:p>
            <a:r>
              <a:rPr lang="it-IT" dirty="0" err="1"/>
              <a:t>All</a:t>
            </a:r>
            <a:r>
              <a:rPr lang="it-IT" dirty="0"/>
              <a:t> High Order </a:t>
            </a:r>
            <a:r>
              <a:rPr lang="it-IT" dirty="0" err="1"/>
              <a:t>Correctors</a:t>
            </a:r>
            <a:r>
              <a:rPr lang="it-IT" dirty="0"/>
              <a:t> </a:t>
            </a:r>
            <a:r>
              <a:rPr lang="it-IT" dirty="0" err="1"/>
              <a:t>protoypes</a:t>
            </a:r>
            <a:r>
              <a:rPr lang="it-IT" dirty="0"/>
              <a:t> </a:t>
            </a:r>
            <a:r>
              <a:rPr lang="it-IT" dirty="0" err="1"/>
              <a:t>tested</a:t>
            </a:r>
            <a:r>
              <a:rPr lang="it-IT" dirty="0"/>
              <a:t> </a:t>
            </a:r>
          </a:p>
          <a:p>
            <a:endParaRPr lang="it-IT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BDA84D0F-99D7-6045-9780-968D0670B5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noProof="0"/>
              <a:t>M. Statera, MT26 Vancouver </a:t>
            </a:r>
            <a:endParaRPr lang="en-GB" noProof="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B4855D7-8427-F94F-8C90-B692D3D712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08227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OUTLINE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12000" y="1179038"/>
            <a:ext cx="8412690" cy="3601566"/>
          </a:xfrm>
        </p:spPr>
        <p:txBody>
          <a:bodyPr>
            <a:noAutofit/>
          </a:bodyPr>
          <a:lstStyle/>
          <a:p>
            <a:r>
              <a:rPr lang="it-IT" sz="2400" dirty="0"/>
              <a:t>Scope: the High Order </a:t>
            </a:r>
            <a:r>
              <a:rPr lang="it-IT" sz="2400" dirty="0" err="1"/>
              <a:t>correctors</a:t>
            </a:r>
            <a:r>
              <a:rPr lang="it-IT" sz="2400" dirty="0"/>
              <a:t> </a:t>
            </a:r>
            <a:r>
              <a:rPr lang="it-IT" sz="2400" dirty="0" err="1"/>
              <a:t>magnets</a:t>
            </a:r>
            <a:endParaRPr lang="it-IT" sz="2400" dirty="0"/>
          </a:p>
          <a:p>
            <a:r>
              <a:rPr lang="it-IT" sz="2400" dirty="0"/>
              <a:t>Design</a:t>
            </a:r>
          </a:p>
          <a:p>
            <a:r>
              <a:rPr lang="it-IT" sz="2400" dirty="0"/>
              <a:t>Construction and </a:t>
            </a:r>
            <a:r>
              <a:rPr lang="it-IT" sz="2400" dirty="0" err="1"/>
              <a:t>power</a:t>
            </a:r>
            <a:r>
              <a:rPr lang="it-IT" sz="2400" dirty="0"/>
              <a:t> test</a:t>
            </a:r>
          </a:p>
          <a:p>
            <a:r>
              <a:rPr lang="it-IT" sz="2400" dirty="0" err="1"/>
              <a:t>Electrical</a:t>
            </a:r>
            <a:r>
              <a:rPr lang="it-IT" sz="2400" dirty="0"/>
              <a:t> </a:t>
            </a:r>
            <a:r>
              <a:rPr lang="it-IT" sz="2400" dirty="0" err="1"/>
              <a:t>failure</a:t>
            </a:r>
            <a:endParaRPr lang="it-IT" sz="2400" dirty="0"/>
          </a:p>
          <a:p>
            <a:r>
              <a:rPr lang="it-IT" sz="2400" dirty="0"/>
              <a:t>Second </a:t>
            </a:r>
            <a:r>
              <a:rPr lang="it-IT" sz="2400" dirty="0" err="1"/>
              <a:t>assembly</a:t>
            </a:r>
            <a:r>
              <a:rPr lang="it-IT" sz="2400" dirty="0"/>
              <a:t> and </a:t>
            </a:r>
            <a:r>
              <a:rPr lang="it-IT" sz="2400" dirty="0" err="1"/>
              <a:t>power</a:t>
            </a:r>
            <a:r>
              <a:rPr lang="it-IT" sz="2400" dirty="0"/>
              <a:t> test</a:t>
            </a:r>
          </a:p>
          <a:p>
            <a:r>
              <a:rPr lang="it-IT" sz="2400" dirty="0" err="1"/>
              <a:t>Conclusions</a:t>
            </a:r>
            <a:endParaRPr lang="it-IT" sz="2400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2303748" y="4834024"/>
            <a:ext cx="4862568" cy="203240"/>
          </a:xfrm>
        </p:spPr>
        <p:txBody>
          <a:bodyPr/>
          <a:lstStyle/>
          <a:p>
            <a:r>
              <a:rPr lang="nb-NO"/>
              <a:t>M. Statera, MT26 Vancouver </a:t>
            </a:r>
            <a:endParaRPr lang="en-GB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88764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2562A60-5224-2B4C-8DDA-3C41AF6F42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6BA39087-4165-BE42-8986-C39E708D4B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noProof="0"/>
              <a:t>M. Statera, MT26 Vancouver </a:t>
            </a:r>
            <a:endParaRPr lang="en-GB" noProof="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73CFE95-1AE0-C141-8263-19136DDECF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pic>
        <p:nvPicPr>
          <p:cNvPr id="6" name="Segnaposto contenuto 3">
            <a:extLst>
              <a:ext uri="{FF2B5EF4-FFF2-40B4-BE49-F238E27FC236}">
                <a16:creationId xmlns:a16="http://schemas.microsoft.com/office/drawing/2014/main" id="{BD2497CC-729F-3F48-B8AA-297696DD5B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18256" y="1910"/>
            <a:ext cx="9180512" cy="516653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EF579C81-71BC-B24E-8FC9-D11BD609EC05}"/>
              </a:ext>
            </a:extLst>
          </p:cNvPr>
          <p:cNvSpPr txBox="1"/>
          <p:nvPr/>
        </p:nvSpPr>
        <p:spPr>
          <a:xfrm>
            <a:off x="30735" y="37238"/>
            <a:ext cx="662473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500" b="1" dirty="0">
                <a:solidFill>
                  <a:schemeClr val="bg1"/>
                </a:solidFill>
              </a:rPr>
              <a:t>INFN &amp; </a:t>
            </a:r>
            <a:r>
              <a:rPr lang="it-IT" sz="1500" b="1" dirty="0" err="1">
                <a:solidFill>
                  <a:schemeClr val="bg1"/>
                </a:solidFill>
              </a:rPr>
              <a:t>UNIMI</a:t>
            </a:r>
            <a:r>
              <a:rPr lang="it-IT" sz="1500" b="1" dirty="0">
                <a:solidFill>
                  <a:schemeClr val="bg1"/>
                </a:solidFill>
              </a:rPr>
              <a:t> - LASA team</a:t>
            </a:r>
          </a:p>
          <a:p>
            <a:r>
              <a:rPr lang="it-IT" sz="1350" dirty="0" err="1">
                <a:solidFill>
                  <a:schemeClr val="bg1"/>
                </a:solidFill>
              </a:rPr>
              <a:t>F</a:t>
            </a:r>
            <a:r>
              <a:rPr lang="it-IT" sz="1350" dirty="0">
                <a:solidFill>
                  <a:schemeClr val="bg1"/>
                </a:solidFill>
              </a:rPr>
              <a:t>. Alessandria, G. </a:t>
            </a:r>
            <a:r>
              <a:rPr lang="it-IT" sz="1350" dirty="0" err="1">
                <a:solidFill>
                  <a:schemeClr val="bg1"/>
                </a:solidFill>
              </a:rPr>
              <a:t>Bellomo</a:t>
            </a:r>
            <a:r>
              <a:rPr lang="it-IT" sz="1350" dirty="0">
                <a:solidFill>
                  <a:schemeClr val="bg1"/>
                </a:solidFill>
              </a:rPr>
              <a:t>, </a:t>
            </a:r>
            <a:r>
              <a:rPr lang="it-IT" sz="1350" dirty="0" err="1">
                <a:solidFill>
                  <a:schemeClr val="bg1"/>
                </a:solidFill>
              </a:rPr>
              <a:t>F</a:t>
            </a:r>
            <a:r>
              <a:rPr lang="it-IT" sz="1350" dirty="0">
                <a:solidFill>
                  <a:schemeClr val="bg1"/>
                </a:solidFill>
              </a:rPr>
              <a:t>. </a:t>
            </a:r>
            <a:r>
              <a:rPr lang="it-IT" sz="1350" dirty="0" err="1">
                <a:solidFill>
                  <a:schemeClr val="bg1"/>
                </a:solidFill>
              </a:rPr>
              <a:t>Broggi</a:t>
            </a:r>
            <a:r>
              <a:rPr lang="it-IT" sz="1350" dirty="0">
                <a:solidFill>
                  <a:schemeClr val="bg1"/>
                </a:solidFill>
              </a:rPr>
              <a:t>, S. Mariotto, A. </a:t>
            </a:r>
            <a:r>
              <a:rPr lang="it-IT" sz="1350" dirty="0" err="1">
                <a:solidFill>
                  <a:schemeClr val="bg1"/>
                </a:solidFill>
              </a:rPr>
              <a:t>Paccalini</a:t>
            </a:r>
            <a:r>
              <a:rPr lang="it-IT" sz="1350" dirty="0">
                <a:solidFill>
                  <a:schemeClr val="bg1"/>
                </a:solidFill>
              </a:rPr>
              <a:t>, A. </a:t>
            </a:r>
            <a:r>
              <a:rPr lang="it-IT" sz="1350" dirty="0" err="1">
                <a:solidFill>
                  <a:schemeClr val="bg1"/>
                </a:solidFill>
              </a:rPr>
              <a:t>Pasini</a:t>
            </a:r>
            <a:r>
              <a:rPr lang="it-IT" sz="1350" dirty="0">
                <a:solidFill>
                  <a:schemeClr val="bg1"/>
                </a:solidFill>
              </a:rPr>
              <a:t>, D. </a:t>
            </a:r>
            <a:r>
              <a:rPr lang="it-IT" sz="1350" dirty="0" err="1">
                <a:solidFill>
                  <a:schemeClr val="bg1"/>
                </a:solidFill>
              </a:rPr>
              <a:t>Pedrini</a:t>
            </a:r>
            <a:r>
              <a:rPr lang="it-IT" sz="1350" dirty="0">
                <a:solidFill>
                  <a:schemeClr val="bg1"/>
                </a:solidFill>
              </a:rPr>
              <a:t>, A. Leone, M. Quadrio, M. </a:t>
            </a:r>
            <a:r>
              <a:rPr lang="it-IT" sz="1350" dirty="0" err="1">
                <a:solidFill>
                  <a:schemeClr val="bg1"/>
                </a:solidFill>
              </a:rPr>
              <a:t>Prioli</a:t>
            </a:r>
            <a:r>
              <a:rPr lang="it-IT" sz="1350" dirty="0">
                <a:solidFill>
                  <a:schemeClr val="bg1"/>
                </a:solidFill>
              </a:rPr>
              <a:t>, M. Sorbi, M. Statera, M. </a:t>
            </a:r>
            <a:r>
              <a:rPr lang="it-IT" sz="1350" dirty="0" err="1">
                <a:solidFill>
                  <a:schemeClr val="bg1"/>
                </a:solidFill>
              </a:rPr>
              <a:t>Todero</a:t>
            </a:r>
            <a:r>
              <a:rPr lang="it-IT" sz="1350" dirty="0">
                <a:solidFill>
                  <a:schemeClr val="bg1"/>
                </a:solidFill>
              </a:rPr>
              <a:t>, C. Uva</a:t>
            </a:r>
          </a:p>
          <a:p>
            <a:r>
              <a:rPr lang="it-IT" sz="1500" b="1" dirty="0">
                <a:solidFill>
                  <a:schemeClr val="bg1"/>
                </a:solidFill>
              </a:rPr>
              <a:t>CERN</a:t>
            </a:r>
            <a:r>
              <a:rPr lang="it-IT" sz="1500" dirty="0">
                <a:solidFill>
                  <a:schemeClr val="bg1"/>
                </a:solidFill>
              </a:rPr>
              <a:t> </a:t>
            </a:r>
            <a:r>
              <a:rPr lang="it-IT" sz="1350" dirty="0">
                <a:solidFill>
                  <a:schemeClr val="bg1"/>
                </a:solidFill>
              </a:rPr>
              <a:t>A. Musso, E. </a:t>
            </a:r>
            <a:r>
              <a:rPr lang="it-IT" sz="1350" dirty="0" err="1">
                <a:solidFill>
                  <a:schemeClr val="bg1"/>
                </a:solidFill>
              </a:rPr>
              <a:t>Todesco</a:t>
            </a:r>
            <a:r>
              <a:rPr lang="it-IT" sz="1350" dirty="0">
                <a:solidFill>
                  <a:schemeClr val="bg1"/>
                </a:solidFill>
              </a:rPr>
              <a:t> </a:t>
            </a:r>
          </a:p>
          <a:p>
            <a:r>
              <a:rPr lang="it-IT" sz="1350" b="1" dirty="0" err="1">
                <a:solidFill>
                  <a:schemeClr val="bg1"/>
                </a:solidFill>
              </a:rPr>
              <a:t>SAES</a:t>
            </a:r>
            <a:r>
              <a:rPr lang="it-IT" sz="1350" b="1" dirty="0">
                <a:solidFill>
                  <a:schemeClr val="bg1"/>
                </a:solidFill>
              </a:rPr>
              <a:t> </a:t>
            </a:r>
            <a:r>
              <a:rPr lang="it-IT" sz="1350" b="1" dirty="0" err="1">
                <a:solidFill>
                  <a:schemeClr val="bg1"/>
                </a:solidFill>
              </a:rPr>
              <a:t>getters</a:t>
            </a:r>
            <a:r>
              <a:rPr lang="it-IT" sz="1350" dirty="0">
                <a:solidFill>
                  <a:schemeClr val="bg1"/>
                </a:solidFill>
              </a:rPr>
              <a:t> M. </a:t>
            </a:r>
            <a:r>
              <a:rPr lang="it-IT" sz="1350" dirty="0" err="1">
                <a:solidFill>
                  <a:schemeClr val="bg1"/>
                </a:solidFill>
              </a:rPr>
              <a:t>Campaniello</a:t>
            </a:r>
            <a:r>
              <a:rPr lang="it-IT" sz="1350" dirty="0">
                <a:solidFill>
                  <a:schemeClr val="bg1"/>
                </a:solidFill>
              </a:rPr>
              <a:t>, P. Manini</a:t>
            </a:r>
          </a:p>
          <a:p>
            <a:r>
              <a:rPr lang="it-IT" sz="1350" b="1" dirty="0" err="1">
                <a:solidFill>
                  <a:schemeClr val="bg1"/>
                </a:solidFill>
              </a:rPr>
              <a:t>SAES</a:t>
            </a:r>
            <a:r>
              <a:rPr lang="it-IT" sz="1350" b="1" dirty="0">
                <a:solidFill>
                  <a:schemeClr val="bg1"/>
                </a:solidFill>
              </a:rPr>
              <a:t> Rial Vacuum </a:t>
            </a:r>
            <a:r>
              <a:rPr lang="it-IT" sz="1350" dirty="0">
                <a:solidFill>
                  <a:schemeClr val="bg1"/>
                </a:solidFill>
              </a:rPr>
              <a:t>M. Canetti, </a:t>
            </a:r>
            <a:r>
              <a:rPr lang="it-IT" sz="1350" dirty="0" err="1">
                <a:solidFill>
                  <a:schemeClr val="bg1"/>
                </a:solidFill>
              </a:rPr>
              <a:t>F</a:t>
            </a:r>
            <a:r>
              <a:rPr lang="it-IT" sz="1350" dirty="0">
                <a:solidFill>
                  <a:schemeClr val="bg1"/>
                </a:solidFill>
              </a:rPr>
              <a:t>. </a:t>
            </a:r>
            <a:r>
              <a:rPr lang="it-IT" sz="1350" dirty="0" err="1">
                <a:solidFill>
                  <a:schemeClr val="bg1"/>
                </a:solidFill>
              </a:rPr>
              <a:t>Gangini</a:t>
            </a:r>
            <a:endParaRPr lang="it-IT" sz="1350" dirty="0">
              <a:solidFill>
                <a:schemeClr val="bg1"/>
              </a:solidFill>
            </a:endParaRPr>
          </a:p>
          <a:p>
            <a:r>
              <a:rPr lang="it-IT" sz="1350" b="1" dirty="0" err="1">
                <a:solidFill>
                  <a:schemeClr val="bg1"/>
                </a:solidFill>
              </a:rPr>
              <a:t>RODOFIL</a:t>
            </a:r>
            <a:r>
              <a:rPr lang="it-IT" sz="1350" dirty="0">
                <a:solidFill>
                  <a:schemeClr val="bg1"/>
                </a:solidFill>
              </a:rPr>
              <a:t> A. Zanichelli </a:t>
            </a:r>
          </a:p>
          <a:p>
            <a:endParaRPr lang="it-IT" sz="1050" dirty="0" err="1">
              <a:solidFill>
                <a:schemeClr val="accent5"/>
              </a:solidFill>
            </a:endParaRPr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9A9D537C-5994-BC43-AFAF-CF886709259D}"/>
              </a:ext>
            </a:extLst>
          </p:cNvPr>
          <p:cNvSpPr/>
          <p:nvPr/>
        </p:nvSpPr>
        <p:spPr>
          <a:xfrm>
            <a:off x="2190975" y="3888432"/>
            <a:ext cx="6989537" cy="1275606"/>
          </a:xfrm>
          <a:prstGeom prst="rect">
            <a:avLst/>
          </a:prstGeom>
          <a:solidFill>
            <a:schemeClr val="bg1">
              <a:alpha val="59000"/>
            </a:schemeClr>
          </a:solidFill>
          <a:ln>
            <a:noFill/>
          </a:ln>
          <a:effectLst>
            <a:glow rad="63500">
              <a:schemeClr val="bg1"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D72B0D5F-5200-0E4E-8333-44E6B2F17C5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3362" y="4048698"/>
            <a:ext cx="1010674" cy="988565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3E00A6FF-161F-3D44-9F3B-21AF23E67B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56992" y="4094580"/>
            <a:ext cx="1789808" cy="822900"/>
          </a:xfrm>
          <a:prstGeom prst="rect">
            <a:avLst/>
          </a:prstGeom>
        </p:spPr>
      </p:pic>
      <p:pic>
        <p:nvPicPr>
          <p:cNvPr id="16" name="Segnaposto contenuto 15">
            <a:extLst>
              <a:ext uri="{FF2B5EF4-FFF2-40B4-BE49-F238E27FC236}">
                <a16:creationId xmlns:a16="http://schemas.microsoft.com/office/drawing/2014/main" id="{5462496A-D63D-E04D-A50F-A08A0DEF39C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5"/>
          <a:srcRect t="3745" r="2409" b="2177"/>
          <a:stretch/>
        </p:blipFill>
        <p:spPr>
          <a:xfrm>
            <a:off x="4572000" y="3988793"/>
            <a:ext cx="1050396" cy="1012583"/>
          </a:xfrm>
        </p:spPr>
      </p:pic>
      <p:pic>
        <p:nvPicPr>
          <p:cNvPr id="17" name="Immagine 16">
            <a:extLst>
              <a:ext uri="{FF2B5EF4-FFF2-40B4-BE49-F238E27FC236}">
                <a16:creationId xmlns:a16="http://schemas.microsoft.com/office/drawing/2014/main" id="{BCE804EF-5646-064D-B934-E8A4445CAE61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31077"/>
          <a:stretch/>
        </p:blipFill>
        <p:spPr>
          <a:xfrm>
            <a:off x="1759929" y="3915924"/>
            <a:ext cx="3138818" cy="1180211"/>
          </a:xfrm>
          <a:prstGeom prst="rect">
            <a:avLst/>
          </a:prstGeom>
        </p:spPr>
      </p:pic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E8E47438-56FD-094E-8DC1-AFE8DFAEC831}"/>
              </a:ext>
            </a:extLst>
          </p:cNvPr>
          <p:cNvSpPr txBox="1"/>
          <p:nvPr/>
        </p:nvSpPr>
        <p:spPr>
          <a:xfrm>
            <a:off x="-42264" y="4886191"/>
            <a:ext cx="139515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132186"/>
            <a:r>
              <a:rPr lang="it-IT" sz="1000" b="1" dirty="0" err="1">
                <a:solidFill>
                  <a:schemeClr val="bg1"/>
                </a:solidFill>
                <a:ea typeface="Symbol" charset="2"/>
                <a:cs typeface="Symbol" charset="2"/>
              </a:rPr>
              <a:t>Ph</a:t>
            </a:r>
            <a:r>
              <a:rPr lang="it-IT" sz="1000" b="1" dirty="0">
                <a:solidFill>
                  <a:schemeClr val="bg1"/>
                </a:solidFill>
                <a:ea typeface="Symbol" charset="2"/>
                <a:cs typeface="Symbol" charset="2"/>
              </a:rPr>
              <a:t>. by G. </a:t>
            </a:r>
            <a:r>
              <a:rPr lang="it-IT" sz="1000" b="1" dirty="0" err="1">
                <a:solidFill>
                  <a:schemeClr val="bg1"/>
                </a:solidFill>
                <a:ea typeface="Symbol" charset="2"/>
                <a:cs typeface="Symbol" charset="2"/>
              </a:rPr>
              <a:t>Fornasier</a:t>
            </a:r>
            <a:endParaRPr lang="it-IT" sz="1000" b="1" dirty="0">
              <a:solidFill>
                <a:schemeClr val="bg1"/>
              </a:solidFill>
              <a:ea typeface="Symbol" charset="2"/>
              <a:cs typeface="Symbol" charset="2"/>
            </a:endParaRP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3B9EA70A-8EF7-3B4B-A1D9-7FEE7CA4BB9F}"/>
              </a:ext>
            </a:extLst>
          </p:cNvPr>
          <p:cNvSpPr txBox="1"/>
          <p:nvPr/>
        </p:nvSpPr>
        <p:spPr>
          <a:xfrm>
            <a:off x="3249534" y="1734587"/>
            <a:ext cx="565667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7200" b="1" dirty="0" err="1">
                <a:solidFill>
                  <a:schemeClr val="bg2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rPr>
              <a:t>THANK</a:t>
            </a:r>
            <a:r>
              <a:rPr lang="it-IT" sz="7200" b="1" dirty="0">
                <a:solidFill>
                  <a:schemeClr val="bg2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rPr>
              <a:t> </a:t>
            </a:r>
            <a:r>
              <a:rPr lang="it-IT" sz="7200" b="1" dirty="0" err="1">
                <a:solidFill>
                  <a:schemeClr val="bg2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rPr>
              <a:t>YOU</a:t>
            </a:r>
            <a:endParaRPr lang="it-IT" sz="7200" b="1" dirty="0">
              <a:solidFill>
                <a:schemeClr val="bg2"/>
              </a:solidFill>
              <a:effectLst>
                <a:outerShdw blurRad="50800" dist="38100" dir="2700000" algn="tl" rotWithShape="0">
                  <a:schemeClr val="bg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604398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24E7BD6-2B4B-EB42-B877-F559DC6A66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High </a:t>
            </a:r>
            <a:r>
              <a:rPr lang="it-IT" dirty="0" err="1"/>
              <a:t>Luminosity</a:t>
            </a:r>
            <a:r>
              <a:rPr lang="it-IT" dirty="0"/>
              <a:t> </a:t>
            </a:r>
            <a:r>
              <a:rPr lang="it-IT" dirty="0" err="1"/>
              <a:t>LHC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3ED9F71-5D4D-A84D-AA8D-51BC0B5091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771550"/>
            <a:ext cx="6048672" cy="1513333"/>
          </a:xfrm>
        </p:spPr>
        <p:txBody>
          <a:bodyPr>
            <a:normAutofit fontScale="77500" lnSpcReduction="20000"/>
          </a:bodyPr>
          <a:lstStyle/>
          <a:p>
            <a:r>
              <a:rPr lang="it-IT" b="1" dirty="0" err="1">
                <a:solidFill>
                  <a:schemeClr val="bg2"/>
                </a:solidFill>
              </a:rPr>
              <a:t>LHC</a:t>
            </a:r>
            <a:r>
              <a:rPr lang="it-IT" dirty="0"/>
              <a:t> </a:t>
            </a:r>
            <a:r>
              <a:rPr lang="it-IT" dirty="0" err="1"/>
              <a:t>integrated</a:t>
            </a:r>
            <a:r>
              <a:rPr lang="it-IT" dirty="0"/>
              <a:t> </a:t>
            </a:r>
            <a:r>
              <a:rPr lang="it-IT" dirty="0" err="1"/>
              <a:t>luminosity</a:t>
            </a:r>
            <a:r>
              <a:rPr lang="it-IT" dirty="0"/>
              <a:t> 300 fb</a:t>
            </a:r>
            <a:r>
              <a:rPr lang="it-IT" baseline="30000" dirty="0"/>
              <a:t>-1</a:t>
            </a:r>
            <a:r>
              <a:rPr lang="it-IT" dirty="0"/>
              <a:t> by 2023</a:t>
            </a:r>
          </a:p>
          <a:p>
            <a:r>
              <a:rPr lang="it-IT" b="1" dirty="0">
                <a:solidFill>
                  <a:schemeClr val="bg2"/>
                </a:solidFill>
              </a:rPr>
              <a:t>HL </a:t>
            </a:r>
            <a:r>
              <a:rPr lang="it-IT" b="1" dirty="0" err="1">
                <a:solidFill>
                  <a:schemeClr val="bg2"/>
                </a:solidFill>
              </a:rPr>
              <a:t>LHC</a:t>
            </a:r>
            <a:endParaRPr lang="it-IT" b="1" dirty="0">
              <a:solidFill>
                <a:schemeClr val="bg2"/>
              </a:solidFill>
            </a:endParaRPr>
          </a:p>
          <a:p>
            <a:pPr lvl="1"/>
            <a:r>
              <a:rPr lang="it-IT" dirty="0"/>
              <a:t>upgrade </a:t>
            </a:r>
            <a:r>
              <a:rPr lang="it-IT" dirty="0" err="1"/>
              <a:t>interacting</a:t>
            </a:r>
            <a:r>
              <a:rPr lang="it-IT" dirty="0"/>
              <a:t> </a:t>
            </a:r>
            <a:r>
              <a:rPr lang="it-IT" dirty="0" err="1"/>
              <a:t>regions</a:t>
            </a:r>
            <a:r>
              <a:rPr lang="it-IT" dirty="0"/>
              <a:t> 2024/26</a:t>
            </a:r>
          </a:p>
          <a:p>
            <a:pPr lvl="1"/>
            <a:r>
              <a:rPr lang="it-IT" dirty="0"/>
              <a:t>3000 fb</a:t>
            </a:r>
            <a:r>
              <a:rPr lang="it-IT" baseline="30000" dirty="0"/>
              <a:t>-1</a:t>
            </a:r>
            <a:r>
              <a:rPr lang="it-IT" dirty="0"/>
              <a:t> </a:t>
            </a:r>
            <a:r>
              <a:rPr lang="it-IT" dirty="0" err="1"/>
              <a:t>integrated</a:t>
            </a:r>
            <a:r>
              <a:rPr lang="it-IT" dirty="0"/>
              <a:t> </a:t>
            </a:r>
            <a:r>
              <a:rPr lang="it-IT" dirty="0" err="1"/>
              <a:t>luminosity</a:t>
            </a:r>
            <a:r>
              <a:rPr lang="it-IT" dirty="0"/>
              <a:t> by 2038</a:t>
            </a:r>
          </a:p>
          <a:p>
            <a:endParaRPr lang="it-IT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CDA0C8BA-D5E1-FF4E-80B7-CF4ADDEAD5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noProof="0"/>
              <a:t>M. Statera, MT26 Vancouver </a:t>
            </a:r>
            <a:endParaRPr lang="en-GB" noProof="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F60308A-4759-2B44-9DA2-1413409B1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0BB4BC59-7461-8A49-87A1-D63A9DDFA7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765" y="2142755"/>
            <a:ext cx="4932040" cy="2411601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140D0DFF-2E96-4A4D-9C83-C44E3CFD2A8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45" t="2227" r="2484" b="1969"/>
          <a:stretch/>
        </p:blipFill>
        <p:spPr>
          <a:xfrm>
            <a:off x="5022305" y="1108483"/>
            <a:ext cx="4121695" cy="3398971"/>
          </a:xfrm>
          <a:prstGeom prst="rect">
            <a:avLst/>
          </a:prstGeom>
        </p:spPr>
      </p:pic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FFCEA666-B53C-004B-9418-E97D9B03237A}"/>
              </a:ext>
            </a:extLst>
          </p:cNvPr>
          <p:cNvSpPr txBox="1"/>
          <p:nvPr/>
        </p:nvSpPr>
        <p:spPr>
          <a:xfrm>
            <a:off x="7804601" y="4594057"/>
            <a:ext cx="10663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dirty="0">
                <a:solidFill>
                  <a:schemeClr val="bg2"/>
                </a:solidFill>
              </a:rPr>
              <a:t>CERN </a:t>
            </a:r>
            <a:r>
              <a:rPr lang="it-IT" sz="1000" dirty="0" err="1">
                <a:solidFill>
                  <a:schemeClr val="bg2"/>
                </a:solidFill>
              </a:rPr>
              <a:t>courtesy</a:t>
            </a:r>
            <a:endParaRPr lang="it-IT" sz="1000" dirty="0">
              <a:solidFill>
                <a:schemeClr val="bg2"/>
              </a:solidFill>
            </a:endParaRPr>
          </a:p>
        </p:txBody>
      </p:sp>
      <p:cxnSp>
        <p:nvCxnSpPr>
          <p:cNvPr id="13" name="Connettore 1 12">
            <a:extLst>
              <a:ext uri="{FF2B5EF4-FFF2-40B4-BE49-F238E27FC236}">
                <a16:creationId xmlns:a16="http://schemas.microsoft.com/office/drawing/2014/main" id="{0885E6BD-9E6C-4842-A2C3-13271872D4E7}"/>
              </a:ext>
            </a:extLst>
          </p:cNvPr>
          <p:cNvCxnSpPr>
            <a:cxnSpLocks/>
          </p:cNvCxnSpPr>
          <p:nvPr/>
        </p:nvCxnSpPr>
        <p:spPr>
          <a:xfrm flipV="1">
            <a:off x="2653785" y="2715766"/>
            <a:ext cx="0" cy="1512168"/>
          </a:xfrm>
          <a:prstGeom prst="line">
            <a:avLst/>
          </a:prstGeom>
          <a:ln>
            <a:solidFill>
              <a:srgbClr val="007D37"/>
            </a:solidFill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86479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uppo 12"/>
          <p:cNvGrpSpPr/>
          <p:nvPr/>
        </p:nvGrpSpPr>
        <p:grpSpPr>
          <a:xfrm>
            <a:off x="1709682" y="2931790"/>
            <a:ext cx="6856652" cy="2016224"/>
            <a:chOff x="1709682" y="2850964"/>
            <a:chExt cx="6856652" cy="2016224"/>
          </a:xfrm>
        </p:grpSpPr>
        <p:cxnSp>
          <p:nvCxnSpPr>
            <p:cNvPr id="18" name="Connettore 2 17"/>
            <p:cNvCxnSpPr/>
            <p:nvPr/>
          </p:nvCxnSpPr>
          <p:spPr>
            <a:xfrm flipH="1">
              <a:off x="6956370" y="3232898"/>
              <a:ext cx="978397" cy="0"/>
            </a:xfrm>
            <a:prstGeom prst="straightConnector1">
              <a:avLst/>
            </a:prstGeom>
            <a:ln>
              <a:solidFill>
                <a:schemeClr val="tx2"/>
              </a:solidFill>
              <a:prstDash val="dash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" name="Gruppo 6"/>
            <p:cNvGrpSpPr/>
            <p:nvPr/>
          </p:nvGrpSpPr>
          <p:grpSpPr>
            <a:xfrm>
              <a:off x="1709682" y="2850964"/>
              <a:ext cx="6856652" cy="2016224"/>
              <a:chOff x="1216609" y="2787774"/>
              <a:chExt cx="6856652" cy="2016224"/>
            </a:xfrm>
          </p:grpSpPr>
          <p:grpSp>
            <p:nvGrpSpPr>
              <p:cNvPr id="30" name="Gruppo 29"/>
              <p:cNvGrpSpPr/>
              <p:nvPr/>
            </p:nvGrpSpPr>
            <p:grpSpPr>
              <a:xfrm>
                <a:off x="1216609" y="2787774"/>
                <a:ext cx="6856652" cy="1899979"/>
                <a:chOff x="481202" y="4507382"/>
                <a:chExt cx="9142203" cy="2533304"/>
              </a:xfrm>
            </p:grpSpPr>
            <p:grpSp>
              <p:nvGrpSpPr>
                <p:cNvPr id="21" name="Gruppo 20"/>
                <p:cNvGrpSpPr/>
                <p:nvPr/>
              </p:nvGrpSpPr>
              <p:grpSpPr>
                <a:xfrm>
                  <a:off x="481202" y="4914869"/>
                  <a:ext cx="8207250" cy="2125817"/>
                  <a:chOff x="481202" y="4633805"/>
                  <a:chExt cx="8207250" cy="2125817"/>
                </a:xfrm>
              </p:grpSpPr>
              <p:pic>
                <p:nvPicPr>
                  <p:cNvPr id="8" name="Immagine 7"/>
                  <p:cNvPicPr>
                    <a:picLocks noChangeAspect="1"/>
                  </p:cNvPicPr>
                  <p:nvPr/>
                </p:nvPicPr>
                <p:blipFill>
                  <a:blip r:embed="rId3" cstate="email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81202" y="4633805"/>
                    <a:ext cx="8207250" cy="1584176"/>
                  </a:xfrm>
                  <a:prstGeom prst="rect">
                    <a:avLst/>
                  </a:prstGeom>
                </p:spPr>
              </p:pic>
              <p:sp>
                <p:nvSpPr>
                  <p:cNvPr id="17" name="CasellaDiTesto 16"/>
                  <p:cNvSpPr txBox="1"/>
                  <p:nvPr/>
                </p:nvSpPr>
                <p:spPr>
                  <a:xfrm>
                    <a:off x="3088342" y="6267180"/>
                    <a:ext cx="541433" cy="492442"/>
                  </a:xfrm>
                  <a:prstGeom prst="rect">
                    <a:avLst/>
                  </a:prstGeom>
                  <a:solidFill>
                    <a:srgbClr val="FFFFFF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it-IT" dirty="0">
                        <a:solidFill>
                          <a:srgbClr val="005F8C"/>
                        </a:solidFill>
                      </a:rPr>
                      <a:t>a</a:t>
                    </a:r>
                    <a:r>
                      <a:rPr lang="it-IT" sz="1350" dirty="0">
                        <a:solidFill>
                          <a:srgbClr val="005F8C"/>
                        </a:solidFill>
                      </a:rPr>
                      <a:t>2</a:t>
                    </a:r>
                  </a:p>
                </p:txBody>
              </p:sp>
            </p:grpSp>
            <p:cxnSp>
              <p:nvCxnSpPr>
                <p:cNvPr id="23" name="Connettore 2 22"/>
                <p:cNvCxnSpPr/>
                <p:nvPr/>
              </p:nvCxnSpPr>
              <p:spPr>
                <a:xfrm flipH="1">
                  <a:off x="917489" y="5016626"/>
                  <a:ext cx="6559298" cy="1"/>
                </a:xfrm>
                <a:prstGeom prst="straightConnector1">
                  <a:avLst/>
                </a:prstGeom>
                <a:ln>
                  <a:solidFill>
                    <a:schemeClr val="tx2"/>
                  </a:solidFill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4" name="CasellaDiTesto 23"/>
                <p:cNvSpPr txBox="1"/>
                <p:nvPr/>
              </p:nvSpPr>
              <p:spPr>
                <a:xfrm>
                  <a:off x="1111542" y="4507382"/>
                  <a:ext cx="1186649" cy="49244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r>
                    <a:rPr lang="it-IT" dirty="0">
                      <a:solidFill>
                        <a:schemeClr val="tx2"/>
                      </a:solidFill>
                    </a:rPr>
                    <a:t>73.6 m</a:t>
                  </a:r>
                </a:p>
              </p:txBody>
            </p:sp>
            <p:sp>
              <p:nvSpPr>
                <p:cNvPr id="26" name="Ovale 25"/>
                <p:cNvSpPr/>
                <p:nvPr/>
              </p:nvSpPr>
              <p:spPr>
                <a:xfrm>
                  <a:off x="8781316" y="4577314"/>
                  <a:ext cx="842089" cy="771802"/>
                </a:xfrm>
                <a:prstGeom prst="ellipse">
                  <a:avLst/>
                </a:prstGeom>
                <a:solidFill>
                  <a:srgbClr val="FFFFFF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it-IT" dirty="0">
                      <a:solidFill>
                        <a:srgbClr val="005F8C"/>
                      </a:solidFill>
                    </a:rPr>
                    <a:t>IP</a:t>
                  </a:r>
                </a:p>
              </p:txBody>
            </p:sp>
          </p:grpSp>
          <p:sp>
            <p:nvSpPr>
              <p:cNvPr id="25" name="CasellaDiTesto 24"/>
              <p:cNvSpPr txBox="1"/>
              <p:nvPr/>
            </p:nvSpPr>
            <p:spPr>
              <a:xfrm>
                <a:off x="2898565" y="4231670"/>
                <a:ext cx="40607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>
                    <a:solidFill>
                      <a:srgbClr val="005F8C"/>
                    </a:solidFill>
                  </a:rPr>
                  <a:t>b</a:t>
                </a:r>
                <a:r>
                  <a:rPr lang="it-IT" sz="1350">
                    <a:solidFill>
                      <a:srgbClr val="005F8C"/>
                    </a:solidFill>
                  </a:rPr>
                  <a:t>6</a:t>
                </a:r>
                <a:endParaRPr lang="it-IT" sz="1350" dirty="0">
                  <a:solidFill>
                    <a:srgbClr val="005F8C"/>
                  </a:solidFill>
                </a:endParaRPr>
              </a:p>
            </p:txBody>
          </p:sp>
          <p:sp>
            <p:nvSpPr>
              <p:cNvPr id="27" name="CasellaDiTesto 26"/>
              <p:cNvSpPr txBox="1"/>
              <p:nvPr/>
            </p:nvSpPr>
            <p:spPr>
              <a:xfrm>
                <a:off x="2739912" y="4432943"/>
                <a:ext cx="40607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dirty="0">
                    <a:solidFill>
                      <a:srgbClr val="005F8C"/>
                    </a:solidFill>
                  </a:rPr>
                  <a:t>a</a:t>
                </a:r>
                <a:r>
                  <a:rPr lang="it-IT" sz="1350" dirty="0">
                    <a:solidFill>
                      <a:srgbClr val="005F8C"/>
                    </a:solidFill>
                  </a:rPr>
                  <a:t>6</a:t>
                </a:r>
              </a:p>
            </p:txBody>
          </p:sp>
          <p:sp>
            <p:nvSpPr>
              <p:cNvPr id="28" name="CasellaDiTesto 27"/>
              <p:cNvSpPr txBox="1"/>
              <p:nvPr/>
            </p:nvSpPr>
            <p:spPr>
              <a:xfrm>
                <a:off x="2563056" y="4237970"/>
                <a:ext cx="40607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dirty="0">
                    <a:solidFill>
                      <a:srgbClr val="005F8C"/>
                    </a:solidFill>
                  </a:rPr>
                  <a:t>b</a:t>
                </a:r>
                <a:r>
                  <a:rPr lang="it-IT" sz="1350" dirty="0">
                    <a:solidFill>
                      <a:srgbClr val="005F8C"/>
                    </a:solidFill>
                  </a:rPr>
                  <a:t>5</a:t>
                </a:r>
              </a:p>
            </p:txBody>
          </p:sp>
          <p:sp>
            <p:nvSpPr>
              <p:cNvPr id="29" name="CasellaDiTesto 28"/>
              <p:cNvSpPr txBox="1"/>
              <p:nvPr/>
            </p:nvSpPr>
            <p:spPr>
              <a:xfrm>
                <a:off x="2444436" y="4422018"/>
                <a:ext cx="40607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dirty="0">
                    <a:solidFill>
                      <a:srgbClr val="005F8C"/>
                    </a:solidFill>
                  </a:rPr>
                  <a:t>a</a:t>
                </a:r>
                <a:r>
                  <a:rPr lang="it-IT" sz="1350" dirty="0">
                    <a:solidFill>
                      <a:srgbClr val="005F8C"/>
                    </a:solidFill>
                  </a:rPr>
                  <a:t>5</a:t>
                </a:r>
              </a:p>
            </p:txBody>
          </p:sp>
          <p:sp>
            <p:nvSpPr>
              <p:cNvPr id="31" name="CasellaDiTesto 30"/>
              <p:cNvSpPr txBox="1"/>
              <p:nvPr/>
            </p:nvSpPr>
            <p:spPr>
              <a:xfrm>
                <a:off x="2256084" y="4231670"/>
                <a:ext cx="40607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dirty="0">
                    <a:solidFill>
                      <a:srgbClr val="005F8C"/>
                    </a:solidFill>
                  </a:rPr>
                  <a:t>b</a:t>
                </a:r>
                <a:r>
                  <a:rPr lang="it-IT" sz="1350" dirty="0">
                    <a:solidFill>
                      <a:srgbClr val="005F8C"/>
                    </a:solidFill>
                  </a:rPr>
                  <a:t>4</a:t>
                </a:r>
              </a:p>
            </p:txBody>
          </p:sp>
          <p:sp>
            <p:nvSpPr>
              <p:cNvPr id="32" name="CasellaDiTesto 31"/>
              <p:cNvSpPr txBox="1"/>
              <p:nvPr/>
            </p:nvSpPr>
            <p:spPr>
              <a:xfrm>
                <a:off x="2104822" y="4434666"/>
                <a:ext cx="40607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dirty="0">
                    <a:solidFill>
                      <a:srgbClr val="005F8C"/>
                    </a:solidFill>
                  </a:rPr>
                  <a:t>a</a:t>
                </a:r>
                <a:r>
                  <a:rPr lang="it-IT" sz="1350" dirty="0">
                    <a:solidFill>
                      <a:srgbClr val="005F8C"/>
                    </a:solidFill>
                  </a:rPr>
                  <a:t>4</a:t>
                </a:r>
              </a:p>
            </p:txBody>
          </p:sp>
          <p:sp>
            <p:nvSpPr>
              <p:cNvPr id="33" name="CasellaDiTesto 32"/>
              <p:cNvSpPr txBox="1"/>
              <p:nvPr/>
            </p:nvSpPr>
            <p:spPr>
              <a:xfrm>
                <a:off x="1932685" y="4223419"/>
                <a:ext cx="40607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dirty="0">
                    <a:solidFill>
                      <a:srgbClr val="005F8C"/>
                    </a:solidFill>
                  </a:rPr>
                  <a:t>b</a:t>
                </a:r>
                <a:r>
                  <a:rPr lang="it-IT" sz="1350" dirty="0">
                    <a:solidFill>
                      <a:srgbClr val="005F8C"/>
                    </a:solidFill>
                  </a:rPr>
                  <a:t>3</a:t>
                </a:r>
              </a:p>
            </p:txBody>
          </p:sp>
          <p:sp>
            <p:nvSpPr>
              <p:cNvPr id="34" name="CasellaDiTesto 33"/>
              <p:cNvSpPr txBox="1"/>
              <p:nvPr/>
            </p:nvSpPr>
            <p:spPr>
              <a:xfrm>
                <a:off x="1763690" y="4434666"/>
                <a:ext cx="40607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dirty="0">
                    <a:solidFill>
                      <a:srgbClr val="005F8C"/>
                    </a:solidFill>
                  </a:rPr>
                  <a:t>a</a:t>
                </a:r>
                <a:r>
                  <a:rPr lang="it-IT" sz="1350" dirty="0">
                    <a:solidFill>
                      <a:srgbClr val="005F8C"/>
                    </a:solidFill>
                  </a:rPr>
                  <a:t>3</a:t>
                </a:r>
              </a:p>
            </p:txBody>
          </p:sp>
        </p:grpSp>
      </p:grp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THE LOW BETA </a:t>
            </a:r>
            <a:r>
              <a:rPr lang="it-IT" dirty="0" err="1"/>
              <a:t>SECTION</a:t>
            </a:r>
            <a:r>
              <a:rPr lang="it-IT" dirty="0"/>
              <a:t> 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2229509" y="4772844"/>
            <a:ext cx="4862568" cy="270000"/>
          </a:xfrm>
        </p:spPr>
        <p:txBody>
          <a:bodyPr/>
          <a:lstStyle/>
          <a:p>
            <a:r>
              <a:rPr lang="nb-NO"/>
              <a:t>M. Statera, MT26 Vancouver </a:t>
            </a:r>
            <a:endParaRPr lang="en-GB" dirty="0"/>
          </a:p>
        </p:txBody>
      </p:sp>
      <p:grpSp>
        <p:nvGrpSpPr>
          <p:cNvPr id="9" name="Gruppo 8">
            <a:extLst>
              <a:ext uri="{FF2B5EF4-FFF2-40B4-BE49-F238E27FC236}">
                <a16:creationId xmlns:a16="http://schemas.microsoft.com/office/drawing/2014/main" id="{4B6C4FCD-F0AE-D944-BDA2-FC4211D972E7}"/>
              </a:ext>
            </a:extLst>
          </p:cNvPr>
          <p:cNvGrpSpPr/>
          <p:nvPr/>
        </p:nvGrpSpPr>
        <p:grpSpPr>
          <a:xfrm>
            <a:off x="1709682" y="1231412"/>
            <a:ext cx="6893265" cy="1916402"/>
            <a:chOff x="1709682" y="1057979"/>
            <a:chExt cx="6893265" cy="1916402"/>
          </a:xfrm>
        </p:grpSpPr>
        <p:pic>
          <p:nvPicPr>
            <p:cNvPr id="6" name="Picture 1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12609"/>
            <a:stretch/>
          </p:blipFill>
          <p:spPr>
            <a:xfrm>
              <a:off x="1709682" y="1057979"/>
              <a:ext cx="6893265" cy="1621702"/>
            </a:xfrm>
            <a:prstGeom prst="rect">
              <a:avLst/>
            </a:prstGeom>
          </p:spPr>
        </p:pic>
        <p:cxnSp>
          <p:nvCxnSpPr>
            <p:cNvPr id="10" name="Connettore 1 9"/>
            <p:cNvCxnSpPr/>
            <p:nvPr/>
          </p:nvCxnSpPr>
          <p:spPr>
            <a:xfrm flipH="1">
              <a:off x="2047436" y="1707654"/>
              <a:ext cx="1008693" cy="1258476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ttore 1 10"/>
            <p:cNvCxnSpPr/>
            <p:nvPr/>
          </p:nvCxnSpPr>
          <p:spPr>
            <a:xfrm>
              <a:off x="3707904" y="1779662"/>
              <a:ext cx="2664296" cy="119471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CasellaDiTesto 19"/>
          <p:cNvSpPr txBox="1"/>
          <p:nvPr/>
        </p:nvSpPr>
        <p:spPr>
          <a:xfrm>
            <a:off x="6939866" y="4373932"/>
            <a:ext cx="925253" cy="253916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it-IT" sz="1050" dirty="0">
                <a:solidFill>
                  <a:schemeClr val="bg2"/>
                </a:solidFill>
              </a:rPr>
              <a:t>by P. </a:t>
            </a:r>
            <a:r>
              <a:rPr lang="it-IT" sz="1050" dirty="0" err="1">
                <a:solidFill>
                  <a:schemeClr val="bg2"/>
                </a:solidFill>
              </a:rPr>
              <a:t>Fessia</a:t>
            </a:r>
            <a:endParaRPr lang="it-IT" sz="1050" dirty="0">
              <a:solidFill>
                <a:schemeClr val="bg2"/>
              </a:solidFill>
            </a:endParaRPr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0A63C398-7152-E643-BC4D-3313FA7898C7}"/>
              </a:ext>
            </a:extLst>
          </p:cNvPr>
          <p:cNvSpPr/>
          <p:nvPr/>
        </p:nvSpPr>
        <p:spPr>
          <a:xfrm>
            <a:off x="3665037" y="653273"/>
            <a:ext cx="43268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400" dirty="0">
                <a:solidFill>
                  <a:schemeClr val="bg2"/>
                </a:solidFill>
              </a:rPr>
              <a:t>and the High Order </a:t>
            </a:r>
            <a:r>
              <a:rPr lang="it-IT" sz="2400" dirty="0" err="1">
                <a:solidFill>
                  <a:schemeClr val="bg2"/>
                </a:solidFill>
              </a:rPr>
              <a:t>Correctors</a:t>
            </a:r>
            <a:endParaRPr lang="it-IT" sz="2400" dirty="0">
              <a:solidFill>
                <a:schemeClr val="bg2"/>
              </a:solidFill>
            </a:endParaRPr>
          </a:p>
        </p:txBody>
      </p:sp>
      <p:sp>
        <p:nvSpPr>
          <p:cNvPr id="12" name="Ovale 11">
            <a:extLst>
              <a:ext uri="{FF2B5EF4-FFF2-40B4-BE49-F238E27FC236}">
                <a16:creationId xmlns:a16="http://schemas.microsoft.com/office/drawing/2014/main" id="{8B64FFC0-399A-8342-A3BD-7CB4CB402AC8}"/>
              </a:ext>
            </a:extLst>
          </p:cNvPr>
          <p:cNvSpPr/>
          <p:nvPr/>
        </p:nvSpPr>
        <p:spPr>
          <a:xfrm>
            <a:off x="2229509" y="3584617"/>
            <a:ext cx="1841603" cy="715626"/>
          </a:xfrm>
          <a:prstGeom prst="ellipse">
            <a:avLst/>
          </a:prstGeom>
          <a:noFill/>
          <a:ln w="31750">
            <a:solidFill>
              <a:schemeClr val="tx2">
                <a:alpha val="48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352720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Immagine 6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2436" y="689861"/>
            <a:ext cx="2260774" cy="2206898"/>
          </a:xfrm>
          <a:prstGeom prst="rect">
            <a:avLst/>
          </a:prstGeom>
          <a:effectLst/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>
            <a:normAutofit/>
          </a:bodyPr>
          <a:lstStyle/>
          <a:p>
            <a:r>
              <a:rPr lang="it-IT" dirty="0"/>
              <a:t>HO CORRECTOR MAGNETS ZOO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M. Statera, MT26 Vancouver </a:t>
            </a:r>
            <a:endParaRPr lang="it-IT"/>
          </a:p>
        </p:txBody>
      </p:sp>
      <p:sp>
        <p:nvSpPr>
          <p:cNvPr id="26" name="Rettangolo 25"/>
          <p:cNvSpPr/>
          <p:nvPr/>
        </p:nvSpPr>
        <p:spPr>
          <a:xfrm>
            <a:off x="1308783" y="2866791"/>
            <a:ext cx="14542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>
                <a:solidFill>
                  <a:schemeClr val="tx2"/>
                </a:solidFill>
              </a:rPr>
              <a:t>MCQSXFP1</a:t>
            </a:r>
            <a:endParaRPr lang="it-IT" dirty="0">
              <a:solidFill>
                <a:schemeClr val="tx2"/>
              </a:solidFill>
            </a:endParaRPr>
          </a:p>
        </p:txBody>
      </p:sp>
      <p:sp>
        <p:nvSpPr>
          <p:cNvPr id="29" name="CasellaDiTesto 28"/>
          <p:cNvSpPr txBox="1"/>
          <p:nvPr/>
        </p:nvSpPr>
        <p:spPr>
          <a:xfrm>
            <a:off x="361452" y="1063611"/>
            <a:ext cx="487634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750" b="1" dirty="0">
                <a:solidFill>
                  <a:srgbClr val="1F497D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OD460</a:t>
            </a:r>
          </a:p>
        </p:txBody>
      </p:sp>
      <p:cxnSp>
        <p:nvCxnSpPr>
          <p:cNvPr id="34" name="Connettore 2 33"/>
          <p:cNvCxnSpPr/>
          <p:nvPr/>
        </p:nvCxnSpPr>
        <p:spPr>
          <a:xfrm>
            <a:off x="827487" y="1199850"/>
            <a:ext cx="149967" cy="107539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8" name="Gruppo 7">
            <a:extLst>
              <a:ext uri="{FF2B5EF4-FFF2-40B4-BE49-F238E27FC236}">
                <a16:creationId xmlns:a16="http://schemas.microsoft.com/office/drawing/2014/main" id="{6433EFED-595F-3A42-AD13-DF6BEB3EB76A}"/>
              </a:ext>
            </a:extLst>
          </p:cNvPr>
          <p:cNvGrpSpPr/>
          <p:nvPr/>
        </p:nvGrpSpPr>
        <p:grpSpPr>
          <a:xfrm>
            <a:off x="2881192" y="2756358"/>
            <a:ext cx="1657047" cy="1933033"/>
            <a:chOff x="2942941" y="2879499"/>
            <a:chExt cx="1657047" cy="1933033"/>
          </a:xfrm>
        </p:grpSpPr>
        <p:pic>
          <p:nvPicPr>
            <p:cNvPr id="66" name="Immagine 65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942941" y="2879499"/>
              <a:ext cx="1657047" cy="1592999"/>
            </a:xfrm>
            <a:prstGeom prst="rect">
              <a:avLst/>
            </a:prstGeom>
          </p:spPr>
        </p:pic>
        <p:sp>
          <p:nvSpPr>
            <p:cNvPr id="21" name="CasellaDiTesto 20"/>
            <p:cNvSpPr txBox="1"/>
            <p:nvPr/>
          </p:nvSpPr>
          <p:spPr>
            <a:xfrm>
              <a:off x="3557587" y="3371662"/>
              <a:ext cx="377026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500" dirty="0">
                  <a:solidFill>
                    <a:schemeClr val="tx2"/>
                  </a:solidFill>
                </a:rPr>
                <a:t>a</a:t>
              </a:r>
              <a:r>
                <a:rPr lang="it-IT" sz="1200" dirty="0">
                  <a:solidFill>
                    <a:schemeClr val="tx2"/>
                  </a:solidFill>
                </a:rPr>
                <a:t>5</a:t>
              </a:r>
            </a:p>
            <a:p>
              <a:r>
                <a:rPr lang="it-IT" sz="1500" dirty="0">
                  <a:solidFill>
                    <a:schemeClr val="tx2"/>
                  </a:solidFill>
                </a:rPr>
                <a:t>b</a:t>
              </a:r>
              <a:r>
                <a:rPr lang="it-IT" sz="1200" dirty="0">
                  <a:solidFill>
                    <a:schemeClr val="tx2"/>
                  </a:solidFill>
                </a:rPr>
                <a:t>5</a:t>
              </a:r>
            </a:p>
          </p:txBody>
        </p:sp>
        <p:sp>
          <p:nvSpPr>
            <p:cNvPr id="36" name="CasellaDiTesto 35"/>
            <p:cNvSpPr txBox="1"/>
            <p:nvPr/>
          </p:nvSpPr>
          <p:spPr>
            <a:xfrm>
              <a:off x="3001858" y="4111903"/>
              <a:ext cx="14884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b="1" dirty="0" err="1">
                  <a:solidFill>
                    <a:srgbClr val="00B050"/>
                  </a:solidFill>
                </a:rPr>
                <a:t>Tested</a:t>
              </a:r>
              <a:r>
                <a:rPr lang="it-IT" b="1" dirty="0">
                  <a:solidFill>
                    <a:srgbClr val="00B050"/>
                  </a:solidFill>
                </a:rPr>
                <a:t> 2018</a:t>
              </a:r>
            </a:p>
          </p:txBody>
        </p:sp>
        <p:sp>
          <p:nvSpPr>
            <p:cNvPr id="70" name="Rettangolo 69"/>
            <p:cNvSpPr/>
            <p:nvPr/>
          </p:nvSpPr>
          <p:spPr>
            <a:xfrm>
              <a:off x="3035788" y="4443200"/>
              <a:ext cx="128753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t-IT" dirty="0">
                  <a:solidFill>
                    <a:schemeClr val="tx2"/>
                  </a:solidFill>
                </a:rPr>
                <a:t>MCDXFP1</a:t>
              </a:r>
            </a:p>
          </p:txBody>
        </p:sp>
      </p:grpSp>
      <p:grpSp>
        <p:nvGrpSpPr>
          <p:cNvPr id="9" name="Gruppo 8">
            <a:extLst>
              <a:ext uri="{FF2B5EF4-FFF2-40B4-BE49-F238E27FC236}">
                <a16:creationId xmlns:a16="http://schemas.microsoft.com/office/drawing/2014/main" id="{68C64596-43DE-6C44-B6E6-33051A083436}"/>
              </a:ext>
            </a:extLst>
          </p:cNvPr>
          <p:cNvGrpSpPr/>
          <p:nvPr/>
        </p:nvGrpSpPr>
        <p:grpSpPr>
          <a:xfrm>
            <a:off x="4778862" y="2769080"/>
            <a:ext cx="1649556" cy="1939451"/>
            <a:chOff x="5148064" y="2882372"/>
            <a:chExt cx="1649556" cy="1939451"/>
          </a:xfrm>
        </p:grpSpPr>
        <p:pic>
          <p:nvPicPr>
            <p:cNvPr id="69" name="Immagine 68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148064" y="2882372"/>
              <a:ext cx="1649556" cy="1593000"/>
            </a:xfrm>
            <a:prstGeom prst="rect">
              <a:avLst/>
            </a:prstGeom>
          </p:spPr>
        </p:pic>
        <p:sp>
          <p:nvSpPr>
            <p:cNvPr id="22" name="CasellaDiTesto 21"/>
            <p:cNvSpPr txBox="1"/>
            <p:nvPr/>
          </p:nvSpPr>
          <p:spPr>
            <a:xfrm>
              <a:off x="5778277" y="3366153"/>
              <a:ext cx="377026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500" dirty="0">
                  <a:solidFill>
                    <a:schemeClr val="tx2"/>
                  </a:solidFill>
                </a:rPr>
                <a:t>a</a:t>
              </a:r>
              <a:r>
                <a:rPr lang="it-IT" sz="1200" dirty="0">
                  <a:solidFill>
                    <a:schemeClr val="tx2"/>
                  </a:solidFill>
                </a:rPr>
                <a:t>6</a:t>
              </a:r>
            </a:p>
            <a:p>
              <a:r>
                <a:rPr lang="it-IT" sz="1500" dirty="0">
                  <a:solidFill>
                    <a:schemeClr val="tx2"/>
                  </a:solidFill>
                </a:rPr>
                <a:t>b</a:t>
              </a:r>
              <a:r>
                <a:rPr lang="it-IT" sz="1200" dirty="0">
                  <a:solidFill>
                    <a:schemeClr val="tx2"/>
                  </a:solidFill>
                </a:rPr>
                <a:t>6</a:t>
              </a:r>
            </a:p>
          </p:txBody>
        </p:sp>
        <p:sp>
          <p:nvSpPr>
            <p:cNvPr id="41" name="CasellaDiTesto 40"/>
            <p:cNvSpPr txBox="1"/>
            <p:nvPr/>
          </p:nvSpPr>
          <p:spPr>
            <a:xfrm>
              <a:off x="5222548" y="4156787"/>
              <a:ext cx="14884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b="1" dirty="0" err="1">
                  <a:solidFill>
                    <a:srgbClr val="00B050"/>
                  </a:solidFill>
                </a:rPr>
                <a:t>Tested</a:t>
              </a:r>
              <a:r>
                <a:rPr lang="it-IT" b="1" dirty="0">
                  <a:solidFill>
                    <a:srgbClr val="00B050"/>
                  </a:solidFill>
                </a:rPr>
                <a:t> 2018</a:t>
              </a:r>
            </a:p>
          </p:txBody>
        </p:sp>
        <p:sp>
          <p:nvSpPr>
            <p:cNvPr id="75" name="Rettangolo 74"/>
            <p:cNvSpPr/>
            <p:nvPr/>
          </p:nvSpPr>
          <p:spPr>
            <a:xfrm>
              <a:off x="5341900" y="4452491"/>
              <a:ext cx="126188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t-IT" dirty="0">
                  <a:solidFill>
                    <a:schemeClr val="tx2"/>
                  </a:solidFill>
                </a:rPr>
                <a:t>MCTXFP1</a:t>
              </a:r>
            </a:p>
          </p:txBody>
        </p:sp>
      </p:grpSp>
      <p:sp>
        <p:nvSpPr>
          <p:cNvPr id="17" name="CasellaDiTesto 16"/>
          <p:cNvSpPr txBox="1"/>
          <p:nvPr/>
        </p:nvSpPr>
        <p:spPr>
          <a:xfrm>
            <a:off x="1783622" y="1631727"/>
            <a:ext cx="50456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500" dirty="0">
                <a:solidFill>
                  <a:schemeClr val="tx2"/>
                </a:solidFill>
              </a:rPr>
              <a:t>a</a:t>
            </a:r>
            <a:r>
              <a:rPr lang="it-IT" sz="1200" dirty="0">
                <a:solidFill>
                  <a:schemeClr val="tx2"/>
                </a:solidFill>
              </a:rPr>
              <a:t>2</a:t>
            </a:r>
          </a:p>
        </p:txBody>
      </p:sp>
      <p:grpSp>
        <p:nvGrpSpPr>
          <p:cNvPr id="7" name="Gruppo 6">
            <a:extLst>
              <a:ext uri="{FF2B5EF4-FFF2-40B4-BE49-F238E27FC236}">
                <a16:creationId xmlns:a16="http://schemas.microsoft.com/office/drawing/2014/main" id="{7EABD212-57B5-EF4C-9C26-EFB2FE3CE90C}"/>
              </a:ext>
            </a:extLst>
          </p:cNvPr>
          <p:cNvGrpSpPr/>
          <p:nvPr/>
        </p:nvGrpSpPr>
        <p:grpSpPr>
          <a:xfrm>
            <a:off x="3680238" y="604329"/>
            <a:ext cx="1771213" cy="1989100"/>
            <a:chOff x="3862139" y="855359"/>
            <a:chExt cx="1771213" cy="1989100"/>
          </a:xfrm>
        </p:grpSpPr>
        <p:pic>
          <p:nvPicPr>
            <p:cNvPr id="68" name="Immagine 67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028077" y="1226086"/>
              <a:ext cx="1605275" cy="1592999"/>
            </a:xfrm>
            <a:prstGeom prst="rect">
              <a:avLst/>
            </a:prstGeom>
          </p:spPr>
        </p:pic>
        <p:sp>
          <p:nvSpPr>
            <p:cNvPr id="19" name="CasellaDiTesto 18"/>
            <p:cNvSpPr txBox="1"/>
            <p:nvPr/>
          </p:nvSpPr>
          <p:spPr>
            <a:xfrm>
              <a:off x="4660181" y="1726636"/>
              <a:ext cx="377026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500" dirty="0">
                  <a:solidFill>
                    <a:schemeClr val="tx2"/>
                  </a:solidFill>
                </a:rPr>
                <a:t>a</a:t>
              </a:r>
              <a:r>
                <a:rPr lang="it-IT" sz="1200" dirty="0">
                  <a:solidFill>
                    <a:schemeClr val="tx2"/>
                  </a:solidFill>
                </a:rPr>
                <a:t>3</a:t>
              </a:r>
            </a:p>
            <a:p>
              <a:r>
                <a:rPr lang="it-IT" sz="1500" dirty="0">
                  <a:solidFill>
                    <a:schemeClr val="tx2"/>
                  </a:solidFill>
                </a:rPr>
                <a:t>b</a:t>
              </a:r>
              <a:r>
                <a:rPr lang="it-IT" sz="1200" dirty="0">
                  <a:solidFill>
                    <a:schemeClr val="tx2"/>
                  </a:solidFill>
                </a:rPr>
                <a:t>3</a:t>
              </a:r>
            </a:p>
          </p:txBody>
        </p:sp>
        <p:sp>
          <p:nvSpPr>
            <p:cNvPr id="38" name="CasellaDiTesto 37"/>
            <p:cNvSpPr txBox="1"/>
            <p:nvPr/>
          </p:nvSpPr>
          <p:spPr>
            <a:xfrm>
              <a:off x="4137042" y="2475127"/>
              <a:ext cx="14884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b="1" dirty="0" err="1">
                  <a:solidFill>
                    <a:srgbClr val="00B050"/>
                  </a:solidFill>
                </a:rPr>
                <a:t>Tested</a:t>
              </a:r>
              <a:r>
                <a:rPr lang="it-IT" b="1" dirty="0">
                  <a:solidFill>
                    <a:srgbClr val="00B050"/>
                  </a:solidFill>
                </a:rPr>
                <a:t> 2016</a:t>
              </a:r>
            </a:p>
          </p:txBody>
        </p:sp>
        <p:sp>
          <p:nvSpPr>
            <p:cNvPr id="77" name="Rettangolo 76"/>
            <p:cNvSpPr/>
            <p:nvPr/>
          </p:nvSpPr>
          <p:spPr>
            <a:xfrm>
              <a:off x="4173515" y="855359"/>
              <a:ext cx="127470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t-IT" dirty="0">
                  <a:solidFill>
                    <a:schemeClr val="tx2"/>
                  </a:solidFill>
                </a:rPr>
                <a:t>MCSXFP1</a:t>
              </a:r>
            </a:p>
          </p:txBody>
        </p:sp>
        <p:sp>
          <p:nvSpPr>
            <p:cNvPr id="79" name="CasellaDiTesto 78"/>
            <p:cNvSpPr txBox="1"/>
            <p:nvPr/>
          </p:nvSpPr>
          <p:spPr>
            <a:xfrm>
              <a:off x="3862139" y="1225278"/>
              <a:ext cx="487634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750" b="1">
                  <a:solidFill>
                    <a:srgbClr val="1F497D"/>
                  </a:solidFill>
                  <a:ea typeface="Verdana" panose="020B0604030504040204" pitchFamily="34" charset="0"/>
                  <a:cs typeface="Verdana" panose="020B0604030504040204" pitchFamily="34" charset="0"/>
                </a:rPr>
                <a:t>OD320</a:t>
              </a:r>
              <a:endParaRPr lang="it-IT" sz="750" b="1" dirty="0">
                <a:solidFill>
                  <a:srgbClr val="1F497D"/>
                </a:solidFill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cxnSp>
          <p:nvCxnSpPr>
            <p:cNvPr id="80" name="Connettore 2 79"/>
            <p:cNvCxnSpPr/>
            <p:nvPr/>
          </p:nvCxnSpPr>
          <p:spPr>
            <a:xfrm>
              <a:off x="4124365" y="1399614"/>
              <a:ext cx="149967" cy="107539"/>
            </a:xfrm>
            <a:prstGeom prst="straightConnector1">
              <a:avLst/>
            </a:prstGeom>
            <a:ln>
              <a:solidFill>
                <a:schemeClr val="tx2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grpSp>
        <p:nvGrpSpPr>
          <p:cNvPr id="6" name="Gruppo 5">
            <a:extLst>
              <a:ext uri="{FF2B5EF4-FFF2-40B4-BE49-F238E27FC236}">
                <a16:creationId xmlns:a16="http://schemas.microsoft.com/office/drawing/2014/main" id="{3BAE84B3-A2B6-D746-B4F7-0B68A8E1C14A}"/>
              </a:ext>
            </a:extLst>
          </p:cNvPr>
          <p:cNvGrpSpPr/>
          <p:nvPr/>
        </p:nvGrpSpPr>
        <p:grpSpPr>
          <a:xfrm>
            <a:off x="5970881" y="639667"/>
            <a:ext cx="1576605" cy="1971629"/>
            <a:chOff x="6844133" y="892558"/>
            <a:chExt cx="1576605" cy="1971629"/>
          </a:xfrm>
        </p:grpSpPr>
        <p:pic>
          <p:nvPicPr>
            <p:cNvPr id="67" name="Immagine 66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844133" y="1263283"/>
              <a:ext cx="1576605" cy="1593000"/>
            </a:xfrm>
            <a:prstGeom prst="rect">
              <a:avLst/>
            </a:prstGeom>
          </p:spPr>
        </p:pic>
        <p:sp>
          <p:nvSpPr>
            <p:cNvPr id="20" name="CasellaDiTesto 19"/>
            <p:cNvSpPr txBox="1"/>
            <p:nvPr/>
          </p:nvSpPr>
          <p:spPr>
            <a:xfrm>
              <a:off x="7462199" y="1753005"/>
              <a:ext cx="377026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500" dirty="0">
                  <a:solidFill>
                    <a:schemeClr val="tx2"/>
                  </a:solidFill>
                </a:rPr>
                <a:t>a</a:t>
              </a:r>
              <a:r>
                <a:rPr lang="it-IT" sz="1200" dirty="0">
                  <a:solidFill>
                    <a:schemeClr val="tx2"/>
                  </a:solidFill>
                </a:rPr>
                <a:t>4</a:t>
              </a:r>
            </a:p>
            <a:p>
              <a:r>
                <a:rPr lang="it-IT" sz="1500" dirty="0">
                  <a:solidFill>
                    <a:schemeClr val="tx2"/>
                  </a:solidFill>
                </a:rPr>
                <a:t>b</a:t>
              </a:r>
              <a:r>
                <a:rPr lang="it-IT" sz="1200" dirty="0">
                  <a:solidFill>
                    <a:schemeClr val="tx2"/>
                  </a:solidFill>
                </a:rPr>
                <a:t>4</a:t>
              </a:r>
            </a:p>
          </p:txBody>
        </p:sp>
        <p:sp>
          <p:nvSpPr>
            <p:cNvPr id="76" name="Rettangolo 75"/>
            <p:cNvSpPr/>
            <p:nvPr/>
          </p:nvSpPr>
          <p:spPr>
            <a:xfrm>
              <a:off x="7000534" y="892558"/>
              <a:ext cx="130035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t-IT" dirty="0">
                  <a:solidFill>
                    <a:schemeClr val="tx2"/>
                  </a:solidFill>
                </a:rPr>
                <a:t>MCOXFP1</a:t>
              </a:r>
            </a:p>
          </p:txBody>
        </p:sp>
        <p:sp>
          <p:nvSpPr>
            <p:cNvPr id="30" name="CasellaDiTesto 29"/>
            <p:cNvSpPr txBox="1"/>
            <p:nvPr/>
          </p:nvSpPr>
          <p:spPr>
            <a:xfrm>
              <a:off x="6844133" y="2494855"/>
              <a:ext cx="14884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b="1" dirty="0" err="1">
                  <a:solidFill>
                    <a:srgbClr val="00B050"/>
                  </a:solidFill>
                </a:rPr>
                <a:t>Tested</a:t>
              </a:r>
              <a:r>
                <a:rPr lang="it-IT" b="1" dirty="0">
                  <a:solidFill>
                    <a:srgbClr val="00B050"/>
                  </a:solidFill>
                </a:rPr>
                <a:t> 2017</a:t>
              </a:r>
            </a:p>
          </p:txBody>
        </p:sp>
      </p:grpSp>
      <p:sp>
        <p:nvSpPr>
          <p:cNvPr id="32" name="CasellaDiTesto 31"/>
          <p:cNvSpPr txBox="1"/>
          <p:nvPr/>
        </p:nvSpPr>
        <p:spPr>
          <a:xfrm>
            <a:off x="1315194" y="2490029"/>
            <a:ext cx="1441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err="1">
                <a:solidFill>
                  <a:srgbClr val="00B050"/>
                </a:solidFill>
              </a:rPr>
              <a:t>tested</a:t>
            </a:r>
            <a:r>
              <a:rPr lang="it-IT" b="1" dirty="0">
                <a:solidFill>
                  <a:srgbClr val="00B050"/>
                </a:solidFill>
              </a:rPr>
              <a:t> 2019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13546F56-82A4-3B4C-9AB0-572B65729B5E}"/>
              </a:ext>
            </a:extLst>
          </p:cNvPr>
          <p:cNvSpPr txBox="1"/>
          <p:nvPr/>
        </p:nvSpPr>
        <p:spPr>
          <a:xfrm>
            <a:off x="148208" y="3435812"/>
            <a:ext cx="260840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solidFill>
                  <a:schemeClr val="tx2"/>
                </a:solidFill>
              </a:rPr>
              <a:t>design </a:t>
            </a:r>
            <a:r>
              <a:rPr lang="it-IT" dirty="0" err="1">
                <a:solidFill>
                  <a:schemeClr val="tx2"/>
                </a:solidFill>
              </a:rPr>
              <a:t>construction</a:t>
            </a:r>
            <a:r>
              <a:rPr lang="it-IT" dirty="0">
                <a:solidFill>
                  <a:schemeClr val="tx2"/>
                </a:solidFill>
              </a:rPr>
              <a:t> test</a:t>
            </a:r>
          </a:p>
          <a:p>
            <a:r>
              <a:rPr lang="it-IT" dirty="0">
                <a:solidFill>
                  <a:schemeClr val="tx2"/>
                </a:solidFill>
              </a:rPr>
              <a:t>5 </a:t>
            </a:r>
            <a:r>
              <a:rPr lang="it-IT" dirty="0" err="1">
                <a:solidFill>
                  <a:schemeClr val="tx2"/>
                </a:solidFill>
              </a:rPr>
              <a:t>protoptypes</a:t>
            </a:r>
            <a:endParaRPr lang="it-IT" dirty="0">
              <a:solidFill>
                <a:schemeClr val="tx2"/>
              </a:solidFill>
            </a:endParaRPr>
          </a:p>
          <a:p>
            <a:r>
              <a:rPr lang="it-IT" dirty="0">
                <a:solidFill>
                  <a:schemeClr val="tx2"/>
                </a:solidFill>
              </a:rPr>
              <a:t>54 </a:t>
            </a:r>
            <a:r>
              <a:rPr lang="it-IT" dirty="0" err="1">
                <a:solidFill>
                  <a:schemeClr val="tx2"/>
                </a:solidFill>
              </a:rPr>
              <a:t>series</a:t>
            </a:r>
            <a:r>
              <a:rPr lang="it-IT" dirty="0">
                <a:solidFill>
                  <a:schemeClr val="tx2"/>
                </a:solidFill>
              </a:rPr>
              <a:t> </a:t>
            </a:r>
            <a:r>
              <a:rPr lang="it-IT" dirty="0" err="1">
                <a:solidFill>
                  <a:schemeClr val="tx2"/>
                </a:solidFill>
              </a:rPr>
              <a:t>magnets</a:t>
            </a:r>
            <a:endParaRPr lang="it-IT" dirty="0">
              <a:solidFill>
                <a:schemeClr val="tx2"/>
              </a:solidFill>
            </a:endParaRPr>
          </a:p>
        </p:txBody>
      </p:sp>
      <p:pic>
        <p:nvPicPr>
          <p:cNvPr id="39" name="Immagine 38">
            <a:extLst>
              <a:ext uri="{FF2B5EF4-FFF2-40B4-BE49-F238E27FC236}">
                <a16:creationId xmlns:a16="http://schemas.microsoft.com/office/drawing/2014/main" id="{9693A207-F98B-ED40-931A-1E075802E735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94910" y="2953123"/>
            <a:ext cx="2091890" cy="1432284"/>
          </a:xfrm>
          <a:prstGeom prst="rect">
            <a:avLst/>
          </a:prstGeom>
        </p:spPr>
      </p:pic>
      <p:sp>
        <p:nvSpPr>
          <p:cNvPr id="42" name="Rettangolo 41">
            <a:extLst>
              <a:ext uri="{FF2B5EF4-FFF2-40B4-BE49-F238E27FC236}">
                <a16:creationId xmlns:a16="http://schemas.microsoft.com/office/drawing/2014/main" id="{CD118A07-DA51-E646-A364-1A57AEC8007C}"/>
              </a:ext>
            </a:extLst>
          </p:cNvPr>
          <p:cNvSpPr/>
          <p:nvPr/>
        </p:nvSpPr>
        <p:spPr>
          <a:xfrm>
            <a:off x="6425210" y="2629092"/>
            <a:ext cx="262159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000" dirty="0">
                <a:solidFill>
                  <a:schemeClr val="tx2"/>
                </a:solidFill>
              </a:rPr>
              <a:t>MgB</a:t>
            </a:r>
            <a:r>
              <a:rPr lang="it-IT" sz="2000" baseline="-25000" dirty="0">
                <a:solidFill>
                  <a:schemeClr val="tx2"/>
                </a:solidFill>
              </a:rPr>
              <a:t>2 </a:t>
            </a:r>
            <a:r>
              <a:rPr lang="it-IT" sz="2000" dirty="0" err="1">
                <a:solidFill>
                  <a:schemeClr val="tx2"/>
                </a:solidFill>
              </a:rPr>
              <a:t>demonstrator</a:t>
            </a:r>
            <a:endParaRPr lang="it-IT" sz="2000" dirty="0">
              <a:solidFill>
                <a:schemeClr val="tx2"/>
              </a:solidFill>
            </a:endParaRP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F0856B55-7B25-B649-B372-5F3119E58BF2}"/>
              </a:ext>
            </a:extLst>
          </p:cNvPr>
          <p:cNvSpPr/>
          <p:nvPr/>
        </p:nvSpPr>
        <p:spPr>
          <a:xfrm>
            <a:off x="6473074" y="4276918"/>
            <a:ext cx="20024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>
                <a:solidFill>
                  <a:schemeClr val="tx2"/>
                </a:solidFill>
              </a:rPr>
              <a:t>S. Mariotto</a:t>
            </a:r>
          </a:p>
          <a:p>
            <a:r>
              <a:rPr lang="it-IT" dirty="0">
                <a:solidFill>
                  <a:schemeClr val="tx2"/>
                </a:solidFill>
              </a:rPr>
              <a:t>Tue-Af-Po2.18-06 </a:t>
            </a:r>
          </a:p>
        </p:txBody>
      </p:sp>
    </p:spTree>
    <p:extLst>
      <p:ext uri="{BB962C8B-B14F-4D97-AF65-F5344CB8AC3E}">
        <p14:creationId xmlns:p14="http://schemas.microsoft.com/office/powerpoint/2010/main" val="2512898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SUPERFERRIC</a:t>
            </a:r>
            <a:r>
              <a:rPr lang="it-IT" dirty="0"/>
              <a:t> DESIGN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67544" y="941374"/>
            <a:ext cx="5976664" cy="244281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it-IT" sz="2400" dirty="0" err="1">
                <a:solidFill>
                  <a:srgbClr val="005F8C"/>
                </a:solidFill>
              </a:rPr>
              <a:t>NbTi</a:t>
            </a:r>
            <a:r>
              <a:rPr lang="it-IT" sz="2400" dirty="0">
                <a:solidFill>
                  <a:srgbClr val="005F8C"/>
                </a:solidFill>
              </a:rPr>
              <a:t> </a:t>
            </a:r>
            <a:r>
              <a:rPr lang="it-IT" sz="2400" dirty="0" err="1">
                <a:solidFill>
                  <a:srgbClr val="005F8C"/>
                </a:solidFill>
              </a:rPr>
              <a:t>superconding</a:t>
            </a:r>
            <a:r>
              <a:rPr lang="it-IT" sz="2400" dirty="0">
                <a:solidFill>
                  <a:srgbClr val="005F8C"/>
                </a:solidFill>
              </a:rPr>
              <a:t> coils</a:t>
            </a:r>
          </a:p>
          <a:p>
            <a:pPr marL="285750" indent="-285750"/>
            <a:r>
              <a:rPr lang="it-IT" sz="1800" dirty="0">
                <a:solidFill>
                  <a:srgbClr val="005F8C"/>
                </a:solidFill>
              </a:rPr>
              <a:t>Racetrack</a:t>
            </a:r>
          </a:p>
          <a:p>
            <a:pPr marL="285750" indent="-285750"/>
            <a:r>
              <a:rPr lang="it-IT" sz="1800" dirty="0" err="1">
                <a:solidFill>
                  <a:srgbClr val="005F8C"/>
                </a:solidFill>
              </a:rPr>
              <a:t>Insulation</a:t>
            </a:r>
            <a:r>
              <a:rPr lang="it-IT" sz="1800" dirty="0">
                <a:solidFill>
                  <a:srgbClr val="005F8C"/>
                </a:solidFill>
              </a:rPr>
              <a:t> by S2 </a:t>
            </a:r>
            <a:r>
              <a:rPr lang="it-IT" sz="1800" dirty="0" err="1">
                <a:solidFill>
                  <a:srgbClr val="005F8C"/>
                </a:solidFill>
              </a:rPr>
              <a:t>glass</a:t>
            </a:r>
            <a:r>
              <a:rPr lang="it-IT" sz="1800" dirty="0">
                <a:solidFill>
                  <a:srgbClr val="005F8C"/>
                </a:solidFill>
              </a:rPr>
              <a:t> </a:t>
            </a:r>
            <a:r>
              <a:rPr lang="it-IT" sz="1800" dirty="0" err="1">
                <a:solidFill>
                  <a:srgbClr val="005F8C"/>
                </a:solidFill>
              </a:rPr>
              <a:t>reinforced</a:t>
            </a:r>
            <a:r>
              <a:rPr lang="it-IT" sz="1800" dirty="0">
                <a:solidFill>
                  <a:srgbClr val="005F8C"/>
                </a:solidFill>
              </a:rPr>
              <a:t> </a:t>
            </a:r>
            <a:r>
              <a:rPr lang="it-IT" sz="1800" dirty="0" err="1">
                <a:solidFill>
                  <a:srgbClr val="005F8C"/>
                </a:solidFill>
              </a:rPr>
              <a:t>material</a:t>
            </a:r>
            <a:endParaRPr lang="it-IT" sz="1800" dirty="0">
              <a:solidFill>
                <a:srgbClr val="005F8C"/>
              </a:solidFill>
            </a:endParaRPr>
          </a:p>
          <a:p>
            <a:pPr marL="0" indent="0">
              <a:buNone/>
            </a:pPr>
            <a:r>
              <a:rPr lang="it-IT" sz="2400" dirty="0" err="1">
                <a:solidFill>
                  <a:srgbClr val="005F8C"/>
                </a:solidFill>
              </a:rPr>
              <a:t>Superferric</a:t>
            </a:r>
            <a:r>
              <a:rPr lang="it-IT" sz="2400" dirty="0">
                <a:solidFill>
                  <a:srgbClr val="005F8C"/>
                </a:solidFill>
              </a:rPr>
              <a:t> design </a:t>
            </a:r>
          </a:p>
          <a:p>
            <a:pPr marL="285750" indent="-285750"/>
            <a:r>
              <a:rPr lang="it-IT" sz="1800" dirty="0">
                <a:solidFill>
                  <a:srgbClr val="005F8C"/>
                </a:solidFill>
              </a:rPr>
              <a:t>Compact and modular</a:t>
            </a:r>
          </a:p>
          <a:p>
            <a:pPr marL="285750" indent="-285750"/>
            <a:r>
              <a:rPr lang="it-IT" sz="1800" dirty="0">
                <a:solidFill>
                  <a:srgbClr val="005F8C"/>
                </a:solidFill>
              </a:rPr>
              <a:t>Strong </a:t>
            </a:r>
            <a:r>
              <a:rPr lang="it-IT" sz="1800" dirty="0" err="1">
                <a:solidFill>
                  <a:srgbClr val="005F8C"/>
                </a:solidFill>
              </a:rPr>
              <a:t>contribution</a:t>
            </a:r>
            <a:r>
              <a:rPr lang="it-IT" sz="1800" dirty="0">
                <a:solidFill>
                  <a:srgbClr val="005F8C"/>
                </a:solidFill>
              </a:rPr>
              <a:t> of the </a:t>
            </a:r>
            <a:r>
              <a:rPr lang="it-IT" sz="1800" dirty="0" err="1">
                <a:solidFill>
                  <a:srgbClr val="005F8C"/>
                </a:solidFill>
              </a:rPr>
              <a:t>iron</a:t>
            </a:r>
            <a:r>
              <a:rPr lang="it-IT" sz="1800" dirty="0">
                <a:solidFill>
                  <a:srgbClr val="005F8C"/>
                </a:solidFill>
              </a:rPr>
              <a:t> </a:t>
            </a:r>
            <a:r>
              <a:rPr lang="it-IT" sz="1800" dirty="0" err="1">
                <a:solidFill>
                  <a:srgbClr val="005F8C"/>
                </a:solidFill>
              </a:rPr>
              <a:t>poles</a:t>
            </a:r>
            <a:endParaRPr lang="it-IT" sz="1800" dirty="0">
              <a:solidFill>
                <a:srgbClr val="005F8C"/>
              </a:solidFill>
            </a:endParaRPr>
          </a:p>
          <a:p>
            <a:pPr marL="285750" indent="-285750"/>
            <a:r>
              <a:rPr lang="it-IT" sz="1800" dirty="0">
                <a:solidFill>
                  <a:srgbClr val="005F8C"/>
                </a:solidFill>
              </a:rPr>
              <a:t>Field </a:t>
            </a:r>
            <a:r>
              <a:rPr lang="it-IT" sz="1800" dirty="0" err="1">
                <a:solidFill>
                  <a:srgbClr val="005F8C"/>
                </a:solidFill>
              </a:rPr>
              <a:t>quality</a:t>
            </a:r>
            <a:r>
              <a:rPr lang="it-IT" sz="1800" dirty="0">
                <a:solidFill>
                  <a:srgbClr val="005F8C"/>
                </a:solidFill>
              </a:rPr>
              <a:t> </a:t>
            </a:r>
            <a:r>
              <a:rPr lang="it-IT" sz="1800" dirty="0" err="1">
                <a:solidFill>
                  <a:srgbClr val="005F8C"/>
                </a:solidFill>
              </a:rPr>
              <a:t>influenced</a:t>
            </a:r>
            <a:r>
              <a:rPr lang="it-IT" sz="1800" dirty="0">
                <a:solidFill>
                  <a:srgbClr val="005F8C"/>
                </a:solidFill>
              </a:rPr>
              <a:t> by the </a:t>
            </a:r>
            <a:r>
              <a:rPr lang="it-IT" sz="1800" dirty="0" err="1">
                <a:solidFill>
                  <a:srgbClr val="005F8C"/>
                </a:solidFill>
              </a:rPr>
              <a:t>shape</a:t>
            </a:r>
            <a:r>
              <a:rPr lang="it-IT" sz="1800" dirty="0">
                <a:solidFill>
                  <a:srgbClr val="005F8C"/>
                </a:solidFill>
              </a:rPr>
              <a:t> of the </a:t>
            </a:r>
            <a:r>
              <a:rPr lang="it-IT" sz="1800" dirty="0" err="1">
                <a:solidFill>
                  <a:srgbClr val="005F8C"/>
                </a:solidFill>
              </a:rPr>
              <a:t>poles</a:t>
            </a:r>
            <a:endParaRPr lang="it-IT" sz="1800" dirty="0">
              <a:solidFill>
                <a:srgbClr val="005F8C"/>
              </a:solidFill>
            </a:endParaRPr>
          </a:p>
          <a:p>
            <a:pPr marL="285750" indent="-285750"/>
            <a:endParaRPr lang="it-IT" sz="1800" dirty="0">
              <a:solidFill>
                <a:srgbClr val="005F8C"/>
              </a:solidFill>
            </a:endParaRPr>
          </a:p>
          <a:p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M. Statera, MT26 Vancouver </a:t>
            </a:r>
            <a:endParaRPr lang="en-GB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graphicFrame>
        <p:nvGraphicFramePr>
          <p:cNvPr id="8" name="Tabel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492250"/>
              </p:ext>
            </p:extLst>
          </p:nvPr>
        </p:nvGraphicFramePr>
        <p:xfrm>
          <a:off x="6242511" y="1851670"/>
          <a:ext cx="2804289" cy="20833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60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10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760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010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74567">
                <a:tc>
                  <a:txBody>
                    <a:bodyPr/>
                    <a:lstStyle/>
                    <a:p>
                      <a:r>
                        <a:rPr lang="it-IT" sz="1200" dirty="0" err="1"/>
                        <a:t>magnet</a:t>
                      </a:r>
                      <a:endParaRPr lang="it-IT" sz="12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err="1"/>
                        <a:t>Ic</a:t>
                      </a:r>
                      <a:r>
                        <a:rPr lang="it-IT" sz="1200" dirty="0"/>
                        <a:t> </a:t>
                      </a:r>
                    </a:p>
                    <a:p>
                      <a:pPr algn="ctr"/>
                      <a:r>
                        <a:rPr lang="it-IT" sz="1200" dirty="0"/>
                        <a:t>@ 4.2 K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it-IT" sz="1200" dirty="0" err="1"/>
                        <a:t>Margin</a:t>
                      </a:r>
                      <a:r>
                        <a:rPr lang="it-IT" sz="1200" dirty="0"/>
                        <a:t> @4.2 K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it-IT" sz="1200" dirty="0" err="1"/>
                        <a:t>Margin</a:t>
                      </a:r>
                      <a:r>
                        <a:rPr lang="it-IT" sz="1200" dirty="0"/>
                        <a:t> @1.9K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r>
                        <a:rPr lang="it-IT" sz="1200" dirty="0"/>
                        <a:t>4P </a:t>
                      </a:r>
                      <a:r>
                        <a:rPr lang="it-IT" sz="1200" dirty="0" err="1"/>
                        <a:t>S</a:t>
                      </a:r>
                      <a:endParaRPr lang="it-IT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it-IT" sz="1200" b="0" dirty="0"/>
                        <a:t>315.5 A</a:t>
                      </a:r>
                      <a:endParaRPr lang="it-IT" sz="12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it-IT" sz="1200" dirty="0"/>
                        <a:t>42.3 %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it-IT" sz="1200" baseline="0" dirty="0"/>
                        <a:t>57.1 %</a:t>
                      </a:r>
                      <a:endParaRPr lang="it-IT" sz="12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r>
                        <a:rPr lang="it-IT" sz="1200" dirty="0"/>
                        <a:t>6P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l" defTabSz="4571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/>
                        <a:t>225.5 A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it-IT" sz="1200" dirty="0"/>
                        <a:t>53.4 %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it-IT" sz="1200" dirty="0"/>
                        <a:t>&gt;60 %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r>
                        <a:rPr lang="it-IT" sz="1200" dirty="0"/>
                        <a:t>8P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it-IT" sz="1200" dirty="0"/>
                        <a:t>230.2 A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it-IT" sz="1200" dirty="0"/>
                        <a:t>54.4 %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l" defTabSz="4571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/>
                        <a:t>&gt;60 %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r>
                        <a:rPr lang="it-IT" sz="1200" dirty="0"/>
                        <a:t>10P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it-IT" sz="1200" dirty="0"/>
                        <a:t>255.7 A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it-IT" sz="1200" dirty="0"/>
                        <a:t>58.9 %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l" defTabSz="4571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/>
                        <a:t>&gt;60 %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r>
                        <a:rPr lang="it-IT" sz="1200" dirty="0"/>
                        <a:t>12P </a:t>
                      </a:r>
                      <a:r>
                        <a:rPr lang="it-IT" sz="1200" dirty="0" err="1"/>
                        <a:t>N</a:t>
                      </a:r>
                      <a:endParaRPr lang="it-IT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it-IT" sz="1200" dirty="0"/>
                        <a:t>232.6 A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it-IT" sz="1200" dirty="0"/>
                        <a:t>54.9</a:t>
                      </a:r>
                      <a:r>
                        <a:rPr lang="it-IT" sz="1200" baseline="0" dirty="0"/>
                        <a:t> %</a:t>
                      </a:r>
                      <a:endParaRPr lang="it-IT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l" defTabSz="4571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/>
                        <a:t>&gt;60 %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r>
                        <a:rPr lang="it-IT" sz="1200" dirty="0"/>
                        <a:t>12P</a:t>
                      </a:r>
                      <a:r>
                        <a:rPr lang="it-IT" sz="1200" baseline="0" dirty="0"/>
                        <a:t> </a:t>
                      </a:r>
                      <a:r>
                        <a:rPr lang="it-IT" sz="1200" baseline="0" dirty="0" err="1"/>
                        <a:t>S</a:t>
                      </a:r>
                      <a:endParaRPr lang="it-IT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it-IT" sz="1200" dirty="0"/>
                        <a:t>230.2 A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it-IT" sz="1200" dirty="0"/>
                        <a:t>54.4 %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l" defTabSz="4571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/>
                        <a:t>&gt;60 %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0" name="Rettangolo 9"/>
          <p:cNvSpPr/>
          <p:nvPr/>
        </p:nvSpPr>
        <p:spPr>
          <a:xfrm>
            <a:off x="5568580" y="3900210"/>
            <a:ext cx="4572000" cy="99104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defTabSz="342892">
              <a:spcBef>
                <a:spcPct val="20000"/>
              </a:spcBef>
              <a:buClr>
                <a:srgbClr val="FB963C"/>
              </a:buClr>
            </a:pPr>
            <a:r>
              <a:rPr lang="it-IT" sz="2000" dirty="0" err="1">
                <a:solidFill>
                  <a:srgbClr val="005F8C"/>
                </a:solidFill>
              </a:rPr>
              <a:t>Quench</a:t>
            </a:r>
            <a:r>
              <a:rPr lang="it-IT" sz="2000" dirty="0">
                <a:solidFill>
                  <a:srgbClr val="005F8C"/>
                </a:solidFill>
              </a:rPr>
              <a:t> </a:t>
            </a:r>
            <a:r>
              <a:rPr lang="it-IT" sz="2000" dirty="0" err="1">
                <a:solidFill>
                  <a:srgbClr val="005F8C"/>
                </a:solidFill>
              </a:rPr>
              <a:t>protection</a:t>
            </a:r>
            <a:endParaRPr lang="it-IT" sz="2000" dirty="0">
              <a:solidFill>
                <a:srgbClr val="005F8C"/>
              </a:solidFill>
            </a:endParaRPr>
          </a:p>
          <a:p>
            <a:pPr marL="128581" indent="-285750" defTabSz="342892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it-IT" sz="1600" dirty="0">
                <a:solidFill>
                  <a:srgbClr val="005F8C"/>
                </a:solidFill>
              </a:rPr>
              <a:t>No </a:t>
            </a:r>
            <a:r>
              <a:rPr lang="it-IT" sz="1600" dirty="0" err="1">
                <a:solidFill>
                  <a:srgbClr val="005F8C"/>
                </a:solidFill>
              </a:rPr>
              <a:t>energy</a:t>
            </a:r>
            <a:r>
              <a:rPr lang="it-IT" sz="1600" dirty="0">
                <a:solidFill>
                  <a:srgbClr val="005F8C"/>
                </a:solidFill>
              </a:rPr>
              <a:t> </a:t>
            </a:r>
            <a:r>
              <a:rPr lang="it-IT" sz="1600" dirty="0" err="1">
                <a:solidFill>
                  <a:srgbClr val="005F8C"/>
                </a:solidFill>
              </a:rPr>
              <a:t>extraction</a:t>
            </a:r>
            <a:r>
              <a:rPr lang="it-IT" sz="1600" dirty="0">
                <a:solidFill>
                  <a:srgbClr val="005F8C"/>
                </a:solidFill>
              </a:rPr>
              <a:t> (</a:t>
            </a:r>
            <a:r>
              <a:rPr lang="it-IT" sz="1600" dirty="0" err="1">
                <a:solidFill>
                  <a:srgbClr val="005F8C"/>
                </a:solidFill>
              </a:rPr>
              <a:t>but</a:t>
            </a:r>
            <a:r>
              <a:rPr lang="it-IT" sz="1600" dirty="0">
                <a:solidFill>
                  <a:srgbClr val="005F8C"/>
                </a:solidFill>
              </a:rPr>
              <a:t> 4P)</a:t>
            </a:r>
          </a:p>
          <a:p>
            <a:pPr marL="128581" indent="-285750" defTabSz="342892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it-IT" sz="1600" dirty="0">
                <a:solidFill>
                  <a:srgbClr val="005F8C"/>
                </a:solidFill>
              </a:rPr>
              <a:t>60% </a:t>
            </a:r>
            <a:r>
              <a:rPr lang="it-IT" sz="1600" dirty="0" err="1">
                <a:solidFill>
                  <a:srgbClr val="005F8C"/>
                </a:solidFill>
              </a:rPr>
              <a:t>margin</a:t>
            </a:r>
            <a:r>
              <a:rPr lang="it-IT" sz="1600" dirty="0">
                <a:solidFill>
                  <a:srgbClr val="005F8C"/>
                </a:solidFill>
              </a:rPr>
              <a:t> @ 1.9 K</a:t>
            </a:r>
          </a:p>
        </p:txBody>
      </p:sp>
      <p:grpSp>
        <p:nvGrpSpPr>
          <p:cNvPr id="15" name="Gruppo 14"/>
          <p:cNvGrpSpPr/>
          <p:nvPr/>
        </p:nvGrpSpPr>
        <p:grpSpPr>
          <a:xfrm>
            <a:off x="5364088" y="627534"/>
            <a:ext cx="3574277" cy="1199698"/>
            <a:chOff x="5537504" y="663486"/>
            <a:chExt cx="3574277" cy="1199698"/>
          </a:xfrm>
        </p:grpSpPr>
        <p:sp>
          <p:nvSpPr>
            <p:cNvPr id="6" name="CasellaDiTesto 5"/>
            <p:cNvSpPr txBox="1"/>
            <p:nvPr/>
          </p:nvSpPr>
          <p:spPr>
            <a:xfrm>
              <a:off x="5918106" y="725181"/>
              <a:ext cx="3193675" cy="1077218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charset="0"/>
                <a:buChar char="•"/>
              </a:pPr>
              <a:r>
                <a:rPr lang="it-IT" sz="1600" dirty="0" err="1">
                  <a:solidFill>
                    <a:schemeClr val="tx2"/>
                  </a:solidFill>
                </a:rPr>
                <a:t>Longitudinal</a:t>
              </a:r>
              <a:r>
                <a:rPr lang="it-IT" sz="1600" dirty="0">
                  <a:solidFill>
                    <a:schemeClr val="tx2"/>
                  </a:solidFill>
                </a:rPr>
                <a:t> </a:t>
              </a:r>
              <a:r>
                <a:rPr lang="it-IT" sz="1600" dirty="0" err="1">
                  <a:solidFill>
                    <a:schemeClr val="tx2"/>
                  </a:solidFill>
                </a:rPr>
                <a:t>dimension</a:t>
              </a:r>
              <a:endParaRPr lang="it-IT" sz="1600" dirty="0">
                <a:solidFill>
                  <a:schemeClr val="tx2"/>
                </a:solidFill>
              </a:endParaRPr>
            </a:p>
            <a:p>
              <a:pPr marL="285750" indent="-285750">
                <a:buFont typeface="Arial" charset="0"/>
                <a:buChar char="•"/>
              </a:pPr>
              <a:r>
                <a:rPr lang="it-IT" sz="1600" dirty="0" err="1">
                  <a:solidFill>
                    <a:schemeClr val="tx2"/>
                  </a:solidFill>
                </a:rPr>
                <a:t>Quench</a:t>
              </a:r>
              <a:r>
                <a:rPr lang="it-IT" sz="1600" dirty="0">
                  <a:solidFill>
                    <a:schemeClr val="tx2"/>
                  </a:solidFill>
                </a:rPr>
                <a:t> </a:t>
              </a:r>
              <a:r>
                <a:rPr lang="it-IT" sz="1600" dirty="0" err="1">
                  <a:solidFill>
                    <a:schemeClr val="tx2"/>
                  </a:solidFill>
                </a:rPr>
                <a:t>protection</a:t>
              </a:r>
              <a:endParaRPr lang="it-IT" sz="1600" dirty="0">
                <a:solidFill>
                  <a:schemeClr val="tx2"/>
                </a:solidFill>
              </a:endParaRPr>
            </a:p>
            <a:p>
              <a:pPr marL="285750" indent="-285750">
                <a:buFont typeface="Arial" charset="0"/>
                <a:buChar char="•"/>
              </a:pPr>
              <a:r>
                <a:rPr lang="it-IT" sz="1600" dirty="0">
                  <a:solidFill>
                    <a:schemeClr val="tx2"/>
                  </a:solidFill>
                </a:rPr>
                <a:t>Small </a:t>
              </a:r>
              <a:r>
                <a:rPr lang="it-IT" sz="1600" dirty="0" err="1">
                  <a:solidFill>
                    <a:schemeClr val="tx2"/>
                  </a:solidFill>
                </a:rPr>
                <a:t>dimension</a:t>
              </a:r>
              <a:r>
                <a:rPr lang="it-IT" sz="1600" dirty="0">
                  <a:solidFill>
                    <a:schemeClr val="tx2"/>
                  </a:solidFill>
                </a:rPr>
                <a:t>: 84kN </a:t>
              </a:r>
              <a:r>
                <a:rPr lang="it-IT" sz="1600" dirty="0" err="1">
                  <a:solidFill>
                    <a:schemeClr val="tx2"/>
                  </a:solidFill>
                </a:rPr>
                <a:t>series</a:t>
              </a:r>
              <a:r>
                <a:rPr lang="it-IT" sz="1600" dirty="0">
                  <a:solidFill>
                    <a:schemeClr val="tx2"/>
                  </a:solidFill>
                </a:rPr>
                <a:t> production (6 </a:t>
              </a:r>
              <a:r>
                <a:rPr lang="it-IT" sz="1600" dirty="0" err="1">
                  <a:solidFill>
                    <a:schemeClr val="tx2"/>
                  </a:solidFill>
                </a:rPr>
                <a:t>magnets</a:t>
              </a:r>
              <a:r>
                <a:rPr lang="it-IT" sz="1600" dirty="0">
                  <a:solidFill>
                    <a:schemeClr val="tx2"/>
                  </a:solidFill>
                </a:rPr>
                <a:t>)</a:t>
              </a:r>
            </a:p>
          </p:txBody>
        </p:sp>
        <p:sp>
          <p:nvSpPr>
            <p:cNvPr id="11" name="CasellaDiTesto 10"/>
            <p:cNvSpPr txBox="1"/>
            <p:nvPr/>
          </p:nvSpPr>
          <p:spPr>
            <a:xfrm rot="16200000">
              <a:off x="5144348" y="1088301"/>
              <a:ext cx="1188184" cy="338554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it-IT" sz="1600" dirty="0" err="1">
                  <a:solidFill>
                    <a:schemeClr val="tx2"/>
                  </a:solidFill>
                </a:rPr>
                <a:t>constraints</a:t>
              </a:r>
              <a:endParaRPr lang="it-IT" sz="1600" dirty="0">
                <a:solidFill>
                  <a:schemeClr val="tx2"/>
                </a:solidFill>
              </a:endParaRPr>
            </a:p>
          </p:txBody>
        </p:sp>
        <p:sp>
          <p:nvSpPr>
            <p:cNvPr id="7" name="Rettangolo 6"/>
            <p:cNvSpPr/>
            <p:nvPr/>
          </p:nvSpPr>
          <p:spPr>
            <a:xfrm>
              <a:off x="5537504" y="675000"/>
              <a:ext cx="3563888" cy="1176670"/>
            </a:xfrm>
            <a:prstGeom prst="rect">
              <a:avLst/>
            </a:prstGeom>
            <a:noFill/>
            <a:ln w="254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13" name="Connettore 1 12"/>
            <p:cNvCxnSpPr/>
            <p:nvPr/>
          </p:nvCxnSpPr>
          <p:spPr>
            <a:xfrm flipV="1">
              <a:off x="5907717" y="675001"/>
              <a:ext cx="1" cy="1188183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6" name="Immagine 15">
            <a:extLst>
              <a:ext uri="{FF2B5EF4-FFF2-40B4-BE49-F238E27FC236}">
                <a16:creationId xmlns:a16="http://schemas.microsoft.com/office/drawing/2014/main" id="{5C944B69-8F8A-D441-9D6F-12F8C80D3B6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0499" y="3202580"/>
            <a:ext cx="1383522" cy="1350552"/>
          </a:xfrm>
          <a:prstGeom prst="rect">
            <a:avLst/>
          </a:prstGeom>
          <a:effectLst/>
        </p:spPr>
      </p:pic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B5697DE4-50CC-6D4D-A215-DAE4452DE636}"/>
              </a:ext>
            </a:extLst>
          </p:cNvPr>
          <p:cNvSpPr txBox="1"/>
          <p:nvPr/>
        </p:nvSpPr>
        <p:spPr>
          <a:xfrm>
            <a:off x="174852" y="3278346"/>
            <a:ext cx="57099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500" dirty="0">
                <a:solidFill>
                  <a:srgbClr val="FF0000"/>
                </a:solidFill>
              </a:rPr>
              <a:t>coils</a:t>
            </a:r>
          </a:p>
        </p:txBody>
      </p:sp>
      <p:cxnSp>
        <p:nvCxnSpPr>
          <p:cNvPr id="18" name="Connettore 2 17">
            <a:extLst>
              <a:ext uri="{FF2B5EF4-FFF2-40B4-BE49-F238E27FC236}">
                <a16:creationId xmlns:a16="http://schemas.microsoft.com/office/drawing/2014/main" id="{9570FAEB-A1AD-8040-A046-03B0A4995A77}"/>
              </a:ext>
            </a:extLst>
          </p:cNvPr>
          <p:cNvCxnSpPr>
            <a:cxnSpLocks/>
          </p:cNvCxnSpPr>
          <p:nvPr/>
        </p:nvCxnSpPr>
        <p:spPr>
          <a:xfrm>
            <a:off x="695857" y="3460885"/>
            <a:ext cx="441923" cy="25086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51B40D4F-B288-3947-9EFB-1F0C2A5A991A}"/>
              </a:ext>
            </a:extLst>
          </p:cNvPr>
          <p:cNvSpPr txBox="1"/>
          <p:nvPr/>
        </p:nvSpPr>
        <p:spPr>
          <a:xfrm>
            <a:off x="-283021" y="4308171"/>
            <a:ext cx="154148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350" dirty="0" err="1">
                <a:solidFill>
                  <a:srgbClr val="0432FF"/>
                </a:solidFill>
              </a:rPr>
              <a:t>ARMCO</a:t>
            </a:r>
            <a:r>
              <a:rPr lang="it-IT" sz="1350" dirty="0">
                <a:solidFill>
                  <a:srgbClr val="0432FF"/>
                </a:solidFill>
              </a:rPr>
              <a:t> </a:t>
            </a:r>
            <a:r>
              <a:rPr lang="it-IT" sz="1350" dirty="0" err="1">
                <a:solidFill>
                  <a:srgbClr val="0432FF"/>
                </a:solidFill>
              </a:rPr>
              <a:t>iron</a:t>
            </a:r>
            <a:endParaRPr lang="it-IT" sz="1350" dirty="0">
              <a:solidFill>
                <a:srgbClr val="0432FF"/>
              </a:solidFill>
            </a:endParaRPr>
          </a:p>
        </p:txBody>
      </p:sp>
      <p:cxnSp>
        <p:nvCxnSpPr>
          <p:cNvPr id="20" name="Connettore 2 19">
            <a:extLst>
              <a:ext uri="{FF2B5EF4-FFF2-40B4-BE49-F238E27FC236}">
                <a16:creationId xmlns:a16="http://schemas.microsoft.com/office/drawing/2014/main" id="{0F09A158-46EE-B041-A4DE-8F86385CC088}"/>
              </a:ext>
            </a:extLst>
          </p:cNvPr>
          <p:cNvCxnSpPr>
            <a:cxnSpLocks/>
          </p:cNvCxnSpPr>
          <p:nvPr/>
        </p:nvCxnSpPr>
        <p:spPr>
          <a:xfrm flipV="1">
            <a:off x="673709" y="4184531"/>
            <a:ext cx="220263" cy="154501"/>
          </a:xfrm>
          <a:prstGeom prst="straightConnector1">
            <a:avLst/>
          </a:prstGeom>
          <a:ln>
            <a:solidFill>
              <a:srgbClr val="0432F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A0745E95-535F-1D49-A4A2-A213C6666A52}"/>
              </a:ext>
            </a:extLst>
          </p:cNvPr>
          <p:cNvSpPr txBox="1"/>
          <p:nvPr/>
        </p:nvSpPr>
        <p:spPr>
          <a:xfrm>
            <a:off x="1917723" y="4327874"/>
            <a:ext cx="78098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350" dirty="0" err="1">
                <a:solidFill>
                  <a:srgbClr val="00800A"/>
                </a:solidFill>
              </a:rPr>
              <a:t>wedges</a:t>
            </a:r>
            <a:endParaRPr lang="it-IT" sz="1350" dirty="0">
              <a:solidFill>
                <a:srgbClr val="00800A"/>
              </a:solidFill>
            </a:endParaRPr>
          </a:p>
        </p:txBody>
      </p:sp>
      <p:cxnSp>
        <p:nvCxnSpPr>
          <p:cNvPr id="22" name="Connettore 2 21">
            <a:extLst>
              <a:ext uri="{FF2B5EF4-FFF2-40B4-BE49-F238E27FC236}">
                <a16:creationId xmlns:a16="http://schemas.microsoft.com/office/drawing/2014/main" id="{E3F7A0E5-FE5E-6E4A-A1F6-F36F8A054ABB}"/>
              </a:ext>
            </a:extLst>
          </p:cNvPr>
          <p:cNvCxnSpPr>
            <a:cxnSpLocks/>
          </p:cNvCxnSpPr>
          <p:nvPr/>
        </p:nvCxnSpPr>
        <p:spPr>
          <a:xfrm flipH="1" flipV="1">
            <a:off x="1773983" y="4175706"/>
            <a:ext cx="275076" cy="210432"/>
          </a:xfrm>
          <a:prstGeom prst="straightConnector1">
            <a:avLst/>
          </a:prstGeom>
          <a:ln>
            <a:solidFill>
              <a:srgbClr val="00800A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8" name="Gruppo 27">
            <a:extLst>
              <a:ext uri="{FF2B5EF4-FFF2-40B4-BE49-F238E27FC236}">
                <a16:creationId xmlns:a16="http://schemas.microsoft.com/office/drawing/2014/main" id="{EDBA44E1-6261-784B-A652-D69AE0B852A1}"/>
              </a:ext>
            </a:extLst>
          </p:cNvPr>
          <p:cNvGrpSpPr/>
          <p:nvPr/>
        </p:nvGrpSpPr>
        <p:grpSpPr>
          <a:xfrm>
            <a:off x="2487162" y="3216629"/>
            <a:ext cx="3755349" cy="1250005"/>
            <a:chOff x="2834511" y="3292854"/>
            <a:chExt cx="3755349" cy="1250005"/>
          </a:xfrm>
        </p:grpSpPr>
        <p:pic>
          <p:nvPicPr>
            <p:cNvPr id="14" name="Immagine 13">
              <a:extLst>
                <a:ext uri="{FF2B5EF4-FFF2-40B4-BE49-F238E27FC236}">
                  <a16:creationId xmlns:a16="http://schemas.microsoft.com/office/drawing/2014/main" id="{2E7AF457-7E25-4341-91FA-074CE37AA9A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34511" y="3412884"/>
              <a:ext cx="2936682" cy="1129975"/>
            </a:xfrm>
            <a:prstGeom prst="rect">
              <a:avLst/>
            </a:prstGeom>
          </p:spPr>
        </p:pic>
        <p:sp>
          <p:nvSpPr>
            <p:cNvPr id="23" name="CasellaDiTesto 22">
              <a:extLst>
                <a:ext uri="{FF2B5EF4-FFF2-40B4-BE49-F238E27FC236}">
                  <a16:creationId xmlns:a16="http://schemas.microsoft.com/office/drawing/2014/main" id="{AAFB82FC-0B57-DF4E-BA57-DA3315637846}"/>
                </a:ext>
              </a:extLst>
            </p:cNvPr>
            <p:cNvSpPr txBox="1"/>
            <p:nvPr/>
          </p:nvSpPr>
          <p:spPr>
            <a:xfrm>
              <a:off x="4034071" y="3632302"/>
              <a:ext cx="6206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>
                  <a:solidFill>
                    <a:schemeClr val="tx2"/>
                  </a:solidFill>
                </a:rPr>
                <a:t>pole</a:t>
              </a:r>
            </a:p>
          </p:txBody>
        </p:sp>
        <p:cxnSp>
          <p:nvCxnSpPr>
            <p:cNvPr id="24" name="Connettore 2 23">
              <a:extLst>
                <a:ext uri="{FF2B5EF4-FFF2-40B4-BE49-F238E27FC236}">
                  <a16:creationId xmlns:a16="http://schemas.microsoft.com/office/drawing/2014/main" id="{F65D73F3-3DDF-C64A-BE41-200942D28993}"/>
                </a:ext>
              </a:extLst>
            </p:cNvPr>
            <p:cNvCxnSpPr>
              <a:cxnSpLocks/>
            </p:cNvCxnSpPr>
            <p:nvPr/>
          </p:nvCxnSpPr>
          <p:spPr>
            <a:xfrm>
              <a:off x="3586644" y="4011222"/>
              <a:ext cx="1548729" cy="0"/>
            </a:xfrm>
            <a:prstGeom prst="straightConnector1">
              <a:avLst/>
            </a:prstGeom>
            <a:ln>
              <a:solidFill>
                <a:schemeClr val="tx2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CasellaDiTesto 24">
              <a:extLst>
                <a:ext uri="{FF2B5EF4-FFF2-40B4-BE49-F238E27FC236}">
                  <a16:creationId xmlns:a16="http://schemas.microsoft.com/office/drawing/2014/main" id="{FD55645D-A1EC-6F4D-A2DE-8E06DAF5600F}"/>
                </a:ext>
              </a:extLst>
            </p:cNvPr>
            <p:cNvSpPr txBox="1"/>
            <p:nvPr/>
          </p:nvSpPr>
          <p:spPr>
            <a:xfrm>
              <a:off x="5904554" y="3292854"/>
              <a:ext cx="68530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400" dirty="0" err="1">
                  <a:solidFill>
                    <a:schemeClr val="tx2"/>
                  </a:solidFill>
                </a:rPr>
                <a:t>CuBe</a:t>
              </a:r>
              <a:r>
                <a:rPr lang="it-IT" sz="1400" dirty="0">
                  <a:solidFill>
                    <a:schemeClr val="tx2"/>
                  </a:solidFill>
                </a:rPr>
                <a:t> </a:t>
              </a:r>
              <a:r>
                <a:rPr lang="it-IT" sz="1400" dirty="0" err="1">
                  <a:solidFill>
                    <a:schemeClr val="tx2"/>
                  </a:solidFill>
                </a:rPr>
                <a:t>rods</a:t>
              </a:r>
              <a:endParaRPr lang="it-IT" sz="1400" dirty="0">
                <a:solidFill>
                  <a:schemeClr val="tx2"/>
                </a:solidFill>
              </a:endParaRPr>
            </a:p>
          </p:txBody>
        </p:sp>
        <p:cxnSp>
          <p:nvCxnSpPr>
            <p:cNvPr id="26" name="Connettore 2 25">
              <a:extLst>
                <a:ext uri="{FF2B5EF4-FFF2-40B4-BE49-F238E27FC236}">
                  <a16:creationId xmlns:a16="http://schemas.microsoft.com/office/drawing/2014/main" id="{131B4509-36F3-3141-8BC8-B9D5DCDBFAF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771193" y="3554464"/>
              <a:ext cx="198556" cy="88876"/>
            </a:xfrm>
            <a:prstGeom prst="straightConnector1">
              <a:avLst/>
            </a:prstGeom>
            <a:ln>
              <a:solidFill>
                <a:schemeClr val="tx2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9749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a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5219753"/>
              </p:ext>
            </p:extLst>
          </p:nvPr>
        </p:nvGraphicFramePr>
        <p:xfrm>
          <a:off x="485898" y="606572"/>
          <a:ext cx="4294796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33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814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12741">
                <a:tc>
                  <a:txBody>
                    <a:bodyPr/>
                    <a:lstStyle/>
                    <a:p>
                      <a:pPr algn="l"/>
                      <a:r>
                        <a:rPr lang="it-IT" sz="1400" dirty="0" err="1"/>
                        <a:t>length</a:t>
                      </a:r>
                      <a:endParaRPr lang="it-IT" sz="14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800" baseline="0" dirty="0"/>
                        <a:t>    538 mm</a:t>
                      </a:r>
                      <a:endParaRPr lang="it-IT" sz="1800" dirty="0"/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2920">
                <a:tc>
                  <a:txBody>
                    <a:bodyPr/>
                    <a:lstStyle/>
                    <a:p>
                      <a:pPr algn="l"/>
                      <a:r>
                        <a:rPr lang="it-IT" sz="1400" dirty="0" err="1">
                          <a:solidFill>
                            <a:schemeClr val="accent5"/>
                          </a:solidFill>
                        </a:rPr>
                        <a:t>integrated</a:t>
                      </a:r>
                      <a:r>
                        <a:rPr lang="it-IT" sz="1400" dirty="0">
                          <a:solidFill>
                            <a:schemeClr val="accent5"/>
                          </a:solidFill>
                        </a:rPr>
                        <a:t> </a:t>
                      </a:r>
                      <a:r>
                        <a:rPr lang="it-IT" sz="1400" dirty="0" err="1">
                          <a:solidFill>
                            <a:schemeClr val="accent5"/>
                          </a:solidFill>
                        </a:rPr>
                        <a:t>field</a:t>
                      </a:r>
                      <a:endParaRPr lang="it-IT" sz="1400" dirty="0">
                        <a:solidFill>
                          <a:schemeClr val="accent5"/>
                        </a:solidFill>
                      </a:endParaRPr>
                    </a:p>
                    <a:p>
                      <a:pPr algn="l"/>
                      <a:r>
                        <a:rPr lang="it-IT" sz="1400" dirty="0">
                          <a:solidFill>
                            <a:schemeClr val="accent5"/>
                          </a:solidFill>
                        </a:rPr>
                        <a:t>@ In @ r50 mm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800" dirty="0">
                          <a:solidFill>
                            <a:schemeClr val="accent5"/>
                          </a:solidFill>
                        </a:rPr>
                        <a:t>    0.700 Tm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l"/>
                      <a:r>
                        <a:rPr lang="it-IT" sz="1400" dirty="0" err="1">
                          <a:solidFill>
                            <a:schemeClr val="accent5"/>
                          </a:solidFill>
                        </a:rPr>
                        <a:t>magnetic</a:t>
                      </a:r>
                      <a:r>
                        <a:rPr lang="it-IT" sz="1400" dirty="0">
                          <a:solidFill>
                            <a:schemeClr val="accent5"/>
                          </a:solidFill>
                        </a:rPr>
                        <a:t> </a:t>
                      </a:r>
                      <a:r>
                        <a:rPr lang="it-IT" sz="1400" dirty="0" err="1">
                          <a:solidFill>
                            <a:schemeClr val="accent5"/>
                          </a:solidFill>
                        </a:rPr>
                        <a:t>length</a:t>
                      </a:r>
                      <a:endParaRPr lang="it-IT" sz="1400" dirty="0">
                        <a:solidFill>
                          <a:schemeClr val="accent5"/>
                        </a:solidFill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800" dirty="0">
                          <a:solidFill>
                            <a:schemeClr val="accent5"/>
                          </a:solidFill>
                        </a:rPr>
                        <a:t>    401.1 mm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l"/>
                      <a:r>
                        <a:rPr lang="it-IT" sz="1400" dirty="0" err="1">
                          <a:solidFill>
                            <a:schemeClr val="accent5"/>
                          </a:solidFill>
                        </a:rPr>
                        <a:t>energy</a:t>
                      </a:r>
                      <a:r>
                        <a:rPr lang="it-IT" sz="1400" dirty="0">
                          <a:solidFill>
                            <a:schemeClr val="accent5"/>
                          </a:solidFill>
                        </a:rPr>
                        <a:t> @</a:t>
                      </a:r>
                      <a:r>
                        <a:rPr lang="it-IT" sz="1400" dirty="0" err="1">
                          <a:solidFill>
                            <a:schemeClr val="accent5"/>
                          </a:solidFill>
                        </a:rPr>
                        <a:t>Inom</a:t>
                      </a:r>
                      <a:endParaRPr lang="it-IT" sz="1400" dirty="0">
                        <a:solidFill>
                          <a:schemeClr val="accent5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800" dirty="0">
                          <a:solidFill>
                            <a:schemeClr val="accent5"/>
                          </a:solidFill>
                        </a:rPr>
                        <a:t>   30.8 </a:t>
                      </a:r>
                      <a:r>
                        <a:rPr lang="it-IT" sz="1800" dirty="0" err="1">
                          <a:solidFill>
                            <a:schemeClr val="accent5"/>
                          </a:solidFill>
                        </a:rPr>
                        <a:t>kJ</a:t>
                      </a:r>
                      <a:endParaRPr lang="it-IT" sz="1800" dirty="0">
                        <a:solidFill>
                          <a:schemeClr val="accent5"/>
                        </a:solidFill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54380">
                <a:tc>
                  <a:txBody>
                    <a:bodyPr/>
                    <a:lstStyle/>
                    <a:p>
                      <a:pPr algn="l"/>
                      <a:r>
                        <a:rPr lang="it-IT" sz="1400" dirty="0" err="1">
                          <a:solidFill>
                            <a:schemeClr val="accent5"/>
                          </a:solidFill>
                        </a:rPr>
                        <a:t>harmonics</a:t>
                      </a:r>
                      <a:endParaRPr lang="it-IT" sz="1400" dirty="0">
                        <a:solidFill>
                          <a:schemeClr val="accent5"/>
                        </a:solidFill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it-IT" sz="1500" dirty="0">
                          <a:solidFill>
                            <a:schemeClr val="accent5"/>
                          </a:solidFill>
                        </a:rPr>
                        <a:t>B6= -30 U </a:t>
                      </a:r>
                      <a:r>
                        <a:rPr lang="it-IT" sz="1500" dirty="0" err="1">
                          <a:solidFill>
                            <a:schemeClr val="accent5"/>
                          </a:solidFill>
                        </a:rPr>
                        <a:t>at</a:t>
                      </a:r>
                      <a:r>
                        <a:rPr lang="it-IT" sz="1500" dirty="0">
                          <a:solidFill>
                            <a:schemeClr val="accent5"/>
                          </a:solidFill>
                        </a:rPr>
                        <a:t> </a:t>
                      </a:r>
                      <a:r>
                        <a:rPr lang="it-IT" sz="1500" dirty="0" err="1">
                          <a:solidFill>
                            <a:schemeClr val="accent5"/>
                          </a:solidFill>
                        </a:rPr>
                        <a:t>low</a:t>
                      </a:r>
                      <a:r>
                        <a:rPr lang="it-IT" sz="1500" dirty="0">
                          <a:solidFill>
                            <a:schemeClr val="accent5"/>
                          </a:solidFill>
                        </a:rPr>
                        <a:t> </a:t>
                      </a:r>
                      <a:r>
                        <a:rPr lang="it-IT" sz="1500" dirty="0" err="1">
                          <a:solidFill>
                            <a:schemeClr val="accent5"/>
                          </a:solidFill>
                        </a:rPr>
                        <a:t>current</a:t>
                      </a:r>
                      <a:r>
                        <a:rPr lang="it-IT" sz="1500" dirty="0">
                          <a:solidFill>
                            <a:schemeClr val="accent5"/>
                          </a:solidFill>
                        </a:rPr>
                        <a:t> </a:t>
                      </a:r>
                    </a:p>
                    <a:p>
                      <a:r>
                        <a:rPr lang="it-IT" sz="1500" dirty="0">
                          <a:solidFill>
                            <a:schemeClr val="accent5"/>
                          </a:solidFill>
                        </a:rPr>
                        <a:t>B6= 30 U </a:t>
                      </a:r>
                      <a:r>
                        <a:rPr lang="it-IT" sz="1500" dirty="0" err="1">
                          <a:solidFill>
                            <a:schemeClr val="accent5"/>
                          </a:solidFill>
                        </a:rPr>
                        <a:t>at</a:t>
                      </a:r>
                      <a:r>
                        <a:rPr lang="it-IT" sz="1500" dirty="0">
                          <a:solidFill>
                            <a:schemeClr val="accent5"/>
                          </a:solidFill>
                        </a:rPr>
                        <a:t> </a:t>
                      </a:r>
                      <a:r>
                        <a:rPr lang="it-IT" sz="1500" dirty="0" err="1">
                          <a:solidFill>
                            <a:schemeClr val="accent5"/>
                          </a:solidFill>
                        </a:rPr>
                        <a:t>I</a:t>
                      </a:r>
                      <a:r>
                        <a:rPr lang="it-IT" sz="1500" baseline="-25000" dirty="0" err="1">
                          <a:solidFill>
                            <a:schemeClr val="accent5"/>
                          </a:solidFill>
                        </a:rPr>
                        <a:t>op</a:t>
                      </a:r>
                      <a:endParaRPr lang="it-IT" sz="1500" baseline="-25000" dirty="0">
                        <a:solidFill>
                          <a:schemeClr val="accent5"/>
                        </a:solidFill>
                      </a:endParaRPr>
                    </a:p>
                    <a:p>
                      <a:r>
                        <a:rPr lang="it-IT" sz="1500" dirty="0">
                          <a:solidFill>
                            <a:schemeClr val="accent5"/>
                          </a:solidFill>
                        </a:rPr>
                        <a:t>B10= -8 U ÷ -12 U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MCQSXFP1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M. Statera, MT26 Vancouver </a:t>
            </a:r>
            <a:endParaRPr lang="en-GB" dirty="0"/>
          </a:p>
        </p:txBody>
      </p:sp>
      <p:grpSp>
        <p:nvGrpSpPr>
          <p:cNvPr id="7" name="Gruppo 6"/>
          <p:cNvGrpSpPr/>
          <p:nvPr/>
        </p:nvGrpSpPr>
        <p:grpSpPr>
          <a:xfrm>
            <a:off x="5562872" y="276667"/>
            <a:ext cx="3483928" cy="3163938"/>
            <a:chOff x="5320600" y="164379"/>
            <a:chExt cx="3483928" cy="3163938"/>
          </a:xfrm>
        </p:grpSpPr>
        <p:pic>
          <p:nvPicPr>
            <p:cNvPr id="5" name="Immagine 4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1" r="-7327"/>
            <a:stretch/>
          </p:blipFill>
          <p:spPr>
            <a:xfrm>
              <a:off x="5643765" y="164379"/>
              <a:ext cx="2260114" cy="3163938"/>
            </a:xfrm>
            <a:prstGeom prst="rect">
              <a:avLst/>
            </a:prstGeom>
          </p:spPr>
        </p:pic>
        <p:sp>
          <p:nvSpPr>
            <p:cNvPr id="14" name="CasellaDiTesto 13"/>
            <p:cNvSpPr txBox="1"/>
            <p:nvPr/>
          </p:nvSpPr>
          <p:spPr>
            <a:xfrm flipH="1">
              <a:off x="7543178" y="2730588"/>
              <a:ext cx="1261350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500" dirty="0">
                  <a:solidFill>
                    <a:schemeClr val="tx2"/>
                  </a:solidFill>
                </a:rPr>
                <a:t>OD 460 mm</a:t>
              </a:r>
            </a:p>
          </p:txBody>
        </p:sp>
        <p:cxnSp>
          <p:nvCxnSpPr>
            <p:cNvPr id="15" name="Connettore 2 14"/>
            <p:cNvCxnSpPr/>
            <p:nvPr/>
          </p:nvCxnSpPr>
          <p:spPr>
            <a:xfrm flipH="1" flipV="1">
              <a:off x="7601494" y="2498924"/>
              <a:ext cx="200284" cy="163988"/>
            </a:xfrm>
            <a:prstGeom prst="straightConnector1">
              <a:avLst/>
            </a:prstGeom>
            <a:ln>
              <a:solidFill>
                <a:schemeClr val="tx2"/>
              </a:solidFill>
              <a:tailEnd type="triangle"/>
            </a:ln>
            <a:effectLst>
              <a:outerShdw blurRad="40000" dist="20000" dir="5400000" rotWithShape="0">
                <a:schemeClr val="tx2">
                  <a:alpha val="38000"/>
                </a:scheme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Rettangolo 25"/>
            <p:cNvSpPr/>
            <p:nvPr/>
          </p:nvSpPr>
          <p:spPr>
            <a:xfrm rot="16200000">
              <a:off x="4968853" y="1738241"/>
              <a:ext cx="1026659" cy="3231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it-IT" sz="1500" dirty="0">
                  <a:solidFill>
                    <a:schemeClr val="tx2"/>
                  </a:solidFill>
                </a:rPr>
                <a:t>538 mm</a:t>
              </a:r>
            </a:p>
          </p:txBody>
        </p:sp>
        <p:cxnSp>
          <p:nvCxnSpPr>
            <p:cNvPr id="25" name="Connettore 2 24"/>
            <p:cNvCxnSpPr/>
            <p:nvPr/>
          </p:nvCxnSpPr>
          <p:spPr>
            <a:xfrm flipH="1">
              <a:off x="5715668" y="879556"/>
              <a:ext cx="2396" cy="2345928"/>
            </a:xfrm>
            <a:prstGeom prst="straightConnector1">
              <a:avLst/>
            </a:prstGeom>
            <a:ln>
              <a:solidFill>
                <a:schemeClr val="tx2"/>
              </a:solidFill>
              <a:headEnd type="triangle"/>
              <a:tailEnd type="triangle"/>
            </a:ln>
            <a:effectLst>
              <a:outerShdw blurRad="40000" dist="20000" dir="5400000" rotWithShape="0">
                <a:schemeClr val="tx2">
                  <a:alpha val="38000"/>
                </a:scheme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9" name="Segnaposto contenuto 8"/>
          <p:cNvPicPr>
            <a:picLocks noGrp="1" noChangeAspect="1"/>
          </p:cNvPicPr>
          <p:nvPr>
            <p:ph idx="1"/>
          </p:nvPr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90712" y="3328317"/>
            <a:ext cx="1668743" cy="1536221"/>
          </a:xfrm>
        </p:spPr>
      </p:pic>
      <p:sp>
        <p:nvSpPr>
          <p:cNvPr id="10" name="CasellaDiTesto 9"/>
          <p:cNvSpPr txBox="1"/>
          <p:nvPr/>
        </p:nvSpPr>
        <p:spPr>
          <a:xfrm>
            <a:off x="4396194" y="3847368"/>
            <a:ext cx="24952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>
                <a:solidFill>
                  <a:schemeClr val="tx2"/>
                </a:solidFill>
              </a:rPr>
              <a:t>connections</a:t>
            </a:r>
            <a:r>
              <a:rPr lang="it-IT" dirty="0">
                <a:solidFill>
                  <a:schemeClr val="tx2"/>
                </a:solidFill>
              </a:rPr>
              <a:t> on a PCB </a:t>
            </a:r>
            <a:r>
              <a:rPr lang="it-IT" dirty="0" err="1">
                <a:solidFill>
                  <a:schemeClr val="tx2"/>
                </a:solidFill>
              </a:rPr>
              <a:t>board</a:t>
            </a:r>
            <a:r>
              <a:rPr lang="it-IT" dirty="0">
                <a:solidFill>
                  <a:schemeClr val="tx2"/>
                </a:solidFill>
              </a:rPr>
              <a:t> (</a:t>
            </a:r>
            <a:r>
              <a:rPr lang="it-IT" dirty="0" err="1">
                <a:solidFill>
                  <a:schemeClr val="tx2"/>
                </a:solidFill>
              </a:rPr>
              <a:t>Arlon</a:t>
            </a:r>
            <a:r>
              <a:rPr lang="it-IT" dirty="0">
                <a:solidFill>
                  <a:schemeClr val="tx2"/>
                </a:solidFill>
              </a:rPr>
              <a:t> N85)</a:t>
            </a:r>
          </a:p>
        </p:txBody>
      </p:sp>
      <p:sp>
        <p:nvSpPr>
          <p:cNvPr id="20" name="Segnaposto contenuto 2"/>
          <p:cNvSpPr txBox="1">
            <a:spLocks/>
          </p:cNvSpPr>
          <p:nvPr/>
        </p:nvSpPr>
        <p:spPr>
          <a:xfrm>
            <a:off x="673731" y="3004458"/>
            <a:ext cx="3942108" cy="178655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891" indent="-342891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32" indent="-285744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2100" dirty="0" err="1"/>
              <a:t>I</a:t>
            </a:r>
            <a:r>
              <a:rPr lang="it-IT" sz="2100" baseline="-25000" dirty="0" err="1"/>
              <a:t>nom</a:t>
            </a:r>
            <a:r>
              <a:rPr lang="it-IT" sz="2100" dirty="0"/>
              <a:t>= 182 A</a:t>
            </a:r>
          </a:p>
          <a:p>
            <a:r>
              <a:rPr lang="it-IT" sz="2100" dirty="0"/>
              <a:t>COILS</a:t>
            </a:r>
          </a:p>
          <a:p>
            <a:pPr lvl="1"/>
            <a:r>
              <a:rPr lang="it-IT" sz="1800" dirty="0"/>
              <a:t>754 </a:t>
            </a:r>
            <a:r>
              <a:rPr lang="it-IT" sz="1800" dirty="0" err="1"/>
              <a:t>windings</a:t>
            </a:r>
            <a:endParaRPr lang="it-IT" sz="1800" dirty="0"/>
          </a:p>
          <a:p>
            <a:pPr lvl="1"/>
            <a:r>
              <a:rPr lang="it-IT" sz="1800" dirty="0">
                <a:ea typeface="Times" charset="0"/>
                <a:cs typeface="Times" charset="0"/>
              </a:rPr>
              <a:t>815  m of </a:t>
            </a:r>
            <a:r>
              <a:rPr lang="it-IT" sz="1800" dirty="0" err="1">
                <a:latin typeface="Symbol" charset="2"/>
                <a:ea typeface="Symbol" charset="2"/>
                <a:cs typeface="Symbol" charset="2"/>
              </a:rPr>
              <a:t>F</a:t>
            </a:r>
            <a:r>
              <a:rPr lang="it-IT" sz="1800" dirty="0">
                <a:ea typeface="Times" charset="0"/>
                <a:cs typeface="Times" charset="0"/>
              </a:rPr>
              <a:t> 0.7 mm </a:t>
            </a:r>
            <a:r>
              <a:rPr lang="it-IT" sz="1800" dirty="0" err="1">
                <a:ea typeface="Times" charset="0"/>
                <a:cs typeface="Times" charset="0"/>
              </a:rPr>
              <a:t>NbTi</a:t>
            </a:r>
            <a:endParaRPr lang="it-IT" sz="1800" dirty="0">
              <a:ea typeface="Times" charset="0"/>
              <a:cs typeface="Times" charset="0"/>
            </a:endParaRPr>
          </a:p>
          <a:p>
            <a:endParaRPr lang="it-IT" sz="2100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14757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87E317B-D273-3344-A3FD-44E34DCF5A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EM</a:t>
            </a:r>
            <a:r>
              <a:rPr lang="it-IT" dirty="0"/>
              <a:t> DESIGN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6861F5D-445A-964B-B3CE-8C5B011C27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031" y="830730"/>
            <a:ext cx="7920000" cy="569145"/>
          </a:xfrm>
        </p:spPr>
        <p:txBody>
          <a:bodyPr>
            <a:normAutofit fontScale="70000" lnSpcReduction="20000"/>
          </a:bodyPr>
          <a:lstStyle/>
          <a:p>
            <a:r>
              <a:rPr lang="it-IT" dirty="0" err="1"/>
              <a:t>nominal</a:t>
            </a:r>
            <a:r>
              <a:rPr lang="it-IT" dirty="0"/>
              <a:t> </a:t>
            </a:r>
            <a:r>
              <a:rPr lang="it-IT" dirty="0" err="1"/>
              <a:t>current</a:t>
            </a:r>
            <a:r>
              <a:rPr lang="it-IT" dirty="0"/>
              <a:t> 174 A  - </a:t>
            </a:r>
            <a:r>
              <a:rPr lang="it-IT" dirty="0" err="1"/>
              <a:t>field</a:t>
            </a:r>
            <a:r>
              <a:rPr lang="it-IT" dirty="0"/>
              <a:t> </a:t>
            </a:r>
            <a:r>
              <a:rPr lang="it-IT" dirty="0" err="1"/>
              <a:t>integral</a:t>
            </a:r>
            <a:r>
              <a:rPr lang="it-IT" dirty="0"/>
              <a:t> 0.7 Tm</a:t>
            </a:r>
          </a:p>
          <a:p>
            <a:r>
              <a:rPr lang="it-IT" dirty="0"/>
              <a:t>ultimate </a:t>
            </a:r>
            <a:r>
              <a:rPr lang="it-IT" dirty="0" err="1"/>
              <a:t>current</a:t>
            </a:r>
            <a:r>
              <a:rPr lang="it-IT" dirty="0"/>
              <a:t>  197 A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395F7979-4AE1-3649-AECB-1084F8C980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59832" y="4767263"/>
            <a:ext cx="5184576" cy="270000"/>
          </a:xfrm>
        </p:spPr>
        <p:txBody>
          <a:bodyPr/>
          <a:lstStyle/>
          <a:p>
            <a:r>
              <a:rPr lang="nb-NO" noProof="0"/>
              <a:t>M. Statera, MT26 Vancouver </a:t>
            </a:r>
            <a:endParaRPr lang="en-GB" noProof="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55452A9E-86FB-224A-8A3B-B7C4C53F18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F68D0F1A-DD8C-2045-BE55-D9FAE82FFF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435" y="1570135"/>
            <a:ext cx="5705439" cy="2954602"/>
          </a:xfrm>
          <a:prstGeom prst="rect">
            <a:avLst/>
          </a:prstGeom>
        </p:spPr>
      </p:pic>
      <p:grpSp>
        <p:nvGrpSpPr>
          <p:cNvPr id="12" name="Gruppo 11">
            <a:extLst>
              <a:ext uri="{FF2B5EF4-FFF2-40B4-BE49-F238E27FC236}">
                <a16:creationId xmlns:a16="http://schemas.microsoft.com/office/drawing/2014/main" id="{A0895E97-1BC5-6A40-9726-8562DA643E42}"/>
              </a:ext>
            </a:extLst>
          </p:cNvPr>
          <p:cNvGrpSpPr/>
          <p:nvPr/>
        </p:nvGrpSpPr>
        <p:grpSpPr>
          <a:xfrm>
            <a:off x="6091218" y="741937"/>
            <a:ext cx="2813591" cy="2115270"/>
            <a:chOff x="3889396" y="1841692"/>
            <a:chExt cx="2813591" cy="2115270"/>
          </a:xfrm>
        </p:grpSpPr>
        <p:pic>
          <p:nvPicPr>
            <p:cNvPr id="13" name="Immagine 12">
              <a:extLst>
                <a:ext uri="{FF2B5EF4-FFF2-40B4-BE49-F238E27FC236}">
                  <a16:creationId xmlns:a16="http://schemas.microsoft.com/office/drawing/2014/main" id="{2B68517B-0535-0E4C-AA02-5C7AEB7CEC0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172" t="15896" b="4757"/>
            <a:stretch/>
          </p:blipFill>
          <p:spPr>
            <a:xfrm rot="16200000">
              <a:off x="4500927" y="2499376"/>
              <a:ext cx="1343061" cy="1572111"/>
            </a:xfrm>
            <a:prstGeom prst="rect">
              <a:avLst/>
            </a:prstGeom>
          </p:spPr>
        </p:pic>
        <p:sp>
          <p:nvSpPr>
            <p:cNvPr id="14" name="CasellaDiTesto 13">
              <a:extLst>
                <a:ext uri="{FF2B5EF4-FFF2-40B4-BE49-F238E27FC236}">
                  <a16:creationId xmlns:a16="http://schemas.microsoft.com/office/drawing/2014/main" id="{F63084D8-4BFE-5C44-83D3-F0EF8EFA5DB1}"/>
                </a:ext>
              </a:extLst>
            </p:cNvPr>
            <p:cNvSpPr txBox="1"/>
            <p:nvPr/>
          </p:nvSpPr>
          <p:spPr>
            <a:xfrm>
              <a:off x="3889396" y="1841692"/>
              <a:ext cx="281359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err="1">
                  <a:solidFill>
                    <a:schemeClr val="tx2"/>
                  </a:solidFill>
                </a:rPr>
                <a:t>modifed</a:t>
              </a:r>
              <a:r>
                <a:rPr lang="it-IT" dirty="0">
                  <a:solidFill>
                    <a:schemeClr val="tx2"/>
                  </a:solidFill>
                </a:rPr>
                <a:t> </a:t>
              </a:r>
              <a:r>
                <a:rPr lang="it-IT" dirty="0" err="1">
                  <a:solidFill>
                    <a:schemeClr val="tx2"/>
                  </a:solidFill>
                </a:rPr>
                <a:t>ideal</a:t>
              </a:r>
              <a:r>
                <a:rPr lang="it-IT" dirty="0">
                  <a:solidFill>
                    <a:schemeClr val="tx2"/>
                  </a:solidFill>
                </a:rPr>
                <a:t> pole </a:t>
              </a:r>
              <a:r>
                <a:rPr lang="it-IT" dirty="0" err="1">
                  <a:solidFill>
                    <a:schemeClr val="tx2"/>
                  </a:solidFill>
                </a:rPr>
                <a:t>shape</a:t>
              </a:r>
              <a:r>
                <a:rPr lang="it-IT" dirty="0">
                  <a:solidFill>
                    <a:schemeClr val="tx2"/>
                  </a:solidFill>
                </a:rPr>
                <a:t> </a:t>
              </a:r>
            </a:p>
            <a:p>
              <a:r>
                <a:rPr lang="it-IT" dirty="0">
                  <a:solidFill>
                    <a:schemeClr val="tx2"/>
                  </a:solidFill>
                </a:rPr>
                <a:t>(</a:t>
              </a:r>
              <a:r>
                <a:rPr lang="it-IT" dirty="0" err="1">
                  <a:solidFill>
                    <a:schemeClr val="tx2"/>
                  </a:solidFill>
                </a:rPr>
                <a:t>wire</a:t>
              </a:r>
              <a:r>
                <a:rPr lang="it-IT" dirty="0">
                  <a:solidFill>
                    <a:schemeClr val="tx2"/>
                  </a:solidFill>
                </a:rPr>
                <a:t> </a:t>
              </a:r>
              <a:r>
                <a:rPr lang="it-IT" dirty="0" err="1">
                  <a:solidFill>
                    <a:schemeClr val="tx2"/>
                  </a:solidFill>
                </a:rPr>
                <a:t>EDM</a:t>
              </a:r>
              <a:r>
                <a:rPr lang="it-IT" dirty="0">
                  <a:solidFill>
                    <a:schemeClr val="tx2"/>
                  </a:solidFill>
                </a:rPr>
                <a:t> </a:t>
              </a:r>
              <a:r>
                <a:rPr lang="it-IT" dirty="0" err="1">
                  <a:solidFill>
                    <a:schemeClr val="tx2"/>
                  </a:solidFill>
                </a:rPr>
                <a:t>laminations</a:t>
              </a:r>
              <a:r>
                <a:rPr lang="it-IT" dirty="0">
                  <a:solidFill>
                    <a:schemeClr val="tx2"/>
                  </a:solidFill>
                </a:rPr>
                <a:t>)</a:t>
              </a:r>
            </a:p>
          </p:txBody>
        </p:sp>
        <p:sp>
          <p:nvSpPr>
            <p:cNvPr id="15" name="Arco 14">
              <a:extLst>
                <a:ext uri="{FF2B5EF4-FFF2-40B4-BE49-F238E27FC236}">
                  <a16:creationId xmlns:a16="http://schemas.microsoft.com/office/drawing/2014/main" id="{E8822BA7-B8F2-3A49-8160-7C7A0C0CA56A}"/>
                </a:ext>
              </a:extLst>
            </p:cNvPr>
            <p:cNvSpPr/>
            <p:nvPr/>
          </p:nvSpPr>
          <p:spPr>
            <a:xfrm>
              <a:off x="4458410" y="2879418"/>
              <a:ext cx="504056" cy="792088"/>
            </a:xfrm>
            <a:prstGeom prst="arc">
              <a:avLst>
                <a:gd name="adj1" fmla="val 16277309"/>
                <a:gd name="adj2" fmla="val 5491926"/>
              </a:avLst>
            </a:prstGeom>
            <a:ln>
              <a:solidFill>
                <a:schemeClr val="accent2">
                  <a:lumMod val="60000"/>
                  <a:lumOff val="40000"/>
                </a:schemeClr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9C15AB61-92C4-6243-AADD-4782ADA48EC6}"/>
              </a:ext>
            </a:extLst>
          </p:cNvPr>
          <p:cNvSpPr txBox="1"/>
          <p:nvPr/>
        </p:nvSpPr>
        <p:spPr>
          <a:xfrm>
            <a:off x="6091218" y="3012937"/>
            <a:ext cx="2595582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err="1">
                <a:solidFill>
                  <a:schemeClr val="tx2"/>
                </a:solidFill>
              </a:rPr>
              <a:t>QUENCH</a:t>
            </a:r>
            <a:r>
              <a:rPr lang="it-IT" b="1" dirty="0">
                <a:solidFill>
                  <a:schemeClr val="tx2"/>
                </a:solidFill>
              </a:rPr>
              <a:t> </a:t>
            </a:r>
            <a:r>
              <a:rPr lang="it-IT" b="1" dirty="0" err="1">
                <a:solidFill>
                  <a:schemeClr val="tx2"/>
                </a:solidFill>
              </a:rPr>
              <a:t>protection</a:t>
            </a:r>
            <a:endParaRPr lang="it-IT" b="1" dirty="0">
              <a:solidFill>
                <a:schemeClr val="tx2"/>
              </a:solidFill>
            </a:endParaRPr>
          </a:p>
          <a:p>
            <a:r>
              <a:rPr lang="it-IT" dirty="0">
                <a:solidFill>
                  <a:schemeClr val="tx2"/>
                </a:solidFill>
              </a:rPr>
              <a:t>OPERA + </a:t>
            </a:r>
            <a:r>
              <a:rPr lang="it-IT" dirty="0" err="1">
                <a:solidFill>
                  <a:schemeClr val="tx2"/>
                </a:solidFill>
              </a:rPr>
              <a:t>QLASA</a:t>
            </a:r>
            <a:endParaRPr lang="it-IT" dirty="0">
              <a:solidFill>
                <a:schemeClr val="tx2"/>
              </a:solidFill>
            </a:endParaRPr>
          </a:p>
          <a:p>
            <a:r>
              <a:rPr lang="it-IT" dirty="0">
                <a:solidFill>
                  <a:schemeClr val="tx2"/>
                </a:solidFill>
              </a:rPr>
              <a:t>1.5 </a:t>
            </a:r>
            <a:r>
              <a:rPr lang="it-IT" dirty="0" err="1">
                <a:solidFill>
                  <a:schemeClr val="tx2"/>
                </a:solidFill>
                <a:latin typeface="Symbol" pitchFamily="2" charset="2"/>
              </a:rPr>
              <a:t>W</a:t>
            </a:r>
            <a:r>
              <a:rPr lang="it-IT" dirty="0">
                <a:solidFill>
                  <a:schemeClr val="tx2"/>
                </a:solidFill>
              </a:rPr>
              <a:t> </a:t>
            </a:r>
            <a:r>
              <a:rPr lang="it-IT" dirty="0" err="1">
                <a:solidFill>
                  <a:schemeClr val="tx2"/>
                </a:solidFill>
              </a:rPr>
              <a:t>dump</a:t>
            </a:r>
            <a:r>
              <a:rPr lang="it-IT" dirty="0">
                <a:solidFill>
                  <a:schemeClr val="tx2"/>
                </a:solidFill>
              </a:rPr>
              <a:t> </a:t>
            </a:r>
            <a:r>
              <a:rPr lang="it-IT" dirty="0" err="1">
                <a:solidFill>
                  <a:schemeClr val="tx2"/>
                </a:solidFill>
              </a:rPr>
              <a:t>ressitor</a:t>
            </a:r>
            <a:endParaRPr lang="it-IT" dirty="0">
              <a:solidFill>
                <a:schemeClr val="tx2"/>
              </a:solidFill>
            </a:endParaRPr>
          </a:p>
          <a:p>
            <a:r>
              <a:rPr lang="it-IT" dirty="0" err="1">
                <a:solidFill>
                  <a:schemeClr val="tx2"/>
                </a:solidFill>
              </a:rPr>
              <a:t>ground</a:t>
            </a:r>
            <a:r>
              <a:rPr lang="it-IT" dirty="0">
                <a:solidFill>
                  <a:schemeClr val="tx2"/>
                </a:solidFill>
              </a:rPr>
              <a:t> in the middle</a:t>
            </a:r>
          </a:p>
          <a:p>
            <a:r>
              <a:rPr lang="it-IT" dirty="0" err="1">
                <a:solidFill>
                  <a:schemeClr val="tx2"/>
                </a:solidFill>
              </a:rPr>
              <a:t>max</a:t>
            </a:r>
            <a:r>
              <a:rPr lang="it-IT" dirty="0">
                <a:solidFill>
                  <a:schemeClr val="tx2"/>
                </a:solidFill>
              </a:rPr>
              <a:t> temperature 145 K</a:t>
            </a:r>
          </a:p>
          <a:p>
            <a:r>
              <a:rPr lang="it-IT" dirty="0" err="1">
                <a:solidFill>
                  <a:schemeClr val="tx2"/>
                </a:solidFill>
              </a:rPr>
              <a:t>max</a:t>
            </a:r>
            <a:r>
              <a:rPr lang="it-IT" dirty="0">
                <a:solidFill>
                  <a:schemeClr val="tx2"/>
                </a:solidFill>
              </a:rPr>
              <a:t> </a:t>
            </a:r>
            <a:r>
              <a:rPr lang="it-IT" dirty="0" err="1">
                <a:solidFill>
                  <a:schemeClr val="tx2"/>
                </a:solidFill>
              </a:rPr>
              <a:t>voltage</a:t>
            </a:r>
            <a:r>
              <a:rPr lang="it-IT" dirty="0">
                <a:solidFill>
                  <a:schemeClr val="tx2"/>
                </a:solidFill>
              </a:rPr>
              <a:t> 235 V</a:t>
            </a:r>
          </a:p>
        </p:txBody>
      </p:sp>
      <p:sp>
        <p:nvSpPr>
          <p:cNvPr id="19" name="Ovale 18">
            <a:extLst>
              <a:ext uri="{FF2B5EF4-FFF2-40B4-BE49-F238E27FC236}">
                <a16:creationId xmlns:a16="http://schemas.microsoft.com/office/drawing/2014/main" id="{98CDA0A0-FC06-5948-ACD5-50B6ABEFE049}"/>
              </a:ext>
            </a:extLst>
          </p:cNvPr>
          <p:cNvSpPr/>
          <p:nvPr/>
        </p:nvSpPr>
        <p:spPr>
          <a:xfrm>
            <a:off x="2123728" y="2857207"/>
            <a:ext cx="216024" cy="494917"/>
          </a:xfrm>
          <a:prstGeom prst="ellipse">
            <a:avLst/>
          </a:prstGeom>
          <a:noFill/>
          <a:ln>
            <a:solidFill>
              <a:srgbClr val="007D37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rgbClr val="007D37"/>
              </a:solidFill>
            </a:endParaRP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C6A90952-722C-C742-B2C4-76F53D2860B6}"/>
              </a:ext>
            </a:extLst>
          </p:cNvPr>
          <p:cNvSpPr txBox="1"/>
          <p:nvPr/>
        </p:nvSpPr>
        <p:spPr>
          <a:xfrm>
            <a:off x="1959660" y="3437731"/>
            <a:ext cx="99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>
                <a:solidFill>
                  <a:srgbClr val="007D37"/>
                </a:solidFill>
              </a:rPr>
              <a:t>nominal</a:t>
            </a:r>
            <a:endParaRPr lang="it-IT" dirty="0">
              <a:solidFill>
                <a:srgbClr val="007D37"/>
              </a:solidFill>
            </a:endParaRP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60A38CF3-26AD-9141-9C0B-85F2FAA5EB38}"/>
              </a:ext>
            </a:extLst>
          </p:cNvPr>
          <p:cNvSpPr txBox="1"/>
          <p:nvPr/>
        </p:nvSpPr>
        <p:spPr>
          <a:xfrm rot="912828">
            <a:off x="4557826" y="3067157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solidFill>
                  <a:schemeClr val="bg2"/>
                </a:solidFill>
              </a:rPr>
              <a:t>4.2 K</a:t>
            </a:r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181D0AEF-C527-974F-96B7-713FEAF6F30E}"/>
              </a:ext>
            </a:extLst>
          </p:cNvPr>
          <p:cNvSpPr txBox="1"/>
          <p:nvPr/>
        </p:nvSpPr>
        <p:spPr>
          <a:xfrm rot="1143560">
            <a:off x="4612478" y="2269589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solidFill>
                  <a:schemeClr val="bg2"/>
                </a:solidFill>
              </a:rPr>
              <a:t>1.9 K</a:t>
            </a:r>
          </a:p>
        </p:txBody>
      </p:sp>
    </p:spTree>
    <p:extLst>
      <p:ext uri="{BB962C8B-B14F-4D97-AF65-F5344CB8AC3E}">
        <p14:creationId xmlns:p14="http://schemas.microsoft.com/office/powerpoint/2010/main" val="2629384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magine 1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9724" y="618161"/>
            <a:ext cx="3620188" cy="2715141"/>
          </a:xfrm>
          <a:prstGeom prst="round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Assembly</a:t>
            </a:r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52338" y="80361"/>
            <a:ext cx="2705940" cy="4655046"/>
          </a:xfrm>
          <a:prstGeom prst="roundRect">
            <a:avLst/>
          </a:prstGeom>
        </p:spPr>
      </p:pic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832138" y="766103"/>
            <a:ext cx="3096344" cy="1066472"/>
          </a:xfrm>
        </p:spPr>
        <p:txBody>
          <a:bodyPr/>
          <a:lstStyle/>
          <a:p>
            <a:pPr marL="0" indent="0">
              <a:buNone/>
            </a:pPr>
            <a:r>
              <a:rPr lang="it-IT" dirty="0" err="1"/>
              <a:t>Saes</a:t>
            </a:r>
            <a:r>
              <a:rPr lang="it-IT" dirty="0"/>
              <a:t> Rial Vacuum</a:t>
            </a:r>
          </a:p>
          <a:p>
            <a:pPr marL="0" indent="0">
              <a:buNone/>
            </a:pPr>
            <a:r>
              <a:rPr lang="it-IT" dirty="0" err="1"/>
              <a:t>Dec</a:t>
            </a:r>
            <a:r>
              <a:rPr lang="it-IT" dirty="0"/>
              <a:t>. 2018</a:t>
            </a:r>
          </a:p>
        </p:txBody>
      </p:sp>
      <p:pic>
        <p:nvPicPr>
          <p:cNvPr id="13" name="Immagine 1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80584" y="1926666"/>
            <a:ext cx="3127906" cy="2694662"/>
          </a:xfrm>
          <a:prstGeom prst="roundRect">
            <a:avLst/>
          </a:prstGeom>
          <a:ln>
            <a:solidFill>
              <a:schemeClr val="bg1"/>
            </a:solidFill>
          </a:ln>
        </p:spPr>
      </p:pic>
      <p:sp>
        <p:nvSpPr>
          <p:cNvPr id="14" name="CasellaDiTesto 13"/>
          <p:cNvSpPr txBox="1"/>
          <p:nvPr/>
        </p:nvSpPr>
        <p:spPr>
          <a:xfrm>
            <a:off x="224714" y="3722124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solidFill>
                  <a:schemeClr val="tx2"/>
                </a:solidFill>
              </a:rPr>
              <a:t>frame</a:t>
            </a:r>
          </a:p>
        </p:txBody>
      </p:sp>
      <p:sp>
        <p:nvSpPr>
          <p:cNvPr id="16" name="Rettangolo arrotondato 15"/>
          <p:cNvSpPr/>
          <p:nvPr/>
        </p:nvSpPr>
        <p:spPr>
          <a:xfrm>
            <a:off x="8353488" y="3548299"/>
            <a:ext cx="802432" cy="347649"/>
          </a:xfrm>
          <a:prstGeom prst="roundRect">
            <a:avLst/>
          </a:prstGeom>
          <a:solidFill>
            <a:schemeClr val="bg1">
              <a:alpha val="44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2"/>
                </a:solidFill>
              </a:rPr>
              <a:t>frame</a:t>
            </a:r>
          </a:p>
        </p:txBody>
      </p:sp>
      <p:cxnSp>
        <p:nvCxnSpPr>
          <p:cNvPr id="18" name="Connettore 2 17"/>
          <p:cNvCxnSpPr/>
          <p:nvPr/>
        </p:nvCxnSpPr>
        <p:spPr>
          <a:xfrm flipH="1" flipV="1">
            <a:off x="8460432" y="3075806"/>
            <a:ext cx="144016" cy="440637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CasellaDiTesto 19"/>
          <p:cNvSpPr txBox="1"/>
          <p:nvPr/>
        </p:nvSpPr>
        <p:spPr>
          <a:xfrm>
            <a:off x="395536" y="618161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>
                <a:solidFill>
                  <a:schemeClr val="tx2"/>
                </a:solidFill>
              </a:rPr>
              <a:t>wedge</a:t>
            </a:r>
            <a:endParaRPr lang="it-IT" dirty="0">
              <a:solidFill>
                <a:schemeClr val="tx2"/>
              </a:solidFill>
            </a:endParaRPr>
          </a:p>
        </p:txBody>
      </p:sp>
      <p:cxnSp>
        <p:nvCxnSpPr>
          <p:cNvPr id="21" name="Connettore 2 20"/>
          <p:cNvCxnSpPr/>
          <p:nvPr/>
        </p:nvCxnSpPr>
        <p:spPr>
          <a:xfrm>
            <a:off x="1187624" y="915566"/>
            <a:ext cx="341082" cy="118907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Connettore 2 22"/>
          <p:cNvCxnSpPr/>
          <p:nvPr/>
        </p:nvCxnSpPr>
        <p:spPr>
          <a:xfrm flipV="1">
            <a:off x="478600" y="3219822"/>
            <a:ext cx="293607" cy="528211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Rettangolo arrotondato 31"/>
          <p:cNvSpPr/>
          <p:nvPr/>
        </p:nvSpPr>
        <p:spPr>
          <a:xfrm>
            <a:off x="567912" y="2566682"/>
            <a:ext cx="852820" cy="556329"/>
          </a:xfrm>
          <a:prstGeom prst="roundRect">
            <a:avLst/>
          </a:prstGeom>
          <a:solidFill>
            <a:schemeClr val="bg1">
              <a:alpha val="44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err="1">
                <a:solidFill>
                  <a:schemeClr val="tx2"/>
                </a:solidFill>
              </a:rPr>
              <a:t>CuBe</a:t>
            </a:r>
            <a:r>
              <a:rPr lang="it-IT" dirty="0">
                <a:solidFill>
                  <a:schemeClr val="tx2"/>
                </a:solidFill>
              </a:rPr>
              <a:t> </a:t>
            </a:r>
            <a:r>
              <a:rPr lang="it-IT" dirty="0" err="1">
                <a:solidFill>
                  <a:schemeClr val="tx2"/>
                </a:solidFill>
              </a:rPr>
              <a:t>rod</a:t>
            </a:r>
            <a:endParaRPr lang="it-IT" dirty="0">
              <a:solidFill>
                <a:schemeClr val="tx2"/>
              </a:solidFill>
            </a:endParaRPr>
          </a:p>
        </p:txBody>
      </p:sp>
      <p:cxnSp>
        <p:nvCxnSpPr>
          <p:cNvPr id="29" name="Connettore 2 28"/>
          <p:cNvCxnSpPr/>
          <p:nvPr/>
        </p:nvCxnSpPr>
        <p:spPr>
          <a:xfrm flipV="1">
            <a:off x="1312714" y="2400843"/>
            <a:ext cx="220253" cy="212819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Immagine 1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8706" y="2665128"/>
            <a:ext cx="2420200" cy="1815150"/>
          </a:xfrm>
          <a:prstGeom prst="roundRect">
            <a:avLst/>
          </a:prstGeom>
          <a:ln>
            <a:solidFill>
              <a:schemeClr val="bg1"/>
            </a:solidFill>
          </a:ln>
        </p:spPr>
      </p:pic>
      <p:sp>
        <p:nvSpPr>
          <p:cNvPr id="34" name="Rettangolo arrotondato 33"/>
          <p:cNvSpPr/>
          <p:nvPr/>
        </p:nvSpPr>
        <p:spPr>
          <a:xfrm>
            <a:off x="4755713" y="4351984"/>
            <a:ext cx="852820" cy="556329"/>
          </a:xfrm>
          <a:prstGeom prst="roundRect">
            <a:avLst/>
          </a:prstGeom>
          <a:solidFill>
            <a:schemeClr val="bg1">
              <a:alpha val="44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err="1">
                <a:solidFill>
                  <a:schemeClr val="tx2"/>
                </a:solidFill>
              </a:rPr>
              <a:t>CuBe</a:t>
            </a:r>
            <a:r>
              <a:rPr lang="it-IT" dirty="0">
                <a:solidFill>
                  <a:schemeClr val="tx2"/>
                </a:solidFill>
              </a:rPr>
              <a:t> </a:t>
            </a:r>
            <a:r>
              <a:rPr lang="it-IT" dirty="0" err="1">
                <a:solidFill>
                  <a:schemeClr val="tx2"/>
                </a:solidFill>
              </a:rPr>
              <a:t>rod</a:t>
            </a:r>
            <a:endParaRPr lang="it-IT" dirty="0">
              <a:solidFill>
                <a:schemeClr val="tx2"/>
              </a:solidFill>
            </a:endParaRPr>
          </a:p>
        </p:txBody>
      </p:sp>
      <p:cxnSp>
        <p:nvCxnSpPr>
          <p:cNvPr id="35" name="Connettore 2 34"/>
          <p:cNvCxnSpPr/>
          <p:nvPr/>
        </p:nvCxnSpPr>
        <p:spPr>
          <a:xfrm flipV="1">
            <a:off x="5182123" y="4018828"/>
            <a:ext cx="135765" cy="345475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Connettore 2 37"/>
          <p:cNvCxnSpPr/>
          <p:nvPr/>
        </p:nvCxnSpPr>
        <p:spPr>
          <a:xfrm flipV="1">
            <a:off x="1358165" y="2386996"/>
            <a:ext cx="220253" cy="212819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Rettangolo arrotondato 38"/>
          <p:cNvSpPr/>
          <p:nvPr/>
        </p:nvSpPr>
        <p:spPr>
          <a:xfrm>
            <a:off x="3676831" y="2213171"/>
            <a:ext cx="802432" cy="347649"/>
          </a:xfrm>
          <a:prstGeom prst="roundRect">
            <a:avLst/>
          </a:prstGeom>
          <a:solidFill>
            <a:schemeClr val="bg1">
              <a:alpha val="44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>
                <a:solidFill>
                  <a:schemeClr val="tx2"/>
                </a:solidFill>
              </a:rPr>
              <a:t>pcb</a:t>
            </a:r>
            <a:endParaRPr lang="it-IT" dirty="0">
              <a:solidFill>
                <a:schemeClr val="tx2"/>
              </a:solidFill>
            </a:endParaRPr>
          </a:p>
        </p:txBody>
      </p:sp>
      <p:cxnSp>
        <p:nvCxnSpPr>
          <p:cNvPr id="40" name="Connettore 2 39"/>
          <p:cNvCxnSpPr>
            <a:stCxn id="39" idx="2"/>
          </p:cNvCxnSpPr>
          <p:nvPr/>
        </p:nvCxnSpPr>
        <p:spPr>
          <a:xfrm>
            <a:off x="4078047" y="2560820"/>
            <a:ext cx="311812" cy="623997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Connettore 2 24"/>
          <p:cNvCxnSpPr/>
          <p:nvPr/>
        </p:nvCxnSpPr>
        <p:spPr>
          <a:xfrm>
            <a:off x="963546" y="3962905"/>
            <a:ext cx="688842" cy="111847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Connettore 2 42"/>
          <p:cNvCxnSpPr>
            <a:stCxn id="46" idx="0"/>
          </p:cNvCxnSpPr>
          <p:nvPr/>
        </p:nvCxnSpPr>
        <p:spPr>
          <a:xfrm flipV="1">
            <a:off x="3207914" y="4120798"/>
            <a:ext cx="123805" cy="355850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CasellaDiTesto 45"/>
          <p:cNvSpPr txBox="1"/>
          <p:nvPr/>
        </p:nvSpPr>
        <p:spPr>
          <a:xfrm>
            <a:off x="2346139" y="4476648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>
                <a:solidFill>
                  <a:schemeClr val="tx2"/>
                </a:solidFill>
              </a:rPr>
              <a:t>alignemnt</a:t>
            </a:r>
            <a:r>
              <a:rPr lang="it-IT" dirty="0">
                <a:solidFill>
                  <a:schemeClr val="tx2"/>
                </a:solidFill>
              </a:rPr>
              <a:t> </a:t>
            </a:r>
            <a:r>
              <a:rPr lang="it-IT" dirty="0" err="1">
                <a:solidFill>
                  <a:schemeClr val="tx2"/>
                </a:solidFill>
              </a:rPr>
              <a:t>rods</a:t>
            </a:r>
            <a:endParaRPr lang="it-IT" dirty="0">
              <a:solidFill>
                <a:schemeClr val="tx2"/>
              </a:solidFill>
            </a:endParaRPr>
          </a:p>
        </p:txBody>
      </p:sp>
      <p:sp>
        <p:nvSpPr>
          <p:cNvPr id="49" name="Rettangolo arrotondato 48"/>
          <p:cNvSpPr/>
          <p:nvPr/>
        </p:nvSpPr>
        <p:spPr>
          <a:xfrm>
            <a:off x="6998552" y="4104222"/>
            <a:ext cx="1826825" cy="556329"/>
          </a:xfrm>
          <a:prstGeom prst="roundRect">
            <a:avLst/>
          </a:prstGeom>
          <a:solidFill>
            <a:schemeClr val="bg1">
              <a:alpha val="44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2"/>
                </a:solidFill>
              </a:rPr>
              <a:t>bridge to connection box</a:t>
            </a:r>
          </a:p>
        </p:txBody>
      </p:sp>
      <p:cxnSp>
        <p:nvCxnSpPr>
          <p:cNvPr id="50" name="Connettore 2 49"/>
          <p:cNvCxnSpPr/>
          <p:nvPr/>
        </p:nvCxnSpPr>
        <p:spPr>
          <a:xfrm flipH="1" flipV="1">
            <a:off x="6541069" y="4261501"/>
            <a:ext cx="457483" cy="90483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M. Statera, MT26 Vancouver </a:t>
            </a:r>
            <a:endParaRPr lang="en-GB" noProof="0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F54AB9FF-A161-3D4C-8942-5C32AAD27D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949295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16:9 format</Description0>
    <Note xmlns="8946e33d-fd2f-4ae4-8ee9-d90c129cdf9e">https://edms.cern.ch/document/1586446/</Note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5E9E49B-3FD6-4C9C-9B49-2AADA36A41AB}">
  <ds:schemaRefs>
    <ds:schemaRef ds:uri="http://purl.org/dc/terms/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schemas.microsoft.com/office/infopath/2007/PartnerControls"/>
    <ds:schemaRef ds:uri="8946e33d-fd2f-4ae4-8ee9-d90c129cdf9e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6ACB8F96-6440-465A-9018-CAFFD987993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2566E74-C3EA-4CA3-8046-63336AAEE22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19072</TotalTime>
  <Words>966</Words>
  <Application>Microsoft Macintosh PowerPoint</Application>
  <PresentationFormat>Presentazione su schermo (16:9)</PresentationFormat>
  <Paragraphs>301</Paragraphs>
  <Slides>20</Slides>
  <Notes>4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20</vt:i4>
      </vt:variant>
    </vt:vector>
  </HeadingPairs>
  <TitlesOfParts>
    <vt:vector size="28" baseType="lpstr">
      <vt:lpstr>Arial</vt:lpstr>
      <vt:lpstr>Calibri</vt:lpstr>
      <vt:lpstr>Courier New</vt:lpstr>
      <vt:lpstr>Symbol</vt:lpstr>
      <vt:lpstr>Times</vt:lpstr>
      <vt:lpstr>Verdana</vt:lpstr>
      <vt:lpstr>Wingdings</vt:lpstr>
      <vt:lpstr>Thème Office</vt:lpstr>
      <vt:lpstr>Construction and Power Test of the Superferric Skew Quadrupole for HL-LHC  </vt:lpstr>
      <vt:lpstr>OUTLINE</vt:lpstr>
      <vt:lpstr>High Luminosity LHC</vt:lpstr>
      <vt:lpstr>THE LOW BETA SECTION </vt:lpstr>
      <vt:lpstr>HO CORRECTOR MAGNETS ZOO</vt:lpstr>
      <vt:lpstr>SUPERFERRIC DESIGN</vt:lpstr>
      <vt:lpstr>MCQSXFP1</vt:lpstr>
      <vt:lpstr>EM DESIGN</vt:lpstr>
      <vt:lpstr>Assembly</vt:lpstr>
      <vt:lpstr>First Cooldown and Energization</vt:lpstr>
      <vt:lpstr>Event n.15</vt:lpstr>
      <vt:lpstr>Damaged Coil</vt:lpstr>
      <vt:lpstr>Numerical Model</vt:lpstr>
      <vt:lpstr>Numerical Model: Results</vt:lpstr>
      <vt:lpstr>Two New Coils</vt:lpstr>
      <vt:lpstr>Second Assembly Assessment</vt:lpstr>
      <vt:lpstr>Power Test</vt:lpstr>
      <vt:lpstr>MAGNETIC FIELD AND INDUCTANCE</vt:lpstr>
      <vt:lpstr>Conclusion</vt:lpstr>
      <vt:lpstr>Presentazione standard di PowerPoint</vt:lpstr>
    </vt:vector>
  </TitlesOfParts>
  <Company>APO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marco marco</cp:lastModifiedBy>
  <cp:revision>456</cp:revision>
  <cp:lastPrinted>2019-09-25T22:56:00Z</cp:lastPrinted>
  <dcterms:created xsi:type="dcterms:W3CDTF">2016-02-11T10:47:23Z</dcterms:created>
  <dcterms:modified xsi:type="dcterms:W3CDTF">2019-09-27T05:58:21Z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