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696" r:id="rId5"/>
  </p:sldMasterIdLst>
  <p:notesMasterIdLst>
    <p:notesMasterId r:id="rId25"/>
  </p:notesMasterIdLst>
  <p:handoutMasterIdLst>
    <p:handoutMasterId r:id="rId26"/>
  </p:handoutMasterIdLst>
  <p:sldIdLst>
    <p:sldId id="257" r:id="rId6"/>
    <p:sldId id="258" r:id="rId7"/>
    <p:sldId id="281" r:id="rId8"/>
    <p:sldId id="308" r:id="rId9"/>
    <p:sldId id="307" r:id="rId10"/>
    <p:sldId id="306" r:id="rId11"/>
    <p:sldId id="315" r:id="rId12"/>
    <p:sldId id="259" r:id="rId13"/>
    <p:sldId id="287" r:id="rId14"/>
    <p:sldId id="292" r:id="rId15"/>
    <p:sldId id="309" r:id="rId16"/>
    <p:sldId id="312" r:id="rId17"/>
    <p:sldId id="316" r:id="rId18"/>
    <p:sldId id="317" r:id="rId19"/>
    <p:sldId id="319" r:id="rId20"/>
    <p:sldId id="294" r:id="rId21"/>
    <p:sldId id="260" r:id="rId22"/>
    <p:sldId id="313" r:id="rId23"/>
    <p:sldId id="293" r:id="rId24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EC5EDC6-0384-4F9B-9ECF-31F0FFDCE7A8}">
          <p14:sldIdLst>
            <p14:sldId id="257"/>
            <p14:sldId id="258"/>
            <p14:sldId id="281"/>
            <p14:sldId id="308"/>
            <p14:sldId id="307"/>
            <p14:sldId id="306"/>
            <p14:sldId id="315"/>
            <p14:sldId id="259"/>
            <p14:sldId id="287"/>
            <p14:sldId id="292"/>
            <p14:sldId id="309"/>
            <p14:sldId id="312"/>
            <p14:sldId id="316"/>
            <p14:sldId id="317"/>
            <p14:sldId id="319"/>
            <p14:sldId id="294"/>
            <p14:sldId id="260"/>
            <p14:sldId id="313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B7F"/>
    <a:srgbClr val="594E7F"/>
    <a:srgbClr val="D2C4F5"/>
    <a:srgbClr val="000000"/>
    <a:srgbClr val="ACAC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725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1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1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88F165-D13F-4EB3-8DB4-B2E041C5C6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75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1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5791"/>
            <a:ext cx="50292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1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62534B-6A3C-4AED-B31F-CD5EC1AA0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13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psfc.mit.edu/catalog/reports/2010/15ja/15ja045/15ja045_full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387542-4BB1-4DBA-9325-8CE7243E616B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10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05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141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12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0129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48274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0070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15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68314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16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4171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17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18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19751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53C307-58FC-4813-9A90-22439B45040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  <a:cs typeface="+mn-cs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6696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3790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>
                <a:hlinkClick r:id="rId3"/>
              </a:rPr>
              <a:t>http://library.psfc.mit.edu/catalog/reports/2010/15ja/15ja045/15ja045_full.pdf</a:t>
            </a:r>
            <a:endParaRPr lang="en-US" dirty="0"/>
          </a:p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8242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5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5485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6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0504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7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5311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8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3C307-58FC-4813-9A90-22439B45040F}" type="slidenum">
              <a:rPr lang="en-US"/>
              <a:pPr/>
              <a:t>9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471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6D019-05DA-41CE-ACD8-0CEF3B96E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04800"/>
            <a:ext cx="20955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04800"/>
            <a:ext cx="61341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B7FB1-A335-4AA9-AA98-B13B6CF32A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6174C5-6044-42D1-B178-7EA7F4E8CD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3976B-4C5B-4CD9-BE53-CFB91A837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828800"/>
            <a:ext cx="3733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733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E8CC64-46AB-4936-B0E3-EA563EE5EA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E81527-C600-461D-8FD6-5E54FB8A06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138506-B300-423A-9966-30E5FEBDE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79599-1F05-41A9-83BD-1B45EFED4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0E361F-384A-4E57-9359-27F603A800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6174C5-6044-42D1-B178-7EA7F4E8CD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0BC9D-5BE1-4DFB-B1AF-E1BFB89C0D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6D019-05DA-41CE-ACD8-0CEF3B96E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04800"/>
            <a:ext cx="20955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04800"/>
            <a:ext cx="61341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B7FB1-A335-4AA9-AA98-B13B6CF32A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3976B-4C5B-4CD9-BE53-CFB91A837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828800"/>
            <a:ext cx="3733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733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E8CC64-46AB-4936-B0E3-EA563EE5EA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E81527-C600-461D-8FD6-5E54FB8A06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138506-B300-423A-9966-30E5FEBDE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79599-1F05-41A9-83BD-1B45EFED4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0E361F-384A-4E57-9359-27F603A800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0BC9D-5BE1-4DFB-B1AF-E1BFB89C0D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828800"/>
            <a:ext cx="762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81200" y="6223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5150" y="6235700"/>
            <a:ext cx="300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357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42B7F"/>
                </a:solidFill>
              </a:defRPr>
            </a:lvl1pPr>
          </a:lstStyle>
          <a:p>
            <a:fld id="{9AFB4413-069C-4E6B-9C35-9E4E3A2091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382000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42B7F"/>
        </a:buClr>
        <a:buSzPct val="11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42B7F"/>
        </a:buClr>
        <a:buSzPct val="90000"/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1085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3pPr>
      <a:lvl4pPr marL="14287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4pPr>
      <a:lvl5pPr marL="17716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5pPr>
      <a:lvl6pPr marL="22288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Y:\Jen\BNL PPT Template\ppt_BG_BodySlide_BNL_blue_NO_GRAPHIC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828800"/>
            <a:ext cx="762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81200" y="6223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5150" y="6235700"/>
            <a:ext cx="300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357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42B7F"/>
                </a:solidFill>
              </a:defRPr>
            </a:lvl1pPr>
          </a:lstStyle>
          <a:p>
            <a:fld id="{9AFB4413-069C-4E6B-9C35-9E4E3A2091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382000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42B7F"/>
        </a:buClr>
        <a:buSzPct val="11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42B7F"/>
        </a:buClr>
        <a:buSzPct val="90000"/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1085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3pPr>
      <a:lvl4pPr marL="14287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4pPr>
      <a:lvl5pPr marL="17716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5pPr>
      <a:lvl6pPr marL="22288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perpower-inc.com/system/files/SP_2G+Wire+Spec+Sheet_2014_web_v1_0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3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Winding and 77K Testing of Non-Insulated Coils for the IBS 25T, 100 mm bore HTS Solenoid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C1C1B4-1283-4528-B7FE-37F5E27353E3}"/>
              </a:ext>
            </a:extLst>
          </p:cNvPr>
          <p:cNvSpPr txBox="1"/>
          <p:nvPr/>
        </p:nvSpPr>
        <p:spPr>
          <a:xfrm>
            <a:off x="2286000" y="4267200"/>
            <a:ext cx="4572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" panose="02020603050405020304" pitchFamily="18" charset="0"/>
                <a:cs typeface="Times" panose="02020603050405020304" pitchFamily="18" charset="0"/>
              </a:rPr>
              <a:t>S. Joshi</a:t>
            </a: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, M. Allen, W. Sampson, R. Gupta</a:t>
            </a:r>
          </a:p>
          <a:p>
            <a:pPr algn="ctr"/>
            <a:endParaRPr lang="en-US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en-US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MT-26 Vancouver</a:t>
            </a:r>
          </a:p>
          <a:p>
            <a:pPr algn="ctr"/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26SEPT19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CONTACT RESISTANCE AND TIME CONSTANT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66E44E-F31D-480E-8122-39D0D383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68E547-B411-425E-9F30-FE442DB55F81}"/>
              </a:ext>
            </a:extLst>
          </p:cNvPr>
          <p:cNvSpPr txBox="1"/>
          <p:nvPr/>
        </p:nvSpPr>
        <p:spPr>
          <a:xfrm>
            <a:off x="0" y="4114800"/>
            <a:ext cx="9144000" cy="198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 measurements were taken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while Coils 1 and 2 were being wound at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intervals of 10, 25, 50, 100, 200, 300, 400, 500, 600, and finished coil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 of the inner turns decreased, due to compression, as more turns were wound. This signifies better conductor to conductor contact between the turns.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307A3D-512B-4BA5-B1E0-23B5E91A7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0" y="1180380"/>
            <a:ext cx="4230156" cy="28208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F0FEBA-F46B-4553-9B73-D37DB7FA89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718" y="1180381"/>
            <a:ext cx="4826404" cy="282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18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TESTING - SETUP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D422D-52A6-44DF-A8DA-25DFB852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2BD942-DEBD-48F1-A456-39E889C22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43000"/>
            <a:ext cx="5083223" cy="4038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7F390F-1E99-4634-850A-528AAC530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099" y="2031124"/>
            <a:ext cx="3185801" cy="23876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4C96F4-6DC5-49FF-A44E-9E5BB0C4CD19}"/>
              </a:ext>
            </a:extLst>
          </p:cNvPr>
          <p:cNvSpPr txBox="1"/>
          <p:nvPr/>
        </p:nvSpPr>
        <p:spPr>
          <a:xfrm>
            <a:off x="5181600" y="4800600"/>
            <a:ext cx="3886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Coils 1-6 were tested in a Single Pancake configuration;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Coils 7-12 were tested in a Double Pancake configuration.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78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LN2 TEST RESULTS FOR TESTED COILS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D422D-52A6-44DF-A8DA-25DFB852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90A959-D150-48B4-B9BB-9A3949586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476" y="642266"/>
            <a:ext cx="6987046" cy="49907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EB4934-1057-4EAA-92D9-73B1A433C726}"/>
              </a:ext>
            </a:extLst>
          </p:cNvPr>
          <p:cNvSpPr txBox="1"/>
          <p:nvPr/>
        </p:nvSpPr>
        <p:spPr>
          <a:xfrm>
            <a:off x="114299" y="5633014"/>
            <a:ext cx="8915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 variation in Coil </a:t>
            </a:r>
            <a:r>
              <a:rPr lang="en-US" sz="2400" b="1" cap="all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cap="all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1" cap="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coil to coil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9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LN2 TEST RESULTS COMPARISON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D422D-52A6-44DF-A8DA-25DFB852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21444" y="6172200"/>
            <a:ext cx="990600" cy="457200"/>
          </a:xfrm>
        </p:spPr>
        <p:txBody>
          <a:bodyPr/>
          <a:lstStyle/>
          <a:p>
            <a:fld id="{D96174C5-6044-42D1-B178-7EA7F4E8CD1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82ADDA-1F81-4DC6-98AF-45BA848CB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285" y="760637"/>
            <a:ext cx="3274013" cy="1737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6113AA-82DE-49C0-8D11-3DB08D0C02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62000"/>
            <a:ext cx="3299103" cy="1737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317011-8DD0-4DFF-AAD1-333B45162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283" y="2658606"/>
            <a:ext cx="3274014" cy="1737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9D4BC7-2577-4EB0-809B-B9D7290966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9" y="2680877"/>
            <a:ext cx="3299103" cy="17373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4DE5AC-7301-427D-A4B0-52E1882AEA6C}"/>
              </a:ext>
            </a:extLst>
          </p:cNvPr>
          <p:cNvSpPr txBox="1"/>
          <p:nvPr/>
        </p:nvSpPr>
        <p:spPr>
          <a:xfrm>
            <a:off x="1016493" y="4551452"/>
            <a:ext cx="7011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 in voltage distribution observed throughout all coils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10% of the total coil voltage, on the average, was developing the first 10 turns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15% of the total coil voltage, on the average, was developing between turns 10 and 25</a:t>
            </a:r>
          </a:p>
        </p:txBody>
      </p:sp>
    </p:spTree>
    <p:extLst>
      <p:ext uri="{BB962C8B-B14F-4D97-AF65-F5344CB8AC3E}">
        <p14:creationId xmlns:p14="http://schemas.microsoft.com/office/powerpoint/2010/main" val="3744195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LN2 TEST RESULTS COMPARISON (continued)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D422D-52A6-44DF-A8DA-25DFB852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498A0A-4D06-47BE-B5EA-CB6FF218C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641268"/>
            <a:ext cx="3274014" cy="1737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AC78F6-DF4A-4B96-90FF-75F04DC25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3893" y="2635022"/>
            <a:ext cx="3297706" cy="1737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966B57-AC0D-4162-8745-AFEBDF0681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62000"/>
            <a:ext cx="3274015" cy="17373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7CC214-4A2B-444C-99BF-C3774A081F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722" y="775741"/>
            <a:ext cx="3346877" cy="17373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4C6D19-B060-4EC4-9205-B068313FA303}"/>
              </a:ext>
            </a:extLst>
          </p:cNvPr>
          <p:cNvSpPr txBox="1"/>
          <p:nvPr/>
        </p:nvSpPr>
        <p:spPr>
          <a:xfrm>
            <a:off x="990600" y="4648200"/>
            <a:ext cx="70329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 in voltage distribution observed throughout all coils.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18% of the total coil voltage, on the average, was developing between turns 25 and 50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25% of the total coil voltage, on the average, was developing between turns 50 and 100</a:t>
            </a:r>
          </a:p>
        </p:txBody>
      </p:sp>
    </p:spTree>
    <p:extLst>
      <p:ext uri="{BB962C8B-B14F-4D97-AF65-F5344CB8AC3E}">
        <p14:creationId xmlns:p14="http://schemas.microsoft.com/office/powerpoint/2010/main" val="2596573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LN2 TEST RESULTS COMPARISON (continued)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D422D-52A6-44DF-A8DA-25DFB852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CA9240-8DF4-474E-89BE-1E51FB0AB6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762000"/>
            <a:ext cx="3324191" cy="1737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39AE72-F804-4206-9FB4-7C63975BB5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762000"/>
            <a:ext cx="3248926" cy="17373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7CC293-DB67-4B19-A2FA-7844AFEEE7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2623210"/>
            <a:ext cx="3324190" cy="1737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A4EF4F-0A5D-4E54-A40F-26F1789739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2623210"/>
            <a:ext cx="3248927" cy="17373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D7CC0B5-328F-496A-9A5B-EB31ADCE672A}"/>
              </a:ext>
            </a:extLst>
          </p:cNvPr>
          <p:cNvSpPr txBox="1"/>
          <p:nvPr/>
        </p:nvSpPr>
        <p:spPr>
          <a:xfrm>
            <a:off x="990600" y="4388546"/>
            <a:ext cx="70329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 in voltage distribution observed throughout all coils.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30% of the total coil voltage, on the average, was developing between turns 100 and the remaining ~520 turns of the coil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than 10% of the total coil voltage, on the average, was developing between turns 200 and the remaining ~420 turns of the coil</a:t>
            </a:r>
          </a:p>
        </p:txBody>
      </p:sp>
    </p:spTree>
    <p:extLst>
      <p:ext uri="{BB962C8B-B14F-4D97-AF65-F5344CB8AC3E}">
        <p14:creationId xmlns:p14="http://schemas.microsoft.com/office/powerpoint/2010/main" val="3390877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CONTACT RESISTANCE AND TIME CONSTANT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66E44E-F31D-480E-8122-39D0D383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68E547-B411-425E-9F30-FE442DB55F81}"/>
              </a:ext>
            </a:extLst>
          </p:cNvPr>
          <p:cNvSpPr txBox="1"/>
          <p:nvPr/>
        </p:nvSpPr>
        <p:spPr>
          <a:xfrm>
            <a:off x="0" y="3581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Coil 3 was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ramped up to and stabilized at 50 A (@ 77 K)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was shut off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time constant of Coil 3 was calculated to be 92.59 seconds.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Generally, higher contact resistance results in a smaller time constant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F6A958-BA59-473E-82A4-8D94DE207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745" y="4877870"/>
            <a:ext cx="6486507" cy="13578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17B987-2DDC-4E81-9BC1-701B85F67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5453" y="685800"/>
            <a:ext cx="4376147" cy="2819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444C63-561D-49DC-BD96-F13542A09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685800"/>
            <a:ext cx="4376148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41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INNER-COIL SPLICE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CDD194-93B7-4179-BF0E-5C327C8FD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76B1D6-05D2-4038-BA55-8D7DFCE4D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010" y="1284645"/>
            <a:ext cx="4482790" cy="2783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765832-1001-475B-A2E5-9FBB506C0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1284645"/>
            <a:ext cx="4488366" cy="27865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F82ED3-44AF-4F40-97AB-D48044F516F1}"/>
              </a:ext>
            </a:extLst>
          </p:cNvPr>
          <p:cNvSpPr txBox="1"/>
          <p:nvPr/>
        </p:nvSpPr>
        <p:spPr>
          <a:xfrm>
            <a:off x="4585009" y="4123121"/>
            <a:ext cx="4558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Above: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vs V curve for the splice in coil 4 @ turn 423. The resistance from the splice averages out to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17.8 n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605287-E877-4A91-A94F-66BFAC7184FD}"/>
              </a:ext>
            </a:extLst>
          </p:cNvPr>
          <p:cNvSpPr txBox="1"/>
          <p:nvPr/>
        </p:nvSpPr>
        <p:spPr>
          <a:xfrm>
            <a:off x="5575" y="4124980"/>
            <a:ext cx="4558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Above: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vs V curve for the splice in coil 1 @ turn 227. The resistance from the splice averages out to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18.9 n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0712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between Conductor </a:t>
            </a:r>
            <a:r>
              <a:rPr lang="en-US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cap="all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Coil </a:t>
            </a:r>
            <a:r>
              <a:rPr lang="en-US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cap="all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77 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D422D-52A6-44DF-A8DA-25DFB852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11F040-4C7B-44C3-ADC9-970CC74884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4" t="11280" r="7499"/>
          <a:stretch/>
        </p:blipFill>
        <p:spPr>
          <a:xfrm>
            <a:off x="73702" y="1261371"/>
            <a:ext cx="4691921" cy="31146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370186-40F6-4137-A280-B81455E454C3}"/>
              </a:ext>
            </a:extLst>
          </p:cNvPr>
          <p:cNvSpPr txBox="1"/>
          <p:nvPr/>
        </p:nvSpPr>
        <p:spPr>
          <a:xfrm>
            <a:off x="73702" y="4604484"/>
            <a:ext cx="90353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was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obvious or significant correlation between quality of the conductor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(defined though Transport,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TapeStar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In-Field (@30K, 2T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measurements conducted by the manufacturer)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quality of the coil performance at 77 K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(defined by its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threshold being 3mV as per .1µV/cm industry standard) after winding.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53CAF6-48E0-4659-AC59-E2373D81C5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9756" y="995921"/>
            <a:ext cx="4323015" cy="364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18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charset="-128"/>
                <a:cs typeface="Times" panose="02020603050405020304" pitchFamily="18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66E44E-F31D-480E-8122-39D0D383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6174C5-6044-42D1-B178-7EA7F4E8CD1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42B7F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42B7F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68E547-B411-425E-9F30-FE442DB55F81}"/>
              </a:ext>
            </a:extLst>
          </p:cNvPr>
          <p:cNvSpPr txBox="1"/>
          <p:nvPr/>
        </p:nvSpPr>
        <p:spPr>
          <a:xfrm>
            <a:off x="152400" y="838200"/>
            <a:ext cx="8839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Winding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Techniques, Procedures, and Instrumentations have been optimized for consistency in coil quality.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coils have been wound; 12 coils have been tested in LN2.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12 tested coils show an average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79.5A @ 77K.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performance varies from coil to coil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Inner-Coil splices show ~18 - 19 n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resistance at 77K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Generally, higher contact resistance results in a smaller time constant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Approximately 70% of the coils voltage was developed within the first 100 turns – where the magnetic field is the highest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correlations was found between quality of the conductor (defined though Transport,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TapeStar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In-Field (@30K, 2T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measurements conducted by the manufacturer) and quality of the coil (defined by its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after winding.</a:t>
            </a:r>
          </a:p>
        </p:txBody>
      </p:sp>
    </p:spTree>
    <p:extLst>
      <p:ext uri="{BB962C8B-B14F-4D97-AF65-F5344CB8AC3E}">
        <p14:creationId xmlns:p14="http://schemas.microsoft.com/office/powerpoint/2010/main" val="413750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CONTENT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838200"/>
            <a:ext cx="6705600" cy="445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Introduction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>
                <a:solidFill>
                  <a:srgbClr val="1413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No-Insulation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Conductor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Design Specifications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Coil Winding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41313"/>
              </a:solidFill>
              <a:effectLst/>
              <a:uLnTx/>
              <a:uFillTx/>
              <a:latin typeface="Times New Roman"/>
              <a:ea typeface="ＭＳ Ｐゴシック" charset="-128"/>
              <a:cs typeface="Times New Roman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Coil Testing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41313"/>
              </a:solidFill>
              <a:effectLst/>
              <a:uLnTx/>
              <a:uFillTx/>
              <a:latin typeface="Times New Roman"/>
              <a:ea typeface="ＭＳ Ｐゴシック" charset="-128"/>
              <a:cs typeface="Times New Roman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Coil Test Results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41313"/>
              </a:solidFill>
              <a:effectLst/>
              <a:uLnTx/>
              <a:uFillTx/>
              <a:latin typeface="Times New Roman"/>
              <a:ea typeface="ＭＳ Ｐゴシック" charset="-128"/>
              <a:cs typeface="Times New Roman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DEAEBC-A1B8-4013-A053-C627D2063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6174C5-6044-42D1-B178-7EA7F4E8CD1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42B7F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42B7F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56387-359A-41DC-B802-5177DD2E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AC0807-ADEE-449C-BD47-1E8C6DD68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518" y="641815"/>
            <a:ext cx="5334964" cy="31372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633E05-DBA1-431A-9D53-3CBFA266DC0A}"/>
              </a:ext>
            </a:extLst>
          </p:cNvPr>
          <p:cNvSpPr txBox="1"/>
          <p:nvPr/>
        </p:nvSpPr>
        <p:spPr>
          <a:xfrm>
            <a:off x="152400" y="3992128"/>
            <a:ext cx="883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The Institute of Basic Science (IBS) in South Korea requires a </a:t>
            </a:r>
            <a:r>
              <a:rPr lang="en-US" sz="2000" b="1" dirty="0">
                <a:latin typeface="Times" panose="02020603050405020304" pitchFamily="18" charset="0"/>
                <a:cs typeface="Times" panose="02020603050405020304" pitchFamily="18" charset="0"/>
              </a:rPr>
              <a:t>25 Tesla, 100 mm bore solenoid for experiments searching for dark matter axions search</a:t>
            </a: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The Superconducting Magnet Division at Brookhaven National Laboratory received a contract to design and build this magnet.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sz="2000" b="1" dirty="0">
                <a:latin typeface="Times" panose="02020603050405020304" pitchFamily="18" charset="0"/>
                <a:cs typeface="Times" panose="02020603050405020304" pitchFamily="18" charset="0"/>
              </a:rPr>
              <a:t>design is based on no-insulation approach using second generation HTS</a:t>
            </a: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" panose="02020603050405020304" pitchFamily="18" charset="0"/>
                <a:cs typeface="Times" panose="02020603050405020304" pitchFamily="18" charset="0"/>
              </a:rPr>
              <a:t>BNL has built 16 of the 28 coils needed; tested 12 (@ 77 K) of the 16 built</a:t>
            </a: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This presentation summarizes the construction and 77 K test results.</a:t>
            </a:r>
          </a:p>
        </p:txBody>
      </p:sp>
    </p:spTree>
    <p:extLst>
      <p:ext uri="{BB962C8B-B14F-4D97-AF65-F5344CB8AC3E}">
        <p14:creationId xmlns:p14="http://schemas.microsoft.com/office/powerpoint/2010/main" val="228593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NO-INSULATION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56387-359A-41DC-B802-5177DD2E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D6FEBB-732C-4667-85DE-192F48DA15F8}"/>
              </a:ext>
            </a:extLst>
          </p:cNvPr>
          <p:cNvSpPr txBox="1"/>
          <p:nvPr/>
        </p:nvSpPr>
        <p:spPr>
          <a:xfrm>
            <a:off x="5647544" y="1362431"/>
            <a:ext cx="34202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Non-Insulated (HTS) Magnet coils offer: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" panose="02020603050405020304" pitchFamily="18" charset="0"/>
                <a:cs typeface="Times" panose="02020603050405020304" pitchFamily="18" charset="0"/>
              </a:rPr>
              <a:t>reliable intrinsic quench protection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sz="2000" b="1" dirty="0">
                <a:latin typeface="Times" panose="02020603050405020304" pitchFamily="18" charset="0"/>
                <a:cs typeface="Times" panose="02020603050405020304" pitchFamily="18" charset="0"/>
              </a:rPr>
              <a:t>ability to tolerate local defects</a:t>
            </a: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 in the conductor or </a:t>
            </a:r>
            <a:r>
              <a:rPr lang="en-US" sz="2000" b="1" dirty="0">
                <a:latin typeface="Times" panose="02020603050405020304" pitchFamily="18" charset="0"/>
                <a:cs typeface="Times" panose="02020603050405020304" pitchFamily="18" charset="0"/>
              </a:rPr>
              <a:t>sudden changes in operation</a:t>
            </a:r>
          </a:p>
          <a:p>
            <a:pPr algn="just"/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 as compared to HTS coils made with metallic or non-metallic insulation.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02ECEB-BAB5-41DA-8D0D-5ED0FAF28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65431"/>
            <a:ext cx="5537175" cy="3164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48B366-763C-4A1F-BDAD-8D1B44919289}"/>
              </a:ext>
            </a:extLst>
          </p:cNvPr>
          <p:cNvSpPr txBox="1"/>
          <p:nvPr/>
        </p:nvSpPr>
        <p:spPr>
          <a:xfrm>
            <a:off x="76200" y="4700081"/>
            <a:ext cx="553717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Reference:</a:t>
            </a: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Wang, T., Noguchi, S., Wang, X., Arakawa, I., Minami, K.,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Monma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K., …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Iwasa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 (2015). Analyses of transient behaviors of no-insulation REBCO pancake coils during sudden discharging and overcurrent.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Transactions on Applied Superconductivity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https://doi.org/10.1109/TASC.2015.2393058</a:t>
            </a:r>
            <a:endParaRPr lang="en-US" sz="1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382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56387-359A-41DC-B802-5177DD2E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2DB5AA-D1AA-4B2B-BE5A-2C5326A784CF}"/>
              </a:ext>
            </a:extLst>
          </p:cNvPr>
          <p:cNvSpPr/>
          <p:nvPr/>
        </p:nvSpPr>
        <p:spPr>
          <a:xfrm>
            <a:off x="5647544" y="1074509"/>
            <a:ext cx="347771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 of the tape : 2 mm to 12 mm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mm gives larger current, smaller impact of local defect and fewer coils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Choice of substrate: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Hastelloy, SS, Ni and others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Hastelloy for the best mechanical properties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 of copper : 20 micron to 100 micron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micron gives the best mechanical properties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A39DEA-484E-4EA7-8F58-D55A9ADE7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44" y="1718353"/>
            <a:ext cx="5484128" cy="34212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06728B-799C-4275-8955-989ECABFB766}"/>
              </a:ext>
            </a:extLst>
          </p:cNvPr>
          <p:cNvSpPr txBox="1"/>
          <p:nvPr/>
        </p:nvSpPr>
        <p:spPr>
          <a:xfrm>
            <a:off x="228600" y="5334000"/>
            <a:ext cx="50292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http://www.superpower-inc.com/system/files/SP_2G+Wire+Spec+Sheet_2014_web_v1_0.pdf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84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SPECIFICATIONS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56387-359A-41DC-B802-5177DD2E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DF2132-8DEC-4B51-B9B8-74E244153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742" y="3756830"/>
            <a:ext cx="5245566" cy="25381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32D3F5-BEF9-4B21-B355-E91D879E7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6070" y="1204637"/>
            <a:ext cx="4324350" cy="2075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939606-6587-4287-93B9-89B9A9F81616}"/>
              </a:ext>
            </a:extLst>
          </p:cNvPr>
          <p:cNvSpPr txBox="1"/>
          <p:nvPr/>
        </p:nvSpPr>
        <p:spPr>
          <a:xfrm>
            <a:off x="2409825" y="770244"/>
            <a:ext cx="4324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Conductor Information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3032B0-FB20-40C5-9133-3C1EF85E4E20}"/>
              </a:ext>
            </a:extLst>
          </p:cNvPr>
          <p:cNvSpPr txBox="1"/>
          <p:nvPr/>
        </p:nvSpPr>
        <p:spPr>
          <a:xfrm>
            <a:off x="2419350" y="3429000"/>
            <a:ext cx="4324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Coil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872763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WINDING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56387-359A-41DC-B802-5177DD2E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CB53F7-5FCA-43D7-B886-441185DD0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579120" y="1132821"/>
            <a:ext cx="4876800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F18E49-9457-49C3-9219-32C3015E0E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833" r="15416"/>
          <a:stretch/>
        </p:blipFill>
        <p:spPr>
          <a:xfrm rot="5400000">
            <a:off x="5408695" y="1171975"/>
            <a:ext cx="4353580" cy="30560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2D6A55-9123-4BBF-AC6C-80BDAC2D5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344730" y="1219200"/>
            <a:ext cx="3048000" cy="2286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D17F4C-65CF-4B05-9F81-4F6490FEFF99}"/>
              </a:ext>
            </a:extLst>
          </p:cNvPr>
          <p:cNvSpPr txBox="1"/>
          <p:nvPr/>
        </p:nvSpPr>
        <p:spPr>
          <a:xfrm>
            <a:off x="30480" y="5400021"/>
            <a:ext cx="9083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Above, left to right: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Multi-Axis Coil winding Machine, Designed and Built at BNL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LabView based coil winding machine control program; Coil winding tension control </a:t>
            </a:r>
          </a:p>
        </p:txBody>
      </p:sp>
    </p:spTree>
    <p:extLst>
      <p:ext uri="{BB962C8B-B14F-4D97-AF65-F5344CB8AC3E}">
        <p14:creationId xmlns:p14="http://schemas.microsoft.com/office/powerpoint/2010/main" val="2434321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WINDING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F969BC-1891-405E-80C1-64910B26E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8D5225-C81D-424B-B15A-7675A7374D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11" r="41111" b="32222"/>
          <a:stretch/>
        </p:blipFill>
        <p:spPr>
          <a:xfrm rot="5400000">
            <a:off x="1012303" y="99017"/>
            <a:ext cx="2616293" cy="35204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AEBF68-7D13-4543-B691-938A427EBB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50" t="35000" r="37500" b="13333"/>
          <a:stretch/>
        </p:blipFill>
        <p:spPr>
          <a:xfrm>
            <a:off x="4873017" y="537159"/>
            <a:ext cx="3291463" cy="26162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9E35A4-EB0E-4DD7-9F46-97876A66BA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516" b="26607"/>
          <a:stretch/>
        </p:blipFill>
        <p:spPr>
          <a:xfrm>
            <a:off x="336395" y="3863318"/>
            <a:ext cx="5991428" cy="247146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DBDDEC2-6D95-437A-BE89-8F6A90046619}"/>
              </a:ext>
            </a:extLst>
          </p:cNvPr>
          <p:cNvSpPr txBox="1"/>
          <p:nvPr/>
        </p:nvSpPr>
        <p:spPr>
          <a:xfrm>
            <a:off x="228599" y="3167391"/>
            <a:ext cx="4183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latin typeface="Times" panose="02020603050405020304" pitchFamily="18" charset="0"/>
                <a:cs typeface="Times" panose="02020603050405020304" pitchFamily="18" charset="0"/>
              </a:rPr>
              <a:t>Above:</a:t>
            </a: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 Tin first turn for future leads and or coil inter-connections – </a:t>
            </a:r>
            <a:r>
              <a:rPr lang="en-US" sz="1600" b="1" dirty="0">
                <a:latin typeface="Times" panose="02020603050405020304" pitchFamily="18" charset="0"/>
                <a:cs typeface="Times" panose="02020603050405020304" pitchFamily="18" charset="0"/>
              </a:rPr>
              <a:t>HTS side FACING bobbin</a:t>
            </a:r>
            <a:endParaRPr lang="en-US" sz="14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972452-7D00-4CDE-B86B-919887021C75}"/>
              </a:ext>
            </a:extLst>
          </p:cNvPr>
          <p:cNvSpPr txBox="1"/>
          <p:nvPr/>
        </p:nvSpPr>
        <p:spPr>
          <a:xfrm>
            <a:off x="4731698" y="3167390"/>
            <a:ext cx="4031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Above: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Solder first turn to itself to secure inner part of coil for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reusable bobbin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removal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7702801-4B94-4E1E-96B5-E4FF040B00D6}"/>
              </a:ext>
            </a:extLst>
          </p:cNvPr>
          <p:cNvSpPr txBox="1"/>
          <p:nvPr/>
        </p:nvSpPr>
        <p:spPr>
          <a:xfrm>
            <a:off x="6327823" y="3863318"/>
            <a:ext cx="27399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Left: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Continue winding, with conductor under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lbs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tension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until conductor runs out or splice needs to made to reverse HTS orientation (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conductor HTS side has to be FACING AWAY from bobbin on the final turn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future leads and or coil inter-connections)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700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WINDING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F969BC-1891-405E-80C1-64910B26E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174C5-6044-42D1-B178-7EA7F4E8CD1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9FE2D2-B374-44E1-AFBA-0E6F8BDB6A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50" t="3556" r="11250" b="46444"/>
          <a:stretch/>
        </p:blipFill>
        <p:spPr>
          <a:xfrm>
            <a:off x="3529580" y="519502"/>
            <a:ext cx="5385820" cy="23760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0F763E-7595-48B6-8C12-3CBF50DD45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333" b="38333"/>
          <a:stretch/>
        </p:blipFill>
        <p:spPr>
          <a:xfrm rot="5400000">
            <a:off x="-2035647" y="2763222"/>
            <a:ext cx="5422900" cy="9490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6AB262-0F3B-4D29-A417-86CBBB941B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750" t="26666" r="18750" b="28334"/>
          <a:stretch/>
        </p:blipFill>
        <p:spPr>
          <a:xfrm>
            <a:off x="1559655" y="3538871"/>
            <a:ext cx="4106445" cy="241030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97B25A8-600E-439F-916F-40B947DDA6B9}"/>
              </a:ext>
            </a:extLst>
          </p:cNvPr>
          <p:cNvSpPr txBox="1"/>
          <p:nvPr/>
        </p:nvSpPr>
        <p:spPr>
          <a:xfrm>
            <a:off x="1150307" y="519502"/>
            <a:ext cx="23548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Left: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 up conductors together using splicing tool. Splice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(~23 cm in length)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conductors using Indium solder and scrape away access Indium – minimize the thickness of the splice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53A24E-A7C0-40E2-8E74-16318D1AED98}"/>
              </a:ext>
            </a:extLst>
          </p:cNvPr>
          <p:cNvSpPr txBox="1"/>
          <p:nvPr/>
        </p:nvSpPr>
        <p:spPr>
          <a:xfrm>
            <a:off x="3529580" y="2968083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Above: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Spliced joint being wound into the coil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A6ACB1-C95F-429A-BF43-F8D9E13F574B}"/>
              </a:ext>
            </a:extLst>
          </p:cNvPr>
          <p:cNvSpPr txBox="1"/>
          <p:nvPr/>
        </p:nvSpPr>
        <p:spPr>
          <a:xfrm>
            <a:off x="5638800" y="3538871"/>
            <a:ext cx="327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Left: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 winding coil until coil O.D equals 200mm (~625-630 turns of 20µm Cu HTS tape).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Solder last turn to itself to hold outer part of coil together once conductor is disconnected from spool.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69865"/>
      </p:ext>
    </p:extLst>
  </p:cSld>
  <p:clrMapOvr>
    <a:masterClrMapping/>
  </p:clrMapOvr>
</p:sld>
</file>

<file path=ppt/theme/theme1.xml><?xml version="1.0" encoding="utf-8"?>
<a:theme xmlns:a="http://schemas.openxmlformats.org/drawingml/2006/main" name="BNL_rev0412">
  <a:themeElements>
    <a:clrScheme name="BNL Blue 2">
      <a:dk1>
        <a:srgbClr val="141313"/>
      </a:dk1>
      <a:lt1>
        <a:srgbClr val="FFFFFF"/>
      </a:lt1>
      <a:dk2>
        <a:srgbClr val="082957"/>
      </a:dk2>
      <a:lt2>
        <a:srgbClr val="8DABCC"/>
      </a:lt2>
      <a:accent1>
        <a:srgbClr val="C9DBE8"/>
      </a:accent1>
      <a:accent2>
        <a:srgbClr val="8DABCC"/>
      </a:accent2>
      <a:accent3>
        <a:srgbClr val="3A75AB"/>
      </a:accent3>
      <a:accent4>
        <a:srgbClr val="2D4D7B"/>
      </a:accent4>
      <a:accent5>
        <a:srgbClr val="082957"/>
      </a:accent5>
      <a:accent6>
        <a:srgbClr val="141313"/>
      </a:accent6>
      <a:hlink>
        <a:srgbClr val="3A75AB"/>
      </a:hlink>
      <a:folHlink>
        <a:srgbClr val="2D4D7B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NL_rev1212">
  <a:themeElements>
    <a:clrScheme name="BNL Blue 2">
      <a:dk1>
        <a:srgbClr val="141313"/>
      </a:dk1>
      <a:lt1>
        <a:srgbClr val="FFFFFF"/>
      </a:lt1>
      <a:dk2>
        <a:srgbClr val="082957"/>
      </a:dk2>
      <a:lt2>
        <a:srgbClr val="8DABCC"/>
      </a:lt2>
      <a:accent1>
        <a:srgbClr val="C9DBE8"/>
      </a:accent1>
      <a:accent2>
        <a:srgbClr val="8DABCC"/>
      </a:accent2>
      <a:accent3>
        <a:srgbClr val="3A75AB"/>
      </a:accent3>
      <a:accent4>
        <a:srgbClr val="2D4D7B"/>
      </a:accent4>
      <a:accent5>
        <a:srgbClr val="082957"/>
      </a:accent5>
      <a:accent6>
        <a:srgbClr val="141313"/>
      </a:accent6>
      <a:hlink>
        <a:srgbClr val="3A75AB"/>
      </a:hlink>
      <a:folHlink>
        <a:srgbClr val="2D4D7B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93C50077B73F4081A727CE26F7297D" ma:contentTypeVersion="8" ma:contentTypeDescription="Create a new document." ma:contentTypeScope="" ma:versionID="8cf6dfea111c13a17973c13df40865d9">
  <xsd:schema xmlns:xsd="http://www.w3.org/2001/XMLSchema" xmlns:xs="http://www.w3.org/2001/XMLSchema" xmlns:p="http://schemas.microsoft.com/office/2006/metadata/properties" xmlns:ns3="d198decf-2ff7-46b8-bd1c-477e40bd1f45" targetNamespace="http://schemas.microsoft.com/office/2006/metadata/properties" ma:root="true" ma:fieldsID="c5c4c38988fcdd116076b45f4b1dc2c0" ns3:_="">
    <xsd:import namespace="d198decf-2ff7-46b8-bd1c-477e40bd1f4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98decf-2ff7-46b8-bd1c-477e40bd1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D56D85-3DF1-4277-AC2B-15ED0BB3F625}">
  <ds:schemaRefs>
    <ds:schemaRef ds:uri="http://schemas.microsoft.com/office/2006/documentManagement/types"/>
    <ds:schemaRef ds:uri="http://schemas.microsoft.com/office/infopath/2007/PartnerControls"/>
    <ds:schemaRef ds:uri="d198decf-2ff7-46b8-bd1c-477e40bd1f45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4596B7B-11C5-49FB-9486-557807AA73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C20C3F-1C31-4C18-962B-7A0CD6F49B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98decf-2ff7-46b8-bd1c-477e40bd1f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6421</TotalTime>
  <Words>1217</Words>
  <Application>Microsoft Office PowerPoint</Application>
  <PresentationFormat>On-screen Show (4:3)</PresentationFormat>
  <Paragraphs>124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Times</vt:lpstr>
      <vt:lpstr>Times New Roman</vt:lpstr>
      <vt:lpstr>Wingdings</vt:lpstr>
      <vt:lpstr>BNL_rev0412</vt:lpstr>
      <vt:lpstr>BNL_rev1212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Gagnon</dc:creator>
  <cp:lastModifiedBy>Joshi, Shresht</cp:lastModifiedBy>
  <cp:revision>168</cp:revision>
  <cp:lastPrinted>2019-09-13T17:14:18Z</cp:lastPrinted>
  <dcterms:created xsi:type="dcterms:W3CDTF">2007-06-28T20:22:43Z</dcterms:created>
  <dcterms:modified xsi:type="dcterms:W3CDTF">2019-09-25T20:57:06Z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0x010100AE93C50077B73F4081A727CE26F7297D</vt:lpwstr>
  </property>
</Properties>
</file>