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82" r:id="rId2"/>
  </p:sldIdLst>
  <p:sldSz cx="50399950" cy="32399288"/>
  <p:notesSz cx="6881813" cy="9296400"/>
  <p:defaultTextStyle>
    <a:defPPr>
      <a:defRPr lang="en-US"/>
    </a:defPPr>
    <a:lvl1pPr marL="0" algn="l" defTabSz="2365046" rtl="0" eaLnBrk="1" latinLnBrk="0" hangingPunct="1">
      <a:defRPr sz="9330" kern="1200">
        <a:solidFill>
          <a:schemeClr val="tx1"/>
        </a:solidFill>
        <a:latin typeface="+mn-lt"/>
        <a:ea typeface="+mn-ea"/>
        <a:cs typeface="+mn-cs"/>
      </a:defRPr>
    </a:lvl1pPr>
    <a:lvl2pPr marL="2365046" algn="l" defTabSz="2365046" rtl="0" eaLnBrk="1" latinLnBrk="0" hangingPunct="1">
      <a:defRPr sz="9330" kern="1200">
        <a:solidFill>
          <a:schemeClr val="tx1"/>
        </a:solidFill>
        <a:latin typeface="+mn-lt"/>
        <a:ea typeface="+mn-ea"/>
        <a:cs typeface="+mn-cs"/>
      </a:defRPr>
    </a:lvl2pPr>
    <a:lvl3pPr marL="4730088" algn="l" defTabSz="2365046" rtl="0" eaLnBrk="1" latinLnBrk="0" hangingPunct="1">
      <a:defRPr sz="9330" kern="1200">
        <a:solidFill>
          <a:schemeClr val="tx1"/>
        </a:solidFill>
        <a:latin typeface="+mn-lt"/>
        <a:ea typeface="+mn-ea"/>
        <a:cs typeface="+mn-cs"/>
      </a:defRPr>
    </a:lvl3pPr>
    <a:lvl4pPr marL="7095134" algn="l" defTabSz="2365046" rtl="0" eaLnBrk="1" latinLnBrk="0" hangingPunct="1">
      <a:defRPr sz="9330" kern="1200">
        <a:solidFill>
          <a:schemeClr val="tx1"/>
        </a:solidFill>
        <a:latin typeface="+mn-lt"/>
        <a:ea typeface="+mn-ea"/>
        <a:cs typeface="+mn-cs"/>
      </a:defRPr>
    </a:lvl4pPr>
    <a:lvl5pPr marL="9460180" algn="l" defTabSz="2365046" rtl="0" eaLnBrk="1" latinLnBrk="0" hangingPunct="1">
      <a:defRPr sz="9330" kern="1200">
        <a:solidFill>
          <a:schemeClr val="tx1"/>
        </a:solidFill>
        <a:latin typeface="+mn-lt"/>
        <a:ea typeface="+mn-ea"/>
        <a:cs typeface="+mn-cs"/>
      </a:defRPr>
    </a:lvl5pPr>
    <a:lvl6pPr marL="11825228" algn="l" defTabSz="2365046" rtl="0" eaLnBrk="1" latinLnBrk="0" hangingPunct="1">
      <a:defRPr sz="9330" kern="1200">
        <a:solidFill>
          <a:schemeClr val="tx1"/>
        </a:solidFill>
        <a:latin typeface="+mn-lt"/>
        <a:ea typeface="+mn-ea"/>
        <a:cs typeface="+mn-cs"/>
      </a:defRPr>
    </a:lvl6pPr>
    <a:lvl7pPr marL="14190270" algn="l" defTabSz="2365046" rtl="0" eaLnBrk="1" latinLnBrk="0" hangingPunct="1">
      <a:defRPr sz="9330" kern="1200">
        <a:solidFill>
          <a:schemeClr val="tx1"/>
        </a:solidFill>
        <a:latin typeface="+mn-lt"/>
        <a:ea typeface="+mn-ea"/>
        <a:cs typeface="+mn-cs"/>
      </a:defRPr>
    </a:lvl7pPr>
    <a:lvl8pPr marL="16555316" algn="l" defTabSz="2365046" rtl="0" eaLnBrk="1" latinLnBrk="0" hangingPunct="1">
      <a:defRPr sz="9330" kern="1200">
        <a:solidFill>
          <a:schemeClr val="tx1"/>
        </a:solidFill>
        <a:latin typeface="+mn-lt"/>
        <a:ea typeface="+mn-ea"/>
        <a:cs typeface="+mn-cs"/>
      </a:defRPr>
    </a:lvl8pPr>
    <a:lvl9pPr marL="18920362" algn="l" defTabSz="2365046" rtl="0" eaLnBrk="1" latinLnBrk="0" hangingPunct="1">
      <a:defRPr sz="933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5" userDrawn="1">
          <p15:clr>
            <a:srgbClr val="A4A3A4"/>
          </p15:clr>
        </p15:guide>
        <p15:guide id="2" pos="158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wangmin Kim" initials="KK" lastIdx="1" clrIdx="0">
    <p:extLst>
      <p:ext uri="{19B8F6BF-5375-455C-9EA6-DF929625EA0E}">
        <p15:presenceInfo xmlns:p15="http://schemas.microsoft.com/office/powerpoint/2012/main" userId="Kwangmin Kim" providerId="None"/>
      </p:ext>
    </p:extLst>
  </p:cmAuthor>
  <p:cmAuthor id="2" name="Kwangmin_Kim" initials="K" lastIdx="1" clrIdx="1">
    <p:extLst>
      <p:ext uri="{19B8F6BF-5375-455C-9EA6-DF929625EA0E}">
        <p15:presenceInfo xmlns:p15="http://schemas.microsoft.com/office/powerpoint/2012/main" userId="Kwangmin_K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463B88"/>
    <a:srgbClr val="33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22" autoAdjust="0"/>
    <p:restoredTop sz="96433" autoAdjust="0"/>
  </p:normalViewPr>
  <p:slideViewPr>
    <p:cSldViewPr snapToGrid="0" snapToObjects="1">
      <p:cViewPr varScale="1">
        <p:scale>
          <a:sx n="27" d="100"/>
          <a:sy n="27" d="100"/>
        </p:scale>
        <p:origin x="1110" y="174"/>
      </p:cViewPr>
      <p:guideLst>
        <p:guide orient="horz" pos="10205"/>
        <p:guide pos="158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98102" y="1"/>
            <a:ext cx="2982119" cy="464820"/>
          </a:xfrm>
          <a:prstGeom prst="rect">
            <a:avLst/>
          </a:prstGeom>
        </p:spPr>
        <p:txBody>
          <a:bodyPr vert="horz" lIns="93177" tIns="46589" rIns="93177" bIns="46589" rtlCol="0"/>
          <a:lstStyle>
            <a:lvl1pPr algn="r">
              <a:defRPr sz="1200"/>
            </a:lvl1pPr>
          </a:lstStyle>
          <a:p>
            <a:fld id="{41030993-6926-5442-BC7E-75DD535CE6DF}" type="datetimeFigureOut">
              <a:rPr lang="en-US" smtClean="0"/>
              <a:t>9/20/2019</a:t>
            </a:fld>
            <a:endParaRPr lang="en-US"/>
          </a:p>
        </p:txBody>
      </p:sp>
      <p:sp>
        <p:nvSpPr>
          <p:cNvPr id="4" name="Slide Image Placeholder 3"/>
          <p:cNvSpPr>
            <a:spLocks noGrp="1" noRot="1" noChangeAspect="1"/>
          </p:cNvSpPr>
          <p:nvPr>
            <p:ph type="sldImg" idx="2"/>
          </p:nvPr>
        </p:nvSpPr>
        <p:spPr>
          <a:xfrm>
            <a:off x="728663" y="696913"/>
            <a:ext cx="5424487"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2982119"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8"/>
            <a:ext cx="2982119" cy="464820"/>
          </a:xfrm>
          <a:prstGeom prst="rect">
            <a:avLst/>
          </a:prstGeom>
        </p:spPr>
        <p:txBody>
          <a:bodyPr vert="horz" lIns="93177" tIns="46589" rIns="93177" bIns="46589" rtlCol="0" anchor="b"/>
          <a:lstStyle>
            <a:lvl1pPr algn="r">
              <a:defRPr sz="1200"/>
            </a:lvl1pPr>
          </a:lstStyle>
          <a:p>
            <a:fld id="{ECA9A336-5B5C-2844-898E-F48E033E4058}" type="slidenum">
              <a:rPr lang="en-US" smtClean="0"/>
              <a:t>‹#›</a:t>
            </a:fld>
            <a:endParaRPr lang="en-US"/>
          </a:p>
        </p:txBody>
      </p:sp>
    </p:spTree>
    <p:extLst>
      <p:ext uri="{BB962C8B-B14F-4D97-AF65-F5344CB8AC3E}">
        <p14:creationId xmlns:p14="http://schemas.microsoft.com/office/powerpoint/2010/main" val="3405015140"/>
      </p:ext>
    </p:extLst>
  </p:cSld>
  <p:clrMap bg1="lt1" tx1="dk1" bg2="lt2" tx2="dk2" accent1="accent1" accent2="accent2" accent3="accent3" accent4="accent4" accent5="accent5" accent6="accent6" hlink="hlink" folHlink="folHlink"/>
  <p:notesStyle>
    <a:lvl1pPr marL="0" algn="l" defTabSz="2365046" rtl="0" eaLnBrk="1" latinLnBrk="0" hangingPunct="1">
      <a:defRPr sz="6190" kern="1200">
        <a:solidFill>
          <a:schemeClr val="tx1"/>
        </a:solidFill>
        <a:latin typeface="+mn-lt"/>
        <a:ea typeface="+mn-ea"/>
        <a:cs typeface="+mn-cs"/>
      </a:defRPr>
    </a:lvl1pPr>
    <a:lvl2pPr marL="2365046" algn="l" defTabSz="2365046" rtl="0" eaLnBrk="1" latinLnBrk="0" hangingPunct="1">
      <a:defRPr sz="6190" kern="1200">
        <a:solidFill>
          <a:schemeClr val="tx1"/>
        </a:solidFill>
        <a:latin typeface="+mn-lt"/>
        <a:ea typeface="+mn-ea"/>
        <a:cs typeface="+mn-cs"/>
      </a:defRPr>
    </a:lvl2pPr>
    <a:lvl3pPr marL="4730088" algn="l" defTabSz="2365046" rtl="0" eaLnBrk="1" latinLnBrk="0" hangingPunct="1">
      <a:defRPr sz="6190" kern="1200">
        <a:solidFill>
          <a:schemeClr val="tx1"/>
        </a:solidFill>
        <a:latin typeface="+mn-lt"/>
        <a:ea typeface="+mn-ea"/>
        <a:cs typeface="+mn-cs"/>
      </a:defRPr>
    </a:lvl3pPr>
    <a:lvl4pPr marL="7095134" algn="l" defTabSz="2365046" rtl="0" eaLnBrk="1" latinLnBrk="0" hangingPunct="1">
      <a:defRPr sz="6190" kern="1200">
        <a:solidFill>
          <a:schemeClr val="tx1"/>
        </a:solidFill>
        <a:latin typeface="+mn-lt"/>
        <a:ea typeface="+mn-ea"/>
        <a:cs typeface="+mn-cs"/>
      </a:defRPr>
    </a:lvl4pPr>
    <a:lvl5pPr marL="9460180" algn="l" defTabSz="2365046" rtl="0" eaLnBrk="1" latinLnBrk="0" hangingPunct="1">
      <a:defRPr sz="6190" kern="1200">
        <a:solidFill>
          <a:schemeClr val="tx1"/>
        </a:solidFill>
        <a:latin typeface="+mn-lt"/>
        <a:ea typeface="+mn-ea"/>
        <a:cs typeface="+mn-cs"/>
      </a:defRPr>
    </a:lvl5pPr>
    <a:lvl6pPr marL="11825228" algn="l" defTabSz="2365046" rtl="0" eaLnBrk="1" latinLnBrk="0" hangingPunct="1">
      <a:defRPr sz="6190" kern="1200">
        <a:solidFill>
          <a:schemeClr val="tx1"/>
        </a:solidFill>
        <a:latin typeface="+mn-lt"/>
        <a:ea typeface="+mn-ea"/>
        <a:cs typeface="+mn-cs"/>
      </a:defRPr>
    </a:lvl6pPr>
    <a:lvl7pPr marL="14190270" algn="l" defTabSz="2365046" rtl="0" eaLnBrk="1" latinLnBrk="0" hangingPunct="1">
      <a:defRPr sz="6190" kern="1200">
        <a:solidFill>
          <a:schemeClr val="tx1"/>
        </a:solidFill>
        <a:latin typeface="+mn-lt"/>
        <a:ea typeface="+mn-ea"/>
        <a:cs typeface="+mn-cs"/>
      </a:defRPr>
    </a:lvl7pPr>
    <a:lvl8pPr marL="16555316" algn="l" defTabSz="2365046" rtl="0" eaLnBrk="1" latinLnBrk="0" hangingPunct="1">
      <a:defRPr sz="6190" kern="1200">
        <a:solidFill>
          <a:schemeClr val="tx1"/>
        </a:solidFill>
        <a:latin typeface="+mn-lt"/>
        <a:ea typeface="+mn-ea"/>
        <a:cs typeface="+mn-cs"/>
      </a:defRPr>
    </a:lvl8pPr>
    <a:lvl9pPr marL="18920362" algn="l" defTabSz="2365046" rtl="0" eaLnBrk="1" latinLnBrk="0" hangingPunct="1">
      <a:defRPr sz="619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696913"/>
            <a:ext cx="5424487" cy="34877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A9A336-5B5C-2844-898E-F48E033E4058}" type="slidenum">
              <a:rPr lang="en-US" smtClean="0"/>
              <a:t>1</a:t>
            </a:fld>
            <a:endParaRPr lang="en-US"/>
          </a:p>
        </p:txBody>
      </p:sp>
    </p:spTree>
    <p:extLst>
      <p:ext uri="{BB962C8B-B14F-4D97-AF65-F5344CB8AC3E}">
        <p14:creationId xmlns:p14="http://schemas.microsoft.com/office/powerpoint/2010/main" val="2308653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0001" y="10064781"/>
            <a:ext cx="42839960" cy="6944847"/>
          </a:xfrm>
        </p:spPr>
        <p:txBody>
          <a:bodyPr/>
          <a:lstStyle/>
          <a:p>
            <a:r>
              <a:rPr lang="en-US"/>
              <a:t>Click to edit Master title style</a:t>
            </a:r>
          </a:p>
        </p:txBody>
      </p:sp>
      <p:sp>
        <p:nvSpPr>
          <p:cNvPr id="3" name="Subtitle 2"/>
          <p:cNvSpPr>
            <a:spLocks noGrp="1"/>
          </p:cNvSpPr>
          <p:nvPr>
            <p:ph type="subTitle" idx="1"/>
          </p:nvPr>
        </p:nvSpPr>
        <p:spPr>
          <a:xfrm>
            <a:off x="7559998" y="18359605"/>
            <a:ext cx="35279968" cy="8279817"/>
          </a:xfrm>
        </p:spPr>
        <p:txBody>
          <a:bodyPr/>
          <a:lstStyle>
            <a:lvl1pPr marL="0" indent="0" algn="ctr">
              <a:buNone/>
              <a:defRPr>
                <a:solidFill>
                  <a:schemeClr val="tx1">
                    <a:tint val="75000"/>
                  </a:schemeClr>
                </a:solidFill>
              </a:defRPr>
            </a:lvl1pPr>
            <a:lvl2pPr marL="4032504" indent="0" algn="ctr">
              <a:buNone/>
              <a:defRPr>
                <a:solidFill>
                  <a:schemeClr val="tx1">
                    <a:tint val="75000"/>
                  </a:schemeClr>
                </a:solidFill>
              </a:defRPr>
            </a:lvl2pPr>
            <a:lvl3pPr marL="8065008" indent="0" algn="ctr">
              <a:buNone/>
              <a:defRPr>
                <a:solidFill>
                  <a:schemeClr val="tx1">
                    <a:tint val="75000"/>
                  </a:schemeClr>
                </a:solidFill>
              </a:defRPr>
            </a:lvl3pPr>
            <a:lvl4pPr marL="12097512" indent="0" algn="ctr">
              <a:buNone/>
              <a:defRPr>
                <a:solidFill>
                  <a:schemeClr val="tx1">
                    <a:tint val="75000"/>
                  </a:schemeClr>
                </a:solidFill>
              </a:defRPr>
            </a:lvl4pPr>
            <a:lvl5pPr marL="16130016" indent="0" algn="ctr">
              <a:buNone/>
              <a:defRPr>
                <a:solidFill>
                  <a:schemeClr val="tx1">
                    <a:tint val="75000"/>
                  </a:schemeClr>
                </a:solidFill>
              </a:defRPr>
            </a:lvl5pPr>
            <a:lvl6pPr marL="20162520" indent="0" algn="ctr">
              <a:buNone/>
              <a:defRPr>
                <a:solidFill>
                  <a:schemeClr val="tx1">
                    <a:tint val="75000"/>
                  </a:schemeClr>
                </a:solidFill>
              </a:defRPr>
            </a:lvl6pPr>
            <a:lvl7pPr marL="24195024" indent="0" algn="ctr">
              <a:buNone/>
              <a:defRPr>
                <a:solidFill>
                  <a:schemeClr val="tx1">
                    <a:tint val="75000"/>
                  </a:schemeClr>
                </a:solidFill>
              </a:defRPr>
            </a:lvl7pPr>
            <a:lvl8pPr marL="28227528" indent="0" algn="ctr">
              <a:buNone/>
              <a:defRPr>
                <a:solidFill>
                  <a:schemeClr val="tx1">
                    <a:tint val="75000"/>
                  </a:schemeClr>
                </a:solidFill>
              </a:defRPr>
            </a:lvl8pPr>
            <a:lvl9pPr marL="322600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407FA4-5F16-364E-B355-F55C0AB2C074}" type="datetimeFigureOut">
              <a:rPr lang="en-US" smtClean="0"/>
              <a:t>9/20/2019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3767855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07FA4-5F16-364E-B355-F55C0AB2C074}" type="datetimeFigureOut">
              <a:rPr lang="en-US" smtClean="0"/>
              <a:t>9/20/2019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3714877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539971" y="1297481"/>
            <a:ext cx="11339986" cy="2764439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20003" y="1297481"/>
            <a:ext cx="33179965" cy="276443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07FA4-5F16-364E-B355-F55C0AB2C074}" type="datetimeFigureOut">
              <a:rPr lang="en-US" smtClean="0"/>
              <a:t>9/20/2019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68634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07FA4-5F16-364E-B355-F55C0AB2C074}" type="datetimeFigureOut">
              <a:rPr lang="en-US" smtClean="0"/>
              <a:t>9/20/2019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1372694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81252" y="20819548"/>
            <a:ext cx="42839960" cy="6434857"/>
          </a:xfrm>
        </p:spPr>
        <p:txBody>
          <a:bodyPr anchor="t"/>
          <a:lstStyle>
            <a:lvl1pPr algn="l">
              <a:defRPr sz="35280" b="1" cap="all"/>
            </a:lvl1pPr>
          </a:lstStyle>
          <a:p>
            <a:r>
              <a:rPr lang="en-US"/>
              <a:t>Click to edit Master title style</a:t>
            </a:r>
          </a:p>
        </p:txBody>
      </p:sp>
      <p:sp>
        <p:nvSpPr>
          <p:cNvPr id="3" name="Text Placeholder 2"/>
          <p:cNvSpPr>
            <a:spLocks noGrp="1"/>
          </p:cNvSpPr>
          <p:nvPr>
            <p:ph type="body" idx="1"/>
          </p:nvPr>
        </p:nvSpPr>
        <p:spPr>
          <a:xfrm>
            <a:off x="3981252" y="13732205"/>
            <a:ext cx="42839960" cy="7087342"/>
          </a:xfrm>
        </p:spPr>
        <p:txBody>
          <a:bodyPr anchor="b"/>
          <a:lstStyle>
            <a:lvl1pPr marL="0" indent="0">
              <a:buNone/>
              <a:defRPr sz="17640">
                <a:solidFill>
                  <a:schemeClr val="tx1">
                    <a:tint val="75000"/>
                  </a:schemeClr>
                </a:solidFill>
              </a:defRPr>
            </a:lvl1pPr>
            <a:lvl2pPr marL="4032504" indent="0">
              <a:buNone/>
              <a:defRPr sz="15908">
                <a:solidFill>
                  <a:schemeClr val="tx1">
                    <a:tint val="75000"/>
                  </a:schemeClr>
                </a:solidFill>
              </a:defRPr>
            </a:lvl2pPr>
            <a:lvl3pPr marL="8065008" indent="0">
              <a:buNone/>
              <a:defRPr sz="14175">
                <a:solidFill>
                  <a:schemeClr val="tx1">
                    <a:tint val="75000"/>
                  </a:schemeClr>
                </a:solidFill>
              </a:defRPr>
            </a:lvl3pPr>
            <a:lvl4pPr marL="12097512" indent="0">
              <a:buNone/>
              <a:defRPr sz="12285">
                <a:solidFill>
                  <a:schemeClr val="tx1">
                    <a:tint val="75000"/>
                  </a:schemeClr>
                </a:solidFill>
              </a:defRPr>
            </a:lvl4pPr>
            <a:lvl5pPr marL="16130016" indent="0">
              <a:buNone/>
              <a:defRPr sz="12285">
                <a:solidFill>
                  <a:schemeClr val="tx1">
                    <a:tint val="75000"/>
                  </a:schemeClr>
                </a:solidFill>
              </a:defRPr>
            </a:lvl5pPr>
            <a:lvl6pPr marL="20162520" indent="0">
              <a:buNone/>
              <a:defRPr sz="12285">
                <a:solidFill>
                  <a:schemeClr val="tx1">
                    <a:tint val="75000"/>
                  </a:schemeClr>
                </a:solidFill>
              </a:defRPr>
            </a:lvl6pPr>
            <a:lvl7pPr marL="24195024" indent="0">
              <a:buNone/>
              <a:defRPr sz="12285">
                <a:solidFill>
                  <a:schemeClr val="tx1">
                    <a:tint val="75000"/>
                  </a:schemeClr>
                </a:solidFill>
              </a:defRPr>
            </a:lvl7pPr>
            <a:lvl8pPr marL="28227528" indent="0">
              <a:buNone/>
              <a:defRPr sz="12285">
                <a:solidFill>
                  <a:schemeClr val="tx1">
                    <a:tint val="75000"/>
                  </a:schemeClr>
                </a:solidFill>
              </a:defRPr>
            </a:lvl8pPr>
            <a:lvl9pPr marL="32260032" indent="0">
              <a:buNone/>
              <a:defRPr sz="1228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407FA4-5F16-364E-B355-F55C0AB2C074}" type="datetimeFigureOut">
              <a:rPr lang="en-US" smtClean="0"/>
              <a:t>9/20/2019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1936051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5" y="7559838"/>
            <a:ext cx="22259976" cy="21382034"/>
          </a:xfrm>
        </p:spPr>
        <p:txBody>
          <a:bodyPr/>
          <a:lstStyle>
            <a:lvl1pPr>
              <a:defRPr sz="24728"/>
            </a:lvl1pPr>
            <a:lvl2pPr>
              <a:defRPr sz="21105"/>
            </a:lvl2pPr>
            <a:lvl3pPr>
              <a:defRPr sz="17640"/>
            </a:lvl3pPr>
            <a:lvl4pPr>
              <a:defRPr sz="15908"/>
            </a:lvl4pPr>
            <a:lvl5pPr>
              <a:defRPr sz="15908"/>
            </a:lvl5pPr>
            <a:lvl6pPr>
              <a:defRPr sz="15908"/>
            </a:lvl6pPr>
            <a:lvl7pPr>
              <a:defRPr sz="15908"/>
            </a:lvl7pPr>
            <a:lvl8pPr>
              <a:defRPr sz="15908"/>
            </a:lvl8pPr>
            <a:lvl9pPr>
              <a:defRPr sz="159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619978" y="7559838"/>
            <a:ext cx="22259976" cy="21382034"/>
          </a:xfrm>
        </p:spPr>
        <p:txBody>
          <a:bodyPr/>
          <a:lstStyle>
            <a:lvl1pPr>
              <a:defRPr sz="24728"/>
            </a:lvl1pPr>
            <a:lvl2pPr>
              <a:defRPr sz="21105"/>
            </a:lvl2pPr>
            <a:lvl3pPr>
              <a:defRPr sz="17640"/>
            </a:lvl3pPr>
            <a:lvl4pPr>
              <a:defRPr sz="15908"/>
            </a:lvl4pPr>
            <a:lvl5pPr>
              <a:defRPr sz="15908"/>
            </a:lvl5pPr>
            <a:lvl6pPr>
              <a:defRPr sz="15908"/>
            </a:lvl6pPr>
            <a:lvl7pPr>
              <a:defRPr sz="15908"/>
            </a:lvl7pPr>
            <a:lvl8pPr>
              <a:defRPr sz="15908"/>
            </a:lvl8pPr>
            <a:lvl9pPr>
              <a:defRPr sz="159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407FA4-5F16-364E-B355-F55C0AB2C074}" type="datetimeFigureOut">
              <a:rPr lang="en-US" smtClean="0"/>
              <a:t>9/20/2019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581208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20003" y="7252345"/>
            <a:ext cx="22268733" cy="3022432"/>
          </a:xfrm>
        </p:spPr>
        <p:txBody>
          <a:bodyPr anchor="b"/>
          <a:lstStyle>
            <a:lvl1pPr marL="0" indent="0">
              <a:buNone/>
              <a:defRPr sz="21105" b="1"/>
            </a:lvl1pPr>
            <a:lvl2pPr marL="4032504" indent="0">
              <a:buNone/>
              <a:defRPr sz="17640" b="1"/>
            </a:lvl2pPr>
            <a:lvl3pPr marL="8065008" indent="0">
              <a:buNone/>
              <a:defRPr sz="15908" b="1"/>
            </a:lvl3pPr>
            <a:lvl4pPr marL="12097512" indent="0">
              <a:buNone/>
              <a:defRPr sz="14175" b="1"/>
            </a:lvl4pPr>
            <a:lvl5pPr marL="16130016" indent="0">
              <a:buNone/>
              <a:defRPr sz="14175" b="1"/>
            </a:lvl5pPr>
            <a:lvl6pPr marL="20162520" indent="0">
              <a:buNone/>
              <a:defRPr sz="14175" b="1"/>
            </a:lvl6pPr>
            <a:lvl7pPr marL="24195024" indent="0">
              <a:buNone/>
              <a:defRPr sz="14175" b="1"/>
            </a:lvl7pPr>
            <a:lvl8pPr marL="28227528" indent="0">
              <a:buNone/>
              <a:defRPr sz="14175" b="1"/>
            </a:lvl8pPr>
            <a:lvl9pPr marL="32260032" indent="0">
              <a:buNone/>
              <a:defRPr sz="14175" b="1"/>
            </a:lvl9pPr>
          </a:lstStyle>
          <a:p>
            <a:pPr lvl="0"/>
            <a:r>
              <a:rPr lang="en-US"/>
              <a:t>Click to edit Master text styles</a:t>
            </a:r>
          </a:p>
        </p:txBody>
      </p:sp>
      <p:sp>
        <p:nvSpPr>
          <p:cNvPr id="4" name="Content Placeholder 3"/>
          <p:cNvSpPr>
            <a:spLocks noGrp="1"/>
          </p:cNvSpPr>
          <p:nvPr>
            <p:ph sz="half" idx="2"/>
          </p:nvPr>
        </p:nvSpPr>
        <p:spPr>
          <a:xfrm>
            <a:off x="2520003" y="10274777"/>
            <a:ext cx="22268733" cy="18667093"/>
          </a:xfrm>
        </p:spPr>
        <p:txBody>
          <a:bodyPr/>
          <a:lstStyle>
            <a:lvl1pPr>
              <a:defRPr sz="21105"/>
            </a:lvl1pPr>
            <a:lvl2pPr>
              <a:defRPr sz="17640"/>
            </a:lvl2pPr>
            <a:lvl3pPr>
              <a:defRPr sz="15908"/>
            </a:lvl3pPr>
            <a:lvl4pPr>
              <a:defRPr sz="14175"/>
            </a:lvl4pPr>
            <a:lvl5pPr>
              <a:defRPr sz="14175"/>
            </a:lvl5pPr>
            <a:lvl6pPr>
              <a:defRPr sz="14175"/>
            </a:lvl6pPr>
            <a:lvl7pPr>
              <a:defRPr sz="14175"/>
            </a:lvl7pPr>
            <a:lvl8pPr>
              <a:defRPr sz="14175"/>
            </a:lvl8pPr>
            <a:lvl9pPr>
              <a:defRPr sz="141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5602487" y="7252345"/>
            <a:ext cx="22277475" cy="3022432"/>
          </a:xfrm>
        </p:spPr>
        <p:txBody>
          <a:bodyPr anchor="b"/>
          <a:lstStyle>
            <a:lvl1pPr marL="0" indent="0">
              <a:buNone/>
              <a:defRPr sz="21105" b="1"/>
            </a:lvl1pPr>
            <a:lvl2pPr marL="4032504" indent="0">
              <a:buNone/>
              <a:defRPr sz="17640" b="1"/>
            </a:lvl2pPr>
            <a:lvl3pPr marL="8065008" indent="0">
              <a:buNone/>
              <a:defRPr sz="15908" b="1"/>
            </a:lvl3pPr>
            <a:lvl4pPr marL="12097512" indent="0">
              <a:buNone/>
              <a:defRPr sz="14175" b="1"/>
            </a:lvl4pPr>
            <a:lvl5pPr marL="16130016" indent="0">
              <a:buNone/>
              <a:defRPr sz="14175" b="1"/>
            </a:lvl5pPr>
            <a:lvl6pPr marL="20162520" indent="0">
              <a:buNone/>
              <a:defRPr sz="14175" b="1"/>
            </a:lvl6pPr>
            <a:lvl7pPr marL="24195024" indent="0">
              <a:buNone/>
              <a:defRPr sz="14175" b="1"/>
            </a:lvl7pPr>
            <a:lvl8pPr marL="28227528" indent="0">
              <a:buNone/>
              <a:defRPr sz="14175" b="1"/>
            </a:lvl8pPr>
            <a:lvl9pPr marL="32260032" indent="0">
              <a:buNone/>
              <a:defRPr sz="14175" b="1"/>
            </a:lvl9pPr>
          </a:lstStyle>
          <a:p>
            <a:pPr lvl="0"/>
            <a:r>
              <a:rPr lang="en-US"/>
              <a:t>Click to edit Master text styles</a:t>
            </a:r>
          </a:p>
        </p:txBody>
      </p:sp>
      <p:sp>
        <p:nvSpPr>
          <p:cNvPr id="6" name="Content Placeholder 5"/>
          <p:cNvSpPr>
            <a:spLocks noGrp="1"/>
          </p:cNvSpPr>
          <p:nvPr>
            <p:ph sz="quarter" idx="4"/>
          </p:nvPr>
        </p:nvSpPr>
        <p:spPr>
          <a:xfrm>
            <a:off x="25602487" y="10274777"/>
            <a:ext cx="22277475" cy="18667093"/>
          </a:xfrm>
        </p:spPr>
        <p:txBody>
          <a:bodyPr/>
          <a:lstStyle>
            <a:lvl1pPr>
              <a:defRPr sz="21105"/>
            </a:lvl1pPr>
            <a:lvl2pPr>
              <a:defRPr sz="17640"/>
            </a:lvl2pPr>
            <a:lvl3pPr>
              <a:defRPr sz="15908"/>
            </a:lvl3pPr>
            <a:lvl4pPr>
              <a:defRPr sz="14175"/>
            </a:lvl4pPr>
            <a:lvl5pPr>
              <a:defRPr sz="14175"/>
            </a:lvl5pPr>
            <a:lvl6pPr>
              <a:defRPr sz="14175"/>
            </a:lvl6pPr>
            <a:lvl7pPr>
              <a:defRPr sz="14175"/>
            </a:lvl7pPr>
            <a:lvl8pPr>
              <a:defRPr sz="14175"/>
            </a:lvl8pPr>
            <a:lvl9pPr>
              <a:defRPr sz="141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407FA4-5F16-364E-B355-F55C0AB2C074}" type="datetimeFigureOut">
              <a:rPr lang="en-US" smtClean="0"/>
              <a:t>9/20/2019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2724873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407FA4-5F16-364E-B355-F55C0AB2C074}" type="datetimeFigureOut">
              <a:rPr lang="en-US" smtClean="0"/>
              <a:t>9/20/2019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1274882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07FA4-5F16-364E-B355-F55C0AB2C074}" type="datetimeFigureOut">
              <a:rPr lang="en-US" smtClean="0"/>
              <a:t>9/20/2019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248169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20003" y="1289974"/>
            <a:ext cx="16581237" cy="5489879"/>
          </a:xfrm>
        </p:spPr>
        <p:txBody>
          <a:bodyPr anchor="b"/>
          <a:lstStyle>
            <a:lvl1pPr algn="l">
              <a:defRPr sz="17640" b="1"/>
            </a:lvl1pPr>
          </a:lstStyle>
          <a:p>
            <a:r>
              <a:rPr lang="en-US"/>
              <a:t>Click to edit Master title style</a:t>
            </a:r>
          </a:p>
        </p:txBody>
      </p:sp>
      <p:sp>
        <p:nvSpPr>
          <p:cNvPr id="3" name="Content Placeholder 2"/>
          <p:cNvSpPr>
            <a:spLocks noGrp="1"/>
          </p:cNvSpPr>
          <p:nvPr>
            <p:ph idx="1"/>
          </p:nvPr>
        </p:nvSpPr>
        <p:spPr>
          <a:xfrm>
            <a:off x="19704978" y="1289976"/>
            <a:ext cx="28174973" cy="27651894"/>
          </a:xfrm>
        </p:spPr>
        <p:txBody>
          <a:bodyPr/>
          <a:lstStyle>
            <a:lvl1pPr>
              <a:defRPr sz="28193"/>
            </a:lvl1pPr>
            <a:lvl2pPr>
              <a:defRPr sz="24728"/>
            </a:lvl2pPr>
            <a:lvl3pPr>
              <a:defRPr sz="21105"/>
            </a:lvl3pPr>
            <a:lvl4pPr>
              <a:defRPr sz="17640"/>
            </a:lvl4pPr>
            <a:lvl5pPr>
              <a:defRPr sz="17640"/>
            </a:lvl5pPr>
            <a:lvl6pPr>
              <a:defRPr sz="17640"/>
            </a:lvl6pPr>
            <a:lvl7pPr>
              <a:defRPr sz="17640"/>
            </a:lvl7pPr>
            <a:lvl8pPr>
              <a:defRPr sz="17640"/>
            </a:lvl8pPr>
            <a:lvl9pPr>
              <a:defRPr sz="176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20003" y="6779855"/>
            <a:ext cx="16581237" cy="22162016"/>
          </a:xfrm>
        </p:spPr>
        <p:txBody>
          <a:bodyPr/>
          <a:lstStyle>
            <a:lvl1pPr marL="0" indent="0">
              <a:buNone/>
              <a:defRPr sz="12285"/>
            </a:lvl1pPr>
            <a:lvl2pPr marL="4032504" indent="0">
              <a:buNone/>
              <a:defRPr sz="10553"/>
            </a:lvl2pPr>
            <a:lvl3pPr marL="8065008" indent="0">
              <a:buNone/>
              <a:defRPr sz="8820"/>
            </a:lvl3pPr>
            <a:lvl4pPr marL="12097512" indent="0">
              <a:buNone/>
              <a:defRPr sz="7875"/>
            </a:lvl4pPr>
            <a:lvl5pPr marL="16130016" indent="0">
              <a:buNone/>
              <a:defRPr sz="7875"/>
            </a:lvl5pPr>
            <a:lvl6pPr marL="20162520" indent="0">
              <a:buNone/>
              <a:defRPr sz="7875"/>
            </a:lvl6pPr>
            <a:lvl7pPr marL="24195024" indent="0">
              <a:buNone/>
              <a:defRPr sz="7875"/>
            </a:lvl7pPr>
            <a:lvl8pPr marL="28227528" indent="0">
              <a:buNone/>
              <a:defRPr sz="7875"/>
            </a:lvl8pPr>
            <a:lvl9pPr marL="32260032" indent="0">
              <a:buNone/>
              <a:defRPr sz="7875"/>
            </a:lvl9pPr>
          </a:lstStyle>
          <a:p>
            <a:pPr lvl="0"/>
            <a:r>
              <a:rPr lang="en-US"/>
              <a:t>Click to edit Master text styles</a:t>
            </a:r>
          </a:p>
        </p:txBody>
      </p:sp>
      <p:sp>
        <p:nvSpPr>
          <p:cNvPr id="5" name="Date Placeholder 4"/>
          <p:cNvSpPr>
            <a:spLocks noGrp="1"/>
          </p:cNvSpPr>
          <p:nvPr>
            <p:ph type="dt" sz="half" idx="10"/>
          </p:nvPr>
        </p:nvSpPr>
        <p:spPr/>
        <p:txBody>
          <a:bodyPr/>
          <a:lstStyle/>
          <a:p>
            <a:fld id="{5D407FA4-5F16-364E-B355-F55C0AB2C074}" type="datetimeFigureOut">
              <a:rPr lang="en-US" smtClean="0"/>
              <a:t>9/20/2019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2198733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878750" y="22679505"/>
            <a:ext cx="30239970" cy="2677443"/>
          </a:xfrm>
        </p:spPr>
        <p:txBody>
          <a:bodyPr anchor="b"/>
          <a:lstStyle>
            <a:lvl1pPr algn="l">
              <a:defRPr sz="17640" b="1"/>
            </a:lvl1pPr>
          </a:lstStyle>
          <a:p>
            <a:r>
              <a:rPr lang="en-US"/>
              <a:t>Click to edit Master title style</a:t>
            </a:r>
          </a:p>
        </p:txBody>
      </p:sp>
      <p:sp>
        <p:nvSpPr>
          <p:cNvPr id="3" name="Picture Placeholder 2"/>
          <p:cNvSpPr>
            <a:spLocks noGrp="1"/>
          </p:cNvSpPr>
          <p:nvPr>
            <p:ph type="pic" idx="1"/>
          </p:nvPr>
        </p:nvSpPr>
        <p:spPr>
          <a:xfrm>
            <a:off x="9878750" y="2894940"/>
            <a:ext cx="30239970" cy="19439573"/>
          </a:xfrm>
        </p:spPr>
        <p:txBody>
          <a:bodyPr/>
          <a:lstStyle>
            <a:lvl1pPr marL="0" indent="0">
              <a:buNone/>
              <a:defRPr sz="28193"/>
            </a:lvl1pPr>
            <a:lvl2pPr marL="4032504" indent="0">
              <a:buNone/>
              <a:defRPr sz="24728"/>
            </a:lvl2pPr>
            <a:lvl3pPr marL="8065008" indent="0">
              <a:buNone/>
              <a:defRPr sz="21105"/>
            </a:lvl3pPr>
            <a:lvl4pPr marL="12097512" indent="0">
              <a:buNone/>
              <a:defRPr sz="17640"/>
            </a:lvl4pPr>
            <a:lvl5pPr marL="16130016" indent="0">
              <a:buNone/>
              <a:defRPr sz="17640"/>
            </a:lvl5pPr>
            <a:lvl6pPr marL="20162520" indent="0">
              <a:buNone/>
              <a:defRPr sz="17640"/>
            </a:lvl6pPr>
            <a:lvl7pPr marL="24195024" indent="0">
              <a:buNone/>
              <a:defRPr sz="17640"/>
            </a:lvl7pPr>
            <a:lvl8pPr marL="28227528" indent="0">
              <a:buNone/>
              <a:defRPr sz="17640"/>
            </a:lvl8pPr>
            <a:lvl9pPr marL="32260032" indent="0">
              <a:buNone/>
              <a:defRPr sz="17640"/>
            </a:lvl9pPr>
          </a:lstStyle>
          <a:p>
            <a:endParaRPr lang="en-US"/>
          </a:p>
        </p:txBody>
      </p:sp>
      <p:sp>
        <p:nvSpPr>
          <p:cNvPr id="4" name="Text Placeholder 3"/>
          <p:cNvSpPr>
            <a:spLocks noGrp="1"/>
          </p:cNvSpPr>
          <p:nvPr>
            <p:ph type="body" sz="half" idx="2"/>
          </p:nvPr>
        </p:nvSpPr>
        <p:spPr>
          <a:xfrm>
            <a:off x="9878750" y="25356949"/>
            <a:ext cx="30239970" cy="3802414"/>
          </a:xfrm>
        </p:spPr>
        <p:txBody>
          <a:bodyPr/>
          <a:lstStyle>
            <a:lvl1pPr marL="0" indent="0">
              <a:buNone/>
              <a:defRPr sz="12285"/>
            </a:lvl1pPr>
            <a:lvl2pPr marL="4032504" indent="0">
              <a:buNone/>
              <a:defRPr sz="10553"/>
            </a:lvl2pPr>
            <a:lvl3pPr marL="8065008" indent="0">
              <a:buNone/>
              <a:defRPr sz="8820"/>
            </a:lvl3pPr>
            <a:lvl4pPr marL="12097512" indent="0">
              <a:buNone/>
              <a:defRPr sz="7875"/>
            </a:lvl4pPr>
            <a:lvl5pPr marL="16130016" indent="0">
              <a:buNone/>
              <a:defRPr sz="7875"/>
            </a:lvl5pPr>
            <a:lvl6pPr marL="20162520" indent="0">
              <a:buNone/>
              <a:defRPr sz="7875"/>
            </a:lvl6pPr>
            <a:lvl7pPr marL="24195024" indent="0">
              <a:buNone/>
              <a:defRPr sz="7875"/>
            </a:lvl7pPr>
            <a:lvl8pPr marL="28227528" indent="0">
              <a:buNone/>
              <a:defRPr sz="7875"/>
            </a:lvl8pPr>
            <a:lvl9pPr marL="32260032" indent="0">
              <a:buNone/>
              <a:defRPr sz="7875"/>
            </a:lvl9pPr>
          </a:lstStyle>
          <a:p>
            <a:pPr lvl="0"/>
            <a:r>
              <a:rPr lang="en-US"/>
              <a:t>Click to edit Master text styles</a:t>
            </a:r>
          </a:p>
        </p:txBody>
      </p:sp>
      <p:sp>
        <p:nvSpPr>
          <p:cNvPr id="5" name="Date Placeholder 4"/>
          <p:cNvSpPr>
            <a:spLocks noGrp="1"/>
          </p:cNvSpPr>
          <p:nvPr>
            <p:ph type="dt" sz="half" idx="10"/>
          </p:nvPr>
        </p:nvSpPr>
        <p:spPr/>
        <p:txBody>
          <a:bodyPr/>
          <a:lstStyle/>
          <a:p>
            <a:fld id="{5D407FA4-5F16-364E-B355-F55C0AB2C074}" type="datetimeFigureOut">
              <a:rPr lang="en-US" smtClean="0"/>
              <a:t>9/20/2019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F23EB5-0FCA-9548-8901-6957699A84B2}" type="slidenum">
              <a:rPr lang="en-US" smtClean="0"/>
              <a:t>‹#›</a:t>
            </a:fld>
            <a:endParaRPr lang="en-US"/>
          </a:p>
        </p:txBody>
      </p:sp>
    </p:spTree>
    <p:extLst>
      <p:ext uri="{BB962C8B-B14F-4D97-AF65-F5344CB8AC3E}">
        <p14:creationId xmlns:p14="http://schemas.microsoft.com/office/powerpoint/2010/main" val="395554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5" y="1297480"/>
            <a:ext cx="45359951" cy="5399881"/>
          </a:xfrm>
          <a:prstGeom prst="rect">
            <a:avLst/>
          </a:prstGeom>
        </p:spPr>
        <p:txBody>
          <a:bodyPr vert="horz" lIns="512064" tIns="256032" rIns="512064" bIns="256032" rtlCol="0" anchor="ctr">
            <a:normAutofit/>
          </a:bodyPr>
          <a:lstStyle/>
          <a:p>
            <a:r>
              <a:rPr lang="en-US"/>
              <a:t>Click to edit Master title style</a:t>
            </a:r>
          </a:p>
        </p:txBody>
      </p:sp>
      <p:sp>
        <p:nvSpPr>
          <p:cNvPr id="3" name="Text Placeholder 2"/>
          <p:cNvSpPr>
            <a:spLocks noGrp="1"/>
          </p:cNvSpPr>
          <p:nvPr>
            <p:ph type="body" idx="1"/>
          </p:nvPr>
        </p:nvSpPr>
        <p:spPr>
          <a:xfrm>
            <a:off x="2520005" y="7559838"/>
            <a:ext cx="45359951" cy="21382034"/>
          </a:xfrm>
          <a:prstGeom prst="rect">
            <a:avLst/>
          </a:prstGeom>
        </p:spPr>
        <p:txBody>
          <a:bodyPr vert="horz" lIns="512064" tIns="256032" rIns="512064" bIns="25603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20003" y="30029345"/>
            <a:ext cx="11759990" cy="1724961"/>
          </a:xfrm>
          <a:prstGeom prst="rect">
            <a:avLst/>
          </a:prstGeom>
        </p:spPr>
        <p:txBody>
          <a:bodyPr vert="horz" lIns="512064" tIns="256032" rIns="512064" bIns="256032" rtlCol="0" anchor="ctr"/>
          <a:lstStyle>
            <a:lvl1pPr algn="l">
              <a:defRPr sz="10553">
                <a:solidFill>
                  <a:schemeClr val="tx1">
                    <a:tint val="75000"/>
                  </a:schemeClr>
                </a:solidFill>
              </a:defRPr>
            </a:lvl1pPr>
          </a:lstStyle>
          <a:p>
            <a:fld id="{5D407FA4-5F16-364E-B355-F55C0AB2C074}" type="datetimeFigureOut">
              <a:rPr lang="en-US" smtClean="0"/>
              <a:t>9/20/2019</a:t>
            </a:fld>
            <a:endParaRPr lang="en-US"/>
          </a:p>
        </p:txBody>
      </p:sp>
      <p:sp>
        <p:nvSpPr>
          <p:cNvPr id="5" name="Footer Placeholder 4"/>
          <p:cNvSpPr>
            <a:spLocks noGrp="1"/>
          </p:cNvSpPr>
          <p:nvPr>
            <p:ph type="ftr" sz="quarter" idx="3"/>
          </p:nvPr>
        </p:nvSpPr>
        <p:spPr>
          <a:xfrm>
            <a:off x="17219992" y="30029345"/>
            <a:ext cx="15959981" cy="1724961"/>
          </a:xfrm>
          <a:prstGeom prst="rect">
            <a:avLst/>
          </a:prstGeom>
        </p:spPr>
        <p:txBody>
          <a:bodyPr vert="horz" lIns="512064" tIns="256032" rIns="512064" bIns="256032" rtlCol="0" anchor="ctr"/>
          <a:lstStyle>
            <a:lvl1pPr algn="ctr">
              <a:defRPr sz="1055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19964" y="30029345"/>
            <a:ext cx="11759990" cy="1724961"/>
          </a:xfrm>
          <a:prstGeom prst="rect">
            <a:avLst/>
          </a:prstGeom>
        </p:spPr>
        <p:txBody>
          <a:bodyPr vert="horz" lIns="512064" tIns="256032" rIns="512064" bIns="256032" rtlCol="0" anchor="ctr"/>
          <a:lstStyle>
            <a:lvl1pPr algn="r">
              <a:defRPr sz="10553">
                <a:solidFill>
                  <a:schemeClr val="tx1">
                    <a:tint val="75000"/>
                  </a:schemeClr>
                </a:solidFill>
              </a:defRPr>
            </a:lvl1pPr>
          </a:lstStyle>
          <a:p>
            <a:fld id="{C3F23EB5-0FCA-9548-8901-6957699A84B2}" type="slidenum">
              <a:rPr lang="en-US" smtClean="0"/>
              <a:t>‹#›</a:t>
            </a:fld>
            <a:endParaRPr lang="en-US"/>
          </a:p>
        </p:txBody>
      </p:sp>
    </p:spTree>
    <p:extLst>
      <p:ext uri="{BB962C8B-B14F-4D97-AF65-F5344CB8AC3E}">
        <p14:creationId xmlns:p14="http://schemas.microsoft.com/office/powerpoint/2010/main" val="3745933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32504" rtl="0" eaLnBrk="1" latinLnBrk="0" hangingPunct="1">
        <a:spcBef>
          <a:spcPct val="0"/>
        </a:spcBef>
        <a:buNone/>
        <a:defRPr sz="38745" kern="1200">
          <a:solidFill>
            <a:schemeClr val="tx1"/>
          </a:solidFill>
          <a:latin typeface="+mj-lt"/>
          <a:ea typeface="+mj-ea"/>
          <a:cs typeface="+mj-cs"/>
        </a:defRPr>
      </a:lvl1pPr>
    </p:titleStyle>
    <p:bodyStyle>
      <a:lvl1pPr marL="3024378" indent="-3024378" algn="l" defTabSz="4032504" rtl="0" eaLnBrk="1" latinLnBrk="0" hangingPunct="1">
        <a:spcBef>
          <a:spcPct val="20000"/>
        </a:spcBef>
        <a:buFont typeface="Arial"/>
        <a:buChar char="•"/>
        <a:defRPr sz="28193" kern="1200">
          <a:solidFill>
            <a:schemeClr val="tx1"/>
          </a:solidFill>
          <a:latin typeface="+mn-lt"/>
          <a:ea typeface="+mn-ea"/>
          <a:cs typeface="+mn-cs"/>
        </a:defRPr>
      </a:lvl1pPr>
      <a:lvl2pPr marL="6552819" indent="-2520315" algn="l" defTabSz="4032504" rtl="0" eaLnBrk="1" latinLnBrk="0" hangingPunct="1">
        <a:spcBef>
          <a:spcPct val="20000"/>
        </a:spcBef>
        <a:buFont typeface="Arial"/>
        <a:buChar char="–"/>
        <a:defRPr sz="24728" kern="1200">
          <a:solidFill>
            <a:schemeClr val="tx1"/>
          </a:solidFill>
          <a:latin typeface="+mn-lt"/>
          <a:ea typeface="+mn-ea"/>
          <a:cs typeface="+mn-cs"/>
        </a:defRPr>
      </a:lvl2pPr>
      <a:lvl3pPr marL="10081260" indent="-2016252" algn="l" defTabSz="4032504" rtl="0" eaLnBrk="1" latinLnBrk="0" hangingPunct="1">
        <a:spcBef>
          <a:spcPct val="20000"/>
        </a:spcBef>
        <a:buFont typeface="Arial"/>
        <a:buChar char="•"/>
        <a:defRPr sz="21105" kern="1200">
          <a:solidFill>
            <a:schemeClr val="tx1"/>
          </a:solidFill>
          <a:latin typeface="+mn-lt"/>
          <a:ea typeface="+mn-ea"/>
          <a:cs typeface="+mn-cs"/>
        </a:defRPr>
      </a:lvl3pPr>
      <a:lvl4pPr marL="14113764" indent="-2016252" algn="l" defTabSz="4032504" rtl="0" eaLnBrk="1" latinLnBrk="0" hangingPunct="1">
        <a:spcBef>
          <a:spcPct val="20000"/>
        </a:spcBef>
        <a:buFont typeface="Arial"/>
        <a:buChar char="–"/>
        <a:defRPr sz="17640" kern="1200">
          <a:solidFill>
            <a:schemeClr val="tx1"/>
          </a:solidFill>
          <a:latin typeface="+mn-lt"/>
          <a:ea typeface="+mn-ea"/>
          <a:cs typeface="+mn-cs"/>
        </a:defRPr>
      </a:lvl4pPr>
      <a:lvl5pPr marL="18146268" indent="-2016252" algn="l" defTabSz="4032504" rtl="0" eaLnBrk="1" latinLnBrk="0" hangingPunct="1">
        <a:spcBef>
          <a:spcPct val="20000"/>
        </a:spcBef>
        <a:buFont typeface="Arial"/>
        <a:buChar char="»"/>
        <a:defRPr sz="17640" kern="1200">
          <a:solidFill>
            <a:schemeClr val="tx1"/>
          </a:solidFill>
          <a:latin typeface="+mn-lt"/>
          <a:ea typeface="+mn-ea"/>
          <a:cs typeface="+mn-cs"/>
        </a:defRPr>
      </a:lvl5pPr>
      <a:lvl6pPr marL="22178772" indent="-2016252" algn="l" defTabSz="4032504" rtl="0" eaLnBrk="1" latinLnBrk="0" hangingPunct="1">
        <a:spcBef>
          <a:spcPct val="20000"/>
        </a:spcBef>
        <a:buFont typeface="Arial"/>
        <a:buChar char="•"/>
        <a:defRPr sz="17640" kern="1200">
          <a:solidFill>
            <a:schemeClr val="tx1"/>
          </a:solidFill>
          <a:latin typeface="+mn-lt"/>
          <a:ea typeface="+mn-ea"/>
          <a:cs typeface="+mn-cs"/>
        </a:defRPr>
      </a:lvl6pPr>
      <a:lvl7pPr marL="26211276" indent="-2016252" algn="l" defTabSz="4032504" rtl="0" eaLnBrk="1" latinLnBrk="0" hangingPunct="1">
        <a:spcBef>
          <a:spcPct val="20000"/>
        </a:spcBef>
        <a:buFont typeface="Arial"/>
        <a:buChar char="•"/>
        <a:defRPr sz="17640" kern="1200">
          <a:solidFill>
            <a:schemeClr val="tx1"/>
          </a:solidFill>
          <a:latin typeface="+mn-lt"/>
          <a:ea typeface="+mn-ea"/>
          <a:cs typeface="+mn-cs"/>
        </a:defRPr>
      </a:lvl7pPr>
      <a:lvl8pPr marL="30243780" indent="-2016252" algn="l" defTabSz="4032504" rtl="0" eaLnBrk="1" latinLnBrk="0" hangingPunct="1">
        <a:spcBef>
          <a:spcPct val="20000"/>
        </a:spcBef>
        <a:buFont typeface="Arial"/>
        <a:buChar char="•"/>
        <a:defRPr sz="17640" kern="1200">
          <a:solidFill>
            <a:schemeClr val="tx1"/>
          </a:solidFill>
          <a:latin typeface="+mn-lt"/>
          <a:ea typeface="+mn-ea"/>
          <a:cs typeface="+mn-cs"/>
        </a:defRPr>
      </a:lvl8pPr>
      <a:lvl9pPr marL="34276284" indent="-2016252" algn="l" defTabSz="4032504" rtl="0" eaLnBrk="1" latinLnBrk="0" hangingPunct="1">
        <a:spcBef>
          <a:spcPct val="20000"/>
        </a:spcBef>
        <a:buFont typeface="Arial"/>
        <a:buChar char="•"/>
        <a:defRPr sz="17640" kern="1200">
          <a:solidFill>
            <a:schemeClr val="tx1"/>
          </a:solidFill>
          <a:latin typeface="+mn-lt"/>
          <a:ea typeface="+mn-ea"/>
          <a:cs typeface="+mn-cs"/>
        </a:defRPr>
      </a:lvl9pPr>
    </p:bodyStyle>
    <p:otherStyle>
      <a:defPPr>
        <a:defRPr lang="en-US"/>
      </a:defPPr>
      <a:lvl1pPr marL="0" algn="l" defTabSz="4032504" rtl="0" eaLnBrk="1" latinLnBrk="0" hangingPunct="1">
        <a:defRPr sz="15908" kern="1200">
          <a:solidFill>
            <a:schemeClr val="tx1"/>
          </a:solidFill>
          <a:latin typeface="+mn-lt"/>
          <a:ea typeface="+mn-ea"/>
          <a:cs typeface="+mn-cs"/>
        </a:defRPr>
      </a:lvl1pPr>
      <a:lvl2pPr marL="4032504" algn="l" defTabSz="4032504" rtl="0" eaLnBrk="1" latinLnBrk="0" hangingPunct="1">
        <a:defRPr sz="15908" kern="1200">
          <a:solidFill>
            <a:schemeClr val="tx1"/>
          </a:solidFill>
          <a:latin typeface="+mn-lt"/>
          <a:ea typeface="+mn-ea"/>
          <a:cs typeface="+mn-cs"/>
        </a:defRPr>
      </a:lvl2pPr>
      <a:lvl3pPr marL="8065008" algn="l" defTabSz="4032504" rtl="0" eaLnBrk="1" latinLnBrk="0" hangingPunct="1">
        <a:defRPr sz="15908" kern="1200">
          <a:solidFill>
            <a:schemeClr val="tx1"/>
          </a:solidFill>
          <a:latin typeface="+mn-lt"/>
          <a:ea typeface="+mn-ea"/>
          <a:cs typeface="+mn-cs"/>
        </a:defRPr>
      </a:lvl3pPr>
      <a:lvl4pPr marL="12097512" algn="l" defTabSz="4032504" rtl="0" eaLnBrk="1" latinLnBrk="0" hangingPunct="1">
        <a:defRPr sz="15908" kern="1200">
          <a:solidFill>
            <a:schemeClr val="tx1"/>
          </a:solidFill>
          <a:latin typeface="+mn-lt"/>
          <a:ea typeface="+mn-ea"/>
          <a:cs typeface="+mn-cs"/>
        </a:defRPr>
      </a:lvl4pPr>
      <a:lvl5pPr marL="16130016" algn="l" defTabSz="4032504" rtl="0" eaLnBrk="1" latinLnBrk="0" hangingPunct="1">
        <a:defRPr sz="15908" kern="1200">
          <a:solidFill>
            <a:schemeClr val="tx1"/>
          </a:solidFill>
          <a:latin typeface="+mn-lt"/>
          <a:ea typeface="+mn-ea"/>
          <a:cs typeface="+mn-cs"/>
        </a:defRPr>
      </a:lvl5pPr>
      <a:lvl6pPr marL="20162520" algn="l" defTabSz="4032504" rtl="0" eaLnBrk="1" latinLnBrk="0" hangingPunct="1">
        <a:defRPr sz="15908" kern="1200">
          <a:solidFill>
            <a:schemeClr val="tx1"/>
          </a:solidFill>
          <a:latin typeface="+mn-lt"/>
          <a:ea typeface="+mn-ea"/>
          <a:cs typeface="+mn-cs"/>
        </a:defRPr>
      </a:lvl6pPr>
      <a:lvl7pPr marL="24195024" algn="l" defTabSz="4032504" rtl="0" eaLnBrk="1" latinLnBrk="0" hangingPunct="1">
        <a:defRPr sz="15908" kern="1200">
          <a:solidFill>
            <a:schemeClr val="tx1"/>
          </a:solidFill>
          <a:latin typeface="+mn-lt"/>
          <a:ea typeface="+mn-ea"/>
          <a:cs typeface="+mn-cs"/>
        </a:defRPr>
      </a:lvl7pPr>
      <a:lvl8pPr marL="28227528" algn="l" defTabSz="4032504" rtl="0" eaLnBrk="1" latinLnBrk="0" hangingPunct="1">
        <a:defRPr sz="15908" kern="1200">
          <a:solidFill>
            <a:schemeClr val="tx1"/>
          </a:solidFill>
          <a:latin typeface="+mn-lt"/>
          <a:ea typeface="+mn-ea"/>
          <a:cs typeface="+mn-cs"/>
        </a:defRPr>
      </a:lvl8pPr>
      <a:lvl9pPr marL="32260032" algn="l" defTabSz="4032504" rtl="0" eaLnBrk="1" latinLnBrk="0" hangingPunct="1">
        <a:defRPr sz="1590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wmf"/><Relationship Id="rId11" Type="http://schemas.openxmlformats.org/officeDocument/2006/relationships/image" Target="../media/image9.png"/><Relationship Id="rId5" Type="http://schemas.openxmlformats.org/officeDocument/2006/relationships/image" Target="../media/image3.emf"/><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그림 51">
            <a:extLst>
              <a:ext uri="{FF2B5EF4-FFF2-40B4-BE49-F238E27FC236}">
                <a16:creationId xmlns:a16="http://schemas.microsoft.com/office/drawing/2014/main" id="{AB29B616-590A-41B7-9BD5-F6AF8E35A012}"/>
              </a:ext>
            </a:extLst>
          </p:cNvPr>
          <p:cNvPicPr>
            <a:picLocks noChangeAspect="1"/>
          </p:cNvPicPr>
          <p:nvPr/>
        </p:nvPicPr>
        <p:blipFill>
          <a:blip r:embed="rId3"/>
          <a:stretch>
            <a:fillRect/>
          </a:stretch>
        </p:blipFill>
        <p:spPr>
          <a:xfrm>
            <a:off x="15414171" y="19114734"/>
            <a:ext cx="6830177" cy="4301446"/>
          </a:xfrm>
          <a:prstGeom prst="rect">
            <a:avLst/>
          </a:prstGeom>
        </p:spPr>
      </p:pic>
      <p:pic>
        <p:nvPicPr>
          <p:cNvPr id="81" name="Picture 8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8" y="30352181"/>
            <a:ext cx="50379947" cy="2047754"/>
          </a:xfrm>
          <a:prstGeom prst="rect">
            <a:avLst/>
          </a:prstGeom>
        </p:spPr>
      </p:pic>
      <p:sp>
        <p:nvSpPr>
          <p:cNvPr id="116" name="TextBox 115"/>
          <p:cNvSpPr txBox="1"/>
          <p:nvPr/>
        </p:nvSpPr>
        <p:spPr>
          <a:xfrm>
            <a:off x="110986" y="30675341"/>
            <a:ext cx="41481367" cy="1446550"/>
          </a:xfrm>
          <a:prstGeom prst="rect">
            <a:avLst/>
          </a:prstGeom>
          <a:noFill/>
        </p:spPr>
        <p:txBody>
          <a:bodyPr wrap="square" rtlCol="0">
            <a:spAutoFit/>
          </a:bodyPr>
          <a:lstStyle/>
          <a:p>
            <a:r>
              <a:rPr lang="en-US" altLang="ko-KR" sz="4400" i="1" dirty="0">
                <a:solidFill>
                  <a:schemeClr val="bg1"/>
                </a:solidFill>
                <a:latin typeface="Open Sans" panose="020B0606030504020204" pitchFamily="34" charset="0"/>
                <a:ea typeface="Open Sans" panose="020B0606030504020204" pitchFamily="34" charset="0"/>
                <a:cs typeface="Open Sans" panose="020B0606030504020204" pitchFamily="34" charset="0"/>
              </a:rPr>
              <a:t>The National High Magnetic Field Laboratory is supported by the National Science Foundation through NSF DMR-1644779 and the state of Florida</a:t>
            </a:r>
            <a:r>
              <a:rPr lang="en-GB" altLang="ko-KR" sz="4400" i="1" dirty="0">
                <a:solidFill>
                  <a:schemeClr val="bg1"/>
                </a:solidFill>
              </a:rPr>
              <a:t>. </a:t>
            </a:r>
          </a:p>
          <a:p>
            <a:r>
              <a:rPr lang="en-US" altLang="ko-KR" sz="4400" dirty="0">
                <a:solidFill>
                  <a:schemeClr val="bg1"/>
                </a:solidFill>
              </a:rPr>
              <a:t>A part of analysis work by U. Bong and S. Hahn was supported by the National Research Foundation of Korea as a part of Mid-Career Research Program (No. 2018R1A2B3009249)</a:t>
            </a:r>
            <a:endParaRPr lang="en-US" altLang="ko-KR" sz="4400" u="sng" dirty="0">
              <a:solidFill>
                <a:schemeClr val="bg1"/>
              </a:solidFill>
              <a:latin typeface="Open Sans"/>
              <a:cs typeface="Open Sans"/>
            </a:endParaRPr>
          </a:p>
        </p:txBody>
      </p:sp>
      <p:pic>
        <p:nvPicPr>
          <p:cNvPr id="55" name="Picture 5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34160"/>
            <a:ext cx="50399951" cy="6056139"/>
          </a:xfrm>
          <a:prstGeom prst="rect">
            <a:avLst/>
          </a:prstGeom>
        </p:spPr>
      </p:pic>
      <p:sp>
        <p:nvSpPr>
          <p:cNvPr id="99" name="TextBox 98"/>
          <p:cNvSpPr txBox="1"/>
          <p:nvPr/>
        </p:nvSpPr>
        <p:spPr>
          <a:xfrm>
            <a:off x="94927" y="243974"/>
            <a:ext cx="36713611" cy="2959272"/>
          </a:xfrm>
          <a:prstGeom prst="rect">
            <a:avLst/>
          </a:prstGeom>
          <a:noFill/>
        </p:spPr>
        <p:txBody>
          <a:bodyPr wrap="square" rtlCol="0">
            <a:spAutoFit/>
          </a:bodyPr>
          <a:lstStyle/>
          <a:p>
            <a:pPr>
              <a:lnSpc>
                <a:spcPct val="80000"/>
              </a:lnSpc>
            </a:pPr>
            <a:r>
              <a:rPr lang="en-US" sz="11500" b="1" dirty="0">
                <a:solidFill>
                  <a:schemeClr val="bg1"/>
                </a:solidFill>
              </a:rPr>
              <a:t>Design and Performance Estimation of a 20 T No-Insulation all-REBCO User Magnet</a:t>
            </a:r>
            <a:endParaRPr lang="en-US" sz="11500" dirty="0">
              <a:solidFill>
                <a:schemeClr val="bg1"/>
              </a:solidFill>
            </a:endParaRPr>
          </a:p>
        </p:txBody>
      </p:sp>
      <p:sp>
        <p:nvSpPr>
          <p:cNvPr id="58" name="TextBox 57"/>
          <p:cNvSpPr txBox="1"/>
          <p:nvPr/>
        </p:nvSpPr>
        <p:spPr>
          <a:xfrm>
            <a:off x="94927" y="3592598"/>
            <a:ext cx="28391033" cy="2349361"/>
          </a:xfrm>
          <a:prstGeom prst="rect">
            <a:avLst/>
          </a:prstGeom>
          <a:noFill/>
        </p:spPr>
        <p:txBody>
          <a:bodyPr wrap="square" rtlCol="0">
            <a:spAutoFit/>
          </a:bodyPr>
          <a:lstStyle/>
          <a:p>
            <a:endParaRPr lang="en-US" sz="4000" baseline="30000" dirty="0">
              <a:solidFill>
                <a:srgbClr val="FFFFFF"/>
              </a:solidFill>
              <a:cs typeface="Open Sans"/>
            </a:endParaRPr>
          </a:p>
          <a:p>
            <a:r>
              <a:rPr lang="en-US" sz="4000" b="1" baseline="30000" dirty="0">
                <a:solidFill>
                  <a:srgbClr val="FFFFFF"/>
                </a:solidFill>
                <a:cs typeface="Open Sans"/>
              </a:rPr>
              <a:t>1</a:t>
            </a:r>
            <a:r>
              <a:rPr lang="en-US" sz="4000" dirty="0">
                <a:solidFill>
                  <a:srgbClr val="FFFFFF"/>
                </a:solidFill>
                <a:cs typeface="Open Sans"/>
              </a:rPr>
              <a:t>National High Magnetic Field Laboratory, 1800 East Paul Dirac Drive, Tallahassee, FL 32310, USA</a:t>
            </a:r>
          </a:p>
          <a:p>
            <a:r>
              <a:rPr lang="en-US" sz="4000" b="1" baseline="30000" dirty="0">
                <a:solidFill>
                  <a:srgbClr val="FFFFFF"/>
                </a:solidFill>
                <a:cs typeface="Open Sans"/>
              </a:rPr>
              <a:t>2</a:t>
            </a:r>
            <a:r>
              <a:rPr lang="en-US" sz="4000" dirty="0">
                <a:solidFill>
                  <a:srgbClr val="FFFFFF"/>
                </a:solidFill>
                <a:cs typeface="Open Sans"/>
              </a:rPr>
              <a:t>Department of Electrical and Computer Engineering, Seoul National University, </a:t>
            </a:r>
            <a:r>
              <a:rPr lang="en-US" sz="4000" dirty="0" err="1">
                <a:solidFill>
                  <a:srgbClr val="FFFFFF"/>
                </a:solidFill>
                <a:cs typeface="Open Sans"/>
              </a:rPr>
              <a:t>Gwanak-ro</a:t>
            </a:r>
            <a:r>
              <a:rPr lang="en-US" sz="4000" dirty="0">
                <a:solidFill>
                  <a:srgbClr val="FFFFFF"/>
                </a:solidFill>
                <a:cs typeface="Open Sans"/>
              </a:rPr>
              <a:t> 1, </a:t>
            </a:r>
            <a:r>
              <a:rPr lang="en-US" sz="4000" dirty="0" err="1">
                <a:solidFill>
                  <a:srgbClr val="FFFFFF"/>
                </a:solidFill>
                <a:cs typeface="Open Sans"/>
              </a:rPr>
              <a:t>Gwanak-gu</a:t>
            </a:r>
            <a:r>
              <a:rPr lang="en-US" sz="4000" dirty="0">
                <a:solidFill>
                  <a:srgbClr val="FFFFFF"/>
                </a:solidFill>
                <a:cs typeface="Open Sans"/>
              </a:rPr>
              <a:t>, Seoul 08826, South Korea</a:t>
            </a:r>
          </a:p>
          <a:p>
            <a:r>
              <a:rPr lang="en-US" sz="4000" b="1" baseline="30000" dirty="0">
                <a:solidFill>
                  <a:srgbClr val="FFFFFF"/>
                </a:solidFill>
                <a:cs typeface="Open Sans"/>
              </a:rPr>
              <a:t>3</a:t>
            </a:r>
            <a:r>
              <a:rPr lang="en-US" sz="4000" dirty="0">
                <a:solidFill>
                  <a:srgbClr val="FFFFFF"/>
                </a:solidFill>
                <a:cs typeface="Open Sans"/>
              </a:rPr>
              <a:t>GE Healthcare, 3001 W Radio Drive, Florence, SC, 29501, USA</a:t>
            </a:r>
          </a:p>
        </p:txBody>
      </p:sp>
      <p:sp>
        <p:nvSpPr>
          <p:cNvPr id="182" name="TextBox 181"/>
          <p:cNvSpPr txBox="1"/>
          <p:nvPr/>
        </p:nvSpPr>
        <p:spPr>
          <a:xfrm>
            <a:off x="37126" y="6153676"/>
            <a:ext cx="14999965" cy="894824"/>
          </a:xfrm>
          <a:prstGeom prst="rect">
            <a:avLst/>
          </a:prstGeom>
          <a:solidFill>
            <a:srgbClr val="463B88"/>
          </a:solidFill>
        </p:spPr>
        <p:txBody>
          <a:bodyPr wrap="square" lIns="283505" tIns="28350" rIns="283505" bIns="28350" rtlCol="0">
            <a:spAutoFit/>
          </a:bodyPr>
          <a:lstStyle/>
          <a:p>
            <a:pPr algn="just"/>
            <a:r>
              <a:rPr lang="en-US" sz="5400" b="1" dirty="0">
                <a:solidFill>
                  <a:srgbClr val="FFFFFF"/>
                </a:solidFill>
                <a:cs typeface="Open Sans"/>
              </a:rPr>
              <a:t>1. Introduction</a:t>
            </a:r>
          </a:p>
        </p:txBody>
      </p:sp>
      <p:sp>
        <p:nvSpPr>
          <p:cNvPr id="2" name="Rectangle 1"/>
          <p:cNvSpPr/>
          <p:nvPr/>
        </p:nvSpPr>
        <p:spPr>
          <a:xfrm>
            <a:off x="30686676" y="5011960"/>
            <a:ext cx="6404223" cy="830997"/>
          </a:xfrm>
          <a:prstGeom prst="rect">
            <a:avLst/>
          </a:prstGeom>
        </p:spPr>
        <p:txBody>
          <a:bodyPr wrap="square">
            <a:spAutoFit/>
          </a:bodyPr>
          <a:lstStyle/>
          <a:p>
            <a:pPr algn="r"/>
            <a:r>
              <a:rPr lang="en-US" sz="4800" dirty="0">
                <a:solidFill>
                  <a:srgbClr val="FFFFFF"/>
                </a:solidFill>
                <a:latin typeface="Calibri" panose="020F0502020204030204" pitchFamily="34" charset="0"/>
              </a:rPr>
              <a:t>Tue-Af-Po2.14-02        </a:t>
            </a:r>
            <a:endParaRPr lang="en-US" sz="4800" dirty="0"/>
          </a:p>
        </p:txBody>
      </p:sp>
      <p:sp>
        <p:nvSpPr>
          <p:cNvPr id="260" name="TextBox 259">
            <a:extLst>
              <a:ext uri="{FF2B5EF4-FFF2-40B4-BE49-F238E27FC236}">
                <a16:creationId xmlns:a16="http://schemas.microsoft.com/office/drawing/2014/main" id="{776C233E-CA8B-43E7-A970-9DFE5254B693}"/>
              </a:ext>
            </a:extLst>
          </p:cNvPr>
          <p:cNvSpPr txBox="1"/>
          <p:nvPr/>
        </p:nvSpPr>
        <p:spPr>
          <a:xfrm>
            <a:off x="94929" y="3223696"/>
            <a:ext cx="34442722" cy="707886"/>
          </a:xfrm>
          <a:prstGeom prst="rect">
            <a:avLst/>
          </a:prstGeom>
          <a:noFill/>
        </p:spPr>
        <p:txBody>
          <a:bodyPr wrap="square" rtlCol="0">
            <a:spAutoFit/>
          </a:bodyPr>
          <a:lstStyle/>
          <a:p>
            <a:r>
              <a:rPr lang="en-US" sz="4000" dirty="0">
                <a:solidFill>
                  <a:srgbClr val="FFFFFF"/>
                </a:solidFill>
                <a:cs typeface="Open Sans"/>
              </a:rPr>
              <a:t>Kwangmin Kim</a:t>
            </a:r>
            <a:r>
              <a:rPr lang="en-US" sz="4000" baseline="30000" dirty="0">
                <a:solidFill>
                  <a:srgbClr val="FFFFFF"/>
                </a:solidFill>
                <a:cs typeface="Open Sans"/>
              </a:rPr>
              <a:t>1</a:t>
            </a:r>
            <a:r>
              <a:rPr lang="en-US" sz="4000" dirty="0">
                <a:solidFill>
                  <a:srgbClr val="FFFFFF"/>
                </a:solidFill>
                <a:cs typeface="Open Sans"/>
              </a:rPr>
              <a:t>, </a:t>
            </a:r>
            <a:r>
              <a:rPr lang="en-US" altLang="ko-KR" sz="4000" dirty="0" err="1">
                <a:solidFill>
                  <a:srgbClr val="FFFFFF"/>
                </a:solidFill>
                <a:cs typeface="Open Sans"/>
              </a:rPr>
              <a:t>Kabindra</a:t>
            </a:r>
            <a:r>
              <a:rPr lang="en-US" altLang="ko-KR" sz="4000" dirty="0">
                <a:solidFill>
                  <a:srgbClr val="FFFFFF"/>
                </a:solidFill>
                <a:cs typeface="Open Sans"/>
              </a:rPr>
              <a:t> R. Bhattarai</a:t>
            </a:r>
            <a:r>
              <a:rPr lang="en-US" altLang="ko-KR" sz="4000" baseline="30000" dirty="0">
                <a:solidFill>
                  <a:srgbClr val="FFFFFF"/>
                </a:solidFill>
                <a:cs typeface="Open Sans"/>
              </a:rPr>
              <a:t>1,3 </a:t>
            </a:r>
            <a:r>
              <a:rPr lang="en-US" sz="4000" dirty="0">
                <a:solidFill>
                  <a:srgbClr val="FFFFFF"/>
                </a:solidFill>
                <a:cs typeface="Open Sans"/>
              </a:rPr>
              <a:t>,</a:t>
            </a:r>
            <a:r>
              <a:rPr lang="en-US" sz="4000" dirty="0" err="1">
                <a:solidFill>
                  <a:srgbClr val="FFFFFF"/>
                </a:solidFill>
                <a:cs typeface="Open Sans"/>
              </a:rPr>
              <a:t>Kwanglok</a:t>
            </a:r>
            <a:r>
              <a:rPr lang="en-US" sz="4000" dirty="0">
                <a:solidFill>
                  <a:srgbClr val="FFFFFF"/>
                </a:solidFill>
                <a:cs typeface="Open Sans"/>
              </a:rPr>
              <a:t> Kim</a:t>
            </a:r>
            <a:r>
              <a:rPr lang="en-US" sz="4000" baseline="30000" dirty="0">
                <a:solidFill>
                  <a:srgbClr val="FFFFFF"/>
                </a:solidFill>
                <a:cs typeface="Open Sans"/>
              </a:rPr>
              <a:t>1</a:t>
            </a:r>
            <a:r>
              <a:rPr lang="en-US" sz="4000" dirty="0">
                <a:solidFill>
                  <a:srgbClr val="FFFFFF"/>
                </a:solidFill>
                <a:cs typeface="Open Sans"/>
              </a:rPr>
              <a:t>, </a:t>
            </a:r>
            <a:r>
              <a:rPr lang="en-US" sz="4000" dirty="0" err="1">
                <a:solidFill>
                  <a:srgbClr val="FFFFFF"/>
                </a:solidFill>
                <a:cs typeface="Open Sans"/>
              </a:rPr>
              <a:t>Hongyu</a:t>
            </a:r>
            <a:r>
              <a:rPr lang="en-US" sz="4000" dirty="0">
                <a:solidFill>
                  <a:srgbClr val="FFFFFF"/>
                </a:solidFill>
                <a:cs typeface="Open Sans"/>
              </a:rPr>
              <a:t> Bai</a:t>
            </a:r>
            <a:r>
              <a:rPr lang="en-US" altLang="ko-KR" sz="4000" baseline="30000" dirty="0">
                <a:solidFill>
                  <a:srgbClr val="FFFFFF"/>
                </a:solidFill>
                <a:cs typeface="Open Sans"/>
              </a:rPr>
              <a:t>1</a:t>
            </a:r>
            <a:r>
              <a:rPr lang="en-US" sz="4000" dirty="0">
                <a:solidFill>
                  <a:srgbClr val="FFFFFF"/>
                </a:solidFill>
                <a:cs typeface="Open Sans"/>
              </a:rPr>
              <a:t>, Iain R. Dixon</a:t>
            </a:r>
            <a:r>
              <a:rPr lang="en-US" altLang="ko-KR" sz="4000" baseline="30000" dirty="0">
                <a:solidFill>
                  <a:srgbClr val="FFFFFF"/>
                </a:solidFill>
                <a:cs typeface="Open Sans"/>
              </a:rPr>
              <a:t>1</a:t>
            </a:r>
            <a:r>
              <a:rPr lang="en-US" sz="4000" dirty="0">
                <a:solidFill>
                  <a:srgbClr val="FFFFFF"/>
                </a:solidFill>
                <a:cs typeface="Open Sans"/>
              </a:rPr>
              <a:t>, Thomas A. Painter</a:t>
            </a:r>
            <a:r>
              <a:rPr lang="en-US" altLang="ko-KR" sz="4000" baseline="30000" dirty="0">
                <a:solidFill>
                  <a:srgbClr val="FFFFFF"/>
                </a:solidFill>
                <a:cs typeface="Open Sans"/>
              </a:rPr>
              <a:t>1</a:t>
            </a:r>
            <a:r>
              <a:rPr lang="en-US" sz="4000" dirty="0">
                <a:solidFill>
                  <a:srgbClr val="FFFFFF"/>
                </a:solidFill>
                <a:cs typeface="Open Sans"/>
              </a:rPr>
              <a:t>, </a:t>
            </a:r>
            <a:r>
              <a:rPr lang="en-US" sz="4000" dirty="0" err="1">
                <a:solidFill>
                  <a:srgbClr val="FFFFFF"/>
                </a:solidFill>
                <a:cs typeface="Open Sans"/>
              </a:rPr>
              <a:t>Uijong</a:t>
            </a:r>
            <a:r>
              <a:rPr lang="en-US" sz="4000" dirty="0">
                <a:solidFill>
                  <a:srgbClr val="FFFFFF"/>
                </a:solidFill>
                <a:cs typeface="Open Sans"/>
              </a:rPr>
              <a:t> Bong</a:t>
            </a:r>
            <a:r>
              <a:rPr lang="en-US" altLang="ko-KR" sz="4000" baseline="30000" dirty="0">
                <a:solidFill>
                  <a:srgbClr val="FFFFFF"/>
                </a:solidFill>
                <a:cs typeface="Open Sans"/>
              </a:rPr>
              <a:t>2</a:t>
            </a:r>
            <a:r>
              <a:rPr lang="en-US" sz="4000" dirty="0">
                <a:solidFill>
                  <a:srgbClr val="FFFFFF"/>
                </a:solidFill>
                <a:cs typeface="Open Sans"/>
              </a:rPr>
              <a:t>, David Larbalestier</a:t>
            </a:r>
            <a:r>
              <a:rPr lang="en-US" altLang="ko-KR" sz="4000" baseline="30000" dirty="0">
                <a:solidFill>
                  <a:srgbClr val="FFFFFF"/>
                </a:solidFill>
                <a:cs typeface="Open Sans"/>
              </a:rPr>
              <a:t>1</a:t>
            </a:r>
            <a:r>
              <a:rPr lang="en-US" sz="4000" dirty="0">
                <a:solidFill>
                  <a:srgbClr val="FFFFFF"/>
                </a:solidFill>
                <a:cs typeface="Open Sans"/>
              </a:rPr>
              <a:t> and </a:t>
            </a:r>
            <a:r>
              <a:rPr lang="en-US" sz="4000" dirty="0" err="1">
                <a:solidFill>
                  <a:srgbClr val="FFFFFF"/>
                </a:solidFill>
                <a:cs typeface="Open Sans"/>
              </a:rPr>
              <a:t>Seungyong</a:t>
            </a:r>
            <a:r>
              <a:rPr lang="en-US" sz="4000" dirty="0">
                <a:solidFill>
                  <a:srgbClr val="FFFFFF"/>
                </a:solidFill>
                <a:cs typeface="Open Sans"/>
              </a:rPr>
              <a:t> Hahn</a:t>
            </a:r>
            <a:r>
              <a:rPr lang="en-US" sz="4000" baseline="30000" dirty="0">
                <a:solidFill>
                  <a:srgbClr val="FFFFFF"/>
                </a:solidFill>
                <a:cs typeface="Open Sans"/>
              </a:rPr>
              <a:t>1,2</a:t>
            </a:r>
            <a:r>
              <a:rPr lang="en-US" sz="4000" dirty="0">
                <a:solidFill>
                  <a:srgbClr val="FFFFFF"/>
                </a:solidFill>
                <a:cs typeface="Open Sans"/>
              </a:rPr>
              <a:t> </a:t>
            </a:r>
          </a:p>
        </p:txBody>
      </p:sp>
      <p:sp>
        <p:nvSpPr>
          <p:cNvPr id="134" name="TextBox 133">
            <a:extLst>
              <a:ext uri="{FF2B5EF4-FFF2-40B4-BE49-F238E27FC236}">
                <a16:creationId xmlns:a16="http://schemas.microsoft.com/office/drawing/2014/main" id="{02543F06-C51C-4AEC-8606-C1EAC663DB99}"/>
              </a:ext>
            </a:extLst>
          </p:cNvPr>
          <p:cNvSpPr txBox="1"/>
          <p:nvPr/>
        </p:nvSpPr>
        <p:spPr>
          <a:xfrm>
            <a:off x="15516947" y="15068944"/>
            <a:ext cx="9000403" cy="480131"/>
          </a:xfrm>
          <a:prstGeom prst="rect">
            <a:avLst/>
          </a:prstGeom>
          <a:noFill/>
        </p:spPr>
        <p:txBody>
          <a:bodyPr wrap="square" rtlCol="0">
            <a:spAutoFit/>
          </a:bodyPr>
          <a:lstStyle/>
          <a:p>
            <a:pPr algn="just">
              <a:lnSpc>
                <a:spcPct val="90000"/>
              </a:lnSpc>
            </a:pPr>
            <a:r>
              <a:rPr lang="en-US" sz="2700" dirty="0">
                <a:cs typeface="Open Sans"/>
              </a:rPr>
              <a:t>Fig. 1. To-scale drawing of the 20 T NI magnet.</a:t>
            </a:r>
          </a:p>
        </p:txBody>
      </p:sp>
      <p:sp>
        <p:nvSpPr>
          <p:cNvPr id="118" name="Rectangle 265">
            <a:extLst>
              <a:ext uri="{FF2B5EF4-FFF2-40B4-BE49-F238E27FC236}">
                <a16:creationId xmlns:a16="http://schemas.microsoft.com/office/drawing/2014/main" id="{25F2BD93-7EDF-462B-B6BE-489B53BFA12D}"/>
              </a:ext>
            </a:extLst>
          </p:cNvPr>
          <p:cNvSpPr/>
          <p:nvPr/>
        </p:nvSpPr>
        <p:spPr>
          <a:xfrm>
            <a:off x="126882" y="7062580"/>
            <a:ext cx="14943288" cy="7094250"/>
          </a:xfrm>
          <a:prstGeom prst="rect">
            <a:avLst/>
          </a:prstGeom>
        </p:spPr>
        <p:txBody>
          <a:bodyPr wrap="square">
            <a:spAutoFit/>
          </a:bodyPr>
          <a:lstStyle/>
          <a:p>
            <a:pPr algn="just"/>
            <a:r>
              <a:rPr lang="en-US" altLang="ko-KR" sz="3500" spc="-100" dirty="0"/>
              <a:t>  This paper reports a design and performance estimation of a 20 T no-insulation (NI) high temperature superconductor (HTS) standalone user magnet currently being developed at the National High Magnetic Field Laboratory, </a:t>
            </a:r>
            <a:r>
              <a:rPr lang="en-US" altLang="ko-KR" sz="3500" dirty="0"/>
              <a:t>hereinafter named ‘</a:t>
            </a:r>
            <a:r>
              <a:rPr lang="en-US" altLang="ko-KR" sz="3500" i="1" dirty="0"/>
              <a:t>NI20T</a:t>
            </a:r>
            <a:r>
              <a:rPr lang="en-US" altLang="ko-KR" sz="3500" dirty="0"/>
              <a:t>’</a:t>
            </a:r>
            <a:r>
              <a:rPr lang="en-US" altLang="ko-KR" sz="3500" spc="-100" dirty="0"/>
              <a:t>. It consists of a stack of 18 double pancake coils wound with tapes from two different vendors, </a:t>
            </a:r>
            <a:r>
              <a:rPr lang="en-US" altLang="ko-KR" sz="3500" spc="-100" dirty="0" err="1"/>
              <a:t>SuNAM</a:t>
            </a:r>
            <a:r>
              <a:rPr lang="en-US" altLang="ko-KR" sz="3500" spc="-100" dirty="0"/>
              <a:t> and </a:t>
            </a:r>
            <a:r>
              <a:rPr lang="en-US" altLang="ko-KR" sz="3500" spc="-100" dirty="0" err="1"/>
              <a:t>SuperPower</a:t>
            </a:r>
            <a:r>
              <a:rPr lang="en-US" altLang="ko-KR" sz="3500" spc="-100" dirty="0"/>
              <a:t>, in consideration of their complementary in-field critical current and mechanical properties. The inner and outer winding diameters and overall winding height of the magnet are 46 mm, 102.6 mm, and 163.4 mm, respectively. The magnet is designed to generate a center field of 20 T at its nominal operating current of 316 A in a bath of liquid helium at 4.2 K. The inductance and stored energy are 1.89 H and 94.5 kJ, respectively. First, we report key design parameters followed by numerical simulations on: (1) Magnetic field performance, stress analysis; (2) NI charging behaviors and estimation of liquid helium consumption; (3) post-quench behaviors including a local temperature rise.</a:t>
            </a:r>
            <a:endParaRPr lang="en-US" sz="3500" spc="-100" dirty="0">
              <a:ea typeface="맑은 고딕" panose="020B0503020000020004" pitchFamily="50" charset="-127"/>
              <a:cs typeface="Times New Roman" panose="02020603050405020304" pitchFamily="18" charset="0"/>
            </a:endParaRPr>
          </a:p>
        </p:txBody>
      </p:sp>
      <p:pic>
        <p:nvPicPr>
          <p:cNvPr id="101" name="Picture 359">
            <a:extLst>
              <a:ext uri="{FF2B5EF4-FFF2-40B4-BE49-F238E27FC236}">
                <a16:creationId xmlns:a16="http://schemas.microsoft.com/office/drawing/2014/main" id="{14902393-78D0-41B0-B265-A02E70A219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926237" y="2873829"/>
            <a:ext cx="9389131" cy="3024099"/>
          </a:xfrm>
          <a:prstGeom prst="rect">
            <a:avLst/>
          </a:prstGeom>
        </p:spPr>
      </p:pic>
      <p:pic>
        <p:nvPicPr>
          <p:cNvPr id="102" name="Picture 360">
            <a:extLst>
              <a:ext uri="{FF2B5EF4-FFF2-40B4-BE49-F238E27FC236}">
                <a16:creationId xmlns:a16="http://schemas.microsoft.com/office/drawing/2014/main" id="{6F56CE0E-B559-45E2-A84D-365D93A2A1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893221" y="184791"/>
            <a:ext cx="8338719" cy="2413265"/>
          </a:xfrm>
          <a:prstGeom prst="rect">
            <a:avLst/>
          </a:prstGeom>
        </p:spPr>
      </p:pic>
      <p:pic>
        <p:nvPicPr>
          <p:cNvPr id="141" name="Picture 2">
            <a:extLst>
              <a:ext uri="{FF2B5EF4-FFF2-40B4-BE49-F238E27FC236}">
                <a16:creationId xmlns:a16="http://schemas.microsoft.com/office/drawing/2014/main" id="{AB46645F-0964-8148-8612-3F40BFEC8CFB}"/>
              </a:ext>
            </a:extLst>
          </p:cNvPr>
          <p:cNvPicPr>
            <a:picLocks noChangeAspect="1"/>
          </p:cNvPicPr>
          <p:nvPr/>
        </p:nvPicPr>
        <p:blipFill>
          <a:blip r:embed="rId7"/>
          <a:stretch>
            <a:fillRect/>
          </a:stretch>
        </p:blipFill>
        <p:spPr>
          <a:xfrm>
            <a:off x="37396804" y="43914"/>
            <a:ext cx="3009226" cy="3023225"/>
          </a:xfrm>
          <a:prstGeom prst="rect">
            <a:avLst/>
          </a:prstGeom>
        </p:spPr>
      </p:pic>
      <p:pic>
        <p:nvPicPr>
          <p:cNvPr id="143" name="Picture 3">
            <a:extLst>
              <a:ext uri="{FF2B5EF4-FFF2-40B4-BE49-F238E27FC236}">
                <a16:creationId xmlns:a16="http://schemas.microsoft.com/office/drawing/2014/main" id="{F831AA50-F445-2D4A-8EEF-B88854EFF83A}"/>
              </a:ext>
            </a:extLst>
          </p:cNvPr>
          <p:cNvPicPr>
            <a:picLocks noChangeAspect="1"/>
          </p:cNvPicPr>
          <p:nvPr/>
        </p:nvPicPr>
        <p:blipFill>
          <a:blip r:embed="rId8"/>
          <a:stretch>
            <a:fillRect/>
          </a:stretch>
        </p:blipFill>
        <p:spPr>
          <a:xfrm>
            <a:off x="37647275" y="3165169"/>
            <a:ext cx="2584484" cy="2591170"/>
          </a:xfrm>
          <a:prstGeom prst="rect">
            <a:avLst/>
          </a:prstGeom>
        </p:spPr>
      </p:pic>
      <p:graphicFrame>
        <p:nvGraphicFramePr>
          <p:cNvPr id="147" name="표 146">
            <a:extLst>
              <a:ext uri="{FF2B5EF4-FFF2-40B4-BE49-F238E27FC236}">
                <a16:creationId xmlns:a16="http://schemas.microsoft.com/office/drawing/2014/main" id="{2336028F-9B11-477B-8A04-060067B007D6}"/>
              </a:ext>
            </a:extLst>
          </p:cNvPr>
          <p:cNvGraphicFramePr>
            <a:graphicFrameLocks noGrp="1"/>
          </p:cNvGraphicFramePr>
          <p:nvPr>
            <p:extLst>
              <p:ext uri="{D42A27DB-BD31-4B8C-83A1-F6EECF244321}">
                <p14:modId xmlns:p14="http://schemas.microsoft.com/office/powerpoint/2010/main" val="114302304"/>
              </p:ext>
            </p:extLst>
          </p:nvPr>
        </p:nvGraphicFramePr>
        <p:xfrm>
          <a:off x="117457" y="15906750"/>
          <a:ext cx="14923215" cy="14027532"/>
        </p:xfrm>
        <a:graphic>
          <a:graphicData uri="http://schemas.openxmlformats.org/drawingml/2006/table">
            <a:tbl>
              <a:tblPr firstRow="1" firstCol="1" bandRow="1">
                <a:tableStyleId>{5940675A-B579-460E-94D1-54222C63F5DA}</a:tableStyleId>
              </a:tblPr>
              <a:tblGrid>
                <a:gridCol w="5014981">
                  <a:extLst>
                    <a:ext uri="{9D8B030D-6E8A-4147-A177-3AD203B41FA5}">
                      <a16:colId xmlns:a16="http://schemas.microsoft.com/office/drawing/2014/main" val="4247645131"/>
                    </a:ext>
                  </a:extLst>
                </a:gridCol>
                <a:gridCol w="1740310">
                  <a:extLst>
                    <a:ext uri="{9D8B030D-6E8A-4147-A177-3AD203B41FA5}">
                      <a16:colId xmlns:a16="http://schemas.microsoft.com/office/drawing/2014/main" val="2633753011"/>
                    </a:ext>
                  </a:extLst>
                </a:gridCol>
                <a:gridCol w="3304732">
                  <a:extLst>
                    <a:ext uri="{9D8B030D-6E8A-4147-A177-3AD203B41FA5}">
                      <a16:colId xmlns:a16="http://schemas.microsoft.com/office/drawing/2014/main" val="1581821995"/>
                    </a:ext>
                  </a:extLst>
                </a:gridCol>
                <a:gridCol w="2431596">
                  <a:extLst>
                    <a:ext uri="{9D8B030D-6E8A-4147-A177-3AD203B41FA5}">
                      <a16:colId xmlns:a16="http://schemas.microsoft.com/office/drawing/2014/main" val="113661025"/>
                    </a:ext>
                  </a:extLst>
                </a:gridCol>
                <a:gridCol w="2431596">
                  <a:extLst>
                    <a:ext uri="{9D8B030D-6E8A-4147-A177-3AD203B41FA5}">
                      <a16:colId xmlns:a16="http://schemas.microsoft.com/office/drawing/2014/main" val="3464810153"/>
                    </a:ext>
                  </a:extLst>
                </a:gridCol>
              </a:tblGrid>
              <a:tr h="587144">
                <a:tc>
                  <a:txBody>
                    <a:bodyPr/>
                    <a:lstStyle/>
                    <a:p>
                      <a:pPr algn="ctr">
                        <a:spcAft>
                          <a:spcPts val="0"/>
                        </a:spcAft>
                      </a:pPr>
                      <a:r>
                        <a:rPr lang="en-US" sz="3500" b="1" dirty="0">
                          <a:solidFill>
                            <a:schemeClr val="bg1"/>
                          </a:solidFill>
                          <a:effectLst/>
                          <a:latin typeface="+mn-lt"/>
                        </a:rPr>
                        <a:t>Parameter</a:t>
                      </a:r>
                      <a:endParaRPr lang="ko-KR" sz="3500" b="1" dirty="0">
                        <a:solidFill>
                          <a:schemeClr val="bg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3B88"/>
                    </a:solidFill>
                  </a:tcPr>
                </a:tc>
                <a:tc>
                  <a:txBody>
                    <a:bodyPr/>
                    <a:lstStyle/>
                    <a:p>
                      <a:pPr algn="ctr">
                        <a:spcAft>
                          <a:spcPts val="0"/>
                        </a:spcAft>
                      </a:pPr>
                      <a:r>
                        <a:rPr lang="en-US" sz="3500" b="1" dirty="0">
                          <a:solidFill>
                            <a:schemeClr val="bg1"/>
                          </a:solidFill>
                          <a:effectLst/>
                          <a:latin typeface="+mn-lt"/>
                        </a:rPr>
                        <a:t>Unit</a:t>
                      </a:r>
                      <a:endParaRPr lang="ko-KR" sz="3500" b="1" dirty="0">
                        <a:solidFill>
                          <a:schemeClr val="bg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3B88"/>
                    </a:solidFill>
                  </a:tcPr>
                </a:tc>
                <a:tc>
                  <a:txBody>
                    <a:bodyPr/>
                    <a:lstStyle/>
                    <a:p>
                      <a:pPr algn="ctr">
                        <a:spcAft>
                          <a:spcPts val="0"/>
                        </a:spcAft>
                      </a:pPr>
                      <a:r>
                        <a:rPr lang="en-US" altLang="ko-KR" sz="3500" b="1" dirty="0">
                          <a:solidFill>
                            <a:schemeClr val="bg1"/>
                          </a:solidFill>
                          <a:effectLst/>
                          <a:latin typeface="+mn-lt"/>
                          <a:ea typeface="맑은 고딕" panose="020B0503020000020004" pitchFamily="50" charset="-127"/>
                          <a:cs typeface="Times New Roman" panose="02020603050405020304" pitchFamily="18" charset="0"/>
                        </a:rPr>
                        <a:t>Module-1</a:t>
                      </a:r>
                      <a:endParaRPr lang="ko-KR" sz="3500" b="1" dirty="0">
                        <a:solidFill>
                          <a:schemeClr val="bg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3B88"/>
                    </a:solidFill>
                  </a:tcPr>
                </a:tc>
                <a:tc>
                  <a:txBody>
                    <a:bodyPr/>
                    <a:lstStyle/>
                    <a:p>
                      <a:pPr algn="ctr">
                        <a:spcAft>
                          <a:spcPts val="0"/>
                        </a:spcAft>
                      </a:pPr>
                      <a:r>
                        <a:rPr lang="en-US" altLang="ko-KR" sz="3500" b="1" dirty="0">
                          <a:solidFill>
                            <a:schemeClr val="bg1"/>
                          </a:solidFill>
                          <a:effectLst/>
                          <a:latin typeface="+mn-lt"/>
                          <a:ea typeface="맑은 고딕" panose="020B0503020000020004" pitchFamily="50" charset="-127"/>
                          <a:cs typeface="Times New Roman" panose="02020603050405020304" pitchFamily="18" charset="0"/>
                        </a:rPr>
                        <a:t>Module-2</a:t>
                      </a:r>
                      <a:endParaRPr lang="ko-KR" sz="3500" b="1" dirty="0">
                        <a:solidFill>
                          <a:schemeClr val="bg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3B88"/>
                    </a:solidFill>
                  </a:tcPr>
                </a:tc>
                <a:tc>
                  <a:txBody>
                    <a:bodyPr/>
                    <a:lstStyle/>
                    <a:p>
                      <a:pPr algn="ctr">
                        <a:spcAft>
                          <a:spcPts val="0"/>
                        </a:spcAft>
                      </a:pPr>
                      <a:r>
                        <a:rPr lang="en-US" altLang="ko-KR" sz="3500" b="1" dirty="0">
                          <a:solidFill>
                            <a:schemeClr val="bg1"/>
                          </a:solidFill>
                          <a:effectLst/>
                          <a:latin typeface="+mn-lt"/>
                          <a:ea typeface="맑은 고딕" panose="020B0503020000020004" pitchFamily="50" charset="-127"/>
                          <a:cs typeface="Times New Roman" panose="02020603050405020304" pitchFamily="18" charset="0"/>
                        </a:rPr>
                        <a:t>Module-3</a:t>
                      </a:r>
                      <a:endParaRPr lang="ko-KR" sz="3500" b="1" dirty="0">
                        <a:solidFill>
                          <a:schemeClr val="bg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3B88"/>
                    </a:solidFill>
                  </a:tcPr>
                </a:tc>
                <a:extLst>
                  <a:ext uri="{0D108BD9-81ED-4DB2-BD59-A6C34878D82A}">
                    <a16:rowId xmlns:a16="http://schemas.microsoft.com/office/drawing/2014/main" val="3560387321"/>
                  </a:ext>
                </a:extLst>
              </a:tr>
              <a:tr h="541162">
                <a:tc>
                  <a:txBody>
                    <a:bodyPr/>
                    <a:lstStyle/>
                    <a:p>
                      <a:pPr fontAlgn="b" latinLnBrk="1">
                        <a:spcAft>
                          <a:spcPts val="0"/>
                        </a:spcAft>
                      </a:pPr>
                      <a:r>
                        <a:rPr lang="en-US" altLang="ko-KR" sz="3200" b="1" i="1" kern="1200" dirty="0">
                          <a:solidFill>
                            <a:schemeClr val="tx1"/>
                          </a:solidFill>
                          <a:effectLst/>
                          <a:latin typeface="+mn-lt"/>
                          <a:ea typeface="굴림" panose="020B0600000101010101" pitchFamily="50" charset="-127"/>
                          <a:cs typeface="굴림" panose="020B0600000101010101" pitchFamily="50" charset="-127"/>
                        </a:rPr>
                        <a:t>REBCO tape</a:t>
                      </a:r>
                      <a:endParaRPr lang="ko-KR" sz="3200" b="1" i="1"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fontAlgn="b" latinLnBrk="1">
                        <a:spcAft>
                          <a:spcPts val="0"/>
                        </a:spcAft>
                      </a:pP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gridSpan="3">
                  <a:txBody>
                    <a:bodyPr/>
                    <a:lstStyle/>
                    <a:p>
                      <a:pPr fontAlgn="b" latinLnBrk="1">
                        <a:spcAft>
                          <a:spcPts val="0"/>
                        </a:spcAft>
                      </a:pP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6263368"/>
                  </a:ext>
                </a:extLst>
              </a:tr>
              <a:tr h="541162">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Manufacturer</a:t>
                      </a: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err="1">
                          <a:solidFill>
                            <a:schemeClr val="tx1"/>
                          </a:solidFill>
                          <a:effectLst/>
                          <a:latin typeface="+mn-lt"/>
                          <a:ea typeface="+mn-ea"/>
                          <a:cs typeface="Times New Roman" panose="02020603050405020304" pitchFamily="18" charset="0"/>
                        </a:rPr>
                        <a:t>SuNAM</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2">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err="1">
                          <a:solidFill>
                            <a:schemeClr val="tx1"/>
                          </a:solidFill>
                          <a:effectLst/>
                          <a:latin typeface="+mn-lt"/>
                          <a:ea typeface="+mn-ea"/>
                          <a:cs typeface="Times New Roman" panose="02020603050405020304" pitchFamily="18" charset="0"/>
                        </a:rPr>
                        <a:t>SuperPower</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3413004"/>
                  </a:ext>
                </a:extLst>
              </a:tr>
              <a:tr h="541162">
                <a:tc>
                  <a:txBody>
                    <a:bodyPr/>
                    <a:lstStyle/>
                    <a:p>
                      <a:pPr marL="0" marR="0" lvl="0" indent="0" algn="l" defTabSz="4032504" rtl="0" eaLnBrk="1" fontAlgn="b" latinLnBrk="1" hangingPunct="1">
                        <a:lnSpc>
                          <a:spcPct val="100000"/>
                        </a:lnSpc>
                        <a:spcBef>
                          <a:spcPts val="0"/>
                        </a:spcBef>
                        <a:spcAft>
                          <a:spcPts val="0"/>
                        </a:spcAft>
                        <a:buClrTx/>
                        <a:buSzTx/>
                        <a:buFontTx/>
                        <a:buNone/>
                        <a:tabLst/>
                        <a:defRPr/>
                      </a:pPr>
                      <a:r>
                        <a:rPr lang="en-US" altLang="ko-KR" sz="3200" i="0" dirty="0">
                          <a:solidFill>
                            <a:schemeClr val="tx1"/>
                          </a:solidFill>
                          <a:effectLst/>
                          <a:latin typeface="+mn-lt"/>
                          <a:ea typeface="굴림" panose="020B0600000101010101" pitchFamily="50" charset="-127"/>
                          <a:cs typeface="굴림" panose="020B0600000101010101" pitchFamily="50" charset="-127"/>
                        </a:rPr>
                        <a:t>Width; thickness</a:t>
                      </a:r>
                      <a:endParaRPr lang="ko-KR" alt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[mm]</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4.1; 0.12</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4.1; 0.096</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6.1; 0.096</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229257909"/>
                  </a:ext>
                </a:extLst>
              </a:tr>
              <a:tr h="541162">
                <a:tc>
                  <a:txBody>
                    <a:bodyPr/>
                    <a:lstStyle/>
                    <a:p>
                      <a:pPr fontAlgn="b" latinLnBrk="1">
                        <a:spcAft>
                          <a:spcPts val="0"/>
                        </a:spcAft>
                      </a:pPr>
                      <a:r>
                        <a:rPr lang="en-US" altLang="ko-KR" sz="3200" i="0" dirty="0">
                          <a:solidFill>
                            <a:schemeClr val="tx1"/>
                          </a:solidFill>
                          <a:effectLst/>
                          <a:latin typeface="+mn-lt"/>
                        </a:rPr>
                        <a:t>Substrate thickness</a:t>
                      </a:r>
                      <a:endParaRPr lang="ko-KR" sz="3200" i="0" dirty="0">
                        <a:solidFill>
                          <a:schemeClr val="tx1"/>
                        </a:solidFill>
                        <a:effectLst/>
                        <a:latin typeface="+mn-lt"/>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[mm]</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0.1</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0.05</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2880360"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0.05</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2515545733"/>
                  </a:ext>
                </a:extLst>
              </a:tr>
              <a:tr h="545400">
                <a:tc>
                  <a:txBody>
                    <a:bodyPr/>
                    <a:lstStyle/>
                    <a:p>
                      <a:pPr marL="0" marR="0" lvl="0" indent="0" algn="l" defTabSz="2880360" rtl="0" eaLnBrk="1" fontAlgn="b" latinLnBrk="1" hangingPunct="1">
                        <a:lnSpc>
                          <a:spcPct val="100000"/>
                        </a:lnSpc>
                        <a:spcBef>
                          <a:spcPts val="0"/>
                        </a:spcBef>
                        <a:spcAft>
                          <a:spcPts val="0"/>
                        </a:spcAft>
                        <a:buClrTx/>
                        <a:buSzTx/>
                        <a:buFontTx/>
                        <a:buNone/>
                        <a:tabLst/>
                        <a:defRPr/>
                      </a:pPr>
                      <a:r>
                        <a:rPr lang="en-US" altLang="ko-KR" sz="3200" i="0" dirty="0">
                          <a:solidFill>
                            <a:schemeClr val="tx1"/>
                          </a:solidFill>
                          <a:effectLst/>
                          <a:latin typeface="+mn-lt"/>
                        </a:rPr>
                        <a:t>Cu stabilizer thickness</a:t>
                      </a:r>
                      <a:endParaRPr lang="ko-KR" altLang="ko-KR" sz="3200" i="0" dirty="0">
                        <a:solidFill>
                          <a:schemeClr val="tx1"/>
                        </a:solidFill>
                        <a:effectLst/>
                        <a:latin typeface="+mn-lt"/>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t>
                      </a:r>
                      <a:r>
                        <a:rPr lang="el-GR" altLang="ko-KR" sz="3200" i="1" dirty="0">
                          <a:solidFill>
                            <a:schemeClr val="tx1"/>
                          </a:solidFill>
                          <a:effectLst/>
                          <a:latin typeface="+mn-lt"/>
                          <a:ea typeface="맑은 고딕" panose="020B0503020000020004" pitchFamily="50" charset="-127"/>
                          <a:cs typeface="Times New Roman" panose="02020603050405020304" pitchFamily="18" charset="0"/>
                        </a:rPr>
                        <a:t>μ</a:t>
                      </a:r>
                      <a:r>
                        <a:rPr lang="en-US" altLang="ko-KR" sz="3200" dirty="0">
                          <a:solidFill>
                            <a:schemeClr val="tx1"/>
                          </a:solidFill>
                          <a:effectLst/>
                          <a:latin typeface="+mn-lt"/>
                          <a:ea typeface="맑은 고딕" panose="020B0503020000020004" pitchFamily="50" charset="-127"/>
                          <a:cs typeface="Times New Roman" panose="02020603050405020304" pitchFamily="18" charset="0"/>
                        </a:rPr>
                        <a:t>m]</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7.5 (per side)</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4032504"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20 (per </a:t>
                      </a:r>
                      <a:r>
                        <a:rPr lang="en-US" altLang="ko-KR" sz="3200" dirty="0">
                          <a:solidFill>
                            <a:schemeClr val="tx1"/>
                          </a:solidFill>
                          <a:effectLst/>
                          <a:latin typeface="+mn-lt"/>
                          <a:ea typeface="+mn-ea"/>
                          <a:cs typeface="Times New Roman" panose="02020603050405020304" pitchFamily="18" charset="0"/>
                        </a:rPr>
                        <a:t>side)</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marL="0" marR="0" lvl="0" indent="0" algn="ctr" defTabSz="4032504" rtl="0" eaLnBrk="1" fontAlgn="auto" latinLnBrk="0" hangingPunct="1">
                        <a:lnSpc>
                          <a:spcPct val="100000"/>
                        </a:lnSpc>
                        <a:spcBef>
                          <a:spcPts val="0"/>
                        </a:spcBef>
                        <a:spcAft>
                          <a:spcPts val="0"/>
                        </a:spcAft>
                        <a:buClrTx/>
                        <a:buSzTx/>
                        <a:buFontTx/>
                        <a:buNone/>
                        <a:tabLst/>
                        <a:defRPr/>
                      </a:pPr>
                      <a:r>
                        <a:rPr lang="en-US" altLang="ko-KR" sz="3200" dirty="0">
                          <a:solidFill>
                            <a:schemeClr val="tx1"/>
                          </a:solidFill>
                          <a:effectLst/>
                          <a:latin typeface="+mn-lt"/>
                          <a:ea typeface="+mn-ea"/>
                          <a:cs typeface="Times New Roman" panose="02020603050405020304" pitchFamily="18" charset="0"/>
                        </a:rPr>
                        <a:t>20 (per side)</a:t>
                      </a:r>
                      <a:endParaRPr lang="ko-KR" altLang="ko-KR" sz="3200" dirty="0">
                        <a:solidFill>
                          <a:schemeClr val="tx1"/>
                        </a:solidFill>
                        <a:effectLst/>
                        <a:latin typeface="+mn-lt"/>
                        <a:ea typeface="+mn-ea"/>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018445900"/>
                  </a:ext>
                </a:extLst>
              </a:tr>
              <a:tr h="545400">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I</a:t>
                      </a:r>
                      <a:r>
                        <a:rPr lang="en-US" altLang="ko-KR" sz="3200" i="0" baseline="-25000" dirty="0">
                          <a:solidFill>
                            <a:schemeClr val="tx1"/>
                          </a:solidFill>
                          <a:effectLst/>
                          <a:latin typeface="+mn-lt"/>
                          <a:ea typeface="굴림" panose="020B0600000101010101" pitchFamily="50" charset="-127"/>
                          <a:cs typeface="굴림" panose="020B0600000101010101" pitchFamily="50" charset="-127"/>
                        </a:rPr>
                        <a:t>c</a:t>
                      </a:r>
                      <a:r>
                        <a:rPr lang="en-US" altLang="ko-KR" sz="3200" i="0" dirty="0">
                          <a:solidFill>
                            <a:schemeClr val="tx1"/>
                          </a:solidFill>
                          <a:effectLst/>
                          <a:latin typeface="+mn-lt"/>
                          <a:ea typeface="굴림" panose="020B0600000101010101" pitchFamily="50" charset="-127"/>
                          <a:cs typeface="굴림" panose="020B0600000101010101" pitchFamily="50" charset="-127"/>
                        </a:rPr>
                        <a:t> at 77 K, self-field</a:t>
                      </a: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150</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589065"/>
                  </a:ext>
                </a:extLst>
              </a:tr>
              <a:tr h="1031636">
                <a:tc>
                  <a:txBody>
                    <a:bodyPr/>
                    <a:lstStyle/>
                    <a:p>
                      <a:pPr fontAlgn="b" latinLnBrk="1">
                        <a:spcAft>
                          <a:spcPts val="0"/>
                        </a:spcAft>
                      </a:pPr>
                      <a:r>
                        <a:rPr lang="en-US" sz="3200" i="0" kern="1200" dirty="0">
                          <a:solidFill>
                            <a:schemeClr val="tx1"/>
                          </a:solidFill>
                          <a:effectLst/>
                          <a:latin typeface="+mn-lt"/>
                        </a:rPr>
                        <a:t>Equivalent Young’s modulus </a:t>
                      </a:r>
                    </a:p>
                    <a:p>
                      <a:pPr fontAlgn="b" latinLnBrk="1">
                        <a:spcAft>
                          <a:spcPts val="0"/>
                        </a:spcAft>
                      </a:pPr>
                      <a:r>
                        <a:rPr lang="en-US" sz="3200" i="1" kern="1200" dirty="0">
                          <a:solidFill>
                            <a:schemeClr val="tx1"/>
                          </a:solidFill>
                          <a:effectLst/>
                          <a:latin typeface="+mn-lt"/>
                        </a:rPr>
                        <a:t>(E</a:t>
                      </a:r>
                      <a:r>
                        <a:rPr lang="en-US" sz="3200" i="1" kern="1200" baseline="-25000" dirty="0">
                          <a:solidFill>
                            <a:schemeClr val="tx1"/>
                          </a:solidFill>
                          <a:effectLst/>
                          <a:latin typeface="+mn-lt"/>
                        </a:rPr>
                        <a:t>r</a:t>
                      </a:r>
                      <a:r>
                        <a:rPr lang="en-US" sz="3200" i="1" kern="1200" dirty="0">
                          <a:solidFill>
                            <a:schemeClr val="tx1"/>
                          </a:solidFill>
                          <a:effectLst/>
                          <a:latin typeface="+mn-lt"/>
                        </a:rPr>
                        <a:t>, E</a:t>
                      </a:r>
                      <a:r>
                        <a:rPr lang="en-US" sz="3200" i="1" kern="1200" baseline="-25000" dirty="0">
                          <a:solidFill>
                            <a:schemeClr val="tx1"/>
                          </a:solidFill>
                          <a:effectLst/>
                          <a:latin typeface="+mn-lt"/>
                        </a:rPr>
                        <a:t>h</a:t>
                      </a:r>
                      <a:r>
                        <a:rPr lang="en-US" sz="3200" i="1" kern="1200" dirty="0">
                          <a:solidFill>
                            <a:schemeClr val="tx1"/>
                          </a:solidFill>
                          <a:effectLst/>
                          <a:latin typeface="+mn-lt"/>
                        </a:rPr>
                        <a:t>, E</a:t>
                      </a:r>
                      <a:r>
                        <a:rPr lang="en-US" sz="3200" i="1" kern="1200" baseline="-25000" dirty="0">
                          <a:solidFill>
                            <a:schemeClr val="tx1"/>
                          </a:solidFill>
                          <a:effectLst/>
                          <a:latin typeface="+mn-lt"/>
                        </a:rPr>
                        <a:t>z</a:t>
                      </a:r>
                      <a:r>
                        <a:rPr lang="en-US" sz="3200" i="0" kern="1200" dirty="0">
                          <a:solidFill>
                            <a:schemeClr val="tx1"/>
                          </a:solidFill>
                          <a:effectLst/>
                          <a:latin typeface="+mn-lt"/>
                        </a:rPr>
                        <a:t>)</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t>
                      </a:r>
                      <a:r>
                        <a:rPr lang="en-US" altLang="ko-KR" sz="3200" dirty="0" err="1">
                          <a:solidFill>
                            <a:schemeClr val="tx1"/>
                          </a:solidFill>
                          <a:effectLst/>
                          <a:latin typeface="+mn-lt"/>
                          <a:ea typeface="맑은 고딕" panose="020B0503020000020004" pitchFamily="50" charset="-127"/>
                          <a:cs typeface="Times New Roman" panose="02020603050405020304" pitchFamily="18" charset="0"/>
                        </a:rPr>
                        <a:t>GPa</a:t>
                      </a: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107; 168; 168</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2">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72; 130; 130</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051740"/>
                  </a:ext>
                </a:extLst>
              </a:tr>
              <a:tr h="1031636">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Equivalent Poisson’s ratio </a:t>
                      </a:r>
                    </a:p>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a:t>
                      </a:r>
                      <a:r>
                        <a:rPr lang="el-GR" altLang="ko-KR" sz="3200" i="1" dirty="0">
                          <a:solidFill>
                            <a:schemeClr val="tx1"/>
                          </a:solidFill>
                          <a:effectLst/>
                          <a:latin typeface="+mn-lt"/>
                          <a:ea typeface="굴림" panose="020B0600000101010101" pitchFamily="50" charset="-127"/>
                          <a:cs typeface="굴림" panose="020B0600000101010101" pitchFamily="50" charset="-127"/>
                        </a:rPr>
                        <a:t>ν</a:t>
                      </a:r>
                      <a:r>
                        <a:rPr lang="en-US" altLang="ko-KR" sz="3200" i="1" baseline="-25000" dirty="0">
                          <a:solidFill>
                            <a:schemeClr val="tx1"/>
                          </a:solidFill>
                          <a:effectLst/>
                          <a:latin typeface="+mn-lt"/>
                          <a:ea typeface="굴림" panose="020B0600000101010101" pitchFamily="50" charset="-127"/>
                          <a:cs typeface="굴림" panose="020B0600000101010101" pitchFamily="50" charset="-127"/>
                        </a:rPr>
                        <a:t>rh</a:t>
                      </a:r>
                      <a:r>
                        <a:rPr lang="en-US" altLang="ko-KR" sz="3200" i="1" dirty="0">
                          <a:solidFill>
                            <a:schemeClr val="tx1"/>
                          </a:solidFill>
                          <a:effectLst/>
                          <a:latin typeface="+mn-lt"/>
                          <a:ea typeface="굴림" panose="020B0600000101010101" pitchFamily="50" charset="-127"/>
                          <a:cs typeface="굴림" panose="020B0600000101010101" pitchFamily="50" charset="-127"/>
                        </a:rPr>
                        <a:t>, </a:t>
                      </a:r>
                      <a:r>
                        <a:rPr lang="el-GR" altLang="ko-KR" sz="3200" i="1" dirty="0">
                          <a:solidFill>
                            <a:schemeClr val="tx1"/>
                          </a:solidFill>
                          <a:effectLst/>
                          <a:latin typeface="+mn-lt"/>
                          <a:ea typeface="굴림" panose="020B0600000101010101" pitchFamily="50" charset="-127"/>
                          <a:cs typeface="굴림" panose="020B0600000101010101" pitchFamily="50" charset="-127"/>
                        </a:rPr>
                        <a:t>ν</a:t>
                      </a:r>
                      <a:r>
                        <a:rPr lang="en-US" altLang="ko-KR" sz="3200" i="1" baseline="-25000" dirty="0">
                          <a:solidFill>
                            <a:schemeClr val="tx1"/>
                          </a:solidFill>
                          <a:effectLst/>
                          <a:latin typeface="+mn-lt"/>
                          <a:ea typeface="굴림" panose="020B0600000101010101" pitchFamily="50" charset="-127"/>
                          <a:cs typeface="굴림" panose="020B0600000101010101" pitchFamily="50" charset="-127"/>
                        </a:rPr>
                        <a:t>hz</a:t>
                      </a:r>
                      <a:r>
                        <a:rPr lang="en-US" altLang="ko-KR" sz="3200" i="1" dirty="0">
                          <a:solidFill>
                            <a:schemeClr val="tx1"/>
                          </a:solidFill>
                          <a:effectLst/>
                          <a:latin typeface="+mn-lt"/>
                          <a:ea typeface="굴림" panose="020B0600000101010101" pitchFamily="50" charset="-127"/>
                          <a:cs typeface="굴림" panose="020B0600000101010101" pitchFamily="50" charset="-127"/>
                        </a:rPr>
                        <a:t>, </a:t>
                      </a:r>
                      <a:r>
                        <a:rPr lang="el-GR" altLang="ko-KR" sz="3200" i="1" dirty="0">
                          <a:solidFill>
                            <a:schemeClr val="tx1"/>
                          </a:solidFill>
                          <a:effectLst/>
                          <a:latin typeface="+mn-lt"/>
                          <a:ea typeface="굴림" panose="020B0600000101010101" pitchFamily="50" charset="-127"/>
                          <a:cs typeface="굴림" panose="020B0600000101010101" pitchFamily="50" charset="-127"/>
                        </a:rPr>
                        <a:t>ν</a:t>
                      </a:r>
                      <a:r>
                        <a:rPr lang="en-US" altLang="ko-KR" sz="3200" i="1" baseline="-25000" dirty="0">
                          <a:solidFill>
                            <a:schemeClr val="tx1"/>
                          </a:solidFill>
                          <a:effectLst/>
                          <a:latin typeface="+mn-lt"/>
                          <a:ea typeface="굴림" panose="020B0600000101010101" pitchFamily="50" charset="-127"/>
                          <a:cs typeface="굴림" panose="020B0600000101010101" pitchFamily="50" charset="-127"/>
                        </a:rPr>
                        <a:t>rz</a:t>
                      </a:r>
                      <a:r>
                        <a:rPr lang="en-US" altLang="ko-KR" sz="3200" i="0" dirty="0">
                          <a:solidFill>
                            <a:schemeClr val="tx1"/>
                          </a:solidFill>
                          <a:effectLst/>
                          <a:latin typeface="+mn-lt"/>
                          <a:ea typeface="굴림" panose="020B0600000101010101" pitchFamily="50" charset="-127"/>
                          <a:cs typeface="굴림" panose="020B0600000101010101" pitchFamily="50" charset="-127"/>
                        </a:rPr>
                        <a:t>)</a:t>
                      </a: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0.21; 0.33; 0.21</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0.18; 0.33; 0.18</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777864"/>
                  </a:ext>
                </a:extLst>
              </a:tr>
              <a:tr h="545400">
                <a:tc>
                  <a:txBody>
                    <a:bodyPr/>
                    <a:lstStyle/>
                    <a:p>
                      <a:pPr fontAlgn="b" latinLnBrk="1">
                        <a:spcAft>
                          <a:spcPts val="0"/>
                        </a:spcAft>
                      </a:pPr>
                      <a:r>
                        <a:rPr lang="en-US" altLang="ko-KR" sz="3200" b="1" i="1" dirty="0">
                          <a:solidFill>
                            <a:schemeClr val="tx1"/>
                          </a:solidFill>
                          <a:effectLst/>
                          <a:latin typeface="+mn-lt"/>
                          <a:ea typeface="굴림" panose="020B0600000101010101" pitchFamily="50" charset="-127"/>
                          <a:cs typeface="굴림" panose="020B0600000101010101" pitchFamily="50" charset="-127"/>
                        </a:rPr>
                        <a:t>Magnet configuration</a:t>
                      </a:r>
                      <a:endParaRPr lang="ko-KR" sz="3200" b="1" i="1"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fontAlgn="b" latinLnBrk="1">
                        <a:spcAft>
                          <a:spcPts val="0"/>
                        </a:spcAft>
                      </a:pP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gridSpan="3">
                  <a:txBody>
                    <a:bodyPr/>
                    <a:lstStyle/>
                    <a:p>
                      <a:pPr fontAlgn="b" latinLnBrk="1">
                        <a:spcAft>
                          <a:spcPts val="0"/>
                        </a:spcAft>
                      </a:pPr>
                      <a:endParaRPr lang="ko-KR" sz="3200" i="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188962"/>
                  </a:ext>
                </a:extLst>
              </a:tr>
              <a:tr h="541162">
                <a:tc>
                  <a:txBody>
                    <a:bodyPr/>
                    <a:lstStyle/>
                    <a:p>
                      <a:pPr fontAlgn="b" latinLnBrk="1">
                        <a:spcAft>
                          <a:spcPts val="0"/>
                        </a:spcAft>
                      </a:pPr>
                      <a:r>
                        <a:rPr lang="en-US" sz="3200" i="0" kern="1200" dirty="0">
                          <a:solidFill>
                            <a:schemeClr val="tx1"/>
                          </a:solidFill>
                          <a:effectLst/>
                          <a:latin typeface="+mn-lt"/>
                        </a:rPr>
                        <a:t>Inner; outer diameter</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[mm]</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46; 102.6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73015868"/>
                  </a:ext>
                </a:extLst>
              </a:tr>
              <a:tr h="541162">
                <a:tc>
                  <a:txBody>
                    <a:bodyPr/>
                    <a:lstStyle/>
                    <a:p>
                      <a:pPr fontAlgn="b" latinLnBrk="1">
                        <a:spcAft>
                          <a:spcPts val="0"/>
                        </a:spcAft>
                      </a:pPr>
                      <a:r>
                        <a:rPr lang="en-US" sz="3200" i="0" kern="1200" dirty="0">
                          <a:solidFill>
                            <a:schemeClr val="tx1"/>
                          </a:solidFill>
                          <a:effectLst/>
                          <a:latin typeface="+mn-lt"/>
                        </a:rPr>
                        <a:t>Overall height</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[mm]</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163.4</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60373745"/>
                  </a:ext>
                </a:extLst>
              </a:tr>
              <a:tr h="541162">
                <a:tc>
                  <a:txBody>
                    <a:bodyPr/>
                    <a:lstStyle/>
                    <a:p>
                      <a:pPr fontAlgn="b" latinLnBrk="1">
                        <a:spcAft>
                          <a:spcPts val="0"/>
                        </a:spcAft>
                      </a:pPr>
                      <a:r>
                        <a:rPr lang="en-US" sz="3200" i="0" kern="1200" dirty="0">
                          <a:solidFill>
                            <a:schemeClr val="tx1"/>
                          </a:solidFill>
                          <a:effectLst/>
                          <a:latin typeface="+mn-lt"/>
                        </a:rPr>
                        <a:t>Turns per Pancake</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236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2">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295</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747549"/>
                  </a:ext>
                </a:extLst>
              </a:tr>
              <a:tr h="541162">
                <a:tc>
                  <a:txBody>
                    <a:bodyPr/>
                    <a:lstStyle/>
                    <a:p>
                      <a:pPr fontAlgn="b" latinLnBrk="1">
                        <a:spcAft>
                          <a:spcPts val="0"/>
                        </a:spcAft>
                      </a:pPr>
                      <a:r>
                        <a:rPr lang="en-US" sz="3200" i="0" kern="1200" dirty="0">
                          <a:solidFill>
                            <a:schemeClr val="tx1"/>
                          </a:solidFill>
                          <a:effectLst/>
                          <a:latin typeface="+mn-lt"/>
                        </a:rPr>
                        <a:t>Number of DP coil</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10</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8</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939924612"/>
                  </a:ext>
                </a:extLst>
              </a:tr>
              <a:tr h="541162">
                <a:tc>
                  <a:txBody>
                    <a:bodyPr/>
                    <a:lstStyle/>
                    <a:p>
                      <a:pPr fontAlgn="b" latinLnBrk="1">
                        <a:spcAft>
                          <a:spcPts val="0"/>
                        </a:spcAft>
                      </a:pPr>
                      <a:r>
                        <a:rPr lang="en-US" sz="3200" i="0" kern="1200" dirty="0">
                          <a:solidFill>
                            <a:schemeClr val="tx1"/>
                          </a:solidFill>
                          <a:effectLst/>
                          <a:latin typeface="+mn-lt"/>
                        </a:rPr>
                        <a:t>Total conductor per module</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[m]</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1,102</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828</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276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4145408216"/>
                  </a:ext>
                </a:extLst>
              </a:tr>
              <a:tr h="541162">
                <a:tc>
                  <a:txBody>
                    <a:bodyPr/>
                    <a:lstStyle/>
                    <a:p>
                      <a:pPr fontAlgn="b" latinLnBrk="1">
                        <a:spcAft>
                          <a:spcPts val="0"/>
                        </a:spcAft>
                      </a:pPr>
                      <a:r>
                        <a:rPr lang="en-US" sz="3200" i="0" kern="1200" dirty="0">
                          <a:solidFill>
                            <a:schemeClr val="tx1"/>
                          </a:solidFill>
                          <a:effectLst/>
                          <a:latin typeface="+mn-lt"/>
                        </a:rPr>
                        <a:t>Estimated </a:t>
                      </a:r>
                      <a:r>
                        <a:rPr lang="en-US" sz="3200" i="1" kern="1200" dirty="0">
                          <a:solidFill>
                            <a:schemeClr val="tx1"/>
                          </a:solidFill>
                          <a:effectLst/>
                          <a:latin typeface="+mn-lt"/>
                        </a:rPr>
                        <a:t>R</a:t>
                      </a:r>
                      <a:r>
                        <a:rPr lang="en-US" sz="3200" i="1" kern="1200" baseline="-25000" dirty="0">
                          <a:solidFill>
                            <a:schemeClr val="tx1"/>
                          </a:solidFill>
                          <a:effectLst/>
                          <a:latin typeface="+mn-lt"/>
                        </a:rPr>
                        <a:t>c</a:t>
                      </a:r>
                      <a:r>
                        <a:rPr lang="en-US" sz="3200" i="1" kern="1200" baseline="30000" dirty="0">
                          <a:solidFill>
                            <a:schemeClr val="tx1"/>
                          </a:solidFill>
                          <a:effectLst/>
                          <a:latin typeface="+mn-lt"/>
                        </a:rPr>
                        <a:t>a</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[m</a:t>
                      </a:r>
                      <a:r>
                        <a:rPr lang="el-GR" altLang="ko-KR" sz="3200" dirty="0">
                          <a:solidFill>
                            <a:schemeClr val="tx1"/>
                          </a:solidFill>
                          <a:effectLst/>
                          <a:latin typeface="+mn-lt"/>
                          <a:ea typeface="맑은 고딕" panose="020B0503020000020004" pitchFamily="50" charset="-127"/>
                          <a:cs typeface="Times New Roman" panose="02020603050405020304" pitchFamily="18" charset="0"/>
                        </a:rPr>
                        <a:t>Ω</a:t>
                      </a: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24.7</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18.9</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4.1</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4660823"/>
                  </a:ext>
                </a:extLst>
              </a:tr>
              <a:tr h="541162">
                <a:tc>
                  <a:txBody>
                    <a:bodyPr/>
                    <a:lstStyle/>
                    <a:p>
                      <a:pPr fontAlgn="b" latinLnBrk="1">
                        <a:spcAft>
                          <a:spcPts val="0"/>
                        </a:spcAft>
                      </a:pPr>
                      <a:r>
                        <a:rPr lang="en-US" sz="3200" b="1" i="1" kern="1200" dirty="0">
                          <a:solidFill>
                            <a:schemeClr val="tx1"/>
                          </a:solidFill>
                          <a:effectLst/>
                          <a:latin typeface="+mn-lt"/>
                        </a:rPr>
                        <a:t>Operation</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fontAlgn="b" latinLnBrk="1">
                        <a:spcAft>
                          <a:spcPts val="0"/>
                        </a:spcAft>
                      </a:pPr>
                      <a:endParaRPr lang="en-US" sz="3200" i="0" kern="1200" dirty="0">
                        <a:solidFill>
                          <a:schemeClr val="tx1"/>
                        </a:solidFill>
                        <a:effectLst/>
                        <a:latin typeface="+mn-lt"/>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gridSpan="3">
                  <a:txBody>
                    <a:bodyPr/>
                    <a:lstStyle/>
                    <a:p>
                      <a:pPr fontAlgn="b" latinLnBrk="1">
                        <a:spcAft>
                          <a:spcPts val="0"/>
                        </a:spcAft>
                      </a:pPr>
                      <a:endParaRPr lang="en-US" sz="3200" i="0" kern="1200" dirty="0">
                        <a:solidFill>
                          <a:schemeClr val="tx1"/>
                        </a:solidFill>
                        <a:effectLst/>
                        <a:latin typeface="+mn-lt"/>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02555738"/>
                  </a:ext>
                </a:extLst>
              </a:tr>
              <a:tr h="541162">
                <a:tc>
                  <a:txBody>
                    <a:bodyPr/>
                    <a:lstStyle/>
                    <a:p>
                      <a:pPr fontAlgn="b" latinLnBrk="1">
                        <a:spcAft>
                          <a:spcPts val="0"/>
                        </a:spcAft>
                      </a:pPr>
                      <a:r>
                        <a:rPr lang="en-US" sz="3200" i="0" kern="1200" dirty="0">
                          <a:solidFill>
                            <a:schemeClr val="tx1"/>
                          </a:solidFill>
                          <a:effectLst/>
                          <a:latin typeface="+mn-lt"/>
                        </a:rPr>
                        <a:t>Center field,  </a:t>
                      </a:r>
                      <a:r>
                        <a:rPr lang="en-US" sz="3200" i="1" kern="1200" dirty="0">
                          <a:solidFill>
                            <a:schemeClr val="tx1"/>
                          </a:solidFill>
                          <a:effectLst/>
                          <a:latin typeface="+mn-lt"/>
                        </a:rPr>
                        <a:t>B</a:t>
                      </a:r>
                      <a:r>
                        <a:rPr lang="en-US" sz="3200" i="1" kern="1200" baseline="-25000" dirty="0">
                          <a:solidFill>
                            <a:schemeClr val="tx1"/>
                          </a:solidFill>
                          <a:effectLst/>
                          <a:latin typeface="+mn-lt"/>
                        </a:rPr>
                        <a:t>c</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[T]</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20</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1348188"/>
                  </a:ext>
                </a:extLst>
              </a:tr>
              <a:tr h="541162">
                <a:tc>
                  <a:txBody>
                    <a:bodyPr/>
                    <a:lstStyle/>
                    <a:p>
                      <a:pPr fontAlgn="b" latinLnBrk="1">
                        <a:spcAft>
                          <a:spcPts val="0"/>
                        </a:spcAft>
                      </a:pPr>
                      <a:r>
                        <a:rPr lang="en-US" sz="3200" i="0" kern="1200" dirty="0">
                          <a:solidFill>
                            <a:schemeClr val="tx1"/>
                          </a:solidFill>
                          <a:effectLst/>
                          <a:latin typeface="+mn-lt"/>
                        </a:rPr>
                        <a:t>Operating current, </a:t>
                      </a:r>
                      <a:r>
                        <a:rPr lang="en-US" sz="3200" i="1" kern="1200" dirty="0">
                          <a:solidFill>
                            <a:schemeClr val="tx1"/>
                          </a:solidFill>
                          <a:effectLst/>
                          <a:latin typeface="+mn-lt"/>
                        </a:rPr>
                        <a:t>I</a:t>
                      </a:r>
                      <a:r>
                        <a:rPr lang="en-US" sz="3200" i="1" kern="1200" baseline="-25000" dirty="0">
                          <a:solidFill>
                            <a:schemeClr val="tx1"/>
                          </a:solidFill>
                          <a:effectLst/>
                          <a:latin typeface="+mn-lt"/>
                        </a:rPr>
                        <a:t>op</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316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2751716"/>
                  </a:ext>
                </a:extLst>
              </a:tr>
              <a:tr h="541162">
                <a:tc>
                  <a:txBody>
                    <a:bodyPr/>
                    <a:lstStyle/>
                    <a:p>
                      <a:pPr fontAlgn="b" latinLnBrk="1">
                        <a:spcAft>
                          <a:spcPts val="0"/>
                        </a:spcAft>
                      </a:pPr>
                      <a:r>
                        <a:rPr lang="en-US" sz="3200" i="0" kern="1200" dirty="0">
                          <a:solidFill>
                            <a:schemeClr val="tx1"/>
                          </a:solidFill>
                          <a:effectLst/>
                          <a:latin typeface="+mn-lt"/>
                        </a:rPr>
                        <a:t>Operating temperature, </a:t>
                      </a:r>
                      <a:r>
                        <a:rPr lang="en-US" sz="3200" i="1" kern="1200" dirty="0">
                          <a:solidFill>
                            <a:schemeClr val="tx1"/>
                          </a:solidFill>
                          <a:effectLst/>
                          <a:latin typeface="+mn-lt"/>
                        </a:rPr>
                        <a:t>T</a:t>
                      </a:r>
                      <a:r>
                        <a:rPr lang="en-US" sz="3200" i="1" kern="1200" baseline="-25000" dirty="0">
                          <a:solidFill>
                            <a:schemeClr val="tx1"/>
                          </a:solidFill>
                          <a:effectLst/>
                          <a:latin typeface="+mn-lt"/>
                        </a:rPr>
                        <a:t>op</a:t>
                      </a: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[K]</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4.2</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872061"/>
                  </a:ext>
                </a:extLst>
              </a:tr>
              <a:tr h="541162">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Conductor current density, </a:t>
                      </a:r>
                      <a:r>
                        <a:rPr lang="en-US" altLang="ko-KR" sz="3200" i="1" dirty="0">
                          <a:solidFill>
                            <a:schemeClr val="tx1"/>
                          </a:solidFill>
                          <a:effectLst/>
                          <a:latin typeface="+mn-lt"/>
                          <a:ea typeface="굴림" panose="020B0600000101010101" pitchFamily="50" charset="-127"/>
                          <a:cs typeface="굴림" panose="020B0600000101010101" pitchFamily="50" charset="-127"/>
                        </a:rPr>
                        <a:t>J</a:t>
                      </a:r>
                      <a:r>
                        <a:rPr lang="en-US" altLang="ko-KR" sz="3200" i="1" baseline="-25000" dirty="0">
                          <a:solidFill>
                            <a:schemeClr val="tx1"/>
                          </a:solidFill>
                          <a:effectLst/>
                          <a:latin typeface="+mn-lt"/>
                          <a:ea typeface="굴림" panose="020B0600000101010101" pitchFamily="50" charset="-127"/>
                          <a:cs typeface="굴림" panose="020B0600000101010101" pitchFamily="50" charset="-127"/>
                        </a:rPr>
                        <a:t>e</a:t>
                      </a:r>
                      <a:endParaRPr lang="ko-KR" sz="3200" i="1" baseline="-2500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[A/mm</a:t>
                      </a:r>
                      <a:r>
                        <a:rPr lang="en-US" altLang="ko-KR" sz="3200" baseline="30000" dirty="0">
                          <a:solidFill>
                            <a:schemeClr val="tx1"/>
                          </a:solidFill>
                          <a:effectLst/>
                          <a:latin typeface="+mn-lt"/>
                          <a:ea typeface="맑은 고딕" panose="020B0503020000020004" pitchFamily="50" charset="-127"/>
                          <a:cs typeface="Times New Roman" panose="02020603050405020304" pitchFamily="18" charset="0"/>
                        </a:rPr>
                        <a:t>2</a:t>
                      </a:r>
                      <a:r>
                        <a:rPr lang="en-US" altLang="ko-KR" sz="3200" dirty="0">
                          <a:solidFill>
                            <a:schemeClr val="tx1"/>
                          </a:solidFill>
                          <a:effectLst/>
                          <a:latin typeface="+mn-lt"/>
                          <a:ea typeface="맑은 고딕" panose="020B0503020000020004" pitchFamily="50" charset="-127"/>
                          <a:cs typeface="Times New Roman" panose="02020603050405020304" pitchFamily="18" charset="0"/>
                        </a:rPr>
                        <a:t>]</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642.3</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802.8</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539.6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1072495974"/>
                  </a:ext>
                </a:extLst>
              </a:tr>
              <a:tr h="541162">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Inductance, </a:t>
                      </a:r>
                      <a:r>
                        <a:rPr lang="en-US" altLang="ko-KR" sz="3200" i="1" dirty="0">
                          <a:solidFill>
                            <a:schemeClr val="tx1"/>
                          </a:solidFill>
                          <a:effectLst/>
                          <a:latin typeface="+mn-lt"/>
                          <a:ea typeface="굴림" panose="020B0600000101010101" pitchFamily="50" charset="-127"/>
                          <a:cs typeface="굴림" panose="020B0600000101010101" pitchFamily="50" charset="-127"/>
                        </a:rPr>
                        <a:t>L</a:t>
                      </a:r>
                      <a:endParaRPr lang="ko-KR" sz="3200" i="1"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[H]</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1.89</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9860091"/>
                  </a:ext>
                </a:extLst>
              </a:tr>
              <a:tr h="541162">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Storage energy at </a:t>
                      </a:r>
                      <a:r>
                        <a:rPr lang="en-US" altLang="ko-KR" sz="3200" i="1" dirty="0">
                          <a:solidFill>
                            <a:schemeClr val="tx1"/>
                          </a:solidFill>
                          <a:effectLst/>
                          <a:latin typeface="+mn-lt"/>
                          <a:ea typeface="굴림" panose="020B0600000101010101" pitchFamily="50" charset="-127"/>
                          <a:cs typeface="굴림" panose="020B0600000101010101" pitchFamily="50" charset="-127"/>
                        </a:rPr>
                        <a:t>I</a:t>
                      </a:r>
                      <a:r>
                        <a:rPr lang="en-US" altLang="ko-KR" sz="3200" i="1" baseline="-25000" dirty="0">
                          <a:solidFill>
                            <a:schemeClr val="tx1"/>
                          </a:solidFill>
                          <a:effectLst/>
                          <a:latin typeface="+mn-lt"/>
                          <a:ea typeface="굴림" panose="020B0600000101010101" pitchFamily="50" charset="-127"/>
                          <a:cs typeface="굴림" panose="020B0600000101010101" pitchFamily="50" charset="-127"/>
                        </a:rPr>
                        <a:t>op</a:t>
                      </a:r>
                      <a:endParaRPr lang="ko-KR" sz="3200" i="1" baseline="-25000"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[KJ]</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94.4</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accent4">
                          <a:lumMod val="20000"/>
                          <a:lumOff val="80000"/>
                        </a:schemeClr>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4686307"/>
                  </a:ext>
                </a:extLst>
              </a:tr>
              <a:tr h="541162">
                <a:tc>
                  <a:txBody>
                    <a:bodyPr/>
                    <a:lstStyle/>
                    <a:p>
                      <a:pPr fontAlgn="b" latinLnBrk="1">
                        <a:spcAft>
                          <a:spcPts val="0"/>
                        </a:spcAft>
                      </a:pPr>
                      <a:r>
                        <a:rPr lang="en-US" altLang="ko-KR" sz="3200" i="0" dirty="0">
                          <a:solidFill>
                            <a:schemeClr val="tx1"/>
                          </a:solidFill>
                          <a:effectLst/>
                          <a:latin typeface="+mn-lt"/>
                          <a:ea typeface="굴림" panose="020B0600000101010101" pitchFamily="50" charset="-127"/>
                          <a:cs typeface="굴림" panose="020B0600000101010101" pitchFamily="50" charset="-127"/>
                        </a:rPr>
                        <a:t>Estimated time constant, </a:t>
                      </a:r>
                      <a:r>
                        <a:rPr lang="el-GR" altLang="ko-KR" sz="3200" i="1" dirty="0">
                          <a:solidFill>
                            <a:schemeClr val="tx1"/>
                          </a:solidFill>
                          <a:effectLst/>
                          <a:latin typeface="+mn-lt"/>
                          <a:ea typeface="맑은 고딕" panose="020B0503020000020004" pitchFamily="50" charset="-127"/>
                          <a:cs typeface="굴림" panose="020B0600000101010101" pitchFamily="50" charset="-127"/>
                        </a:rPr>
                        <a:t>τ</a:t>
                      </a:r>
                      <a:endParaRPr lang="ko-KR" sz="3200" i="1" dirty="0">
                        <a:solidFill>
                          <a:schemeClr val="tx1"/>
                        </a:solidFill>
                        <a:effectLst/>
                        <a:latin typeface="+mn-lt"/>
                        <a:ea typeface="굴림" panose="020B0600000101010101" pitchFamily="50" charset="-127"/>
                        <a:cs typeface="굴림" panose="020B0600000101010101" pitchFamily="50" charset="-127"/>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[sec]</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spcAft>
                          <a:spcPts val="0"/>
                        </a:spcAft>
                      </a:pPr>
                      <a:r>
                        <a:rPr lang="en-US" altLang="ko-KR" sz="3200" dirty="0">
                          <a:solidFill>
                            <a:schemeClr val="tx1"/>
                          </a:solidFill>
                          <a:effectLst/>
                          <a:latin typeface="+mn-lt"/>
                          <a:ea typeface="맑은 고딕" panose="020B0503020000020004" pitchFamily="50" charset="-127"/>
                          <a:cs typeface="Times New Roman" panose="02020603050405020304" pitchFamily="18" charset="0"/>
                        </a:rPr>
                        <a:t>39.6</a:t>
                      </a: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accent4">
                          <a:lumMod val="20000"/>
                          <a:lumOff val="80000"/>
                        </a:schemeClr>
                      </a:solidFill>
                      <a:prstDash val="solid"/>
                      <a:round/>
                      <a:headEnd type="none" w="med" len="med"/>
                      <a:tailEnd type="none" w="med" len="med"/>
                    </a:lnL>
                    <a:lnR w="12700" cap="flat" cmpd="sng" algn="ctr">
                      <a:solidFill>
                        <a:schemeClr val="accent4">
                          <a:lumMod val="20000"/>
                          <a:lumOff val="80000"/>
                        </a:schemeClr>
                      </a:solidFill>
                      <a:prstDash val="solid"/>
                      <a:round/>
                      <a:headEnd type="none" w="med" len="med"/>
                      <a:tailEnd type="none" w="med" len="med"/>
                    </a:lnR>
                    <a:lnT w="12700" cap="flat" cmpd="sng" algn="ctr">
                      <a:solidFill>
                        <a:schemeClr val="accent4">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ko-KR" sz="3200" dirty="0">
                        <a:solidFill>
                          <a:schemeClr val="tx1"/>
                        </a:solidFill>
                        <a:effectLst/>
                        <a:latin typeface="+mn-lt"/>
                        <a:ea typeface="맑은 고딕" panose="020B0503020000020004" pitchFamily="50" charset="-127"/>
                        <a:cs typeface="Times New Roman" panose="02020603050405020304" pitchFamily="18" charset="0"/>
                      </a:endParaRPr>
                    </a:p>
                  </a:txBody>
                  <a:tcPr marL="126001" marR="126001" marT="25200" marB="25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005906"/>
                  </a:ext>
                </a:extLst>
              </a:tr>
            </a:tbl>
          </a:graphicData>
        </a:graphic>
      </p:graphicFrame>
      <p:sp>
        <p:nvSpPr>
          <p:cNvPr id="104" name="Rectangle 265">
            <a:extLst>
              <a:ext uri="{FF2B5EF4-FFF2-40B4-BE49-F238E27FC236}">
                <a16:creationId xmlns:a16="http://schemas.microsoft.com/office/drawing/2014/main" id="{99D6A9C9-4CA7-41A4-9E5E-6A6320659D7B}"/>
              </a:ext>
            </a:extLst>
          </p:cNvPr>
          <p:cNvSpPr/>
          <p:nvPr/>
        </p:nvSpPr>
        <p:spPr>
          <a:xfrm>
            <a:off x="126882" y="29884525"/>
            <a:ext cx="9162582" cy="523220"/>
          </a:xfrm>
          <a:prstGeom prst="rect">
            <a:avLst/>
          </a:prstGeom>
        </p:spPr>
        <p:txBody>
          <a:bodyPr wrap="square">
            <a:spAutoFit/>
          </a:bodyPr>
          <a:lstStyle/>
          <a:p>
            <a:pPr algn="just"/>
            <a:r>
              <a:rPr lang="en-US" altLang="ko-KR" sz="2800" spc="-100" baseline="30000" dirty="0"/>
              <a:t>a</a:t>
            </a:r>
            <a:r>
              <a:rPr lang="en-US" altLang="ko-KR" sz="2800" spc="-100" dirty="0"/>
              <a:t>Contact surface resistance: </a:t>
            </a:r>
            <a:r>
              <a:rPr lang="en-US" altLang="ko-KR" sz="2800" i="1" spc="-100" dirty="0"/>
              <a:t>R</a:t>
            </a:r>
            <a:r>
              <a:rPr lang="en-US" altLang="ko-KR" sz="2800" i="1" spc="-100" baseline="-25000" dirty="0"/>
              <a:t>ct</a:t>
            </a:r>
            <a:r>
              <a:rPr lang="en-US" altLang="ko-KR" sz="2800" spc="-100" dirty="0"/>
              <a:t>=50 </a:t>
            </a:r>
            <a:r>
              <a:rPr lang="el-GR" altLang="ko-KR" sz="2800" i="1" spc="-100" dirty="0"/>
              <a:t>μ</a:t>
            </a:r>
            <a:r>
              <a:rPr lang="el-GR" altLang="ko-KR" sz="2800" spc="-100" dirty="0">
                <a:latin typeface="Calibri" panose="020F0502020204030204" pitchFamily="34" charset="0"/>
              </a:rPr>
              <a:t>Ω∙</a:t>
            </a:r>
            <a:r>
              <a:rPr lang="en-US" altLang="ko-KR" sz="2800" spc="-100" dirty="0">
                <a:latin typeface="Calibri" panose="020F0502020204030204" pitchFamily="34" charset="0"/>
              </a:rPr>
              <a:t>cm</a:t>
            </a:r>
            <a:r>
              <a:rPr lang="en-US" altLang="ko-KR" sz="2800" spc="-100" baseline="30000" dirty="0">
                <a:latin typeface="Calibri" panose="020F0502020204030204" pitchFamily="34" charset="0"/>
              </a:rPr>
              <a:t>2</a:t>
            </a:r>
            <a:endParaRPr lang="en-US" sz="2800" spc="-100" baseline="30000" dirty="0">
              <a:ea typeface="맑은 고딕" panose="020B0503020000020004" pitchFamily="50" charset="-127"/>
              <a:cs typeface="Times New Roman" panose="02020603050405020304" pitchFamily="18" charset="0"/>
            </a:endParaRPr>
          </a:p>
        </p:txBody>
      </p:sp>
      <p:sp>
        <p:nvSpPr>
          <p:cNvPr id="106" name="TextBox 105">
            <a:extLst>
              <a:ext uri="{FF2B5EF4-FFF2-40B4-BE49-F238E27FC236}">
                <a16:creationId xmlns:a16="http://schemas.microsoft.com/office/drawing/2014/main" id="{FB917833-05B6-48A6-AFEE-8090E9E92B38}"/>
              </a:ext>
            </a:extLst>
          </p:cNvPr>
          <p:cNvSpPr txBox="1"/>
          <p:nvPr/>
        </p:nvSpPr>
        <p:spPr>
          <a:xfrm>
            <a:off x="70205" y="14187721"/>
            <a:ext cx="14999965" cy="769821"/>
          </a:xfrm>
          <a:prstGeom prst="rect">
            <a:avLst/>
          </a:prstGeom>
          <a:solidFill>
            <a:srgbClr val="463B88"/>
          </a:solidFill>
        </p:spPr>
        <p:txBody>
          <a:bodyPr wrap="square" lIns="283505" tIns="28350" rIns="283505" bIns="28350" rtlCol="0">
            <a:spAutoFit/>
          </a:bodyPr>
          <a:lstStyle/>
          <a:p>
            <a:pPr algn="just">
              <a:lnSpc>
                <a:spcPct val="85000"/>
              </a:lnSpc>
            </a:pPr>
            <a:r>
              <a:rPr lang="en-US" altLang="ko-KR" sz="5400" b="1" dirty="0">
                <a:solidFill>
                  <a:srgbClr val="FFFFFF"/>
                </a:solidFill>
                <a:cs typeface="Open Sans"/>
              </a:rPr>
              <a:t>2. Magnet design</a:t>
            </a:r>
          </a:p>
        </p:txBody>
      </p:sp>
      <p:sp>
        <p:nvSpPr>
          <p:cNvPr id="121" name="TextBox 120">
            <a:extLst>
              <a:ext uri="{FF2B5EF4-FFF2-40B4-BE49-F238E27FC236}">
                <a16:creationId xmlns:a16="http://schemas.microsoft.com/office/drawing/2014/main" id="{8B0352CC-CF27-4AC3-A193-64C1CCC12D3F}"/>
              </a:ext>
            </a:extLst>
          </p:cNvPr>
          <p:cNvSpPr txBox="1"/>
          <p:nvPr/>
        </p:nvSpPr>
        <p:spPr>
          <a:xfrm>
            <a:off x="69944" y="15025469"/>
            <a:ext cx="9828799"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a. Key Parameters of NI20T</a:t>
            </a:r>
          </a:p>
        </p:txBody>
      </p:sp>
      <p:sp>
        <p:nvSpPr>
          <p:cNvPr id="149" name="TextBox 148">
            <a:extLst>
              <a:ext uri="{FF2B5EF4-FFF2-40B4-BE49-F238E27FC236}">
                <a16:creationId xmlns:a16="http://schemas.microsoft.com/office/drawing/2014/main" id="{E358FDB2-8A68-4B96-B432-C64A8ED1D486}"/>
              </a:ext>
            </a:extLst>
          </p:cNvPr>
          <p:cNvSpPr txBox="1"/>
          <p:nvPr/>
        </p:nvSpPr>
        <p:spPr>
          <a:xfrm>
            <a:off x="15410228" y="15945694"/>
            <a:ext cx="24292430" cy="769821"/>
          </a:xfrm>
          <a:prstGeom prst="rect">
            <a:avLst/>
          </a:prstGeom>
          <a:solidFill>
            <a:srgbClr val="463B88"/>
          </a:solidFill>
        </p:spPr>
        <p:txBody>
          <a:bodyPr wrap="square" lIns="283505" tIns="28350" rIns="283505" bIns="28350" rtlCol="0">
            <a:spAutoFit/>
          </a:bodyPr>
          <a:lstStyle/>
          <a:p>
            <a:pPr algn="just">
              <a:lnSpc>
                <a:spcPct val="85000"/>
              </a:lnSpc>
            </a:pPr>
            <a:r>
              <a:rPr lang="en-US" altLang="ko-KR" sz="5400" b="1" dirty="0">
                <a:solidFill>
                  <a:srgbClr val="FFFFFF"/>
                </a:solidFill>
                <a:cs typeface="Open Sans"/>
              </a:rPr>
              <a:t>Performance Estimation of NI20T</a:t>
            </a:r>
          </a:p>
        </p:txBody>
      </p:sp>
      <p:sp>
        <p:nvSpPr>
          <p:cNvPr id="151" name="TextBox 150">
            <a:extLst>
              <a:ext uri="{FF2B5EF4-FFF2-40B4-BE49-F238E27FC236}">
                <a16:creationId xmlns:a16="http://schemas.microsoft.com/office/drawing/2014/main" id="{61AE8734-AE2F-47BC-B2DB-7395047B5570}"/>
              </a:ext>
            </a:extLst>
          </p:cNvPr>
          <p:cNvSpPr txBox="1"/>
          <p:nvPr/>
        </p:nvSpPr>
        <p:spPr>
          <a:xfrm>
            <a:off x="15202509" y="6180225"/>
            <a:ext cx="9604278"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b. Configuration of the NI20T</a:t>
            </a:r>
          </a:p>
        </p:txBody>
      </p:sp>
      <p:sp>
        <p:nvSpPr>
          <p:cNvPr id="253" name="TextBox 252">
            <a:extLst>
              <a:ext uri="{FF2B5EF4-FFF2-40B4-BE49-F238E27FC236}">
                <a16:creationId xmlns:a16="http://schemas.microsoft.com/office/drawing/2014/main" id="{1815B7A4-AE5F-43BD-88EB-8B8C746CB0E9}"/>
              </a:ext>
            </a:extLst>
          </p:cNvPr>
          <p:cNvSpPr txBox="1"/>
          <p:nvPr/>
        </p:nvSpPr>
        <p:spPr>
          <a:xfrm>
            <a:off x="25085240" y="6180225"/>
            <a:ext cx="14462560"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c. Magnetic Field and Critical Current Distribution</a:t>
            </a:r>
          </a:p>
        </p:txBody>
      </p:sp>
      <p:sp>
        <p:nvSpPr>
          <p:cNvPr id="390" name="TextBox 389">
            <a:extLst>
              <a:ext uri="{FF2B5EF4-FFF2-40B4-BE49-F238E27FC236}">
                <a16:creationId xmlns:a16="http://schemas.microsoft.com/office/drawing/2014/main" id="{7DA667D9-433D-42AE-B2FB-C25C5B4FF0F7}"/>
              </a:ext>
            </a:extLst>
          </p:cNvPr>
          <p:cNvSpPr txBox="1"/>
          <p:nvPr/>
        </p:nvSpPr>
        <p:spPr>
          <a:xfrm>
            <a:off x="24572367" y="14914748"/>
            <a:ext cx="14727784" cy="867930"/>
          </a:xfrm>
          <a:prstGeom prst="rect">
            <a:avLst/>
          </a:prstGeom>
          <a:noFill/>
        </p:spPr>
        <p:txBody>
          <a:bodyPr wrap="square" rtlCol="0">
            <a:spAutoFit/>
          </a:bodyPr>
          <a:lstStyle/>
          <a:p>
            <a:pPr algn="just">
              <a:lnSpc>
                <a:spcPct val="90000"/>
              </a:lnSpc>
            </a:pPr>
            <a:r>
              <a:rPr lang="en-US" sz="2700" dirty="0">
                <a:cs typeface="Open Sans"/>
              </a:rPr>
              <a:t>Fig. 2. </a:t>
            </a:r>
            <a:r>
              <a:rPr lang="en-US" altLang="ko-KR" sz="2700" dirty="0"/>
              <a:t>Magnetic field distribution and critical current estimation of NI20T; (a) normal magnetic field distribution, (b) Field angle (</a:t>
            </a:r>
            <a:r>
              <a:rPr lang="en-US" altLang="ko-KR" sz="2700" i="1" dirty="0">
                <a:latin typeface="Arial" panose="020B0604020202020204" pitchFamily="34" charset="0"/>
                <a:cs typeface="Arial" panose="020B0604020202020204" pitchFamily="34" charset="0"/>
              </a:rPr>
              <a:t>θ</a:t>
            </a:r>
            <a:r>
              <a:rPr lang="en-US" altLang="ko-KR" sz="2700" dirty="0"/>
              <a:t>) distribution, (c) critical current distribution.</a:t>
            </a:r>
            <a:endParaRPr lang="en-US" sz="2700" dirty="0">
              <a:cs typeface="Open Sans"/>
            </a:endParaRPr>
          </a:p>
        </p:txBody>
      </p:sp>
      <p:sp>
        <p:nvSpPr>
          <p:cNvPr id="400" name="TextBox 399">
            <a:extLst>
              <a:ext uri="{FF2B5EF4-FFF2-40B4-BE49-F238E27FC236}">
                <a16:creationId xmlns:a16="http://schemas.microsoft.com/office/drawing/2014/main" id="{DD4EDA8E-0202-4834-8D2C-AD6362AC1AEC}"/>
              </a:ext>
            </a:extLst>
          </p:cNvPr>
          <p:cNvSpPr txBox="1"/>
          <p:nvPr/>
        </p:nvSpPr>
        <p:spPr>
          <a:xfrm>
            <a:off x="39801154" y="6193752"/>
            <a:ext cx="10509896"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d. Stress and Strain</a:t>
            </a:r>
          </a:p>
        </p:txBody>
      </p:sp>
      <p:pic>
        <p:nvPicPr>
          <p:cNvPr id="49" name="그림 48">
            <a:extLst>
              <a:ext uri="{FF2B5EF4-FFF2-40B4-BE49-F238E27FC236}">
                <a16:creationId xmlns:a16="http://schemas.microsoft.com/office/drawing/2014/main" id="{0EF97835-FC0B-44F4-98B7-D3813FFEFF0D}"/>
              </a:ext>
            </a:extLst>
          </p:cNvPr>
          <p:cNvPicPr>
            <a:picLocks noChangeAspect="1"/>
          </p:cNvPicPr>
          <p:nvPr/>
        </p:nvPicPr>
        <p:blipFill>
          <a:blip r:embed="rId9"/>
          <a:stretch>
            <a:fillRect/>
          </a:stretch>
        </p:blipFill>
        <p:spPr>
          <a:xfrm>
            <a:off x="40735559" y="13569697"/>
            <a:ext cx="8871403" cy="4054136"/>
          </a:xfrm>
          <a:prstGeom prst="rect">
            <a:avLst/>
          </a:prstGeom>
        </p:spPr>
      </p:pic>
      <p:pic>
        <p:nvPicPr>
          <p:cNvPr id="50" name="그림 49">
            <a:extLst>
              <a:ext uri="{FF2B5EF4-FFF2-40B4-BE49-F238E27FC236}">
                <a16:creationId xmlns:a16="http://schemas.microsoft.com/office/drawing/2014/main" id="{73282B18-B440-4F69-8AED-7436DCEF8ABC}"/>
              </a:ext>
            </a:extLst>
          </p:cNvPr>
          <p:cNvPicPr>
            <a:picLocks noChangeAspect="1"/>
          </p:cNvPicPr>
          <p:nvPr/>
        </p:nvPicPr>
        <p:blipFill>
          <a:blip r:embed="rId10"/>
          <a:stretch>
            <a:fillRect/>
          </a:stretch>
        </p:blipFill>
        <p:spPr>
          <a:xfrm>
            <a:off x="40748162" y="9003359"/>
            <a:ext cx="9067588" cy="4075675"/>
          </a:xfrm>
          <a:prstGeom prst="rect">
            <a:avLst/>
          </a:prstGeom>
        </p:spPr>
      </p:pic>
      <p:sp>
        <p:nvSpPr>
          <p:cNvPr id="401" name="TextBox 400">
            <a:extLst>
              <a:ext uri="{FF2B5EF4-FFF2-40B4-BE49-F238E27FC236}">
                <a16:creationId xmlns:a16="http://schemas.microsoft.com/office/drawing/2014/main" id="{EAB9EC45-A224-482A-8E16-84E13533560C}"/>
              </a:ext>
            </a:extLst>
          </p:cNvPr>
          <p:cNvSpPr txBox="1"/>
          <p:nvPr/>
        </p:nvSpPr>
        <p:spPr>
          <a:xfrm>
            <a:off x="39988417" y="9004768"/>
            <a:ext cx="684803" cy="584775"/>
          </a:xfrm>
          <a:prstGeom prst="rect">
            <a:avLst/>
          </a:prstGeom>
          <a:noFill/>
        </p:spPr>
        <p:txBody>
          <a:bodyPr wrap="none" rtlCol="0">
            <a:spAutoFit/>
          </a:bodyPr>
          <a:lstStyle/>
          <a:p>
            <a:r>
              <a:rPr lang="en-US" altLang="ko-KR" sz="3200" dirty="0">
                <a:latin typeface="Arial" panose="020B0604020202020204" pitchFamily="34" charset="0"/>
                <a:cs typeface="Arial" panose="020B0604020202020204" pitchFamily="34" charset="0"/>
              </a:rPr>
              <a:t>(a)</a:t>
            </a:r>
            <a:endParaRPr lang="ko-KR" altLang="en-US" sz="3200" baseline="-25000" dirty="0">
              <a:latin typeface="Arial" panose="020B0604020202020204" pitchFamily="34" charset="0"/>
              <a:cs typeface="Arial" panose="020B0604020202020204" pitchFamily="34" charset="0"/>
            </a:endParaRPr>
          </a:p>
        </p:txBody>
      </p:sp>
      <p:sp>
        <p:nvSpPr>
          <p:cNvPr id="402" name="TextBox 401">
            <a:extLst>
              <a:ext uri="{FF2B5EF4-FFF2-40B4-BE49-F238E27FC236}">
                <a16:creationId xmlns:a16="http://schemas.microsoft.com/office/drawing/2014/main" id="{2652B44A-EFFD-4C5A-A3AE-94525334AF20}"/>
              </a:ext>
            </a:extLst>
          </p:cNvPr>
          <p:cNvSpPr txBox="1"/>
          <p:nvPr/>
        </p:nvSpPr>
        <p:spPr>
          <a:xfrm>
            <a:off x="40011868" y="13587519"/>
            <a:ext cx="684803" cy="584775"/>
          </a:xfrm>
          <a:prstGeom prst="rect">
            <a:avLst/>
          </a:prstGeom>
          <a:noFill/>
        </p:spPr>
        <p:txBody>
          <a:bodyPr wrap="none" rtlCol="0">
            <a:spAutoFit/>
          </a:bodyPr>
          <a:lstStyle/>
          <a:p>
            <a:r>
              <a:rPr lang="en-US" altLang="ko-KR" sz="3200" dirty="0">
                <a:latin typeface="Arial" panose="020B0604020202020204" pitchFamily="34" charset="0"/>
                <a:cs typeface="Arial" panose="020B0604020202020204" pitchFamily="34" charset="0"/>
              </a:rPr>
              <a:t>(b)</a:t>
            </a:r>
            <a:endParaRPr lang="ko-KR" altLang="en-US" sz="3200" baseline="-25000" dirty="0">
              <a:latin typeface="Arial" panose="020B0604020202020204" pitchFamily="34" charset="0"/>
              <a:cs typeface="Arial" panose="020B0604020202020204" pitchFamily="34" charset="0"/>
            </a:endParaRPr>
          </a:p>
        </p:txBody>
      </p:sp>
      <p:sp>
        <p:nvSpPr>
          <p:cNvPr id="403" name="TextBox 402">
            <a:extLst>
              <a:ext uri="{FF2B5EF4-FFF2-40B4-BE49-F238E27FC236}">
                <a16:creationId xmlns:a16="http://schemas.microsoft.com/office/drawing/2014/main" id="{3C448776-9A42-4A2C-B659-399437AEC755}"/>
              </a:ext>
            </a:extLst>
          </p:cNvPr>
          <p:cNvSpPr txBox="1"/>
          <p:nvPr/>
        </p:nvSpPr>
        <p:spPr>
          <a:xfrm>
            <a:off x="40364167" y="17731311"/>
            <a:ext cx="9832921" cy="1384995"/>
          </a:xfrm>
          <a:prstGeom prst="rect">
            <a:avLst/>
          </a:prstGeom>
          <a:noFill/>
        </p:spPr>
        <p:txBody>
          <a:bodyPr wrap="square" rtlCol="0">
            <a:spAutoFit/>
          </a:bodyPr>
          <a:lstStyle/>
          <a:p>
            <a:pPr algn="just"/>
            <a:r>
              <a:rPr lang="x-none" altLang="ko-KR" sz="2700" dirty="0"/>
              <a:t>Fig. </a:t>
            </a:r>
            <a:r>
              <a:rPr lang="en-US" altLang="ko-KR" sz="2700" dirty="0"/>
              <a:t>3</a:t>
            </a:r>
            <a:r>
              <a:rPr lang="x-none" altLang="ko-KR" sz="2700" dirty="0"/>
              <a:t>. Mechanical characteristics on axial midplane of </a:t>
            </a:r>
            <a:r>
              <a:rPr lang="en-US" altLang="ko-KR" sz="2700" dirty="0"/>
              <a:t>NI20T</a:t>
            </a:r>
            <a:r>
              <a:rPr lang="x-none" altLang="ko-KR" sz="2700" dirty="0"/>
              <a:t>; (a) </a:t>
            </a:r>
            <a:r>
              <a:rPr lang="en-US" altLang="ko-KR" sz="2700" dirty="0"/>
              <a:t>m</a:t>
            </a:r>
            <a:r>
              <a:rPr lang="x-none" altLang="ko-KR" sz="2700" dirty="0"/>
              <a:t>agnetic hoop stress and radial stress, (b)</a:t>
            </a:r>
            <a:r>
              <a:rPr lang="en-US" altLang="ko-KR" sz="2700" dirty="0"/>
              <a:t> o</a:t>
            </a:r>
            <a:r>
              <a:rPr lang="x-none" altLang="ko-KR" sz="2700" dirty="0"/>
              <a:t>verall calculated strains including magnetic and bending strains.</a:t>
            </a:r>
            <a:endParaRPr lang="ko-KR" altLang="ko-KR" sz="2700" dirty="0"/>
          </a:p>
        </p:txBody>
      </p:sp>
      <p:sp>
        <p:nvSpPr>
          <p:cNvPr id="404" name="TextBox 403">
            <a:extLst>
              <a:ext uri="{FF2B5EF4-FFF2-40B4-BE49-F238E27FC236}">
                <a16:creationId xmlns:a16="http://schemas.microsoft.com/office/drawing/2014/main" id="{F0792A43-FACA-4BD8-9AA8-BA70E1373D82}"/>
              </a:ext>
            </a:extLst>
          </p:cNvPr>
          <p:cNvSpPr txBox="1"/>
          <p:nvPr/>
        </p:nvSpPr>
        <p:spPr>
          <a:xfrm>
            <a:off x="15314239" y="23442640"/>
            <a:ext cx="9885736" cy="954107"/>
          </a:xfrm>
          <a:prstGeom prst="rect">
            <a:avLst/>
          </a:prstGeom>
          <a:noFill/>
        </p:spPr>
        <p:txBody>
          <a:bodyPr wrap="square" rtlCol="0">
            <a:spAutoFit/>
          </a:bodyPr>
          <a:lstStyle/>
          <a:p>
            <a:r>
              <a:rPr lang="en-US" sz="2700" dirty="0">
                <a:cs typeface="Open Sans"/>
              </a:rPr>
              <a:t>Fig. 4. </a:t>
            </a:r>
            <a:r>
              <a:rPr lang="en-US" altLang="ko-KR" sz="2700" dirty="0"/>
              <a:t>Lumped circuit model for the charging characteristic and the quench simulation of the 20 T NI magnet.</a:t>
            </a:r>
            <a:endParaRPr lang="en-US" sz="2700" dirty="0">
              <a:cs typeface="Open Sans"/>
            </a:endParaRPr>
          </a:p>
        </p:txBody>
      </p:sp>
      <p:pic>
        <p:nvPicPr>
          <p:cNvPr id="53" name="그림 52">
            <a:extLst>
              <a:ext uri="{FF2B5EF4-FFF2-40B4-BE49-F238E27FC236}">
                <a16:creationId xmlns:a16="http://schemas.microsoft.com/office/drawing/2014/main" id="{D2D3B2CC-C5BB-4977-BBA6-140A2AAB1A01}"/>
              </a:ext>
            </a:extLst>
          </p:cNvPr>
          <p:cNvPicPr>
            <a:picLocks noChangeAspect="1"/>
          </p:cNvPicPr>
          <p:nvPr/>
        </p:nvPicPr>
        <p:blipFill>
          <a:blip r:embed="rId11"/>
          <a:stretch>
            <a:fillRect/>
          </a:stretch>
        </p:blipFill>
        <p:spPr>
          <a:xfrm>
            <a:off x="15339134" y="24466536"/>
            <a:ext cx="10043978" cy="5238178"/>
          </a:xfrm>
          <a:prstGeom prst="rect">
            <a:avLst/>
          </a:prstGeom>
        </p:spPr>
      </p:pic>
      <p:grpSp>
        <p:nvGrpSpPr>
          <p:cNvPr id="13" name="그룹 12">
            <a:extLst>
              <a:ext uri="{FF2B5EF4-FFF2-40B4-BE49-F238E27FC236}">
                <a16:creationId xmlns:a16="http://schemas.microsoft.com/office/drawing/2014/main" id="{300E46E2-F86B-495A-8ACA-9E3A68E6259E}"/>
              </a:ext>
            </a:extLst>
          </p:cNvPr>
          <p:cNvGrpSpPr/>
          <p:nvPr/>
        </p:nvGrpSpPr>
        <p:grpSpPr>
          <a:xfrm>
            <a:off x="22399766" y="20773844"/>
            <a:ext cx="2500421" cy="964148"/>
            <a:chOff x="26115423" y="19293968"/>
            <a:chExt cx="2500421" cy="964148"/>
          </a:xfrm>
        </p:grpSpPr>
        <p:sp>
          <p:nvSpPr>
            <p:cNvPr id="405" name="직사각형 404">
              <a:extLst>
                <a:ext uri="{FF2B5EF4-FFF2-40B4-BE49-F238E27FC236}">
                  <a16:creationId xmlns:a16="http://schemas.microsoft.com/office/drawing/2014/main" id="{CFBBE9A0-AD42-4922-B4D0-590FDF1B1C07}"/>
                </a:ext>
              </a:extLst>
            </p:cNvPr>
            <p:cNvSpPr/>
            <p:nvPr/>
          </p:nvSpPr>
          <p:spPr>
            <a:xfrm>
              <a:off x="26115423" y="19293968"/>
              <a:ext cx="1668021" cy="338554"/>
            </a:xfrm>
            <a:prstGeom prst="rect">
              <a:avLst/>
            </a:prstGeom>
          </p:spPr>
          <p:txBody>
            <a:bodyPr wrap="none">
              <a:spAutoFit/>
            </a:bodyPr>
            <a:lstStyle/>
            <a:p>
              <a:r>
                <a:rPr lang="en-US" altLang="ko-KR" sz="1600" i="1" dirty="0">
                  <a:solidFill>
                    <a:srgbClr val="000000"/>
                  </a:solidFill>
                </a:rPr>
                <a:t>L</a:t>
              </a:r>
              <a:r>
                <a:rPr lang="en-US" altLang="ko-KR" sz="1600" dirty="0">
                  <a:solidFill>
                    <a:srgbClr val="000000"/>
                  </a:solidFill>
                </a:rPr>
                <a:t>: coil inductance </a:t>
              </a:r>
              <a:endParaRPr lang="ko-KR" altLang="en-US" sz="1600" dirty="0"/>
            </a:p>
          </p:txBody>
        </p:sp>
        <p:sp>
          <p:nvSpPr>
            <p:cNvPr id="60" name="직사각형 59">
              <a:extLst>
                <a:ext uri="{FF2B5EF4-FFF2-40B4-BE49-F238E27FC236}">
                  <a16:creationId xmlns:a16="http://schemas.microsoft.com/office/drawing/2014/main" id="{C0BF64D7-7CE2-4C0F-83E5-51E9DA80A6C2}"/>
                </a:ext>
              </a:extLst>
            </p:cNvPr>
            <p:cNvSpPr/>
            <p:nvPr/>
          </p:nvSpPr>
          <p:spPr>
            <a:xfrm>
              <a:off x="26115423" y="19919562"/>
              <a:ext cx="2500421" cy="338554"/>
            </a:xfrm>
            <a:prstGeom prst="rect">
              <a:avLst/>
            </a:prstGeom>
          </p:spPr>
          <p:txBody>
            <a:bodyPr wrap="square">
              <a:spAutoFit/>
            </a:bodyPr>
            <a:lstStyle/>
            <a:p>
              <a:r>
                <a:rPr lang="en-US" altLang="ko-KR" sz="1600" i="1" dirty="0" err="1">
                  <a:solidFill>
                    <a:srgbClr val="000000"/>
                  </a:solidFill>
                </a:rPr>
                <a:t>I</a:t>
              </a:r>
              <a:r>
                <a:rPr lang="en-US" altLang="ko-KR" sz="1600" i="1" baseline="-25000" dirty="0" err="1">
                  <a:solidFill>
                    <a:srgbClr val="000000"/>
                  </a:solidFill>
                </a:rPr>
                <a:t>r</a:t>
              </a:r>
              <a:r>
                <a:rPr lang="en-US" altLang="ko-KR" sz="1600" dirty="0">
                  <a:solidFill>
                    <a:srgbClr val="000000"/>
                  </a:solidFill>
                </a:rPr>
                <a:t>: leak current </a:t>
              </a:r>
              <a:endParaRPr lang="ko-KR" altLang="en-US" sz="1600" dirty="0"/>
            </a:p>
          </p:txBody>
        </p:sp>
        <p:sp>
          <p:nvSpPr>
            <p:cNvPr id="406" name="직사각형 405">
              <a:extLst>
                <a:ext uri="{FF2B5EF4-FFF2-40B4-BE49-F238E27FC236}">
                  <a16:creationId xmlns:a16="http://schemas.microsoft.com/office/drawing/2014/main" id="{B58E73D2-1046-4190-80A2-40ABD36280D3}"/>
                </a:ext>
              </a:extLst>
            </p:cNvPr>
            <p:cNvSpPr/>
            <p:nvPr/>
          </p:nvSpPr>
          <p:spPr>
            <a:xfrm>
              <a:off x="26115423" y="19601586"/>
              <a:ext cx="2060885" cy="338554"/>
            </a:xfrm>
            <a:prstGeom prst="rect">
              <a:avLst/>
            </a:prstGeom>
          </p:spPr>
          <p:txBody>
            <a:bodyPr wrap="none">
              <a:spAutoFit/>
            </a:bodyPr>
            <a:lstStyle/>
            <a:p>
              <a:r>
                <a:rPr lang="en-US" altLang="ko-KR" sz="1600" i="1" dirty="0">
                  <a:solidFill>
                    <a:srgbClr val="000000"/>
                  </a:solidFill>
                </a:rPr>
                <a:t>M</a:t>
              </a:r>
              <a:r>
                <a:rPr lang="en-US" altLang="ko-KR" sz="1600" dirty="0">
                  <a:solidFill>
                    <a:srgbClr val="000000"/>
                  </a:solidFill>
                </a:rPr>
                <a:t>: mutual inductance </a:t>
              </a:r>
              <a:endParaRPr lang="ko-KR" altLang="en-US" sz="1600" dirty="0"/>
            </a:p>
          </p:txBody>
        </p:sp>
      </p:grpSp>
      <p:grpSp>
        <p:nvGrpSpPr>
          <p:cNvPr id="12" name="그룹 11">
            <a:extLst>
              <a:ext uri="{FF2B5EF4-FFF2-40B4-BE49-F238E27FC236}">
                <a16:creationId xmlns:a16="http://schemas.microsoft.com/office/drawing/2014/main" id="{EA275222-60DE-49B4-BBF8-60CF87171AC3}"/>
              </a:ext>
            </a:extLst>
          </p:cNvPr>
          <p:cNvGrpSpPr/>
          <p:nvPr/>
        </p:nvGrpSpPr>
        <p:grpSpPr>
          <a:xfrm>
            <a:off x="22399766" y="19808266"/>
            <a:ext cx="2496004" cy="964148"/>
            <a:chOff x="23314166" y="19286332"/>
            <a:chExt cx="2496004" cy="964148"/>
          </a:xfrm>
        </p:grpSpPr>
        <p:sp>
          <p:nvSpPr>
            <p:cNvPr id="54" name="직사각형 53">
              <a:extLst>
                <a:ext uri="{FF2B5EF4-FFF2-40B4-BE49-F238E27FC236}">
                  <a16:creationId xmlns:a16="http://schemas.microsoft.com/office/drawing/2014/main" id="{8CEC7459-EE21-4730-B7A0-FB8199C5CB56}"/>
                </a:ext>
              </a:extLst>
            </p:cNvPr>
            <p:cNvSpPr/>
            <p:nvPr/>
          </p:nvSpPr>
          <p:spPr>
            <a:xfrm>
              <a:off x="23314166" y="19593950"/>
              <a:ext cx="2319994" cy="338554"/>
            </a:xfrm>
            <a:prstGeom prst="rect">
              <a:avLst/>
            </a:prstGeom>
          </p:spPr>
          <p:txBody>
            <a:bodyPr wrap="none">
              <a:spAutoFit/>
            </a:bodyPr>
            <a:lstStyle/>
            <a:p>
              <a:r>
                <a:rPr lang="en-US" altLang="ko-KR" sz="1600" i="1" dirty="0" err="1"/>
                <a:t>I</a:t>
              </a:r>
              <a:r>
                <a:rPr lang="en-US" altLang="ko-KR" sz="1600" i="1" baseline="-25000" dirty="0" err="1"/>
                <a:t>ps</a:t>
              </a:r>
              <a:r>
                <a:rPr lang="en-US" altLang="ko-KR" sz="1600" i="1" baseline="-25000" dirty="0"/>
                <a:t> </a:t>
              </a:r>
              <a:r>
                <a:rPr lang="en-US" altLang="ko-KR" sz="1600" dirty="0"/>
                <a:t>: power supply current </a:t>
              </a:r>
              <a:endParaRPr lang="ko-KR" altLang="en-US" sz="1600" dirty="0"/>
            </a:p>
          </p:txBody>
        </p:sp>
        <p:sp>
          <p:nvSpPr>
            <p:cNvPr id="57" name="직사각형 56">
              <a:extLst>
                <a:ext uri="{FF2B5EF4-FFF2-40B4-BE49-F238E27FC236}">
                  <a16:creationId xmlns:a16="http://schemas.microsoft.com/office/drawing/2014/main" id="{F53DF787-F45F-4388-B574-11BBD43517AB}"/>
                </a:ext>
              </a:extLst>
            </p:cNvPr>
            <p:cNvSpPr/>
            <p:nvPr/>
          </p:nvSpPr>
          <p:spPr>
            <a:xfrm>
              <a:off x="23314166" y="19911926"/>
              <a:ext cx="2496004" cy="338554"/>
            </a:xfrm>
            <a:prstGeom prst="rect">
              <a:avLst/>
            </a:prstGeom>
          </p:spPr>
          <p:txBody>
            <a:bodyPr wrap="none">
              <a:spAutoFit/>
            </a:bodyPr>
            <a:lstStyle/>
            <a:p>
              <a:r>
                <a:rPr lang="en-US" altLang="ko-KR" sz="1600" i="1" dirty="0">
                  <a:solidFill>
                    <a:srgbClr val="000000"/>
                  </a:solidFill>
                </a:rPr>
                <a:t>R</a:t>
              </a:r>
              <a:r>
                <a:rPr lang="en-US" altLang="ko-KR" sz="1600" i="1" baseline="-25000" dirty="0">
                  <a:solidFill>
                    <a:srgbClr val="000000"/>
                  </a:solidFill>
                </a:rPr>
                <a:t>c</a:t>
              </a:r>
              <a:r>
                <a:rPr lang="en-US" altLang="ko-KR" sz="1600" dirty="0">
                  <a:solidFill>
                    <a:srgbClr val="000000"/>
                  </a:solidFill>
                </a:rPr>
                <a:t>: characteristic resistance </a:t>
              </a:r>
              <a:endParaRPr lang="ko-KR" altLang="en-US" sz="1600" dirty="0"/>
            </a:p>
          </p:txBody>
        </p:sp>
        <p:sp>
          <p:nvSpPr>
            <p:cNvPr id="61" name="직사각형 60">
              <a:extLst>
                <a:ext uri="{FF2B5EF4-FFF2-40B4-BE49-F238E27FC236}">
                  <a16:creationId xmlns:a16="http://schemas.microsoft.com/office/drawing/2014/main" id="{84A4E9D3-E724-4673-BB51-D48B8FE0D523}"/>
                </a:ext>
              </a:extLst>
            </p:cNvPr>
            <p:cNvSpPr/>
            <p:nvPr/>
          </p:nvSpPr>
          <p:spPr>
            <a:xfrm>
              <a:off x="23314166" y="19286332"/>
              <a:ext cx="1970924" cy="338554"/>
            </a:xfrm>
            <a:prstGeom prst="rect">
              <a:avLst/>
            </a:prstGeom>
          </p:spPr>
          <p:txBody>
            <a:bodyPr wrap="none">
              <a:spAutoFit/>
            </a:bodyPr>
            <a:lstStyle/>
            <a:p>
              <a:r>
                <a:rPr lang="en-US" altLang="ko-KR" sz="1600" i="1" dirty="0" err="1">
                  <a:solidFill>
                    <a:srgbClr val="000000"/>
                  </a:solidFill>
                </a:rPr>
                <a:t>R</a:t>
              </a:r>
              <a:r>
                <a:rPr lang="en-US" altLang="ko-KR" sz="1600" i="1" baseline="-25000" dirty="0" err="1">
                  <a:solidFill>
                    <a:srgbClr val="000000"/>
                  </a:solidFill>
                </a:rPr>
                <a:t>q</a:t>
              </a:r>
              <a:r>
                <a:rPr lang="en-US" altLang="ko-KR" sz="1600" dirty="0">
                  <a:solidFill>
                    <a:srgbClr val="000000"/>
                  </a:solidFill>
                </a:rPr>
                <a:t>: quench resistance</a:t>
              </a:r>
              <a:endParaRPr lang="ko-KR" altLang="en-US" sz="1600" dirty="0"/>
            </a:p>
          </p:txBody>
        </p:sp>
      </p:grpSp>
      <p:sp>
        <p:nvSpPr>
          <p:cNvPr id="407" name="TextBox 406">
            <a:extLst>
              <a:ext uri="{FF2B5EF4-FFF2-40B4-BE49-F238E27FC236}">
                <a16:creationId xmlns:a16="http://schemas.microsoft.com/office/drawing/2014/main" id="{CDDA5703-CFA6-4309-8C53-3E01E383F3F8}"/>
              </a:ext>
            </a:extLst>
          </p:cNvPr>
          <p:cNvSpPr txBox="1"/>
          <p:nvPr/>
        </p:nvSpPr>
        <p:spPr>
          <a:xfrm>
            <a:off x="15562053" y="29730251"/>
            <a:ext cx="10553370" cy="523220"/>
          </a:xfrm>
          <a:prstGeom prst="rect">
            <a:avLst/>
          </a:prstGeom>
          <a:noFill/>
        </p:spPr>
        <p:txBody>
          <a:bodyPr wrap="square" rtlCol="0">
            <a:spAutoFit/>
          </a:bodyPr>
          <a:lstStyle/>
          <a:p>
            <a:r>
              <a:rPr lang="en-US" sz="2700" dirty="0">
                <a:cs typeface="Open Sans"/>
              </a:rPr>
              <a:t>Fig. 5. </a:t>
            </a:r>
            <a:r>
              <a:rPr lang="en-US" altLang="ko-KR" sz="2700" dirty="0"/>
              <a:t>Charging delay analysis results of NI20T (ramp rate: 0.2 A/sec).</a:t>
            </a:r>
            <a:endParaRPr lang="en-US" sz="2700" dirty="0">
              <a:cs typeface="Open Sans"/>
            </a:endParaRPr>
          </a:p>
        </p:txBody>
      </p:sp>
      <p:sp>
        <p:nvSpPr>
          <p:cNvPr id="412" name="TextBox 411">
            <a:extLst>
              <a:ext uri="{FF2B5EF4-FFF2-40B4-BE49-F238E27FC236}">
                <a16:creationId xmlns:a16="http://schemas.microsoft.com/office/drawing/2014/main" id="{0FCF7B77-137E-4821-B8C7-AC595984B704}"/>
              </a:ext>
            </a:extLst>
          </p:cNvPr>
          <p:cNvSpPr txBox="1"/>
          <p:nvPr/>
        </p:nvSpPr>
        <p:spPr>
          <a:xfrm>
            <a:off x="15410227" y="16884233"/>
            <a:ext cx="24233437"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a. Charging behaviors</a:t>
            </a:r>
          </a:p>
        </p:txBody>
      </p:sp>
      <p:sp>
        <p:nvSpPr>
          <p:cNvPr id="413" name="TextBox 412">
            <a:extLst>
              <a:ext uri="{FF2B5EF4-FFF2-40B4-BE49-F238E27FC236}">
                <a16:creationId xmlns:a16="http://schemas.microsoft.com/office/drawing/2014/main" id="{6576E4CA-5996-400C-97A6-4D269BB5A4A9}"/>
              </a:ext>
            </a:extLst>
          </p:cNvPr>
          <p:cNvSpPr txBox="1"/>
          <p:nvPr/>
        </p:nvSpPr>
        <p:spPr>
          <a:xfrm>
            <a:off x="26359262" y="20031024"/>
            <a:ext cx="23785253" cy="749751"/>
          </a:xfrm>
          <a:prstGeom prst="rect">
            <a:avLst/>
          </a:prstGeom>
          <a:solidFill>
            <a:schemeClr val="accent1"/>
          </a:solidFill>
        </p:spPr>
        <p:txBody>
          <a:bodyPr wrap="square" lIns="283505" tIns="28350" rIns="283505" bIns="28350" rtlCol="0">
            <a:spAutoFit/>
          </a:bodyPr>
          <a:lstStyle/>
          <a:p>
            <a:pPr algn="just"/>
            <a:r>
              <a:rPr lang="en-US" sz="4500" dirty="0">
                <a:solidFill>
                  <a:schemeClr val="bg1"/>
                </a:solidFill>
                <a:cs typeface="Open Sans"/>
              </a:rPr>
              <a:t>b. Post-quench behaviors</a:t>
            </a:r>
          </a:p>
        </p:txBody>
      </p:sp>
      <p:sp>
        <p:nvSpPr>
          <p:cNvPr id="69" name="직사각형 68">
            <a:extLst>
              <a:ext uri="{FF2B5EF4-FFF2-40B4-BE49-F238E27FC236}">
                <a16:creationId xmlns:a16="http://schemas.microsoft.com/office/drawing/2014/main" id="{8B51DA0C-527C-4AB5-9D63-496FF2D303C3}"/>
              </a:ext>
            </a:extLst>
          </p:cNvPr>
          <p:cNvSpPr/>
          <p:nvPr/>
        </p:nvSpPr>
        <p:spPr>
          <a:xfrm>
            <a:off x="26603360" y="29218819"/>
            <a:ext cx="10553370" cy="954107"/>
          </a:xfrm>
          <a:prstGeom prst="rect">
            <a:avLst/>
          </a:prstGeom>
        </p:spPr>
        <p:txBody>
          <a:bodyPr wrap="square">
            <a:spAutoFit/>
          </a:bodyPr>
          <a:lstStyle/>
          <a:p>
            <a:pPr indent="128270" algn="just">
              <a:spcAft>
                <a:spcPts val="0"/>
              </a:spcAft>
            </a:pPr>
            <a:r>
              <a:rPr lang="x-none" altLang="ko-KR" sz="2700" dirty="0"/>
              <a:t>Fig. </a:t>
            </a:r>
            <a:r>
              <a:rPr lang="en-US" altLang="ko-KR" sz="2700" dirty="0"/>
              <a:t>6</a:t>
            </a:r>
            <a:r>
              <a:rPr lang="x-none" altLang="ko-KR" sz="2700" dirty="0"/>
              <a:t>. Azimuthal current pattern of each DP coil during quench; (a) module-1, (b) module-2 and 3. </a:t>
            </a:r>
            <a:endParaRPr lang="ko-KR" altLang="ko-KR" sz="2700" dirty="0"/>
          </a:p>
        </p:txBody>
      </p:sp>
      <p:sp>
        <p:nvSpPr>
          <p:cNvPr id="70" name="직사각형 69">
            <a:extLst>
              <a:ext uri="{FF2B5EF4-FFF2-40B4-BE49-F238E27FC236}">
                <a16:creationId xmlns:a16="http://schemas.microsoft.com/office/drawing/2014/main" id="{94E864F8-A6B8-4312-80E2-0CD11233029C}"/>
              </a:ext>
            </a:extLst>
          </p:cNvPr>
          <p:cNvSpPr/>
          <p:nvPr/>
        </p:nvSpPr>
        <p:spPr>
          <a:xfrm>
            <a:off x="38784631" y="29214106"/>
            <a:ext cx="11310110" cy="954107"/>
          </a:xfrm>
          <a:prstGeom prst="rect">
            <a:avLst/>
          </a:prstGeom>
        </p:spPr>
        <p:txBody>
          <a:bodyPr wrap="square">
            <a:spAutoFit/>
          </a:bodyPr>
          <a:lstStyle/>
          <a:p>
            <a:pPr indent="128270" algn="just">
              <a:spcAft>
                <a:spcPts val="0"/>
              </a:spcAft>
            </a:pPr>
            <a:r>
              <a:rPr lang="x-none" altLang="ko-KR" sz="2700" dirty="0"/>
              <a:t>Fig. </a:t>
            </a:r>
            <a:r>
              <a:rPr lang="en-US" altLang="ko-KR" sz="2700" dirty="0"/>
              <a:t>7</a:t>
            </a:r>
            <a:r>
              <a:rPr lang="x-none" altLang="ko-KR" sz="2700" dirty="0"/>
              <a:t>. Temperature variation of each DP coil during quench; (a) module-1, (b) module-2 and 3. </a:t>
            </a:r>
            <a:endParaRPr lang="ko-KR" altLang="ko-KR" sz="2700" dirty="0"/>
          </a:p>
        </p:txBody>
      </p:sp>
      <p:sp>
        <p:nvSpPr>
          <p:cNvPr id="131" name="Rectangle 415">
            <a:extLst>
              <a:ext uri="{FF2B5EF4-FFF2-40B4-BE49-F238E27FC236}">
                <a16:creationId xmlns:a16="http://schemas.microsoft.com/office/drawing/2014/main" id="{B4A639BE-E404-4F82-AC6E-443B93BF9C66}"/>
              </a:ext>
            </a:extLst>
          </p:cNvPr>
          <p:cNvSpPr/>
          <p:nvPr/>
        </p:nvSpPr>
        <p:spPr>
          <a:xfrm>
            <a:off x="39723595" y="7096226"/>
            <a:ext cx="10530305" cy="2169825"/>
          </a:xfrm>
          <a:prstGeom prst="rect">
            <a:avLst/>
          </a:prstGeom>
        </p:spPr>
        <p:txBody>
          <a:bodyPr wrap="square">
            <a:spAutoFit/>
          </a:bodyPr>
          <a:lstStyle/>
          <a:p>
            <a:pPr marL="174625" indent="-174625" algn="just">
              <a:lnSpc>
                <a:spcPct val="90000"/>
              </a:lnSpc>
              <a:buFont typeface="Wingdings" panose="05000000000000000000" pitchFamily="2" charset="2"/>
              <a:buChar char="§"/>
            </a:pPr>
            <a:r>
              <a:rPr lang="en-US" altLang="ko-KR" sz="3000" dirty="0">
                <a:solidFill>
                  <a:srgbClr val="000000"/>
                </a:solidFill>
                <a:cs typeface="Times New Roman" panose="02020603050405020304" pitchFamily="18" charset="0"/>
              </a:rPr>
              <a:t> Force equilibrium and generalized Hook's laws were used. </a:t>
            </a:r>
            <a:endParaRPr lang="en-US" altLang="ko-KR" sz="3000" dirty="0"/>
          </a:p>
          <a:p>
            <a:pPr marL="174625" indent="-174625" algn="just">
              <a:lnSpc>
                <a:spcPct val="90000"/>
              </a:lnSpc>
              <a:buFont typeface="Wingdings" panose="05000000000000000000" pitchFamily="2" charset="2"/>
              <a:buChar char="§"/>
            </a:pPr>
            <a:r>
              <a:rPr lang="en-US" altLang="ko-KR" sz="3000" dirty="0">
                <a:solidFill>
                  <a:srgbClr val="000000"/>
                </a:solidFill>
                <a:cs typeface="Times New Roman" panose="02020603050405020304" pitchFamily="18" charset="0"/>
              </a:rPr>
              <a:t> Since NI20T is expected to be “dry-wound” without using epoxy, the so-called “self-supporting-turn" characteristic of NI20T is also considered in the stress analysis. </a:t>
            </a:r>
            <a:endParaRPr lang="ko-KR" altLang="en-US" sz="3000" dirty="0"/>
          </a:p>
          <a:p>
            <a:pPr marL="174625" indent="-174625" algn="just">
              <a:lnSpc>
                <a:spcPct val="90000"/>
              </a:lnSpc>
              <a:buFont typeface="Wingdings" panose="05000000000000000000" pitchFamily="2" charset="2"/>
              <a:buChar char="§"/>
            </a:pPr>
            <a:endParaRPr lang="en-US" altLang="ko-KR" sz="3000" dirty="0"/>
          </a:p>
        </p:txBody>
      </p:sp>
      <p:pic>
        <p:nvPicPr>
          <p:cNvPr id="4" name="그림 3">
            <a:extLst>
              <a:ext uri="{FF2B5EF4-FFF2-40B4-BE49-F238E27FC236}">
                <a16:creationId xmlns:a16="http://schemas.microsoft.com/office/drawing/2014/main" id="{F25AB2B8-480D-4BEA-9EC1-F902C4608386}"/>
              </a:ext>
            </a:extLst>
          </p:cNvPr>
          <p:cNvPicPr>
            <a:picLocks noChangeAspect="1"/>
          </p:cNvPicPr>
          <p:nvPr/>
        </p:nvPicPr>
        <p:blipFill>
          <a:blip r:embed="rId12"/>
          <a:stretch>
            <a:fillRect/>
          </a:stretch>
        </p:blipFill>
        <p:spPr>
          <a:xfrm>
            <a:off x="26359263" y="23010172"/>
            <a:ext cx="11291180" cy="6202554"/>
          </a:xfrm>
          <a:prstGeom prst="rect">
            <a:avLst/>
          </a:prstGeom>
        </p:spPr>
      </p:pic>
      <p:pic>
        <p:nvPicPr>
          <p:cNvPr id="5" name="그림 4">
            <a:extLst>
              <a:ext uri="{FF2B5EF4-FFF2-40B4-BE49-F238E27FC236}">
                <a16:creationId xmlns:a16="http://schemas.microsoft.com/office/drawing/2014/main" id="{0B97DA3C-4E78-46A5-939B-3F8DBB7E9DD1}"/>
              </a:ext>
            </a:extLst>
          </p:cNvPr>
          <p:cNvPicPr>
            <a:picLocks noChangeAspect="1"/>
          </p:cNvPicPr>
          <p:nvPr/>
        </p:nvPicPr>
        <p:blipFill>
          <a:blip r:embed="rId13"/>
          <a:stretch>
            <a:fillRect/>
          </a:stretch>
        </p:blipFill>
        <p:spPr>
          <a:xfrm>
            <a:off x="38897965" y="22965458"/>
            <a:ext cx="10711308" cy="5904657"/>
          </a:xfrm>
          <a:prstGeom prst="rect">
            <a:avLst/>
          </a:prstGeom>
        </p:spPr>
      </p:pic>
      <p:sp>
        <p:nvSpPr>
          <p:cNvPr id="136" name="Rectangle 415">
            <a:extLst>
              <a:ext uri="{FF2B5EF4-FFF2-40B4-BE49-F238E27FC236}">
                <a16:creationId xmlns:a16="http://schemas.microsoft.com/office/drawing/2014/main" id="{6B84F4FD-89BB-4295-A54C-6DD7FE876F63}"/>
              </a:ext>
            </a:extLst>
          </p:cNvPr>
          <p:cNvSpPr/>
          <p:nvPr/>
        </p:nvSpPr>
        <p:spPr>
          <a:xfrm>
            <a:off x="25002144" y="7083755"/>
            <a:ext cx="13900467" cy="1338828"/>
          </a:xfrm>
          <a:prstGeom prst="rect">
            <a:avLst/>
          </a:prstGeom>
        </p:spPr>
        <p:txBody>
          <a:bodyPr wrap="square">
            <a:spAutoFit/>
          </a:bodyPr>
          <a:lstStyle/>
          <a:p>
            <a:pPr marL="174625" indent="-174625" algn="just">
              <a:lnSpc>
                <a:spcPct val="90000"/>
              </a:lnSpc>
              <a:buFont typeface="Wingdings" panose="05000000000000000000" pitchFamily="2" charset="2"/>
              <a:buChar char="§"/>
            </a:pPr>
            <a:r>
              <a:rPr lang="en-US" altLang="ko-KR" sz="3000" dirty="0">
                <a:solidFill>
                  <a:srgbClr val="000000"/>
                </a:solidFill>
                <a:cs typeface="Times New Roman" panose="02020603050405020304" pitchFamily="18" charset="0"/>
              </a:rPr>
              <a:t> </a:t>
            </a:r>
            <a:r>
              <a:rPr lang="en-US" altLang="ko-KR" sz="3000" dirty="0">
                <a:solidFill>
                  <a:srgbClr val="000000"/>
                </a:solidFill>
                <a:cs typeface="Arial" panose="020B0604020202020204" pitchFamily="34" charset="0"/>
              </a:rPr>
              <a:t>Estimated critical current (</a:t>
            </a:r>
            <a:r>
              <a:rPr lang="en-US" altLang="ko-KR" sz="3000" i="1" dirty="0">
                <a:solidFill>
                  <a:srgbClr val="000000"/>
                </a:solidFill>
                <a:cs typeface="Arial" panose="020B0604020202020204" pitchFamily="34" charset="0"/>
              </a:rPr>
              <a:t>I</a:t>
            </a:r>
            <a:r>
              <a:rPr lang="en-US" altLang="ko-KR" sz="3000" i="1" baseline="-25000" dirty="0">
                <a:solidFill>
                  <a:srgbClr val="000000"/>
                </a:solidFill>
                <a:cs typeface="Arial" panose="020B0604020202020204" pitchFamily="34" charset="0"/>
              </a:rPr>
              <a:t>c</a:t>
            </a:r>
            <a:r>
              <a:rPr lang="en-US" altLang="ko-KR" sz="3000" dirty="0">
                <a:solidFill>
                  <a:srgbClr val="000000"/>
                </a:solidFill>
                <a:cs typeface="Arial" panose="020B0604020202020204" pitchFamily="34" charset="0"/>
              </a:rPr>
              <a:t>) in consideration of </a:t>
            </a:r>
            <a:r>
              <a:rPr lang="en-US" altLang="ko-KR" sz="3000" i="1" dirty="0">
                <a:solidFill>
                  <a:srgbClr val="000000"/>
                </a:solidFill>
                <a:cs typeface="Arial" panose="020B0604020202020204" pitchFamily="34" charset="0"/>
              </a:rPr>
              <a:t>B</a:t>
            </a:r>
            <a:r>
              <a:rPr lang="en-US" altLang="ko-KR" sz="3000" i="1" baseline="-25000" dirty="0">
                <a:solidFill>
                  <a:srgbClr val="000000"/>
                </a:solidFill>
                <a:cs typeface="Arial" panose="020B0604020202020204" pitchFamily="34" charset="0"/>
              </a:rPr>
              <a:t>norm</a:t>
            </a:r>
            <a:r>
              <a:rPr lang="en-US" altLang="ko-KR" sz="3000" dirty="0">
                <a:solidFill>
                  <a:srgbClr val="000000"/>
                </a:solidFill>
                <a:cs typeface="Arial" panose="020B0604020202020204" pitchFamily="34" charset="0"/>
              </a:rPr>
              <a:t>, </a:t>
            </a:r>
            <a:r>
              <a:rPr lang="el-GR" altLang="ko-KR" sz="3000" i="1" dirty="0">
                <a:solidFill>
                  <a:srgbClr val="000000"/>
                </a:solidFill>
                <a:latin typeface="Arial" panose="020B0604020202020204" pitchFamily="34" charset="0"/>
                <a:cs typeface="Arial" panose="020B0604020202020204" pitchFamily="34" charset="0"/>
              </a:rPr>
              <a:t>θ</a:t>
            </a:r>
            <a:r>
              <a:rPr lang="en-US" altLang="ko-KR" sz="3000" dirty="0">
                <a:solidFill>
                  <a:srgbClr val="000000"/>
                </a:solidFill>
                <a:cs typeface="Arial" panose="020B0604020202020204" pitchFamily="34" charset="0"/>
              </a:rPr>
              <a:t>, and tape width at 4.2 K. </a:t>
            </a:r>
          </a:p>
          <a:p>
            <a:pPr marL="174625" indent="-174625" algn="just">
              <a:lnSpc>
                <a:spcPct val="90000"/>
              </a:lnSpc>
              <a:buFont typeface="Wingdings" panose="05000000000000000000" pitchFamily="2" charset="2"/>
              <a:buChar char="§"/>
            </a:pPr>
            <a:r>
              <a:rPr lang="en-US" altLang="ko-KR" sz="3000" dirty="0">
                <a:solidFill>
                  <a:srgbClr val="000000"/>
                </a:solidFill>
                <a:cs typeface="Arial" panose="020B0604020202020204" pitchFamily="34" charset="0"/>
              </a:rPr>
              <a:t> The minimum </a:t>
            </a:r>
            <a:r>
              <a:rPr lang="en-US" altLang="ko-KR" sz="3000" i="1" dirty="0">
                <a:solidFill>
                  <a:srgbClr val="000000"/>
                </a:solidFill>
                <a:cs typeface="Arial" panose="020B0604020202020204" pitchFamily="34" charset="0"/>
              </a:rPr>
              <a:t>I</a:t>
            </a:r>
            <a:r>
              <a:rPr lang="en-US" altLang="ko-KR" sz="3000" i="1" baseline="-25000" dirty="0">
                <a:solidFill>
                  <a:srgbClr val="000000"/>
                </a:solidFill>
                <a:cs typeface="Arial" panose="020B0604020202020204" pitchFamily="34" charset="0"/>
              </a:rPr>
              <a:t>c</a:t>
            </a:r>
            <a:r>
              <a:rPr lang="en-US" altLang="ko-KR" sz="3000" dirty="0">
                <a:solidFill>
                  <a:srgbClr val="000000"/>
                </a:solidFill>
                <a:cs typeface="Arial" panose="020B0604020202020204" pitchFamily="34" charset="0"/>
              </a:rPr>
              <a:t> of modules-1, 2 and 3 are calculated to be 565 A, 436 A and 493 A, respectively. </a:t>
            </a:r>
            <a:endParaRPr lang="en-US" altLang="ko-KR" sz="3000" dirty="0"/>
          </a:p>
        </p:txBody>
      </p:sp>
      <p:grpSp>
        <p:nvGrpSpPr>
          <p:cNvPr id="8" name="그룹 7">
            <a:extLst>
              <a:ext uri="{FF2B5EF4-FFF2-40B4-BE49-F238E27FC236}">
                <a16:creationId xmlns:a16="http://schemas.microsoft.com/office/drawing/2014/main" id="{2212F81E-5949-4376-996D-F78A83457427}"/>
              </a:ext>
            </a:extLst>
          </p:cNvPr>
          <p:cNvGrpSpPr/>
          <p:nvPr/>
        </p:nvGrpSpPr>
        <p:grpSpPr>
          <a:xfrm>
            <a:off x="24516423" y="8477250"/>
            <a:ext cx="14850617" cy="6286140"/>
            <a:chOff x="24402123" y="8259428"/>
            <a:chExt cx="14850617" cy="6503962"/>
          </a:xfrm>
        </p:grpSpPr>
        <p:pic>
          <p:nvPicPr>
            <p:cNvPr id="161" name="그림 160">
              <a:extLst>
                <a:ext uri="{FF2B5EF4-FFF2-40B4-BE49-F238E27FC236}">
                  <a16:creationId xmlns:a16="http://schemas.microsoft.com/office/drawing/2014/main" id="{0710A577-212F-4D85-9418-BD1F85A1C805}"/>
                </a:ext>
              </a:extLst>
            </p:cNvPr>
            <p:cNvPicPr>
              <a:picLocks noChangeAspect="1"/>
            </p:cNvPicPr>
            <p:nvPr/>
          </p:nvPicPr>
          <p:blipFill rotWithShape="1">
            <a:blip r:embed="rId14"/>
            <a:srcRect l="6817" t="16111" r="33124" b="3148"/>
            <a:stretch/>
          </p:blipFill>
          <p:spPr>
            <a:xfrm>
              <a:off x="24915957" y="8861061"/>
              <a:ext cx="3354243" cy="5402179"/>
            </a:xfrm>
            <a:prstGeom prst="rect">
              <a:avLst/>
            </a:prstGeom>
          </p:spPr>
        </p:pic>
        <p:pic>
          <p:nvPicPr>
            <p:cNvPr id="137" name="그림 136">
              <a:extLst>
                <a:ext uri="{FF2B5EF4-FFF2-40B4-BE49-F238E27FC236}">
                  <a16:creationId xmlns:a16="http://schemas.microsoft.com/office/drawing/2014/main" id="{889AD162-1684-4DD2-90A7-B94B08AFEEE8}"/>
                </a:ext>
              </a:extLst>
            </p:cNvPr>
            <p:cNvPicPr>
              <a:picLocks noChangeAspect="1"/>
            </p:cNvPicPr>
            <p:nvPr/>
          </p:nvPicPr>
          <p:blipFill rotWithShape="1">
            <a:blip r:embed="rId15"/>
            <a:srcRect l="46218" t="22222" r="31403" b="3889"/>
            <a:stretch/>
          </p:blipFill>
          <p:spPr>
            <a:xfrm>
              <a:off x="31210800" y="9296399"/>
              <a:ext cx="1898100" cy="5041901"/>
            </a:xfrm>
            <a:prstGeom prst="rect">
              <a:avLst/>
            </a:prstGeom>
          </p:spPr>
        </p:pic>
        <p:sp>
          <p:nvSpPr>
            <p:cNvPr id="244" name="TextBox 243">
              <a:extLst>
                <a:ext uri="{FF2B5EF4-FFF2-40B4-BE49-F238E27FC236}">
                  <a16:creationId xmlns:a16="http://schemas.microsoft.com/office/drawing/2014/main" id="{D784202E-0294-44C7-ABBD-1CCC0015A9AA}"/>
                </a:ext>
              </a:extLst>
            </p:cNvPr>
            <p:cNvSpPr txBox="1"/>
            <p:nvPr/>
          </p:nvSpPr>
          <p:spPr>
            <a:xfrm>
              <a:off x="37281298" y="8589629"/>
              <a:ext cx="1143262" cy="338554"/>
            </a:xfrm>
            <a:prstGeom prst="rect">
              <a:avLst/>
            </a:prstGeom>
            <a:noFill/>
          </p:spPr>
          <p:txBody>
            <a:bodyPr wrap="none" rtlCol="0">
              <a:spAutoFit/>
            </a:bodyPr>
            <a:lstStyle/>
            <a:p>
              <a:r>
                <a:rPr lang="en-US" altLang="ko-KR" sz="1600" dirty="0">
                  <a:latin typeface="Arial" panose="020B0604020202020204" pitchFamily="34" charset="0"/>
                  <a:cs typeface="Arial" panose="020B0604020202020204" pitchFamily="34" charset="0"/>
                </a:rPr>
                <a:t>M: module</a:t>
              </a:r>
              <a:endParaRPr lang="ko-KR" altLang="en-US" sz="1600" baseline="-25000" dirty="0">
                <a:latin typeface="Arial" panose="020B0604020202020204" pitchFamily="34" charset="0"/>
                <a:cs typeface="Arial" panose="020B0604020202020204" pitchFamily="34" charset="0"/>
              </a:endParaRPr>
            </a:p>
          </p:txBody>
        </p:sp>
        <p:sp>
          <p:nvSpPr>
            <p:cNvPr id="245" name="TextBox 244">
              <a:extLst>
                <a:ext uri="{FF2B5EF4-FFF2-40B4-BE49-F238E27FC236}">
                  <a16:creationId xmlns:a16="http://schemas.microsoft.com/office/drawing/2014/main" id="{F2851337-7219-4B3B-83A5-9C71AC863242}"/>
                </a:ext>
              </a:extLst>
            </p:cNvPr>
            <p:cNvSpPr txBox="1"/>
            <p:nvPr/>
          </p:nvSpPr>
          <p:spPr>
            <a:xfrm>
              <a:off x="37281298" y="8880475"/>
              <a:ext cx="1646605" cy="338554"/>
            </a:xfrm>
            <a:prstGeom prst="rect">
              <a:avLst/>
            </a:prstGeom>
            <a:noFill/>
          </p:spPr>
          <p:txBody>
            <a:bodyPr wrap="none" rtlCol="0">
              <a:spAutoFit/>
            </a:bodyPr>
            <a:lstStyle/>
            <a:p>
              <a:r>
                <a:rPr lang="en-US" altLang="ko-KR" sz="1600" dirty="0">
                  <a:latin typeface="Arial" panose="020B0604020202020204" pitchFamily="34" charset="0"/>
                  <a:cs typeface="Arial" panose="020B0604020202020204" pitchFamily="34" charset="0"/>
                </a:rPr>
                <a:t>Min: Minimum </a:t>
              </a:r>
              <a:r>
                <a:rPr lang="en-US" altLang="ko-KR" sz="1600" i="1" dirty="0">
                  <a:latin typeface="Arial" panose="020B0604020202020204" pitchFamily="34" charset="0"/>
                  <a:cs typeface="Arial" panose="020B0604020202020204" pitchFamily="34" charset="0"/>
                </a:rPr>
                <a:t>I</a:t>
              </a:r>
              <a:r>
                <a:rPr lang="en-US" altLang="ko-KR" sz="1600" i="1" baseline="-25000" dirty="0">
                  <a:latin typeface="Arial" panose="020B0604020202020204" pitchFamily="34" charset="0"/>
                  <a:cs typeface="Arial" panose="020B0604020202020204" pitchFamily="34" charset="0"/>
                </a:rPr>
                <a:t>c</a:t>
              </a:r>
              <a:endParaRPr lang="ko-KR" altLang="en-US" sz="1600" i="1" baseline="-25000" dirty="0">
                <a:latin typeface="Arial" panose="020B0604020202020204" pitchFamily="34" charset="0"/>
                <a:cs typeface="Arial" panose="020B0604020202020204" pitchFamily="34" charset="0"/>
              </a:endParaRPr>
            </a:p>
          </p:txBody>
        </p:sp>
        <p:cxnSp>
          <p:nvCxnSpPr>
            <p:cNvPr id="155" name="직선 화살표 연결선 154">
              <a:extLst>
                <a:ext uri="{FF2B5EF4-FFF2-40B4-BE49-F238E27FC236}">
                  <a16:creationId xmlns:a16="http://schemas.microsoft.com/office/drawing/2014/main" id="{44DBFE94-2E12-405F-8BC1-CC27ED1D6ECC}"/>
                </a:ext>
              </a:extLst>
            </p:cNvPr>
            <p:cNvCxnSpPr>
              <a:cxnSpLocks/>
            </p:cNvCxnSpPr>
            <p:nvPr/>
          </p:nvCxnSpPr>
          <p:spPr>
            <a:xfrm>
              <a:off x="29807905" y="14333069"/>
              <a:ext cx="3651515"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직선 화살표 연결선 155">
              <a:extLst>
                <a:ext uri="{FF2B5EF4-FFF2-40B4-BE49-F238E27FC236}">
                  <a16:creationId xmlns:a16="http://schemas.microsoft.com/office/drawing/2014/main" id="{62D34C4A-8C71-4A07-89E4-545A83A34E9E}"/>
                </a:ext>
              </a:extLst>
            </p:cNvPr>
            <p:cNvCxnSpPr>
              <a:cxnSpLocks/>
            </p:cNvCxnSpPr>
            <p:nvPr/>
          </p:nvCxnSpPr>
          <p:spPr>
            <a:xfrm flipV="1">
              <a:off x="29812644" y="8510992"/>
              <a:ext cx="0" cy="5846643"/>
            </a:xfrm>
            <a:prstGeom prst="straightConnector1">
              <a:avLst/>
            </a:prstGeom>
            <a:ln w="444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58" name="타원 157">
              <a:extLst>
                <a:ext uri="{FF2B5EF4-FFF2-40B4-BE49-F238E27FC236}">
                  <a16:creationId xmlns:a16="http://schemas.microsoft.com/office/drawing/2014/main" id="{03523459-C048-4E0F-92A8-C3E8982C4845}"/>
                </a:ext>
              </a:extLst>
            </p:cNvPr>
            <p:cNvSpPr/>
            <p:nvPr/>
          </p:nvSpPr>
          <p:spPr>
            <a:xfrm>
              <a:off x="29695807" y="14247089"/>
              <a:ext cx="168763" cy="159677"/>
            </a:xfrm>
            <a:prstGeom prst="ellipse">
              <a:avLst/>
            </a:prstGeom>
            <a:solidFill>
              <a:srgbClr val="FFFF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2" name="TextBox 171">
              <a:extLst>
                <a:ext uri="{FF2B5EF4-FFF2-40B4-BE49-F238E27FC236}">
                  <a16:creationId xmlns:a16="http://schemas.microsoft.com/office/drawing/2014/main" id="{519C1A51-1EB7-4615-B667-410346121183}"/>
                </a:ext>
              </a:extLst>
            </p:cNvPr>
            <p:cNvSpPr txBox="1"/>
            <p:nvPr/>
          </p:nvSpPr>
          <p:spPr>
            <a:xfrm>
              <a:off x="32545510" y="14283652"/>
              <a:ext cx="990025" cy="461385"/>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r-axis</a:t>
              </a:r>
              <a:endParaRPr lang="ko-KR" altLang="en-US" sz="2500" baseline="-25000" dirty="0">
                <a:latin typeface="Arial" panose="020B0604020202020204" pitchFamily="34" charset="0"/>
                <a:cs typeface="Arial" panose="020B0604020202020204" pitchFamily="34" charset="0"/>
              </a:endParaRPr>
            </a:p>
          </p:txBody>
        </p:sp>
        <p:sp>
          <p:nvSpPr>
            <p:cNvPr id="174" name="TextBox 173">
              <a:extLst>
                <a:ext uri="{FF2B5EF4-FFF2-40B4-BE49-F238E27FC236}">
                  <a16:creationId xmlns:a16="http://schemas.microsoft.com/office/drawing/2014/main" id="{1AAD04D8-7E6B-4BA0-BBE7-5670F6283B0A}"/>
                </a:ext>
              </a:extLst>
            </p:cNvPr>
            <p:cNvSpPr txBox="1"/>
            <p:nvPr/>
          </p:nvSpPr>
          <p:spPr>
            <a:xfrm rot="16200000">
              <a:off x="29527136" y="9103850"/>
              <a:ext cx="987884" cy="487639"/>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z-axis</a:t>
              </a:r>
              <a:endParaRPr lang="ko-KR" altLang="en-US" sz="2500" baseline="-25000" dirty="0">
                <a:latin typeface="Arial" panose="020B0604020202020204" pitchFamily="34" charset="0"/>
                <a:cs typeface="Arial" panose="020B0604020202020204" pitchFamily="34" charset="0"/>
              </a:endParaRPr>
            </a:p>
          </p:txBody>
        </p:sp>
        <p:sp>
          <p:nvSpPr>
            <p:cNvPr id="261" name="TextBox 260">
              <a:extLst>
                <a:ext uri="{FF2B5EF4-FFF2-40B4-BE49-F238E27FC236}">
                  <a16:creationId xmlns:a16="http://schemas.microsoft.com/office/drawing/2014/main" id="{871A4C93-CB0A-452D-A148-A7069DE50ADD}"/>
                </a:ext>
              </a:extLst>
            </p:cNvPr>
            <p:cNvSpPr txBox="1"/>
            <p:nvPr/>
          </p:nvSpPr>
          <p:spPr>
            <a:xfrm>
              <a:off x="29926892" y="14376422"/>
              <a:ext cx="1861744" cy="386968"/>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Magnet center</a:t>
              </a:r>
              <a:endParaRPr lang="ko-KR" altLang="en-US" sz="2000" baseline="-25000" dirty="0">
                <a:latin typeface="Arial" panose="020B0604020202020204" pitchFamily="34" charset="0"/>
                <a:cs typeface="Arial" panose="020B0604020202020204" pitchFamily="34" charset="0"/>
              </a:endParaRPr>
            </a:p>
          </p:txBody>
        </p:sp>
        <p:cxnSp>
          <p:nvCxnSpPr>
            <p:cNvPr id="179" name="직선 화살표 연결선 178">
              <a:extLst>
                <a:ext uri="{FF2B5EF4-FFF2-40B4-BE49-F238E27FC236}">
                  <a16:creationId xmlns:a16="http://schemas.microsoft.com/office/drawing/2014/main" id="{2A0C847F-B694-47EE-AD72-5CC576ABCE50}"/>
                </a:ext>
              </a:extLst>
            </p:cNvPr>
            <p:cNvCxnSpPr>
              <a:cxnSpLocks/>
            </p:cNvCxnSpPr>
            <p:nvPr/>
          </p:nvCxnSpPr>
          <p:spPr>
            <a:xfrm>
              <a:off x="24899681" y="14253374"/>
              <a:ext cx="3544243"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직선 화살표 연결선 179">
              <a:extLst>
                <a:ext uri="{FF2B5EF4-FFF2-40B4-BE49-F238E27FC236}">
                  <a16:creationId xmlns:a16="http://schemas.microsoft.com/office/drawing/2014/main" id="{075A63A6-B306-4E9F-B4BB-892E3B9E843C}"/>
                </a:ext>
              </a:extLst>
            </p:cNvPr>
            <p:cNvCxnSpPr>
              <a:cxnSpLocks/>
            </p:cNvCxnSpPr>
            <p:nvPr/>
          </p:nvCxnSpPr>
          <p:spPr>
            <a:xfrm flipV="1">
              <a:off x="24924254" y="8422084"/>
              <a:ext cx="0" cy="5846643"/>
            </a:xfrm>
            <a:prstGeom prst="straightConnector1">
              <a:avLst/>
            </a:prstGeom>
            <a:ln w="444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81" name="타원 180">
              <a:extLst>
                <a:ext uri="{FF2B5EF4-FFF2-40B4-BE49-F238E27FC236}">
                  <a16:creationId xmlns:a16="http://schemas.microsoft.com/office/drawing/2014/main" id="{7CD2C832-86BD-47A2-8078-29B3A25D2E71}"/>
                </a:ext>
              </a:extLst>
            </p:cNvPr>
            <p:cNvSpPr/>
            <p:nvPr/>
          </p:nvSpPr>
          <p:spPr>
            <a:xfrm>
              <a:off x="24833381" y="14170464"/>
              <a:ext cx="168763" cy="159677"/>
            </a:xfrm>
            <a:prstGeom prst="ellipse">
              <a:avLst/>
            </a:prstGeom>
            <a:solidFill>
              <a:srgbClr val="FFFF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3" name="TextBox 182">
              <a:extLst>
                <a:ext uri="{FF2B5EF4-FFF2-40B4-BE49-F238E27FC236}">
                  <a16:creationId xmlns:a16="http://schemas.microsoft.com/office/drawing/2014/main" id="{52B88BBF-2D75-4163-88D6-FD731EA0F3FE}"/>
                </a:ext>
              </a:extLst>
            </p:cNvPr>
            <p:cNvSpPr txBox="1"/>
            <p:nvPr/>
          </p:nvSpPr>
          <p:spPr>
            <a:xfrm>
              <a:off x="27313289" y="8778778"/>
              <a:ext cx="968535" cy="523220"/>
            </a:xfrm>
            <a:prstGeom prst="rect">
              <a:avLst/>
            </a:prstGeom>
            <a:noFill/>
          </p:spPr>
          <p:txBody>
            <a:bodyPr wrap="none" rtlCol="0">
              <a:spAutoFit/>
            </a:bodyPr>
            <a:lstStyle/>
            <a:p>
              <a:r>
                <a:rPr lang="en-US" altLang="ko-KR" sz="2800" dirty="0">
                  <a:solidFill>
                    <a:schemeClr val="bg1"/>
                  </a:solidFill>
                  <a:latin typeface="Arial" panose="020B0604020202020204" pitchFamily="34" charset="0"/>
                  <a:cs typeface="Arial" panose="020B0604020202020204" pitchFamily="34" charset="0"/>
                </a:rPr>
                <a:t>B</a:t>
              </a:r>
              <a:r>
                <a:rPr lang="en-US" altLang="ko-KR" sz="2800" baseline="-25000" dirty="0">
                  <a:solidFill>
                    <a:schemeClr val="bg1"/>
                  </a:solidFill>
                  <a:latin typeface="Arial" panose="020B0604020202020204" pitchFamily="34" charset="0"/>
                  <a:cs typeface="Arial" panose="020B0604020202020204" pitchFamily="34" charset="0"/>
                </a:rPr>
                <a:t>norm</a:t>
              </a:r>
              <a:endParaRPr lang="ko-KR" altLang="en-US" sz="2800" baseline="-25000" dirty="0">
                <a:solidFill>
                  <a:schemeClr val="bg1"/>
                </a:solidFill>
                <a:latin typeface="Arial" panose="020B0604020202020204" pitchFamily="34" charset="0"/>
                <a:cs typeface="Arial" panose="020B0604020202020204" pitchFamily="34" charset="0"/>
              </a:endParaRPr>
            </a:p>
          </p:txBody>
        </p:sp>
        <p:sp>
          <p:nvSpPr>
            <p:cNvPr id="184" name="TextBox 183">
              <a:extLst>
                <a:ext uri="{FF2B5EF4-FFF2-40B4-BE49-F238E27FC236}">
                  <a16:creationId xmlns:a16="http://schemas.microsoft.com/office/drawing/2014/main" id="{46131E51-448E-4117-91B6-6791C6FC80AD}"/>
                </a:ext>
              </a:extLst>
            </p:cNvPr>
            <p:cNvSpPr txBox="1"/>
            <p:nvPr/>
          </p:nvSpPr>
          <p:spPr>
            <a:xfrm>
              <a:off x="27528142" y="14206225"/>
              <a:ext cx="990025" cy="461385"/>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r-axis</a:t>
              </a:r>
              <a:endParaRPr lang="ko-KR" altLang="en-US" sz="2500" baseline="-25000" dirty="0">
                <a:latin typeface="Arial" panose="020B0604020202020204" pitchFamily="34" charset="0"/>
                <a:cs typeface="Arial" panose="020B0604020202020204" pitchFamily="34" charset="0"/>
              </a:endParaRPr>
            </a:p>
          </p:txBody>
        </p:sp>
        <p:sp>
          <p:nvSpPr>
            <p:cNvPr id="185" name="TextBox 184">
              <a:extLst>
                <a:ext uri="{FF2B5EF4-FFF2-40B4-BE49-F238E27FC236}">
                  <a16:creationId xmlns:a16="http://schemas.microsoft.com/office/drawing/2014/main" id="{DD044DF5-2F1E-4755-A6D6-9AAD62EB1F61}"/>
                </a:ext>
              </a:extLst>
            </p:cNvPr>
            <p:cNvSpPr txBox="1"/>
            <p:nvPr/>
          </p:nvSpPr>
          <p:spPr>
            <a:xfrm rot="16200000">
              <a:off x="24621061" y="9126900"/>
              <a:ext cx="987884" cy="487639"/>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z-axis</a:t>
              </a:r>
              <a:endParaRPr lang="ko-KR" altLang="en-US" sz="2500" baseline="-25000" dirty="0">
                <a:latin typeface="Arial" panose="020B0604020202020204" pitchFamily="34" charset="0"/>
                <a:cs typeface="Arial" panose="020B0604020202020204" pitchFamily="34" charset="0"/>
              </a:endParaRPr>
            </a:p>
          </p:txBody>
        </p:sp>
        <p:sp>
          <p:nvSpPr>
            <p:cNvPr id="262" name="TextBox 261">
              <a:extLst>
                <a:ext uri="{FF2B5EF4-FFF2-40B4-BE49-F238E27FC236}">
                  <a16:creationId xmlns:a16="http://schemas.microsoft.com/office/drawing/2014/main" id="{B8299F1A-3F5D-426D-9BA0-4A70D164CFBA}"/>
                </a:ext>
              </a:extLst>
            </p:cNvPr>
            <p:cNvSpPr txBox="1"/>
            <p:nvPr/>
          </p:nvSpPr>
          <p:spPr>
            <a:xfrm>
              <a:off x="24402123" y="14327291"/>
              <a:ext cx="1861744" cy="386968"/>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Magnet center</a:t>
              </a:r>
              <a:endParaRPr lang="ko-KR" altLang="en-US" sz="2000" baseline="-25000" dirty="0">
                <a:latin typeface="Arial" panose="020B0604020202020204" pitchFamily="34" charset="0"/>
                <a:cs typeface="Arial" panose="020B0604020202020204" pitchFamily="34" charset="0"/>
              </a:endParaRPr>
            </a:p>
          </p:txBody>
        </p:sp>
        <p:sp>
          <p:nvSpPr>
            <p:cNvPr id="386" name="TextBox 385">
              <a:extLst>
                <a:ext uri="{FF2B5EF4-FFF2-40B4-BE49-F238E27FC236}">
                  <a16:creationId xmlns:a16="http://schemas.microsoft.com/office/drawing/2014/main" id="{49867103-FCC1-4077-AC9D-E0732D065B6C}"/>
                </a:ext>
              </a:extLst>
            </p:cNvPr>
            <p:cNvSpPr txBox="1"/>
            <p:nvPr/>
          </p:nvSpPr>
          <p:spPr>
            <a:xfrm>
              <a:off x="25004440" y="8259428"/>
              <a:ext cx="662247" cy="535067"/>
            </a:xfrm>
            <a:prstGeom prst="rect">
              <a:avLst/>
            </a:prstGeom>
            <a:noFill/>
          </p:spPr>
          <p:txBody>
            <a:bodyPr wrap="none" rtlCol="0">
              <a:spAutoFit/>
            </a:bodyPr>
            <a:lstStyle/>
            <a:p>
              <a:r>
                <a:rPr lang="en-US" altLang="ko-KR" sz="3200" dirty="0">
                  <a:latin typeface="Arial" panose="020B0604020202020204" pitchFamily="34" charset="0"/>
                  <a:cs typeface="Arial" panose="020B0604020202020204" pitchFamily="34" charset="0"/>
                </a:rPr>
                <a:t>(a)</a:t>
              </a:r>
              <a:endParaRPr lang="ko-KR" altLang="en-US" sz="3200" baseline="-25000" dirty="0">
                <a:latin typeface="Arial" panose="020B0604020202020204" pitchFamily="34" charset="0"/>
                <a:cs typeface="Arial" panose="020B0604020202020204" pitchFamily="34" charset="0"/>
              </a:endParaRPr>
            </a:p>
          </p:txBody>
        </p:sp>
        <p:sp>
          <p:nvSpPr>
            <p:cNvPr id="387" name="TextBox 386">
              <a:extLst>
                <a:ext uri="{FF2B5EF4-FFF2-40B4-BE49-F238E27FC236}">
                  <a16:creationId xmlns:a16="http://schemas.microsoft.com/office/drawing/2014/main" id="{9EDB253F-F18C-459C-BEB2-B7FAAE4B5394}"/>
                </a:ext>
              </a:extLst>
            </p:cNvPr>
            <p:cNvSpPr txBox="1"/>
            <p:nvPr/>
          </p:nvSpPr>
          <p:spPr>
            <a:xfrm>
              <a:off x="29914869" y="8273861"/>
              <a:ext cx="662247" cy="535067"/>
            </a:xfrm>
            <a:prstGeom prst="rect">
              <a:avLst/>
            </a:prstGeom>
            <a:noFill/>
          </p:spPr>
          <p:txBody>
            <a:bodyPr wrap="none" rtlCol="0">
              <a:spAutoFit/>
            </a:bodyPr>
            <a:lstStyle/>
            <a:p>
              <a:r>
                <a:rPr lang="en-US" altLang="ko-KR" sz="3200" dirty="0">
                  <a:latin typeface="Arial" panose="020B0604020202020204" pitchFamily="34" charset="0"/>
                  <a:cs typeface="Arial" panose="020B0604020202020204" pitchFamily="34" charset="0"/>
                </a:rPr>
                <a:t>(b)</a:t>
              </a:r>
              <a:endParaRPr lang="ko-KR" altLang="en-US" sz="3200" baseline="-25000" dirty="0">
                <a:latin typeface="Arial" panose="020B0604020202020204" pitchFamily="34" charset="0"/>
                <a:cs typeface="Arial" panose="020B0604020202020204" pitchFamily="34" charset="0"/>
              </a:endParaRPr>
            </a:p>
          </p:txBody>
        </p:sp>
        <p:grpSp>
          <p:nvGrpSpPr>
            <p:cNvPr id="40" name="그룹 39">
              <a:extLst>
                <a:ext uri="{FF2B5EF4-FFF2-40B4-BE49-F238E27FC236}">
                  <a16:creationId xmlns:a16="http://schemas.microsoft.com/office/drawing/2014/main" id="{D8D59A1E-3DB6-48A6-8C62-8655C49070DE}"/>
                </a:ext>
              </a:extLst>
            </p:cNvPr>
            <p:cNvGrpSpPr/>
            <p:nvPr/>
          </p:nvGrpSpPr>
          <p:grpSpPr>
            <a:xfrm>
              <a:off x="35471290" y="9069166"/>
              <a:ext cx="2528519" cy="5255571"/>
              <a:chOff x="43993385" y="7378528"/>
              <a:chExt cx="2473633" cy="5434055"/>
            </a:xfrm>
          </p:grpSpPr>
          <p:pic>
            <p:nvPicPr>
              <p:cNvPr id="201" name="그림 200">
                <a:extLst>
                  <a:ext uri="{FF2B5EF4-FFF2-40B4-BE49-F238E27FC236}">
                    <a16:creationId xmlns:a16="http://schemas.microsoft.com/office/drawing/2014/main" id="{A3A30F61-D992-402B-B38F-82AA87E0E1B2}"/>
                  </a:ext>
                </a:extLst>
              </p:cNvPr>
              <p:cNvPicPr>
                <a:picLocks noChangeAspect="1"/>
              </p:cNvPicPr>
              <p:nvPr/>
            </p:nvPicPr>
            <p:blipFill rotWithShape="1">
              <a:blip r:embed="rId16"/>
              <a:srcRect l="20533" t="19721" r="55569" b="3983"/>
              <a:stretch/>
            </p:blipFill>
            <p:spPr>
              <a:xfrm>
                <a:off x="44503271" y="7603023"/>
                <a:ext cx="1963747" cy="5209560"/>
              </a:xfrm>
              <a:prstGeom prst="rect">
                <a:avLst/>
              </a:prstGeom>
            </p:spPr>
          </p:pic>
          <p:sp>
            <p:nvSpPr>
              <p:cNvPr id="238" name="TextBox 237">
                <a:extLst>
                  <a:ext uri="{FF2B5EF4-FFF2-40B4-BE49-F238E27FC236}">
                    <a16:creationId xmlns:a16="http://schemas.microsoft.com/office/drawing/2014/main" id="{7821DF9E-E9E9-4D53-8148-C21008EF27C2}"/>
                  </a:ext>
                </a:extLst>
              </p:cNvPr>
              <p:cNvSpPr txBox="1"/>
              <p:nvPr/>
            </p:nvSpPr>
            <p:spPr>
              <a:xfrm rot="16200000">
                <a:off x="43923173" y="11203884"/>
                <a:ext cx="540533"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M1</a:t>
                </a:r>
                <a:endParaRPr lang="ko-KR" altLang="en-US" sz="2000" baseline="-25000" dirty="0">
                  <a:latin typeface="Arial" panose="020B0604020202020204" pitchFamily="34" charset="0"/>
                  <a:cs typeface="Arial" panose="020B0604020202020204" pitchFamily="34" charset="0"/>
                </a:endParaRPr>
              </a:p>
            </p:txBody>
          </p:sp>
          <p:sp>
            <p:nvSpPr>
              <p:cNvPr id="239" name="TextBox 238">
                <a:extLst>
                  <a:ext uri="{FF2B5EF4-FFF2-40B4-BE49-F238E27FC236}">
                    <a16:creationId xmlns:a16="http://schemas.microsoft.com/office/drawing/2014/main" id="{3506F9A7-D1E3-4C98-B78B-71C0A24446D7}"/>
                  </a:ext>
                </a:extLst>
              </p:cNvPr>
              <p:cNvSpPr txBox="1"/>
              <p:nvPr/>
            </p:nvSpPr>
            <p:spPr>
              <a:xfrm rot="16200000">
                <a:off x="43928882" y="9060966"/>
                <a:ext cx="540533"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M2</a:t>
                </a:r>
                <a:endParaRPr lang="ko-KR" altLang="en-US" sz="2000" baseline="-25000" dirty="0">
                  <a:latin typeface="Arial" panose="020B0604020202020204" pitchFamily="34" charset="0"/>
                  <a:cs typeface="Arial" panose="020B0604020202020204" pitchFamily="34" charset="0"/>
                </a:endParaRPr>
              </a:p>
            </p:txBody>
          </p:sp>
          <p:sp>
            <p:nvSpPr>
              <p:cNvPr id="240" name="TextBox 239">
                <a:extLst>
                  <a:ext uri="{FF2B5EF4-FFF2-40B4-BE49-F238E27FC236}">
                    <a16:creationId xmlns:a16="http://schemas.microsoft.com/office/drawing/2014/main" id="{17B0C615-B241-47B0-B20F-3760266A3CB1}"/>
                  </a:ext>
                </a:extLst>
              </p:cNvPr>
              <p:cNvSpPr txBox="1"/>
              <p:nvPr/>
            </p:nvSpPr>
            <p:spPr>
              <a:xfrm rot="16200000">
                <a:off x="43928722" y="7886896"/>
                <a:ext cx="540533"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M3</a:t>
                </a:r>
                <a:endParaRPr lang="ko-KR" altLang="en-US" sz="2000" baseline="-25000" dirty="0">
                  <a:latin typeface="Arial" panose="020B0604020202020204" pitchFamily="34" charset="0"/>
                  <a:cs typeface="Arial" panose="020B0604020202020204" pitchFamily="34" charset="0"/>
                </a:endParaRPr>
              </a:p>
            </p:txBody>
          </p:sp>
          <p:sp>
            <p:nvSpPr>
              <p:cNvPr id="241" name="왼쪽 중괄호 240">
                <a:extLst>
                  <a:ext uri="{FF2B5EF4-FFF2-40B4-BE49-F238E27FC236}">
                    <a16:creationId xmlns:a16="http://schemas.microsoft.com/office/drawing/2014/main" id="{E91F19C5-BB02-47FE-A92C-8E5D401ED469}"/>
                  </a:ext>
                </a:extLst>
              </p:cNvPr>
              <p:cNvSpPr/>
              <p:nvPr/>
            </p:nvSpPr>
            <p:spPr>
              <a:xfrm>
                <a:off x="44340528" y="7731703"/>
                <a:ext cx="226394" cy="744780"/>
              </a:xfrm>
              <a:prstGeom prst="leftBrace">
                <a:avLst>
                  <a:gd name="adj1" fmla="val 57029"/>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sp>
            <p:nvSpPr>
              <p:cNvPr id="242" name="왼쪽 중괄호 241">
                <a:extLst>
                  <a:ext uri="{FF2B5EF4-FFF2-40B4-BE49-F238E27FC236}">
                    <a16:creationId xmlns:a16="http://schemas.microsoft.com/office/drawing/2014/main" id="{2BF16A9B-CB5C-4A90-B7C7-EE610DB2BB4C}"/>
                  </a:ext>
                </a:extLst>
              </p:cNvPr>
              <p:cNvSpPr/>
              <p:nvPr/>
            </p:nvSpPr>
            <p:spPr>
              <a:xfrm>
                <a:off x="44348402" y="8519375"/>
                <a:ext cx="226394" cy="1579244"/>
              </a:xfrm>
              <a:prstGeom prst="leftBrace">
                <a:avLst>
                  <a:gd name="adj1" fmla="val 57029"/>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sp>
            <p:nvSpPr>
              <p:cNvPr id="243" name="왼쪽 중괄호 242">
                <a:extLst>
                  <a:ext uri="{FF2B5EF4-FFF2-40B4-BE49-F238E27FC236}">
                    <a16:creationId xmlns:a16="http://schemas.microsoft.com/office/drawing/2014/main" id="{8A7357E2-A65A-4F51-BF30-EA1A9353A018}"/>
                  </a:ext>
                </a:extLst>
              </p:cNvPr>
              <p:cNvSpPr/>
              <p:nvPr/>
            </p:nvSpPr>
            <p:spPr>
              <a:xfrm>
                <a:off x="44340528" y="10125916"/>
                <a:ext cx="226394" cy="2639874"/>
              </a:xfrm>
              <a:prstGeom prst="leftBrace">
                <a:avLst>
                  <a:gd name="adj1" fmla="val 57029"/>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sp>
            <p:nvSpPr>
              <p:cNvPr id="246" name="TextBox 245">
                <a:extLst>
                  <a:ext uri="{FF2B5EF4-FFF2-40B4-BE49-F238E27FC236}">
                    <a16:creationId xmlns:a16="http://schemas.microsoft.com/office/drawing/2014/main" id="{87BF03BF-AB1B-46E7-80EE-FD193CB10CFA}"/>
                  </a:ext>
                </a:extLst>
              </p:cNvPr>
              <p:cNvSpPr txBox="1"/>
              <p:nvPr/>
            </p:nvSpPr>
            <p:spPr>
              <a:xfrm>
                <a:off x="44629638" y="7378528"/>
                <a:ext cx="1094146" cy="323165"/>
              </a:xfrm>
              <a:prstGeom prst="rect">
                <a:avLst/>
              </a:prstGeom>
              <a:noFill/>
            </p:spPr>
            <p:txBody>
              <a:bodyPr wrap="none" rtlCol="0">
                <a:spAutoFit/>
              </a:bodyPr>
              <a:lstStyle/>
              <a:p>
                <a:r>
                  <a:rPr lang="en-US" altLang="ko-KR" sz="1500" dirty="0">
                    <a:latin typeface="Arial" panose="020B0604020202020204" pitchFamily="34" charset="0"/>
                    <a:cs typeface="Arial" panose="020B0604020202020204" pitchFamily="34" charset="0"/>
                  </a:rPr>
                  <a:t>Min: 493 A</a:t>
                </a:r>
                <a:endParaRPr lang="ko-KR" altLang="en-US" sz="1500" i="1" baseline="-25000" dirty="0">
                  <a:latin typeface="Arial" panose="020B0604020202020204" pitchFamily="34" charset="0"/>
                  <a:cs typeface="Arial" panose="020B0604020202020204" pitchFamily="34" charset="0"/>
                </a:endParaRPr>
              </a:p>
            </p:txBody>
          </p:sp>
          <p:sp>
            <p:nvSpPr>
              <p:cNvPr id="247" name="TextBox 246">
                <a:extLst>
                  <a:ext uri="{FF2B5EF4-FFF2-40B4-BE49-F238E27FC236}">
                    <a16:creationId xmlns:a16="http://schemas.microsoft.com/office/drawing/2014/main" id="{611DA04C-28F2-491D-8FE9-EBF206532728}"/>
                  </a:ext>
                </a:extLst>
              </p:cNvPr>
              <p:cNvSpPr txBox="1"/>
              <p:nvPr/>
            </p:nvSpPr>
            <p:spPr>
              <a:xfrm>
                <a:off x="45279554" y="8494793"/>
                <a:ext cx="1094146" cy="323165"/>
              </a:xfrm>
              <a:prstGeom prst="rect">
                <a:avLst/>
              </a:prstGeom>
              <a:noFill/>
            </p:spPr>
            <p:txBody>
              <a:bodyPr wrap="none" rtlCol="0">
                <a:spAutoFit/>
              </a:bodyPr>
              <a:lstStyle/>
              <a:p>
                <a:r>
                  <a:rPr lang="en-US" altLang="ko-KR" sz="1500" dirty="0">
                    <a:solidFill>
                      <a:schemeClr val="bg1"/>
                    </a:solidFill>
                    <a:latin typeface="Arial" panose="020B0604020202020204" pitchFamily="34" charset="0"/>
                    <a:cs typeface="Arial" panose="020B0604020202020204" pitchFamily="34" charset="0"/>
                  </a:rPr>
                  <a:t>Min: 436 A</a:t>
                </a:r>
                <a:endParaRPr lang="ko-KR" altLang="en-US" sz="1500" i="1" baseline="-25000" dirty="0">
                  <a:solidFill>
                    <a:schemeClr val="bg1"/>
                  </a:solidFill>
                  <a:latin typeface="Arial" panose="020B0604020202020204" pitchFamily="34" charset="0"/>
                  <a:cs typeface="Arial" panose="020B0604020202020204" pitchFamily="34" charset="0"/>
                </a:endParaRPr>
              </a:p>
            </p:txBody>
          </p:sp>
          <p:sp>
            <p:nvSpPr>
              <p:cNvPr id="248" name="TextBox 247">
                <a:extLst>
                  <a:ext uri="{FF2B5EF4-FFF2-40B4-BE49-F238E27FC236}">
                    <a16:creationId xmlns:a16="http://schemas.microsoft.com/office/drawing/2014/main" id="{8AE0AC73-4BD9-4B33-9A62-E7D497A4443B}"/>
                  </a:ext>
                </a:extLst>
              </p:cNvPr>
              <p:cNvSpPr txBox="1"/>
              <p:nvPr/>
            </p:nvSpPr>
            <p:spPr>
              <a:xfrm>
                <a:off x="45095167" y="10083523"/>
                <a:ext cx="1094146" cy="323165"/>
              </a:xfrm>
              <a:prstGeom prst="rect">
                <a:avLst/>
              </a:prstGeom>
              <a:noFill/>
            </p:spPr>
            <p:txBody>
              <a:bodyPr wrap="none" rtlCol="0">
                <a:spAutoFit/>
              </a:bodyPr>
              <a:lstStyle/>
              <a:p>
                <a:r>
                  <a:rPr lang="en-US" altLang="ko-KR" sz="1500" dirty="0">
                    <a:solidFill>
                      <a:srgbClr val="002060"/>
                    </a:solidFill>
                    <a:latin typeface="Arial" panose="020B0604020202020204" pitchFamily="34" charset="0"/>
                    <a:cs typeface="Arial" panose="020B0604020202020204" pitchFamily="34" charset="0"/>
                  </a:rPr>
                  <a:t>Min: 565 A</a:t>
                </a:r>
                <a:endParaRPr lang="ko-KR" altLang="en-US" sz="1500" i="1" baseline="-25000" dirty="0">
                  <a:solidFill>
                    <a:srgbClr val="002060"/>
                  </a:solidFill>
                  <a:latin typeface="Arial" panose="020B0604020202020204" pitchFamily="34" charset="0"/>
                  <a:cs typeface="Arial" panose="020B0604020202020204" pitchFamily="34" charset="0"/>
                </a:endParaRPr>
              </a:p>
            </p:txBody>
          </p:sp>
          <p:sp>
            <p:nvSpPr>
              <p:cNvPr id="249" name="곱하기 기호 248">
                <a:extLst>
                  <a:ext uri="{FF2B5EF4-FFF2-40B4-BE49-F238E27FC236}">
                    <a16:creationId xmlns:a16="http://schemas.microsoft.com/office/drawing/2014/main" id="{6C056AAB-BBF3-44A1-9E6C-BDFF84B5790D}"/>
                  </a:ext>
                </a:extLst>
              </p:cNvPr>
              <p:cNvSpPr/>
              <p:nvPr/>
            </p:nvSpPr>
            <p:spPr>
              <a:xfrm>
                <a:off x="45083559" y="7625846"/>
                <a:ext cx="226394" cy="224214"/>
              </a:xfrm>
              <a:prstGeom prst="mathMultiply">
                <a:avLst>
                  <a:gd name="adj1" fmla="val 1226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grpSp>
        <p:grpSp>
          <p:nvGrpSpPr>
            <p:cNvPr id="38" name="그룹 37">
              <a:extLst>
                <a:ext uri="{FF2B5EF4-FFF2-40B4-BE49-F238E27FC236}">
                  <a16:creationId xmlns:a16="http://schemas.microsoft.com/office/drawing/2014/main" id="{316E31E5-84FF-490B-B5C0-29A61993D0E7}"/>
                </a:ext>
              </a:extLst>
            </p:cNvPr>
            <p:cNvGrpSpPr/>
            <p:nvPr/>
          </p:nvGrpSpPr>
          <p:grpSpPr>
            <a:xfrm>
              <a:off x="34187645" y="8499258"/>
              <a:ext cx="4364993" cy="6260654"/>
              <a:chOff x="50823177" y="8481409"/>
              <a:chExt cx="4270243" cy="6473271"/>
            </a:xfrm>
          </p:grpSpPr>
          <p:grpSp>
            <p:nvGrpSpPr>
              <p:cNvPr id="269" name="그룹 268">
                <a:extLst>
                  <a:ext uri="{FF2B5EF4-FFF2-40B4-BE49-F238E27FC236}">
                    <a16:creationId xmlns:a16="http://schemas.microsoft.com/office/drawing/2014/main" id="{7DD9F0EB-CF60-4919-A7E2-065D8F97AC0D}"/>
                  </a:ext>
                </a:extLst>
              </p:cNvPr>
              <p:cNvGrpSpPr/>
              <p:nvPr/>
            </p:nvGrpSpPr>
            <p:grpSpPr>
              <a:xfrm>
                <a:off x="51311317" y="8481409"/>
                <a:ext cx="3782103" cy="6454667"/>
                <a:chOff x="39482885" y="9082870"/>
                <a:chExt cx="3782103" cy="6454667"/>
              </a:xfrm>
            </p:grpSpPr>
            <p:cxnSp>
              <p:nvCxnSpPr>
                <p:cNvPr id="270" name="직선 화살표 연결선 269">
                  <a:extLst>
                    <a:ext uri="{FF2B5EF4-FFF2-40B4-BE49-F238E27FC236}">
                      <a16:creationId xmlns:a16="http://schemas.microsoft.com/office/drawing/2014/main" id="{44028581-B652-415B-B637-8DCB36FA9FB0}"/>
                    </a:ext>
                  </a:extLst>
                </p:cNvPr>
                <p:cNvCxnSpPr>
                  <a:cxnSpLocks/>
                </p:cNvCxnSpPr>
                <p:nvPr/>
              </p:nvCxnSpPr>
              <p:spPr>
                <a:xfrm>
                  <a:off x="39482885" y="15112195"/>
                  <a:ext cx="3472775"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1" name="직선 화살표 연결선 270">
                  <a:extLst>
                    <a:ext uri="{FF2B5EF4-FFF2-40B4-BE49-F238E27FC236}">
                      <a16:creationId xmlns:a16="http://schemas.microsoft.com/office/drawing/2014/main" id="{D0756E0B-99D8-4735-AB9E-5D86A7BD400F}"/>
                    </a:ext>
                  </a:extLst>
                </p:cNvPr>
                <p:cNvCxnSpPr>
                  <a:cxnSpLocks/>
                </p:cNvCxnSpPr>
                <p:nvPr/>
              </p:nvCxnSpPr>
              <p:spPr>
                <a:xfrm flipV="1">
                  <a:off x="39506924" y="9082870"/>
                  <a:ext cx="0" cy="6045200"/>
                </a:xfrm>
                <a:prstGeom prst="straightConnector1">
                  <a:avLst/>
                </a:prstGeom>
                <a:ln w="444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72" name="TextBox 271">
                  <a:extLst>
                    <a:ext uri="{FF2B5EF4-FFF2-40B4-BE49-F238E27FC236}">
                      <a16:creationId xmlns:a16="http://schemas.microsoft.com/office/drawing/2014/main" id="{1F908FC8-9615-40BE-9E2C-49E0AAC5EC3A}"/>
                    </a:ext>
                  </a:extLst>
                </p:cNvPr>
                <p:cNvSpPr txBox="1"/>
                <p:nvPr/>
              </p:nvSpPr>
              <p:spPr>
                <a:xfrm>
                  <a:off x="42296453" y="15060483"/>
                  <a:ext cx="968535" cy="477054"/>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r-axis</a:t>
                  </a:r>
                  <a:endParaRPr lang="ko-KR" altLang="en-US" sz="2500" baseline="-25000" dirty="0">
                    <a:latin typeface="Arial" panose="020B0604020202020204" pitchFamily="34" charset="0"/>
                    <a:cs typeface="Arial" panose="020B0604020202020204" pitchFamily="34" charset="0"/>
                  </a:endParaRPr>
                </a:p>
              </p:txBody>
            </p:sp>
            <p:sp>
              <p:nvSpPr>
                <p:cNvPr id="273" name="TextBox 272">
                  <a:extLst>
                    <a:ext uri="{FF2B5EF4-FFF2-40B4-BE49-F238E27FC236}">
                      <a16:creationId xmlns:a16="http://schemas.microsoft.com/office/drawing/2014/main" id="{136AC81F-A66B-48DE-922C-7F554A0434DA}"/>
                    </a:ext>
                  </a:extLst>
                </p:cNvPr>
                <p:cNvSpPr txBox="1"/>
                <p:nvPr/>
              </p:nvSpPr>
              <p:spPr>
                <a:xfrm rot="16200000">
                  <a:off x="39220397" y="9627044"/>
                  <a:ext cx="1021433" cy="477054"/>
                </a:xfrm>
                <a:prstGeom prst="rect">
                  <a:avLst/>
                </a:prstGeom>
                <a:noFill/>
              </p:spPr>
              <p:txBody>
                <a:bodyPr wrap="none" rtlCol="0">
                  <a:spAutoFit/>
                </a:bodyPr>
                <a:lstStyle/>
                <a:p>
                  <a:r>
                    <a:rPr lang="en-US" altLang="ko-KR" sz="2500" dirty="0">
                      <a:latin typeface="Arial" panose="020B0604020202020204" pitchFamily="34" charset="0"/>
                      <a:cs typeface="Arial" panose="020B0604020202020204" pitchFamily="34" charset="0"/>
                    </a:rPr>
                    <a:t>z-axis</a:t>
                  </a:r>
                  <a:endParaRPr lang="ko-KR" altLang="en-US" sz="2500" baseline="-25000" dirty="0">
                    <a:latin typeface="Arial" panose="020B0604020202020204" pitchFamily="34" charset="0"/>
                    <a:cs typeface="Arial" panose="020B0604020202020204" pitchFamily="34" charset="0"/>
                  </a:endParaRPr>
                </a:p>
              </p:txBody>
            </p:sp>
          </p:grpSp>
          <p:sp>
            <p:nvSpPr>
              <p:cNvPr id="266" name="타원 265">
                <a:extLst>
                  <a:ext uri="{FF2B5EF4-FFF2-40B4-BE49-F238E27FC236}">
                    <a16:creationId xmlns:a16="http://schemas.microsoft.com/office/drawing/2014/main" id="{B23D436D-1452-4B99-9A58-6141E97A2C59}"/>
                  </a:ext>
                </a:extLst>
              </p:cNvPr>
              <p:cNvSpPr/>
              <p:nvPr/>
            </p:nvSpPr>
            <p:spPr>
              <a:xfrm>
                <a:off x="51236014" y="14413589"/>
                <a:ext cx="165100" cy="165100"/>
              </a:xfrm>
              <a:prstGeom prst="ellipse">
                <a:avLst/>
              </a:prstGeom>
              <a:solidFill>
                <a:srgbClr val="FFFF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7" name="TextBox 266">
                <a:extLst>
                  <a:ext uri="{FF2B5EF4-FFF2-40B4-BE49-F238E27FC236}">
                    <a16:creationId xmlns:a16="http://schemas.microsoft.com/office/drawing/2014/main" id="{9E1451B6-449A-43C9-B3F0-00C811E3255F}"/>
                  </a:ext>
                </a:extLst>
              </p:cNvPr>
              <p:cNvSpPr txBox="1"/>
              <p:nvPr/>
            </p:nvSpPr>
            <p:spPr>
              <a:xfrm>
                <a:off x="50823177" y="14554570"/>
                <a:ext cx="1821332"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Magnet center</a:t>
                </a:r>
                <a:endParaRPr lang="ko-KR" altLang="en-US" sz="2000" baseline="-25000" dirty="0">
                  <a:latin typeface="Arial" panose="020B0604020202020204" pitchFamily="34" charset="0"/>
                  <a:cs typeface="Arial" panose="020B0604020202020204" pitchFamily="34" charset="0"/>
                </a:endParaRPr>
              </a:p>
            </p:txBody>
          </p:sp>
        </p:grpSp>
        <p:grpSp>
          <p:nvGrpSpPr>
            <p:cNvPr id="37" name="그룹 36">
              <a:extLst>
                <a:ext uri="{FF2B5EF4-FFF2-40B4-BE49-F238E27FC236}">
                  <a16:creationId xmlns:a16="http://schemas.microsoft.com/office/drawing/2014/main" id="{E7F53F8C-2FF8-401B-93A4-A3C4998E8E01}"/>
                </a:ext>
              </a:extLst>
            </p:cNvPr>
            <p:cNvGrpSpPr/>
            <p:nvPr/>
          </p:nvGrpSpPr>
          <p:grpSpPr>
            <a:xfrm>
              <a:off x="38029519" y="9562189"/>
              <a:ext cx="1223221" cy="4618277"/>
              <a:chOff x="46498712" y="7896310"/>
              <a:chExt cx="1379545" cy="4745199"/>
            </a:xfrm>
          </p:grpSpPr>
          <p:pic>
            <p:nvPicPr>
              <p:cNvPr id="202" name="그림 201">
                <a:extLst>
                  <a:ext uri="{FF2B5EF4-FFF2-40B4-BE49-F238E27FC236}">
                    <a16:creationId xmlns:a16="http://schemas.microsoft.com/office/drawing/2014/main" id="{7AA76E8D-17AE-48E8-8176-AC027FBF11AF}"/>
                  </a:ext>
                </a:extLst>
              </p:cNvPr>
              <p:cNvPicPr>
                <a:picLocks noChangeAspect="1"/>
              </p:cNvPicPr>
              <p:nvPr/>
            </p:nvPicPr>
            <p:blipFill rotWithShape="1">
              <a:blip r:embed="rId16"/>
              <a:srcRect l="91664" t="5350" r="7143" b="5972"/>
              <a:stretch/>
            </p:blipFill>
            <p:spPr>
              <a:xfrm>
                <a:off x="46634723" y="8256775"/>
                <a:ext cx="328903" cy="4080085"/>
              </a:xfrm>
              <a:prstGeom prst="rect">
                <a:avLst/>
              </a:prstGeom>
            </p:spPr>
          </p:pic>
          <p:sp>
            <p:nvSpPr>
              <p:cNvPr id="203" name="TextBox 202">
                <a:extLst>
                  <a:ext uri="{FF2B5EF4-FFF2-40B4-BE49-F238E27FC236}">
                    <a16:creationId xmlns:a16="http://schemas.microsoft.com/office/drawing/2014/main" id="{038F2F4B-CB38-4745-9F61-571EE65CA8E9}"/>
                  </a:ext>
                </a:extLst>
              </p:cNvPr>
              <p:cNvSpPr txBox="1"/>
              <p:nvPr/>
            </p:nvSpPr>
            <p:spPr>
              <a:xfrm>
                <a:off x="46498712" y="7896310"/>
                <a:ext cx="983219"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1400 A</a:t>
                </a:r>
                <a:endParaRPr lang="ko-KR" altLang="en-US" sz="2000" baseline="-25000" dirty="0">
                  <a:latin typeface="Arial" panose="020B0604020202020204" pitchFamily="34" charset="0"/>
                  <a:cs typeface="Arial" panose="020B0604020202020204" pitchFamily="34" charset="0"/>
                </a:endParaRPr>
              </a:p>
            </p:txBody>
          </p:sp>
          <p:sp>
            <p:nvSpPr>
              <p:cNvPr id="204" name="TextBox 203">
                <a:extLst>
                  <a:ext uri="{FF2B5EF4-FFF2-40B4-BE49-F238E27FC236}">
                    <a16:creationId xmlns:a16="http://schemas.microsoft.com/office/drawing/2014/main" id="{6D49EC09-A7B4-4ED5-87F6-02C7A62E35DE}"/>
                  </a:ext>
                </a:extLst>
              </p:cNvPr>
              <p:cNvSpPr txBox="1"/>
              <p:nvPr/>
            </p:nvSpPr>
            <p:spPr>
              <a:xfrm>
                <a:off x="46515701" y="12294888"/>
                <a:ext cx="840551"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400 A</a:t>
                </a:r>
                <a:endParaRPr lang="ko-KR" altLang="en-US" sz="2000" baseline="-25000" dirty="0">
                  <a:latin typeface="Arial" panose="020B0604020202020204" pitchFamily="34" charset="0"/>
                  <a:cs typeface="Arial" panose="020B0604020202020204" pitchFamily="34" charset="0"/>
                </a:endParaRPr>
              </a:p>
            </p:txBody>
          </p:sp>
          <p:sp>
            <p:nvSpPr>
              <p:cNvPr id="205" name="TextBox 204">
                <a:extLst>
                  <a:ext uri="{FF2B5EF4-FFF2-40B4-BE49-F238E27FC236}">
                    <a16:creationId xmlns:a16="http://schemas.microsoft.com/office/drawing/2014/main" id="{01B1BABF-1374-4BE9-A1C5-C6D093B95086}"/>
                  </a:ext>
                </a:extLst>
              </p:cNvPr>
              <p:cNvSpPr txBox="1"/>
              <p:nvPr/>
            </p:nvSpPr>
            <p:spPr>
              <a:xfrm>
                <a:off x="46895039" y="8468021"/>
                <a:ext cx="983218"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1300 A</a:t>
                </a:r>
                <a:endParaRPr lang="ko-KR" altLang="en-US" sz="2000" baseline="-25000" dirty="0">
                  <a:latin typeface="Arial" panose="020B0604020202020204" pitchFamily="34" charset="0"/>
                  <a:cs typeface="Arial" panose="020B0604020202020204" pitchFamily="34" charset="0"/>
                </a:endParaRPr>
              </a:p>
            </p:txBody>
          </p:sp>
          <p:sp>
            <p:nvSpPr>
              <p:cNvPr id="207" name="TextBox 206">
                <a:extLst>
                  <a:ext uri="{FF2B5EF4-FFF2-40B4-BE49-F238E27FC236}">
                    <a16:creationId xmlns:a16="http://schemas.microsoft.com/office/drawing/2014/main" id="{53CC78B4-DED4-4B40-B432-C6090D645C98}"/>
                  </a:ext>
                </a:extLst>
              </p:cNvPr>
              <p:cNvSpPr txBox="1"/>
              <p:nvPr/>
            </p:nvSpPr>
            <p:spPr>
              <a:xfrm>
                <a:off x="46901601" y="9288822"/>
                <a:ext cx="964175"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1100 A</a:t>
                </a:r>
                <a:endParaRPr lang="ko-KR" altLang="en-US" sz="2000" baseline="-25000" dirty="0">
                  <a:latin typeface="Arial" panose="020B0604020202020204" pitchFamily="34" charset="0"/>
                  <a:cs typeface="Arial" panose="020B0604020202020204" pitchFamily="34" charset="0"/>
                </a:endParaRPr>
              </a:p>
            </p:txBody>
          </p:sp>
          <p:sp>
            <p:nvSpPr>
              <p:cNvPr id="209" name="TextBox 208">
                <a:extLst>
                  <a:ext uri="{FF2B5EF4-FFF2-40B4-BE49-F238E27FC236}">
                    <a16:creationId xmlns:a16="http://schemas.microsoft.com/office/drawing/2014/main" id="{7E003FCE-C7FE-41D1-A2B9-8D7A5BC8F44A}"/>
                  </a:ext>
                </a:extLst>
              </p:cNvPr>
              <p:cNvSpPr txBox="1"/>
              <p:nvPr/>
            </p:nvSpPr>
            <p:spPr>
              <a:xfrm>
                <a:off x="46917899" y="10097347"/>
                <a:ext cx="840551"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900 A</a:t>
                </a:r>
                <a:endParaRPr lang="ko-KR" altLang="en-US" sz="2000" baseline="-25000" dirty="0">
                  <a:latin typeface="Arial" panose="020B0604020202020204" pitchFamily="34" charset="0"/>
                  <a:cs typeface="Arial" panose="020B0604020202020204" pitchFamily="34" charset="0"/>
                </a:endParaRPr>
              </a:p>
            </p:txBody>
          </p:sp>
          <p:sp>
            <p:nvSpPr>
              <p:cNvPr id="211" name="TextBox 210">
                <a:extLst>
                  <a:ext uri="{FF2B5EF4-FFF2-40B4-BE49-F238E27FC236}">
                    <a16:creationId xmlns:a16="http://schemas.microsoft.com/office/drawing/2014/main" id="{EFCA49D9-ED0D-4FD0-BCA0-F76E802F1C88}"/>
                  </a:ext>
                </a:extLst>
              </p:cNvPr>
              <p:cNvSpPr txBox="1"/>
              <p:nvPr/>
            </p:nvSpPr>
            <p:spPr>
              <a:xfrm>
                <a:off x="46925225" y="10917194"/>
                <a:ext cx="840551"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700 A</a:t>
                </a:r>
                <a:endParaRPr lang="ko-KR" altLang="en-US" sz="2000" baseline="-25000" dirty="0">
                  <a:latin typeface="Arial" panose="020B0604020202020204" pitchFamily="34" charset="0"/>
                  <a:cs typeface="Arial" panose="020B0604020202020204" pitchFamily="34" charset="0"/>
                </a:endParaRPr>
              </a:p>
            </p:txBody>
          </p:sp>
          <p:sp>
            <p:nvSpPr>
              <p:cNvPr id="213" name="TextBox 212">
                <a:extLst>
                  <a:ext uri="{FF2B5EF4-FFF2-40B4-BE49-F238E27FC236}">
                    <a16:creationId xmlns:a16="http://schemas.microsoft.com/office/drawing/2014/main" id="{BDFDEF5B-1979-4D0B-9EF0-C87F8B5B4DBA}"/>
                  </a:ext>
                </a:extLst>
              </p:cNvPr>
              <p:cNvSpPr txBox="1"/>
              <p:nvPr/>
            </p:nvSpPr>
            <p:spPr>
              <a:xfrm>
                <a:off x="46939005" y="11736439"/>
                <a:ext cx="840551" cy="346621"/>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500 A</a:t>
                </a:r>
                <a:endParaRPr lang="ko-KR" altLang="en-US" sz="2000" baseline="-25000" dirty="0">
                  <a:latin typeface="Arial" panose="020B0604020202020204" pitchFamily="34" charset="0"/>
                  <a:cs typeface="Arial" panose="020B0604020202020204" pitchFamily="34" charset="0"/>
                </a:endParaRPr>
              </a:p>
            </p:txBody>
          </p:sp>
        </p:grpSp>
        <p:sp>
          <p:nvSpPr>
            <p:cNvPr id="285" name="곱하기 기호 284">
              <a:extLst>
                <a:ext uri="{FF2B5EF4-FFF2-40B4-BE49-F238E27FC236}">
                  <a16:creationId xmlns:a16="http://schemas.microsoft.com/office/drawing/2014/main" id="{C17FA4AB-4307-4E81-8F33-DCC1875FD5D0}"/>
                </a:ext>
              </a:extLst>
            </p:cNvPr>
            <p:cNvSpPr/>
            <p:nvPr/>
          </p:nvSpPr>
          <p:spPr>
            <a:xfrm>
              <a:off x="36647966" y="10101951"/>
              <a:ext cx="231417" cy="216849"/>
            </a:xfrm>
            <a:prstGeom prst="mathMultiply">
              <a:avLst>
                <a:gd name="adj1" fmla="val 1226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sp>
          <p:nvSpPr>
            <p:cNvPr id="286" name="곱하기 기호 285">
              <a:extLst>
                <a:ext uri="{FF2B5EF4-FFF2-40B4-BE49-F238E27FC236}">
                  <a16:creationId xmlns:a16="http://schemas.microsoft.com/office/drawing/2014/main" id="{35E48289-4642-48A3-B576-C3DD4F43EE3C}"/>
                </a:ext>
              </a:extLst>
            </p:cNvPr>
            <p:cNvSpPr/>
            <p:nvPr/>
          </p:nvSpPr>
          <p:spPr>
            <a:xfrm>
              <a:off x="37613811" y="11892793"/>
              <a:ext cx="231417" cy="216849"/>
            </a:xfrm>
            <a:prstGeom prst="mathMultiply">
              <a:avLst>
                <a:gd name="adj1" fmla="val 1226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latin typeface="Arial" panose="020B0604020202020204" pitchFamily="34" charset="0"/>
                <a:cs typeface="Arial" panose="020B0604020202020204" pitchFamily="34" charset="0"/>
              </a:endParaRPr>
            </a:p>
          </p:txBody>
        </p:sp>
        <p:sp>
          <p:nvSpPr>
            <p:cNvPr id="389" name="TextBox 388">
              <a:extLst>
                <a:ext uri="{FF2B5EF4-FFF2-40B4-BE49-F238E27FC236}">
                  <a16:creationId xmlns:a16="http://schemas.microsoft.com/office/drawing/2014/main" id="{B45BACD9-E71C-4218-AAFC-6706C79115DA}"/>
                </a:ext>
              </a:extLst>
            </p:cNvPr>
            <p:cNvSpPr txBox="1"/>
            <p:nvPr/>
          </p:nvSpPr>
          <p:spPr>
            <a:xfrm>
              <a:off x="34844035" y="8275983"/>
              <a:ext cx="640544" cy="503932"/>
            </a:xfrm>
            <a:prstGeom prst="rect">
              <a:avLst/>
            </a:prstGeom>
            <a:noFill/>
          </p:spPr>
          <p:txBody>
            <a:bodyPr wrap="none" rtlCol="0">
              <a:spAutoFit/>
            </a:bodyPr>
            <a:lstStyle/>
            <a:p>
              <a:r>
                <a:rPr lang="en-US" altLang="ko-KR" sz="3200" dirty="0">
                  <a:latin typeface="Arial" panose="020B0604020202020204" pitchFamily="34" charset="0"/>
                  <a:cs typeface="Arial" panose="020B0604020202020204" pitchFamily="34" charset="0"/>
                </a:rPr>
                <a:t>(c)</a:t>
              </a:r>
              <a:endParaRPr lang="ko-KR" altLang="en-US" sz="3200" baseline="-25000" dirty="0">
                <a:latin typeface="Arial" panose="020B0604020202020204" pitchFamily="34" charset="0"/>
                <a:cs typeface="Arial" panose="020B0604020202020204" pitchFamily="34" charset="0"/>
              </a:endParaRPr>
            </a:p>
          </p:txBody>
        </p:sp>
        <p:grpSp>
          <p:nvGrpSpPr>
            <p:cNvPr id="138" name="그룹 137">
              <a:extLst>
                <a:ext uri="{FF2B5EF4-FFF2-40B4-BE49-F238E27FC236}">
                  <a16:creationId xmlns:a16="http://schemas.microsoft.com/office/drawing/2014/main" id="{E012F2B7-6531-47F5-88FC-9971F467C4D7}"/>
                </a:ext>
              </a:extLst>
            </p:cNvPr>
            <p:cNvGrpSpPr/>
            <p:nvPr/>
          </p:nvGrpSpPr>
          <p:grpSpPr>
            <a:xfrm>
              <a:off x="33249226" y="9532814"/>
              <a:ext cx="914875" cy="4706101"/>
              <a:chOff x="6731201" y="1388745"/>
              <a:chExt cx="914875" cy="4706101"/>
            </a:xfrm>
          </p:grpSpPr>
          <p:pic>
            <p:nvPicPr>
              <p:cNvPr id="139" name="그림 138">
                <a:extLst>
                  <a:ext uri="{FF2B5EF4-FFF2-40B4-BE49-F238E27FC236}">
                    <a16:creationId xmlns:a16="http://schemas.microsoft.com/office/drawing/2014/main" id="{35C2512F-FCFA-4C60-BC1D-74314102DAC7}"/>
                  </a:ext>
                </a:extLst>
              </p:cNvPr>
              <p:cNvPicPr>
                <a:picLocks noChangeAspect="1"/>
              </p:cNvPicPr>
              <p:nvPr/>
            </p:nvPicPr>
            <p:blipFill rotWithShape="1">
              <a:blip r:embed="rId15"/>
              <a:srcRect l="94161" t="8611" r="4646" b="4305"/>
              <a:stretch/>
            </p:blipFill>
            <p:spPr>
              <a:xfrm>
                <a:off x="6832285" y="1765934"/>
                <a:ext cx="295275" cy="3971925"/>
              </a:xfrm>
              <a:prstGeom prst="rect">
                <a:avLst/>
              </a:prstGeom>
            </p:spPr>
          </p:pic>
          <p:sp>
            <p:nvSpPr>
              <p:cNvPr id="140" name="TextBox 139">
                <a:extLst>
                  <a:ext uri="{FF2B5EF4-FFF2-40B4-BE49-F238E27FC236}">
                    <a16:creationId xmlns:a16="http://schemas.microsoft.com/office/drawing/2014/main" id="{DD7DCA49-E8F6-47A5-B3CF-F45746CB320F}"/>
                  </a:ext>
                </a:extLst>
              </p:cNvPr>
              <p:cNvSpPr txBox="1"/>
              <p:nvPr/>
            </p:nvSpPr>
            <p:spPr>
              <a:xfrm>
                <a:off x="6731201" y="1388745"/>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90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42" name="TextBox 141">
                <a:extLst>
                  <a:ext uri="{FF2B5EF4-FFF2-40B4-BE49-F238E27FC236}">
                    <a16:creationId xmlns:a16="http://schemas.microsoft.com/office/drawing/2014/main" id="{D32E48AF-BDEC-4F91-857E-4958182F4E71}"/>
                  </a:ext>
                </a:extLst>
              </p:cNvPr>
              <p:cNvSpPr txBox="1"/>
              <p:nvPr/>
            </p:nvSpPr>
            <p:spPr>
              <a:xfrm>
                <a:off x="6780842" y="5694736"/>
                <a:ext cx="421910"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44" name="TextBox 143">
                <a:extLst>
                  <a:ext uri="{FF2B5EF4-FFF2-40B4-BE49-F238E27FC236}">
                    <a16:creationId xmlns:a16="http://schemas.microsoft.com/office/drawing/2014/main" id="{9A2D97A8-6597-45E9-9A15-2C69A26CA663}"/>
                  </a:ext>
                </a:extLst>
              </p:cNvPr>
              <p:cNvSpPr txBox="1"/>
              <p:nvPr/>
            </p:nvSpPr>
            <p:spPr>
              <a:xfrm>
                <a:off x="7081498" y="2011342"/>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80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A5FE4E70-FE8C-4DE5-B268-AF634C0A27DE}"/>
                  </a:ext>
                </a:extLst>
              </p:cNvPr>
              <p:cNvSpPr txBox="1"/>
              <p:nvPr/>
            </p:nvSpPr>
            <p:spPr>
              <a:xfrm>
                <a:off x="7081498" y="2450703"/>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70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215ED3D0-B8E5-462F-B0E2-4EACF87F2805}"/>
                  </a:ext>
                </a:extLst>
              </p:cNvPr>
              <p:cNvSpPr txBox="1"/>
              <p:nvPr/>
            </p:nvSpPr>
            <p:spPr>
              <a:xfrm>
                <a:off x="7081498" y="2894812"/>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60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48" name="TextBox 147">
                <a:extLst>
                  <a:ext uri="{FF2B5EF4-FFF2-40B4-BE49-F238E27FC236}">
                    <a16:creationId xmlns:a16="http://schemas.microsoft.com/office/drawing/2014/main" id="{BBFEB1BD-23BD-407F-AE7F-3F8DE264F814}"/>
                  </a:ext>
                </a:extLst>
              </p:cNvPr>
              <p:cNvSpPr txBox="1"/>
              <p:nvPr/>
            </p:nvSpPr>
            <p:spPr>
              <a:xfrm>
                <a:off x="7081498" y="3333692"/>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50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50" name="TextBox 149">
                <a:extLst>
                  <a:ext uri="{FF2B5EF4-FFF2-40B4-BE49-F238E27FC236}">
                    <a16:creationId xmlns:a16="http://schemas.microsoft.com/office/drawing/2014/main" id="{E5E3E66F-C691-41AA-8211-37F2A750AAED}"/>
                  </a:ext>
                </a:extLst>
              </p:cNvPr>
              <p:cNvSpPr txBox="1"/>
              <p:nvPr/>
            </p:nvSpPr>
            <p:spPr>
              <a:xfrm>
                <a:off x="7081498" y="3773519"/>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40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52" name="TextBox 151">
                <a:extLst>
                  <a:ext uri="{FF2B5EF4-FFF2-40B4-BE49-F238E27FC236}">
                    <a16:creationId xmlns:a16="http://schemas.microsoft.com/office/drawing/2014/main" id="{8F51B667-AC97-46D8-AD43-942D240E9338}"/>
                  </a:ext>
                </a:extLst>
              </p:cNvPr>
              <p:cNvSpPr txBox="1"/>
              <p:nvPr/>
            </p:nvSpPr>
            <p:spPr>
              <a:xfrm>
                <a:off x="7081498" y="4213157"/>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30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53" name="TextBox 152">
                <a:extLst>
                  <a:ext uri="{FF2B5EF4-FFF2-40B4-BE49-F238E27FC236}">
                    <a16:creationId xmlns:a16="http://schemas.microsoft.com/office/drawing/2014/main" id="{F553D036-9A07-4579-8B67-F36815E1DAD2}"/>
                  </a:ext>
                </a:extLst>
              </p:cNvPr>
              <p:cNvSpPr txBox="1"/>
              <p:nvPr/>
            </p:nvSpPr>
            <p:spPr>
              <a:xfrm>
                <a:off x="7081498" y="4655329"/>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20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sp>
            <p:nvSpPr>
              <p:cNvPr id="157" name="TextBox 156">
                <a:extLst>
                  <a:ext uri="{FF2B5EF4-FFF2-40B4-BE49-F238E27FC236}">
                    <a16:creationId xmlns:a16="http://schemas.microsoft.com/office/drawing/2014/main" id="{AB61C724-D0A3-4E4F-A7CD-6271156225A1}"/>
                  </a:ext>
                </a:extLst>
              </p:cNvPr>
              <p:cNvSpPr txBox="1"/>
              <p:nvPr/>
            </p:nvSpPr>
            <p:spPr>
              <a:xfrm>
                <a:off x="7081498" y="5095743"/>
                <a:ext cx="564578" cy="400110"/>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10</a:t>
                </a:r>
                <a:r>
                  <a:rPr lang="en-US" altLang="ko-KR" sz="2000" baseline="30000" dirty="0">
                    <a:latin typeface="Arial" panose="020B0604020202020204" pitchFamily="34" charset="0"/>
                    <a:cs typeface="Arial" panose="020B0604020202020204" pitchFamily="34" charset="0"/>
                  </a:rPr>
                  <a:t>o</a:t>
                </a:r>
                <a:endParaRPr lang="ko-KR" altLang="en-US" sz="2000" baseline="30000" dirty="0">
                  <a:latin typeface="Arial" panose="020B0604020202020204" pitchFamily="34" charset="0"/>
                  <a:cs typeface="Arial" panose="020B0604020202020204" pitchFamily="34" charset="0"/>
                </a:endParaRPr>
              </a:p>
            </p:txBody>
          </p:sp>
        </p:grpSp>
        <p:grpSp>
          <p:nvGrpSpPr>
            <p:cNvPr id="163" name="그룹 162">
              <a:extLst>
                <a:ext uri="{FF2B5EF4-FFF2-40B4-BE49-F238E27FC236}">
                  <a16:creationId xmlns:a16="http://schemas.microsoft.com/office/drawing/2014/main" id="{32F88731-867D-48C3-AE89-0761AE15BD04}"/>
                </a:ext>
              </a:extLst>
            </p:cNvPr>
            <p:cNvGrpSpPr/>
            <p:nvPr/>
          </p:nvGrpSpPr>
          <p:grpSpPr>
            <a:xfrm>
              <a:off x="28312397" y="9457736"/>
              <a:ext cx="1003874" cy="4676564"/>
              <a:chOff x="12337029" y="939850"/>
              <a:chExt cx="575387" cy="4644555"/>
            </a:xfrm>
          </p:grpSpPr>
          <p:pic>
            <p:nvPicPr>
              <p:cNvPr id="173" name="그림 172">
                <a:extLst>
                  <a:ext uri="{FF2B5EF4-FFF2-40B4-BE49-F238E27FC236}">
                    <a16:creationId xmlns:a16="http://schemas.microsoft.com/office/drawing/2014/main" id="{589F218F-50A0-4643-A5B9-1D6394BB9BD5}"/>
                  </a:ext>
                </a:extLst>
              </p:cNvPr>
              <p:cNvPicPr>
                <a:picLocks noChangeAspect="1"/>
              </p:cNvPicPr>
              <p:nvPr/>
            </p:nvPicPr>
            <p:blipFill rotWithShape="1">
              <a:blip r:embed="rId17"/>
              <a:srcRect l="88261" t="9778" r="10021" b="6666"/>
              <a:stretch/>
            </p:blipFill>
            <p:spPr>
              <a:xfrm>
                <a:off x="12387012" y="1294985"/>
                <a:ext cx="171497" cy="3977640"/>
              </a:xfrm>
              <a:prstGeom prst="rect">
                <a:avLst/>
              </a:prstGeom>
            </p:spPr>
          </p:pic>
          <p:sp>
            <p:nvSpPr>
              <p:cNvPr id="175" name="TextBox 174">
                <a:extLst>
                  <a:ext uri="{FF2B5EF4-FFF2-40B4-BE49-F238E27FC236}">
                    <a16:creationId xmlns:a16="http://schemas.microsoft.com/office/drawing/2014/main" id="{D3372314-E1E3-4C6E-83D7-9D70102E700E}"/>
                  </a:ext>
                </a:extLst>
              </p:cNvPr>
              <p:cNvSpPr txBox="1"/>
              <p:nvPr/>
            </p:nvSpPr>
            <p:spPr>
              <a:xfrm>
                <a:off x="12337029" y="939850"/>
                <a:ext cx="519409"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20.3 T</a:t>
                </a:r>
                <a:endParaRPr lang="ko-KR" altLang="en-US" sz="2000" baseline="30000" dirty="0">
                  <a:latin typeface="Arial" panose="020B0604020202020204" pitchFamily="34" charset="0"/>
                  <a:cs typeface="Arial" panose="020B0604020202020204" pitchFamily="34" charset="0"/>
                </a:endParaRPr>
              </a:p>
            </p:txBody>
          </p:sp>
          <p:sp>
            <p:nvSpPr>
              <p:cNvPr id="176" name="TextBox 175">
                <a:extLst>
                  <a:ext uri="{FF2B5EF4-FFF2-40B4-BE49-F238E27FC236}">
                    <a16:creationId xmlns:a16="http://schemas.microsoft.com/office/drawing/2014/main" id="{981E716A-DA7E-486F-8A3E-C82F519842BB}"/>
                  </a:ext>
                </a:extLst>
              </p:cNvPr>
              <p:cNvSpPr txBox="1"/>
              <p:nvPr/>
            </p:nvSpPr>
            <p:spPr>
              <a:xfrm>
                <a:off x="12515206" y="1547250"/>
                <a:ext cx="397210"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18 T</a:t>
                </a:r>
                <a:endParaRPr lang="ko-KR" altLang="en-US" sz="2000" baseline="30000" dirty="0">
                  <a:latin typeface="Arial" panose="020B0604020202020204" pitchFamily="34" charset="0"/>
                  <a:cs typeface="Arial" panose="020B0604020202020204" pitchFamily="34" charset="0"/>
                </a:endParaRPr>
              </a:p>
            </p:txBody>
          </p:sp>
          <p:sp>
            <p:nvSpPr>
              <p:cNvPr id="178" name="TextBox 177">
                <a:extLst>
                  <a:ext uri="{FF2B5EF4-FFF2-40B4-BE49-F238E27FC236}">
                    <a16:creationId xmlns:a16="http://schemas.microsoft.com/office/drawing/2014/main" id="{5C41016E-6302-4248-B3E2-1CF4D0920A2E}"/>
                  </a:ext>
                </a:extLst>
              </p:cNvPr>
              <p:cNvSpPr txBox="1"/>
              <p:nvPr/>
            </p:nvSpPr>
            <p:spPr>
              <a:xfrm>
                <a:off x="12515206" y="2329479"/>
                <a:ext cx="397210"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14 T</a:t>
                </a:r>
                <a:endParaRPr lang="ko-KR" altLang="en-US" sz="2000" baseline="30000" dirty="0">
                  <a:latin typeface="Arial" panose="020B0604020202020204" pitchFamily="34" charset="0"/>
                  <a:cs typeface="Arial" panose="020B0604020202020204" pitchFamily="34" charset="0"/>
                </a:endParaRPr>
              </a:p>
            </p:txBody>
          </p:sp>
          <p:sp>
            <p:nvSpPr>
              <p:cNvPr id="188" name="TextBox 187">
                <a:extLst>
                  <a:ext uri="{FF2B5EF4-FFF2-40B4-BE49-F238E27FC236}">
                    <a16:creationId xmlns:a16="http://schemas.microsoft.com/office/drawing/2014/main" id="{D2582036-639C-4FD2-B713-1418E12FC5AC}"/>
                  </a:ext>
                </a:extLst>
              </p:cNvPr>
              <p:cNvSpPr txBox="1"/>
              <p:nvPr/>
            </p:nvSpPr>
            <p:spPr>
              <a:xfrm>
                <a:off x="12515206" y="3117283"/>
                <a:ext cx="397210"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10 T</a:t>
                </a:r>
                <a:endParaRPr lang="ko-KR" altLang="en-US" sz="2000" baseline="30000" dirty="0">
                  <a:latin typeface="Arial" panose="020B0604020202020204" pitchFamily="34" charset="0"/>
                  <a:cs typeface="Arial" panose="020B0604020202020204" pitchFamily="34" charset="0"/>
                </a:endParaRPr>
              </a:p>
            </p:txBody>
          </p:sp>
          <p:sp>
            <p:nvSpPr>
              <p:cNvPr id="189" name="TextBox 188">
                <a:extLst>
                  <a:ext uri="{FF2B5EF4-FFF2-40B4-BE49-F238E27FC236}">
                    <a16:creationId xmlns:a16="http://schemas.microsoft.com/office/drawing/2014/main" id="{F53011C4-5019-4C93-92C4-ECC73156FC17}"/>
                  </a:ext>
                </a:extLst>
              </p:cNvPr>
              <p:cNvSpPr txBox="1"/>
              <p:nvPr/>
            </p:nvSpPr>
            <p:spPr>
              <a:xfrm>
                <a:off x="12515206" y="3898908"/>
                <a:ext cx="315438"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6 T</a:t>
                </a:r>
                <a:endParaRPr lang="ko-KR" altLang="en-US" sz="2000" baseline="30000" dirty="0">
                  <a:latin typeface="Arial" panose="020B0604020202020204" pitchFamily="34" charset="0"/>
                  <a:cs typeface="Arial" panose="020B0604020202020204" pitchFamily="34" charset="0"/>
                </a:endParaRPr>
              </a:p>
            </p:txBody>
          </p:sp>
          <p:sp>
            <p:nvSpPr>
              <p:cNvPr id="191" name="TextBox 190">
                <a:extLst>
                  <a:ext uri="{FF2B5EF4-FFF2-40B4-BE49-F238E27FC236}">
                    <a16:creationId xmlns:a16="http://schemas.microsoft.com/office/drawing/2014/main" id="{DDBF7392-A346-40CD-B7F6-11AA57C7F63C}"/>
                  </a:ext>
                </a:extLst>
              </p:cNvPr>
              <p:cNvSpPr txBox="1"/>
              <p:nvPr/>
            </p:nvSpPr>
            <p:spPr>
              <a:xfrm>
                <a:off x="12515206" y="4670694"/>
                <a:ext cx="315438"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2 T</a:t>
                </a:r>
                <a:endParaRPr lang="ko-KR" altLang="en-US" sz="2000" baseline="30000" dirty="0">
                  <a:latin typeface="Arial" panose="020B0604020202020204" pitchFamily="34" charset="0"/>
                  <a:cs typeface="Arial" panose="020B0604020202020204" pitchFamily="34" charset="0"/>
                </a:endParaRPr>
              </a:p>
            </p:txBody>
          </p:sp>
          <p:sp>
            <p:nvSpPr>
              <p:cNvPr id="192" name="TextBox 191">
                <a:extLst>
                  <a:ext uri="{FF2B5EF4-FFF2-40B4-BE49-F238E27FC236}">
                    <a16:creationId xmlns:a16="http://schemas.microsoft.com/office/drawing/2014/main" id="{F6CF8F0D-7196-4CB6-88F5-E3C92C7E11F9}"/>
                  </a:ext>
                </a:extLst>
              </p:cNvPr>
              <p:cNvSpPr txBox="1"/>
              <p:nvPr/>
            </p:nvSpPr>
            <p:spPr>
              <a:xfrm>
                <a:off x="12375245" y="5243721"/>
                <a:ext cx="315438" cy="340684"/>
              </a:xfrm>
              <a:prstGeom prst="rect">
                <a:avLst/>
              </a:prstGeom>
              <a:noFill/>
            </p:spPr>
            <p:txBody>
              <a:bodyPr wrap="none" rtlCol="0">
                <a:spAutoFit/>
              </a:bodyPr>
              <a:lstStyle/>
              <a:p>
                <a:r>
                  <a:rPr lang="en-US" altLang="ko-KR" sz="2000" dirty="0">
                    <a:latin typeface="Arial" panose="020B0604020202020204" pitchFamily="34" charset="0"/>
                    <a:cs typeface="Arial" panose="020B0604020202020204" pitchFamily="34" charset="0"/>
                  </a:rPr>
                  <a:t>0 T</a:t>
                </a:r>
                <a:endParaRPr lang="ko-KR" altLang="en-US" sz="2000" baseline="30000" dirty="0">
                  <a:latin typeface="Arial" panose="020B0604020202020204" pitchFamily="34" charset="0"/>
                  <a:cs typeface="Arial" panose="020B0604020202020204" pitchFamily="34" charset="0"/>
                </a:endParaRPr>
              </a:p>
            </p:txBody>
          </p:sp>
        </p:grpSp>
      </p:grpSp>
      <p:sp>
        <p:nvSpPr>
          <p:cNvPr id="208" name="Rectangle 415">
            <a:extLst>
              <a:ext uri="{FF2B5EF4-FFF2-40B4-BE49-F238E27FC236}">
                <a16:creationId xmlns:a16="http://schemas.microsoft.com/office/drawing/2014/main" id="{AEF482B6-AF9E-493C-8ED2-646AD32DC7E5}"/>
              </a:ext>
            </a:extLst>
          </p:cNvPr>
          <p:cNvSpPr/>
          <p:nvPr/>
        </p:nvSpPr>
        <p:spPr>
          <a:xfrm>
            <a:off x="15259709" y="17734573"/>
            <a:ext cx="24383956" cy="1338828"/>
          </a:xfrm>
          <a:prstGeom prst="rect">
            <a:avLst/>
          </a:prstGeom>
        </p:spPr>
        <p:txBody>
          <a:bodyPr wrap="square">
            <a:spAutoFit/>
          </a:bodyPr>
          <a:lstStyle/>
          <a:p>
            <a:pPr marL="174625" indent="-174625" algn="just">
              <a:lnSpc>
                <a:spcPct val="90000"/>
              </a:lnSpc>
              <a:buFont typeface="Wingdings" panose="05000000000000000000" pitchFamily="2" charset="2"/>
              <a:buChar char="§"/>
            </a:pPr>
            <a:r>
              <a:rPr lang="en-US" altLang="ko-KR" sz="3000" dirty="0">
                <a:solidFill>
                  <a:srgbClr val="000000"/>
                </a:solidFill>
                <a:cs typeface="Times New Roman" panose="02020603050405020304" pitchFamily="18" charset="0"/>
              </a:rPr>
              <a:t> A lumped circuit model was used for charging and quench behavior analysis of the NI20T.</a:t>
            </a:r>
            <a:endParaRPr lang="en-US" altLang="ko-KR" sz="3000" dirty="0"/>
          </a:p>
          <a:p>
            <a:pPr marL="174625" indent="-174625" algn="just">
              <a:lnSpc>
                <a:spcPct val="90000"/>
              </a:lnSpc>
              <a:buFont typeface="Wingdings" panose="05000000000000000000" pitchFamily="2" charset="2"/>
              <a:buChar char="§"/>
            </a:pPr>
            <a:r>
              <a:rPr lang="en-US" altLang="ko-KR" sz="3000" dirty="0">
                <a:solidFill>
                  <a:srgbClr val="000000"/>
                </a:solidFill>
                <a:cs typeface="Times New Roman" panose="02020603050405020304" pitchFamily="18" charset="0"/>
              </a:rPr>
              <a:t> </a:t>
            </a:r>
            <a:r>
              <a:rPr lang="en-US" altLang="ko-KR" sz="3000" dirty="0">
                <a:solidFill>
                  <a:srgbClr val="000000"/>
                </a:solidFill>
              </a:rPr>
              <a:t>The calculated </a:t>
            </a:r>
            <a:r>
              <a:rPr lang="en-US" altLang="ko-KR" sz="3000" i="1" dirty="0" err="1">
                <a:solidFill>
                  <a:srgbClr val="000000"/>
                </a:solidFill>
              </a:rPr>
              <a:t>τ</a:t>
            </a:r>
            <a:r>
              <a:rPr lang="en-US" altLang="ko-KR" sz="3000" i="1" baseline="-25000" dirty="0" err="1">
                <a:solidFill>
                  <a:srgbClr val="000000"/>
                </a:solidFill>
              </a:rPr>
              <a:t>c</a:t>
            </a:r>
            <a:r>
              <a:rPr lang="en-US" altLang="ko-KR" sz="3000" dirty="0">
                <a:solidFill>
                  <a:srgbClr val="000000"/>
                </a:solidFill>
              </a:rPr>
              <a:t> was 39.6 seconds for NI20T. With a constant ramping rate of </a:t>
            </a:r>
            <a:r>
              <a:rPr lang="en-US" altLang="ko-KR" sz="3000" i="1" dirty="0" err="1">
                <a:solidFill>
                  <a:srgbClr val="000000"/>
                </a:solidFill>
              </a:rPr>
              <a:t>dI</a:t>
            </a:r>
            <a:r>
              <a:rPr lang="en-US" altLang="ko-KR" sz="3000" i="1" baseline="-25000" dirty="0" err="1">
                <a:solidFill>
                  <a:srgbClr val="000000"/>
                </a:solidFill>
              </a:rPr>
              <a:t>ps</a:t>
            </a:r>
            <a:r>
              <a:rPr lang="en-US" altLang="ko-KR" sz="3000" dirty="0">
                <a:solidFill>
                  <a:srgbClr val="000000"/>
                </a:solidFill>
              </a:rPr>
              <a:t>/</a:t>
            </a:r>
            <a:r>
              <a:rPr lang="en-US" altLang="ko-KR" sz="3000" i="1" dirty="0">
                <a:solidFill>
                  <a:srgbClr val="000000"/>
                </a:solidFill>
              </a:rPr>
              <a:t>dt </a:t>
            </a:r>
            <a:r>
              <a:rPr lang="en-US" altLang="ko-KR" sz="3000" dirty="0">
                <a:solidFill>
                  <a:srgbClr val="000000"/>
                </a:solidFill>
              </a:rPr>
              <a:t>= 0.2 A/sec, the time to reach the target magnetic field after the power supply current reached 316 A is calculated to be </a:t>
            </a:r>
            <a:r>
              <a:rPr lang="en-US" altLang="ko-KR" sz="3000" dirty="0">
                <a:solidFill>
                  <a:srgbClr val="000000"/>
                </a:solidFill>
                <a:cs typeface="Times New Roman" panose="02020603050405020304" pitchFamily="18" charset="0"/>
              </a:rPr>
              <a:t>≈</a:t>
            </a:r>
            <a:r>
              <a:rPr lang="en-US" altLang="ko-KR" sz="3000" dirty="0">
                <a:solidFill>
                  <a:srgbClr val="000000"/>
                </a:solidFill>
              </a:rPr>
              <a:t>3.3 minutes for NI20T</a:t>
            </a:r>
            <a:r>
              <a:rPr lang="en-US" altLang="ko-KR" sz="3000" dirty="0">
                <a:solidFill>
                  <a:srgbClr val="000000"/>
                </a:solidFill>
                <a:cs typeface="Times New Roman" panose="02020603050405020304" pitchFamily="18" charset="0"/>
              </a:rPr>
              <a:t>. </a:t>
            </a:r>
          </a:p>
        </p:txBody>
      </p:sp>
      <p:sp>
        <p:nvSpPr>
          <p:cNvPr id="214" name="Rectangle 415">
            <a:extLst>
              <a:ext uri="{FF2B5EF4-FFF2-40B4-BE49-F238E27FC236}">
                <a16:creationId xmlns:a16="http://schemas.microsoft.com/office/drawing/2014/main" id="{645B2465-2242-41A4-894F-9988D6F9D150}"/>
              </a:ext>
            </a:extLst>
          </p:cNvPr>
          <p:cNvSpPr/>
          <p:nvPr/>
        </p:nvSpPr>
        <p:spPr>
          <a:xfrm>
            <a:off x="26221642" y="20951304"/>
            <a:ext cx="11608600" cy="1338828"/>
          </a:xfrm>
          <a:prstGeom prst="rect">
            <a:avLst/>
          </a:prstGeom>
        </p:spPr>
        <p:txBody>
          <a:bodyPr wrap="square">
            <a:spAutoFit/>
          </a:bodyPr>
          <a:lstStyle/>
          <a:p>
            <a:pPr marL="174625" indent="-174625" algn="just">
              <a:lnSpc>
                <a:spcPct val="90000"/>
              </a:lnSpc>
              <a:buFont typeface="Wingdings" panose="05000000000000000000" pitchFamily="2" charset="2"/>
              <a:buChar char="§"/>
            </a:pPr>
            <a:r>
              <a:rPr lang="en-US" altLang="ko-KR" sz="3000" dirty="0"/>
              <a:t>The quench propagates to all pancake coils in about 0.32 s</a:t>
            </a:r>
          </a:p>
          <a:p>
            <a:pPr marL="174625" indent="-174625" algn="just">
              <a:lnSpc>
                <a:spcPct val="90000"/>
              </a:lnSpc>
              <a:buFont typeface="Wingdings" panose="05000000000000000000" pitchFamily="2" charset="2"/>
              <a:buChar char="§"/>
            </a:pPr>
            <a:r>
              <a:rPr lang="en-US" altLang="ko-KR" sz="3000" dirty="0"/>
              <a:t>During the quench propagation, some DP coils experience overcurrent (Fig. 6). The peak current is calculated to be 830 A in DP18 at t = 0.28 s. </a:t>
            </a:r>
          </a:p>
        </p:txBody>
      </p:sp>
      <p:sp>
        <p:nvSpPr>
          <p:cNvPr id="215" name="Rectangle 415">
            <a:extLst>
              <a:ext uri="{FF2B5EF4-FFF2-40B4-BE49-F238E27FC236}">
                <a16:creationId xmlns:a16="http://schemas.microsoft.com/office/drawing/2014/main" id="{B119B63D-3931-4037-AA20-56B35BCC815D}"/>
              </a:ext>
            </a:extLst>
          </p:cNvPr>
          <p:cNvSpPr/>
          <p:nvPr/>
        </p:nvSpPr>
        <p:spPr>
          <a:xfrm>
            <a:off x="38876748" y="20951304"/>
            <a:ext cx="11179278" cy="1754326"/>
          </a:xfrm>
          <a:prstGeom prst="rect">
            <a:avLst/>
          </a:prstGeom>
        </p:spPr>
        <p:txBody>
          <a:bodyPr wrap="square">
            <a:spAutoFit/>
          </a:bodyPr>
          <a:lstStyle/>
          <a:p>
            <a:pPr marL="174625" indent="-174625" algn="just">
              <a:lnSpc>
                <a:spcPct val="90000"/>
              </a:lnSpc>
              <a:buFont typeface="Wingdings" panose="05000000000000000000" pitchFamily="2" charset="2"/>
              <a:buChar char="§"/>
            </a:pPr>
            <a:r>
              <a:rPr lang="en-US" altLang="ko-KR" sz="3000" dirty="0"/>
              <a:t>After NI20T is completely discharged, the highest and lowest final temperatures of DP coils of NI20T are calculated to be 117 K (DP coil-16) and 88 K (DP coil-5), respectively. </a:t>
            </a:r>
          </a:p>
          <a:p>
            <a:pPr marL="174625" indent="-174625" algn="just">
              <a:lnSpc>
                <a:spcPct val="90000"/>
              </a:lnSpc>
              <a:buFont typeface="Wingdings" panose="05000000000000000000" pitchFamily="2" charset="2"/>
              <a:buChar char="§"/>
            </a:pPr>
            <a:r>
              <a:rPr lang="en-US" altLang="ko-KR" sz="3000" dirty="0"/>
              <a:t>larger amount of energy is dissipated in the end DP coils.</a:t>
            </a:r>
          </a:p>
        </p:txBody>
      </p:sp>
      <p:sp>
        <p:nvSpPr>
          <p:cNvPr id="216" name="TextBox 127">
            <a:extLst>
              <a:ext uri="{FF2B5EF4-FFF2-40B4-BE49-F238E27FC236}">
                <a16:creationId xmlns:a16="http://schemas.microsoft.com/office/drawing/2014/main" id="{22660034-4926-45D3-824B-09BCBB46355A}"/>
              </a:ext>
            </a:extLst>
          </p:cNvPr>
          <p:cNvSpPr txBox="1"/>
          <p:nvPr/>
        </p:nvSpPr>
        <p:spPr>
          <a:xfrm>
            <a:off x="39723595" y="30455622"/>
            <a:ext cx="12369002" cy="582883"/>
          </a:xfrm>
          <a:prstGeom prst="rect">
            <a:avLst/>
          </a:prstGeom>
          <a:noFill/>
        </p:spPr>
        <p:txBody>
          <a:bodyPr wrap="square" lIns="89565" tIns="44783" rIns="89565" bIns="44783" rtlCol="0">
            <a:spAutoFit/>
          </a:bodyPr>
          <a:lstStyle>
            <a:defPPr>
              <a:defRPr lang="en-US"/>
            </a:defPPr>
            <a:lvl1pPr marL="0" algn="l" defTabSz="2507817" rtl="0" eaLnBrk="1" latinLnBrk="0" hangingPunct="1">
              <a:defRPr sz="9900" kern="1200">
                <a:solidFill>
                  <a:schemeClr val="tx1"/>
                </a:solidFill>
                <a:latin typeface="+mn-lt"/>
                <a:ea typeface="+mn-ea"/>
                <a:cs typeface="+mn-cs"/>
              </a:defRPr>
            </a:lvl1pPr>
            <a:lvl2pPr marL="2507817" algn="l" defTabSz="2507817" rtl="0" eaLnBrk="1" latinLnBrk="0" hangingPunct="1">
              <a:defRPr sz="9900" kern="1200">
                <a:solidFill>
                  <a:schemeClr val="tx1"/>
                </a:solidFill>
                <a:latin typeface="+mn-lt"/>
                <a:ea typeface="+mn-ea"/>
                <a:cs typeface="+mn-cs"/>
              </a:defRPr>
            </a:lvl2pPr>
            <a:lvl3pPr marL="5015636" algn="l" defTabSz="2507817" rtl="0" eaLnBrk="1" latinLnBrk="0" hangingPunct="1">
              <a:defRPr sz="9900" kern="1200">
                <a:solidFill>
                  <a:schemeClr val="tx1"/>
                </a:solidFill>
                <a:latin typeface="+mn-lt"/>
                <a:ea typeface="+mn-ea"/>
                <a:cs typeface="+mn-cs"/>
              </a:defRPr>
            </a:lvl3pPr>
            <a:lvl4pPr marL="7523454" algn="l" defTabSz="2507817" rtl="0" eaLnBrk="1" latinLnBrk="0" hangingPunct="1">
              <a:defRPr sz="9900" kern="1200">
                <a:solidFill>
                  <a:schemeClr val="tx1"/>
                </a:solidFill>
                <a:latin typeface="+mn-lt"/>
                <a:ea typeface="+mn-ea"/>
                <a:cs typeface="+mn-cs"/>
              </a:defRPr>
            </a:lvl4pPr>
            <a:lvl5pPr marL="10031271" algn="l" defTabSz="2507817" rtl="0" eaLnBrk="1" latinLnBrk="0" hangingPunct="1">
              <a:defRPr sz="9900" kern="1200">
                <a:solidFill>
                  <a:schemeClr val="tx1"/>
                </a:solidFill>
                <a:latin typeface="+mn-lt"/>
                <a:ea typeface="+mn-ea"/>
                <a:cs typeface="+mn-cs"/>
              </a:defRPr>
            </a:lvl5pPr>
            <a:lvl6pPr marL="12539088" algn="l" defTabSz="2507817" rtl="0" eaLnBrk="1" latinLnBrk="0" hangingPunct="1">
              <a:defRPr sz="9900" kern="1200">
                <a:solidFill>
                  <a:schemeClr val="tx1"/>
                </a:solidFill>
                <a:latin typeface="+mn-lt"/>
                <a:ea typeface="+mn-ea"/>
                <a:cs typeface="+mn-cs"/>
              </a:defRPr>
            </a:lvl6pPr>
            <a:lvl7pPr marL="15046907" algn="l" defTabSz="2507817" rtl="0" eaLnBrk="1" latinLnBrk="0" hangingPunct="1">
              <a:defRPr sz="9900" kern="1200">
                <a:solidFill>
                  <a:schemeClr val="tx1"/>
                </a:solidFill>
                <a:latin typeface="+mn-lt"/>
                <a:ea typeface="+mn-ea"/>
                <a:cs typeface="+mn-cs"/>
              </a:defRPr>
            </a:lvl7pPr>
            <a:lvl8pPr marL="17554725" algn="l" defTabSz="2507817" rtl="0" eaLnBrk="1" latinLnBrk="0" hangingPunct="1">
              <a:defRPr sz="9900" kern="1200">
                <a:solidFill>
                  <a:schemeClr val="tx1"/>
                </a:solidFill>
                <a:latin typeface="+mn-lt"/>
                <a:ea typeface="+mn-ea"/>
                <a:cs typeface="+mn-cs"/>
              </a:defRPr>
            </a:lvl8pPr>
            <a:lvl9pPr marL="20062542" algn="l" defTabSz="2507817" rtl="0" eaLnBrk="1" latinLnBrk="0" hangingPunct="1">
              <a:defRPr sz="9900" kern="1200">
                <a:solidFill>
                  <a:schemeClr val="tx1"/>
                </a:solidFill>
                <a:latin typeface="+mn-lt"/>
                <a:ea typeface="+mn-ea"/>
                <a:cs typeface="+mn-cs"/>
              </a:defRPr>
            </a:lvl9pPr>
          </a:lstStyle>
          <a:p>
            <a:r>
              <a:rPr lang="en-US" sz="3200" dirty="0">
                <a:solidFill>
                  <a:schemeClr val="bg1"/>
                </a:solidFill>
              </a:rPr>
              <a:t>CONTACT INFORMATION: Kwangmin.kim</a:t>
            </a:r>
            <a:r>
              <a:rPr lang="en-US" altLang="ko-KR" sz="3200" dirty="0">
                <a:solidFill>
                  <a:schemeClr val="bg1"/>
                </a:solidFill>
              </a:rPr>
              <a:t>@asc.magnet.fsu.edu</a:t>
            </a:r>
            <a:r>
              <a:rPr lang="en-US" sz="3200" dirty="0">
                <a:solidFill>
                  <a:schemeClr val="bg1"/>
                </a:solidFill>
              </a:rPr>
              <a:t>  </a:t>
            </a:r>
            <a:endParaRPr lang="en-US" sz="3200" dirty="0">
              <a:solidFill>
                <a:schemeClr val="bg1"/>
              </a:solidFill>
              <a:latin typeface="Open Sans"/>
              <a:cs typeface="Open Sans"/>
            </a:endParaRPr>
          </a:p>
        </p:txBody>
      </p:sp>
      <p:pic>
        <p:nvPicPr>
          <p:cNvPr id="17" name="그림 16">
            <a:extLst>
              <a:ext uri="{FF2B5EF4-FFF2-40B4-BE49-F238E27FC236}">
                <a16:creationId xmlns:a16="http://schemas.microsoft.com/office/drawing/2014/main" id="{F24B78CA-C9A2-435E-A864-8ACBEE2F24D9}"/>
              </a:ext>
            </a:extLst>
          </p:cNvPr>
          <p:cNvPicPr>
            <a:picLocks noChangeAspect="1"/>
          </p:cNvPicPr>
          <p:nvPr/>
        </p:nvPicPr>
        <p:blipFill>
          <a:blip r:embed="rId18"/>
          <a:stretch>
            <a:fillRect/>
          </a:stretch>
        </p:blipFill>
        <p:spPr>
          <a:xfrm>
            <a:off x="15578326" y="7031718"/>
            <a:ext cx="8487681" cy="7960632"/>
          </a:xfrm>
          <a:prstGeom prst="rect">
            <a:avLst/>
          </a:prstGeom>
        </p:spPr>
      </p:pic>
    </p:spTree>
    <p:extLst>
      <p:ext uri="{BB962C8B-B14F-4D97-AF65-F5344CB8AC3E}">
        <p14:creationId xmlns:p14="http://schemas.microsoft.com/office/powerpoint/2010/main" val="68578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18151</TotalTime>
  <Words>1177</Words>
  <Application>Microsoft Office PowerPoint</Application>
  <PresentationFormat>사용자 지정</PresentationFormat>
  <Paragraphs>176</Paragraphs>
  <Slides>1</Slides>
  <Notes>1</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vt:i4>
      </vt:variant>
    </vt:vector>
  </HeadingPairs>
  <TitlesOfParts>
    <vt:vector size="6" baseType="lpstr">
      <vt:lpstr>Open Sans</vt:lpstr>
      <vt:lpstr>Arial</vt:lpstr>
      <vt:lpstr>Calibri</vt:lpstr>
      <vt:lpstr>Wingdings</vt:lpstr>
      <vt:lpstr>Office Theme</vt:lpstr>
      <vt:lpstr>PowerPoint 프레젠테이션</vt:lpstr>
    </vt:vector>
  </TitlesOfParts>
  <Company>MagLab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Tak</dc:creator>
  <cp:lastModifiedBy>Kwangmin Kim</cp:lastModifiedBy>
  <cp:revision>513</cp:revision>
  <cp:lastPrinted>2016-08-23T12:33:20Z</cp:lastPrinted>
  <dcterms:created xsi:type="dcterms:W3CDTF">2016-05-24T15:46:58Z</dcterms:created>
  <dcterms:modified xsi:type="dcterms:W3CDTF">2019-09-20T14:24:31Z</dcterms:modified>
</cp:coreProperties>
</file>