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sldIdLst>
    <p:sldId id="259" r:id="rId2"/>
    <p:sldId id="260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82BCB-9D1F-4F6A-A514-4593D3570A6E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5D5C5-EE7C-4D0D-9BF1-DA5351E7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20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 smtClean="0"/>
              <a:t>LS2 vacuum activities within the LHC experimental areas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ATLAS – opening </a:t>
            </a:r>
            <a:r>
              <a:rPr lang="en-GB" sz="3600" dirty="0" smtClean="0"/>
              <a:t>phase overview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572540" cy="419653"/>
          </a:xfrm>
        </p:spPr>
        <p:txBody>
          <a:bodyPr anchor="ctr">
            <a:normAutofit/>
          </a:bodyPr>
          <a:lstStyle/>
          <a:p>
            <a:r>
              <a:rPr lang="en-GB" dirty="0" smtClean="0"/>
              <a:t>Josef Sestak - on behalf of TE-VSC-BVO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57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817504"/>
            <a:ext cx="90117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Reference documents:</a:t>
            </a:r>
          </a:p>
          <a:p>
            <a:r>
              <a:rPr lang="en-GB" dirty="0" smtClean="0"/>
              <a:t>EDMS 2010266 – General planning for experimental vacuum activities during the LS2</a:t>
            </a:r>
          </a:p>
          <a:p>
            <a:r>
              <a:rPr lang="en-GB" dirty="0" smtClean="0"/>
              <a:t>EDMS 1936099 – Master schedule for LS2 (ATLAS)</a:t>
            </a:r>
          </a:p>
          <a:p>
            <a:r>
              <a:rPr lang="en-GB" dirty="0" smtClean="0"/>
              <a:t>EDMS 2031011 – Master schedule LS2 baseline (ATLAS)</a:t>
            </a:r>
          </a:p>
          <a:p>
            <a:r>
              <a:rPr lang="en-GB" dirty="0" smtClean="0"/>
              <a:t>EDMS 2032085 – LS2 opening schedule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26" y="77949"/>
            <a:ext cx="8905383" cy="500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5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00" dirty="0"/>
              <a:t>Overview of activities</a:t>
            </a:r>
            <a:br>
              <a:rPr lang="en-GB" sz="4000" dirty="0"/>
            </a:br>
            <a:r>
              <a:rPr lang="en-GB" sz="4000" dirty="0"/>
              <a:t>Opening phase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428419"/>
            <a:ext cx="8226854" cy="4667421"/>
          </a:xfrm>
        </p:spPr>
        <p:txBody>
          <a:bodyPr/>
          <a:lstStyle/>
          <a:p>
            <a:pPr marL="550926" indent="-514350">
              <a:buAutoNum type="arabicPeriod"/>
            </a:pPr>
            <a:r>
              <a:rPr lang="en-GB" dirty="0" smtClean="0"/>
              <a:t>Venting of the experimental vacuum sector</a:t>
            </a:r>
          </a:p>
          <a:p>
            <a:pPr marL="550926" indent="-514350">
              <a:buAutoNum type="arabicPeriod"/>
            </a:pPr>
            <a:r>
              <a:rPr lang="en-GB" dirty="0" smtClean="0"/>
              <a:t>Partial remove of the vacuum layout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From ± 3.65 m to ± 19.03 m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Central chamber stays in place during the LS2.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Removal up to the TAS chamber.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VJ chamber with chimney - LHCVC1J_0065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VT chamber - LHCVC1TB0001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smtClean="0"/>
              <a:t>VA chamber (long-part) – LHCVC1AX0008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VA chamber </a:t>
            </a:r>
            <a:r>
              <a:rPr lang="en-GB" dirty="0" smtClean="0"/>
              <a:t>(short-part</a:t>
            </a:r>
            <a:r>
              <a:rPr lang="en-GB" dirty="0"/>
              <a:t>) – </a:t>
            </a:r>
            <a:r>
              <a:rPr lang="en-GB" dirty="0" smtClean="0"/>
              <a:t>LHCVC1AP0001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213498" y="5717668"/>
            <a:ext cx="4470556" cy="550718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 chambers per side – 8 in total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00" dirty="0"/>
              <a:t>Overview of activities</a:t>
            </a:r>
            <a:br>
              <a:rPr lang="en-GB" sz="4000" dirty="0"/>
            </a:br>
            <a:r>
              <a:rPr lang="en-GB" sz="4000" dirty="0" smtClean="0"/>
              <a:t>Opening </a:t>
            </a:r>
            <a:r>
              <a:rPr lang="en-GB" sz="4000" dirty="0"/>
              <a:t>phase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588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3. Removal of VT supports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Including compatibility test of new system.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If everything is OK we can install as well. </a:t>
            </a: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4. Removal of the VA fix-point in the SW</a:t>
            </a:r>
          </a:p>
          <a:p>
            <a:pPr marL="36576" indent="0">
              <a:buNone/>
            </a:pPr>
            <a:r>
              <a:rPr lang="en-GB" dirty="0" smtClean="0"/>
              <a:t>5. Conserve &amp; protect central chamber.</a:t>
            </a:r>
          </a:p>
          <a:p>
            <a:pPr marL="36576" indent="0">
              <a:buNone/>
            </a:pPr>
            <a:r>
              <a:rPr lang="en-GB" dirty="0" smtClean="0"/>
              <a:t>6. Detail inspection of the system</a:t>
            </a:r>
          </a:p>
          <a:p>
            <a:pPr marL="36576" indent="0">
              <a:buNone/>
            </a:pPr>
            <a:r>
              <a:rPr lang="en-GB" dirty="0" smtClean="0"/>
              <a:t>7. NC consolidation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1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00" dirty="0"/>
              <a:t>Overview of </a:t>
            </a:r>
            <a:r>
              <a:rPr lang="en-GB" sz="4000" dirty="0" smtClean="0"/>
              <a:t>activities</a:t>
            </a:r>
            <a:br>
              <a:rPr lang="en-GB" sz="4000" dirty="0" smtClean="0"/>
            </a:br>
            <a:r>
              <a:rPr lang="en-GB" sz="4000" dirty="0" smtClean="0"/>
              <a:t>Closing phase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428419"/>
            <a:ext cx="8226854" cy="4667421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Replace the VA – C (long-part) “VC1AX” chamber for the spare one (bellow bump).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Install the VA fix-point into the new SW.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Install new VT support system.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Reinstall the vacuum layout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Bake-out &amp; NEG activation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Intermediate neon injection</a:t>
            </a:r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Final pump-down of the IP1.X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635255" y="5638704"/>
            <a:ext cx="3133859" cy="70864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Closing starts by mid 2020 – more likely Q3-Q4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06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BVO activities planning</a:t>
            </a:r>
            <a:br>
              <a:rPr lang="en-GB" dirty="0" smtClean="0"/>
            </a:br>
            <a:r>
              <a:rPr lang="en-GB" dirty="0" smtClean="0"/>
              <a:t>Opening phase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85613"/>
            <a:ext cx="8226425" cy="414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1079</TotalTime>
  <Words>273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CERNCorporate4-3</vt:lpstr>
      <vt:lpstr>LS2 vacuum activities within the LHC experimental areas ATLAS – opening phase overview</vt:lpstr>
      <vt:lpstr>PowerPoint Presentation</vt:lpstr>
      <vt:lpstr>Overview of activities Opening phase</vt:lpstr>
      <vt:lpstr>Overview of activities Opening phase</vt:lpstr>
      <vt:lpstr>Overview of activities Closing phase</vt:lpstr>
      <vt:lpstr>BVO activities planning Opening phase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Josef Sestak</dc:creator>
  <cp:lastModifiedBy>Josef Sestak</cp:lastModifiedBy>
  <cp:revision>140</cp:revision>
  <dcterms:created xsi:type="dcterms:W3CDTF">2016-02-11T16:11:11Z</dcterms:created>
  <dcterms:modified xsi:type="dcterms:W3CDTF">2018-10-10T09:46:38Z</dcterms:modified>
</cp:coreProperties>
</file>