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sldIdLst>
    <p:sldId id="259" r:id="rId2"/>
    <p:sldId id="267" r:id="rId3"/>
    <p:sldId id="268" r:id="rId4"/>
    <p:sldId id="270" r:id="rId5"/>
    <p:sldId id="269" r:id="rId6"/>
    <p:sldId id="271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8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82BCB-9D1F-4F6A-A514-4593D3570A6E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5D5C5-EE7C-4D0D-9BF1-DA5351E717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20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700" dirty="0" smtClean="0"/>
              <a:t>LS2 vacuum activities within the LHC experimental areas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ATLAS – </a:t>
            </a:r>
            <a:r>
              <a:rPr lang="en-GB" sz="3600" dirty="0" smtClean="0"/>
              <a:t>Vacuum layout removal procedure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3572540" cy="419653"/>
          </a:xfrm>
        </p:spPr>
        <p:txBody>
          <a:bodyPr anchor="ctr">
            <a:normAutofit/>
          </a:bodyPr>
          <a:lstStyle/>
          <a:p>
            <a:r>
              <a:rPr lang="en-GB" dirty="0" smtClean="0"/>
              <a:t>Josef Sestak - on behalf of TE-VSC-BVO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57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BVO activities planning</a:t>
            </a:r>
            <a:br>
              <a:rPr lang="en-GB" dirty="0" smtClean="0"/>
            </a:br>
            <a:r>
              <a:rPr lang="en-GB" dirty="0" smtClean="0"/>
              <a:t>Opening </a:t>
            </a:r>
            <a:r>
              <a:rPr lang="en-GB" dirty="0" smtClean="0"/>
              <a:t>phase - removal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585613"/>
            <a:ext cx="8226425" cy="414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3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30936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Objective for LS2 – removal of IP1.X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From </a:t>
            </a:r>
            <a:r>
              <a:rPr lang="en-GB" dirty="0"/>
              <a:t>± 3.65 m to ± 19.03 m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Central chamber stays in place during the LS2.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Removal up to the TAS chamber.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VJ chamber with chimney - LHCVC1J_0065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VT chamber - LHCVC1TB0001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VA chamber (long-part) – LHCVC1AX0008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VA chamber (short-part) – LHCVC1AP0001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Removal of op supports – VT; VA fix-point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Protection of central chamber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Storage of the chambers during the LS2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21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30936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Objective for LS2 – removal of IP1.X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dirty="0" smtClean="0"/>
              <a:t>Reference documents: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2010405 – Removal LS2 </a:t>
            </a:r>
            <a:r>
              <a:rPr lang="en-GB" b="1" dirty="0" smtClean="0"/>
              <a:t>(BVO)</a:t>
            </a:r>
          </a:p>
          <a:p>
            <a:r>
              <a:rPr lang="en-GB" dirty="0" smtClean="0"/>
              <a:t>1281734 – </a:t>
            </a:r>
            <a:r>
              <a:rPr lang="en-GB" dirty="0"/>
              <a:t>Removal </a:t>
            </a:r>
            <a:r>
              <a:rPr lang="en-GB" dirty="0" smtClean="0"/>
              <a:t>LS1 </a:t>
            </a:r>
            <a:r>
              <a:rPr lang="en-GB" b="1" dirty="0" smtClean="0"/>
              <a:t>(LBV)</a:t>
            </a:r>
          </a:p>
          <a:p>
            <a:r>
              <a:rPr lang="en-GB" dirty="0" smtClean="0"/>
              <a:t>1215330 – Removal LS1 </a:t>
            </a:r>
            <a:r>
              <a:rPr lang="en-GB" b="1" dirty="0" smtClean="0"/>
              <a:t>(ATLAS)</a:t>
            </a:r>
          </a:p>
          <a:p>
            <a:r>
              <a:rPr lang="en-GB" dirty="0" smtClean="0"/>
              <a:t>1344350 – Installation LS1 </a:t>
            </a:r>
            <a:r>
              <a:rPr lang="en-GB" b="1" dirty="0"/>
              <a:t>(LBV</a:t>
            </a:r>
            <a:r>
              <a:rPr lang="en-GB" b="1" dirty="0" smtClean="0"/>
              <a:t>)</a:t>
            </a:r>
            <a:endParaRPr lang="en-GB" dirty="0" smtClean="0"/>
          </a:p>
          <a:p>
            <a:r>
              <a:rPr lang="en-GB" dirty="0" smtClean="0"/>
              <a:t>1437991 – LS1 installation notes </a:t>
            </a:r>
            <a:r>
              <a:rPr lang="en-GB" b="1" dirty="0" smtClean="0"/>
              <a:t>(LBV)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98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approach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487" r="46949" b="5989"/>
          <a:stretch/>
        </p:blipFill>
        <p:spPr>
          <a:xfrm>
            <a:off x="341264" y="1116419"/>
            <a:ext cx="8458726" cy="299838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0798" t="7895"/>
          <a:stretch/>
        </p:blipFill>
        <p:spPr>
          <a:xfrm>
            <a:off x="1071776" y="4106379"/>
            <a:ext cx="6997701" cy="2751621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457200" y="2098964"/>
            <a:ext cx="4904509" cy="1184563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5182756" y="2618509"/>
            <a:ext cx="3617234" cy="581891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4229100" y="5493904"/>
            <a:ext cx="953656" cy="286469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1062897" y="5447996"/>
            <a:ext cx="3363630" cy="37828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650914" y="1678820"/>
            <a:ext cx="51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1st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22309" y="2223754"/>
            <a:ext cx="669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2nd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26527" y="5026763"/>
            <a:ext cx="669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3rd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409944" y="5014879"/>
            <a:ext cx="669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4th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2139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Difference compared to LS1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VC1A chamber – installation phase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783570"/>
            <a:ext cx="9019309" cy="366289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387436" y="2005445"/>
            <a:ext cx="0" cy="38862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3473310" y="5527964"/>
            <a:ext cx="5296617" cy="363681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VC1AX (long-part)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214746" y="5537904"/>
            <a:ext cx="3086817" cy="363681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VC1AP (short-part)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166926" y="5983087"/>
            <a:ext cx="2787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Split design after the LS1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69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Intervention workflow - list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458200" cy="4667421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dirty="0" smtClean="0"/>
              <a:t>1. </a:t>
            </a:r>
            <a:r>
              <a:rPr lang="en-GB" dirty="0"/>
              <a:t>M</a:t>
            </a:r>
            <a:r>
              <a:rPr lang="en-GB" dirty="0" smtClean="0"/>
              <a:t>utual interface with the experiment.</a:t>
            </a:r>
          </a:p>
          <a:p>
            <a:pPr lvl="1"/>
            <a:r>
              <a:rPr lang="en-GB" dirty="0" smtClean="0"/>
              <a:t>Experimental structures constraining the pipe.</a:t>
            </a:r>
          </a:p>
          <a:p>
            <a:pPr lvl="1"/>
            <a:r>
              <a:rPr lang="en-GB" dirty="0" smtClean="0"/>
              <a:t>Experimental devices in proximity of the chamber.</a:t>
            </a:r>
          </a:p>
          <a:p>
            <a:pPr marL="36576" indent="0">
              <a:buNone/>
            </a:pPr>
            <a:r>
              <a:rPr lang="en-GB" dirty="0" smtClean="0"/>
              <a:t>2. List the vacuum services connected to the chamber.</a:t>
            </a:r>
          </a:p>
          <a:p>
            <a:pPr marL="36576" indent="0">
              <a:buNone/>
            </a:pPr>
            <a:r>
              <a:rPr lang="en-GB" dirty="0" smtClean="0"/>
              <a:t>3. List of mechanical interfaces (supports and flanges).</a:t>
            </a:r>
          </a:p>
          <a:p>
            <a:pPr marL="36576" indent="0">
              <a:buNone/>
            </a:pPr>
            <a:r>
              <a:rPr lang="en-GB" dirty="0"/>
              <a:t>4. List of special tooling, boxes and </a:t>
            </a:r>
            <a:r>
              <a:rPr lang="en-GB" dirty="0" smtClean="0"/>
              <a:t>consumables.</a:t>
            </a:r>
            <a:endParaRPr lang="en-GB" dirty="0"/>
          </a:p>
          <a:p>
            <a:pPr lvl="1"/>
            <a:r>
              <a:rPr lang="en-GB" dirty="0" smtClean="0"/>
              <a:t>Safe removal of the chamber.</a:t>
            </a:r>
          </a:p>
          <a:p>
            <a:pPr lvl="1"/>
            <a:r>
              <a:rPr lang="en-GB" dirty="0" smtClean="0"/>
              <a:t>Protecting the vacuum interfaces on other chambers.</a:t>
            </a:r>
          </a:p>
          <a:p>
            <a:pPr lvl="1"/>
            <a:r>
              <a:rPr lang="en-GB" dirty="0" smtClean="0"/>
              <a:t>Protecting the experimental structures &amp; devices.</a:t>
            </a:r>
          </a:p>
          <a:p>
            <a:pPr marL="36576" indent="0">
              <a:buNone/>
            </a:pPr>
            <a:r>
              <a:rPr lang="en-GB" dirty="0" smtClean="0"/>
              <a:t>3. Access configurations.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For disconnection of the services (cables free).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For disconnection of the chamber (upstream &amp; downstream flanges access).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For removal of the chamber (chamber goes out).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596354" y="5844055"/>
            <a:ext cx="3948546" cy="512295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And of course our safety + RP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81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1210</TotalTime>
  <Words>318</Words>
  <Application>Microsoft Office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CERNCorporate4-3</vt:lpstr>
      <vt:lpstr>LS2 vacuum activities within the LHC experimental areas ATLAS – Vacuum layout removal procedure</vt:lpstr>
      <vt:lpstr>BVO activities planning Opening phase - removal</vt:lpstr>
      <vt:lpstr>Objective for LS2 – removal of IP1.X</vt:lpstr>
      <vt:lpstr>Objective for LS2 – removal of IP1.X</vt:lpstr>
      <vt:lpstr>General approach</vt:lpstr>
      <vt:lpstr>Difference compared to LS1</vt:lpstr>
      <vt:lpstr>Intervention workflow - list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Josef Sestak</dc:creator>
  <cp:lastModifiedBy>Josef Sestak</cp:lastModifiedBy>
  <cp:revision>150</cp:revision>
  <dcterms:created xsi:type="dcterms:W3CDTF">2016-02-11T16:11:11Z</dcterms:created>
  <dcterms:modified xsi:type="dcterms:W3CDTF">2018-10-10T11:58:15Z</dcterms:modified>
</cp:coreProperties>
</file>