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83" r:id="rId4"/>
    <p:sldId id="282" r:id="rId5"/>
    <p:sldId id="289" r:id="rId6"/>
    <p:sldId id="290" r:id="rId7"/>
    <p:sldId id="286" r:id="rId8"/>
    <p:sldId id="288" r:id="rId9"/>
    <p:sldId id="284" r:id="rId10"/>
    <p:sldId id="268" r:id="rId11"/>
    <p:sldId id="269" r:id="rId12"/>
    <p:sldId id="291" r:id="rId13"/>
    <p:sldId id="279" r:id="rId14"/>
    <p:sldId id="277" r:id="rId15"/>
    <p:sldId id="276" r:id="rId16"/>
    <p:sldId id="280" r:id="rId17"/>
    <p:sldId id="287" r:id="rId18"/>
    <p:sldId id="262" r:id="rId19"/>
    <p:sldId id="272" r:id="rId20"/>
    <p:sldId id="273" r:id="rId21"/>
    <p:sldId id="274" r:id="rId22"/>
    <p:sldId id="275" r:id="rId23"/>
    <p:sldId id="281" r:id="rId24"/>
    <p:sldId id="27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6" autoAdjust="0"/>
    <p:restoredTop sz="94660"/>
  </p:normalViewPr>
  <p:slideViewPr>
    <p:cSldViewPr snapToGrid="0">
      <p:cViewPr varScale="1">
        <p:scale>
          <a:sx n="67" d="100"/>
          <a:sy n="67" d="100"/>
        </p:scale>
        <p:origin x="86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8C5E4-F517-4C02-A92A-D55FDA561A15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73B7C-ED8D-48E4-9B92-0EE74932A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02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A5AE8D1C-6A40-496D-A0B2-1A05B12A9F82}" type="slidenum">
              <a:rPr lang="en-US" altLang="en-US" smtClean="0">
                <a:latin typeface="Calibri" panose="020F0502020204030204" pitchFamily="34" charset="0"/>
              </a:rPr>
              <a:pPr/>
              <a:t>10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333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77C1-20A4-4317-A54D-29CE0C546BF6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2065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1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42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81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08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39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69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87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6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60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75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694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6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A2CB7-7EAB-4DFD-A48E-1D8D6EA6AAD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3C8C6-D0F9-4ACD-915D-06D1A4D07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emf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image" Target="../media/image4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ISOLDE Technical Report/</a:t>
            </a:r>
            <a:br>
              <a:rPr lang="en-GB" dirty="0" smtClean="0"/>
            </a:br>
            <a:r>
              <a:rPr lang="en-GB" dirty="0" smtClean="0"/>
              <a:t>LS2 activities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Richard Catherall EN-STI-RBS</a:t>
            </a:r>
          </a:p>
          <a:p>
            <a:r>
              <a:rPr lang="en-GB" dirty="0" smtClean="0"/>
              <a:t>ISOLDE Technical Coordinator</a:t>
            </a:r>
          </a:p>
          <a:p>
            <a:r>
              <a:rPr lang="en-GB" dirty="0" smtClean="0"/>
              <a:t>83</a:t>
            </a:r>
            <a:r>
              <a:rPr lang="en-GB" baseline="30000" dirty="0" smtClean="0"/>
              <a:t>rd</a:t>
            </a:r>
            <a:r>
              <a:rPr lang="en-GB" dirty="0" smtClean="0"/>
              <a:t> ISCC meeting 6</a:t>
            </a:r>
            <a:r>
              <a:rPr lang="en-GB" baseline="30000" dirty="0" smtClean="0"/>
              <a:t>th</a:t>
            </a:r>
            <a:r>
              <a:rPr lang="en-GB" dirty="0" smtClean="0"/>
              <a:t> November 2018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469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altLang="en-US" dirty="0" err="1" smtClean="0">
                <a:cs typeface="Ubuntu Light" charset="0"/>
              </a:rPr>
              <a:t>Layout</a:t>
            </a:r>
            <a:r>
              <a:rPr lang="fr-CH" altLang="en-US" dirty="0" smtClean="0">
                <a:cs typeface="Ubuntu Light" charset="0"/>
              </a:rPr>
              <a:t> of the Class A Extension (nano-</a:t>
            </a:r>
            <a:r>
              <a:rPr lang="fr-CH" altLang="en-US" dirty="0" err="1" smtClean="0">
                <a:cs typeface="Ubuntu Light" charset="0"/>
              </a:rPr>
              <a:t>lab</a:t>
            </a:r>
            <a:r>
              <a:rPr lang="fr-CH" altLang="en-US" dirty="0" smtClean="0">
                <a:cs typeface="Ubuntu Light" charset="0"/>
              </a:rPr>
              <a:t>)</a:t>
            </a:r>
            <a:endParaRPr lang="en-GB" altLang="en-US" dirty="0" smtClean="0">
              <a:cs typeface="Ubuntu Light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72A6F5-D425-9246-8605-6579987624BE}"/>
              </a:ext>
            </a:extLst>
          </p:cNvPr>
          <p:cNvSpPr txBox="1"/>
          <p:nvPr/>
        </p:nvSpPr>
        <p:spPr>
          <a:xfrm>
            <a:off x="1034143" y="1300162"/>
            <a:ext cx="319337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dirty="0"/>
              <a:t>Produce actinide </a:t>
            </a:r>
            <a:r>
              <a:rPr lang="en-GB" sz="1800" dirty="0" err="1"/>
              <a:t>nano</a:t>
            </a:r>
            <a:r>
              <a:rPr lang="en-GB" sz="1800" dirty="0"/>
              <a:t> materials targets by having a  laboratory equipped for Uranium Nano target production</a:t>
            </a:r>
            <a:r>
              <a:rPr lang="en-US" altLang="en-US" sz="1800" dirty="0"/>
              <a:t> </a:t>
            </a:r>
          </a:p>
          <a:p>
            <a:pPr marL="0" indent="0">
              <a:defRPr/>
            </a:pPr>
            <a:r>
              <a:rPr lang="en-US" altLang="en-US" sz="1800" dirty="0"/>
              <a:t>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Provide a safe working environment for the manipulation of actinide </a:t>
            </a:r>
            <a:r>
              <a:rPr lang="en-US" altLang="en-US" sz="1800" dirty="0" err="1"/>
              <a:t>nano</a:t>
            </a:r>
            <a:r>
              <a:rPr lang="en-US" altLang="en-US" sz="1800" dirty="0"/>
              <a:t>-materials - confinement</a:t>
            </a:r>
          </a:p>
          <a:p>
            <a:pPr marL="0" indent="0">
              <a:defRPr/>
            </a:pPr>
            <a:endParaRPr lang="en-US" altLang="en-US" sz="18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dirty="0"/>
              <a:t>Having a  specific laboratory equipped for the validation of the oxidation process (target dismantling)</a:t>
            </a:r>
          </a:p>
          <a:p>
            <a:pPr marL="0" indent="0">
              <a:defRPr/>
            </a:pPr>
            <a:endParaRPr lang="en-US" altLang="en-US" sz="18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dirty="0"/>
              <a:t>Move the buffer area and increase its capacity</a:t>
            </a:r>
            <a:endParaRPr lang="en-US" altLang="en-US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4423456" y="1376364"/>
            <a:ext cx="6291262" cy="4791075"/>
            <a:chOff x="4291013" y="1147764"/>
            <a:chExt cx="6291262" cy="4791075"/>
          </a:xfrm>
        </p:grpSpPr>
        <p:pic>
          <p:nvPicPr>
            <p:cNvPr id="18434" name="Picture 1" descr="image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604" y="1243604"/>
              <a:ext cx="5653087" cy="463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435" name="Group 8"/>
            <p:cNvGrpSpPr>
              <a:grpSpLocks/>
            </p:cNvGrpSpPr>
            <p:nvPr/>
          </p:nvGrpSpPr>
          <p:grpSpPr bwMode="auto">
            <a:xfrm>
              <a:off x="4291013" y="1147764"/>
              <a:ext cx="6291262" cy="4791075"/>
              <a:chOff x="2767013" y="1147629"/>
              <a:chExt cx="6291262" cy="4791521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09A9F36-5447-0F4E-8C5D-4C0899AE1AE1}"/>
                  </a:ext>
                </a:extLst>
              </p:cNvPr>
              <p:cNvSpPr/>
              <p:nvPr/>
            </p:nvSpPr>
            <p:spPr>
              <a:xfrm>
                <a:off x="2830947" y="1166853"/>
                <a:ext cx="4464793" cy="4772297"/>
              </a:xfrm>
              <a:prstGeom prst="rect">
                <a:avLst/>
              </a:prstGeom>
              <a:noFill/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8461" name="TextBox 3"/>
              <p:cNvSpPr txBox="1">
                <a:spLocks noChangeArrowheads="1"/>
              </p:cNvSpPr>
              <p:nvPr/>
            </p:nvSpPr>
            <p:spPr bwMode="auto">
              <a:xfrm>
                <a:off x="2767013" y="1200150"/>
                <a:ext cx="228282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fr-CH" altLang="en-US" sz="1400" b="1">
                    <a:solidFill>
                      <a:srgbClr val="00B050"/>
                    </a:solidFill>
                  </a:rPr>
                  <a:t>Existing Building</a:t>
                </a:r>
                <a:endParaRPr lang="en-GB" altLang="en-US" sz="1400" b="1">
                  <a:solidFill>
                    <a:srgbClr val="00B050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3D079F5-163C-914F-8F25-0A899CAAFDB3}"/>
                  </a:ext>
                </a:extLst>
              </p:cNvPr>
              <p:cNvSpPr/>
              <p:nvPr/>
            </p:nvSpPr>
            <p:spPr>
              <a:xfrm>
                <a:off x="7295741" y="1147629"/>
                <a:ext cx="1369230" cy="4791521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8465" name="TextBox 8"/>
              <p:cNvSpPr txBox="1">
                <a:spLocks noChangeArrowheads="1"/>
              </p:cNvSpPr>
              <p:nvPr/>
            </p:nvSpPr>
            <p:spPr bwMode="auto">
              <a:xfrm>
                <a:off x="7105650" y="1147763"/>
                <a:ext cx="195262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fr-CH" altLang="en-US" sz="1400" b="1">
                    <a:solidFill>
                      <a:srgbClr val="FF0000"/>
                    </a:solidFill>
                  </a:rPr>
                  <a:t>New Extension</a:t>
                </a:r>
                <a:endParaRPr lang="en-GB" altLang="en-US" sz="1400" b="1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7323139" y="3884613"/>
              <a:ext cx="2751137" cy="2025650"/>
              <a:chOff x="5668884" y="3853947"/>
              <a:chExt cx="2750756" cy="2026178"/>
            </a:xfrm>
          </p:grpSpPr>
          <p:grpSp>
            <p:nvGrpSpPr>
              <p:cNvPr id="18451" name="Oval 4"/>
              <p:cNvGrpSpPr>
                <a:grpSpLocks/>
              </p:cNvGrpSpPr>
              <p:nvPr/>
            </p:nvGrpSpPr>
            <p:grpSpPr bwMode="auto">
              <a:xfrm>
                <a:off x="5668884" y="3853947"/>
                <a:ext cx="1041062" cy="1054451"/>
                <a:chOff x="5668450" y="3854596"/>
                <a:chExt cx="1041400" cy="1054100"/>
              </a:xfrm>
            </p:grpSpPr>
            <p:pic>
              <p:nvPicPr>
                <p:cNvPr id="18456" name="Oval 4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68450" y="3854596"/>
                  <a:ext cx="1041400" cy="10541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45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5880727" y="4145491"/>
                  <a:ext cx="631571" cy="6387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/>
                  <a:endParaRPr lang="en-US" alt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8452" name="Oval 11"/>
              <p:cNvGrpSpPr>
                <a:grpSpLocks/>
              </p:cNvGrpSpPr>
              <p:nvPr/>
            </p:nvGrpSpPr>
            <p:grpSpPr bwMode="auto">
              <a:xfrm>
                <a:off x="6870743" y="4724040"/>
                <a:ext cx="1548897" cy="1156085"/>
                <a:chOff x="6870700" y="4724400"/>
                <a:chExt cx="1549400" cy="1155700"/>
              </a:xfrm>
            </p:grpSpPr>
            <p:pic>
              <p:nvPicPr>
                <p:cNvPr id="18454" name="Oval 11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70700" y="4724400"/>
                  <a:ext cx="1549400" cy="11557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455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7150853" y="4945754"/>
                  <a:ext cx="988353" cy="7122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/>
                  <a:endParaRPr lang="en-US" altLang="en-US">
                    <a:solidFill>
                      <a:srgbClr val="FFFFFF"/>
                    </a:solidFill>
                  </a:endParaRPr>
                </a:p>
              </p:txBody>
            </p:sp>
          </p:grp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915C4F22-5DB4-4846-A920-4D48ADFEC5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3217" y="4582758"/>
                <a:ext cx="439398" cy="4843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7200901" y="2603500"/>
              <a:ext cx="2816225" cy="3276600"/>
              <a:chOff x="5677319" y="2602063"/>
              <a:chExt cx="2815616" cy="3278052"/>
            </a:xfrm>
          </p:grpSpPr>
          <p:grpSp>
            <p:nvGrpSpPr>
              <p:cNvPr id="18444" name="Oval 9"/>
              <p:cNvGrpSpPr>
                <a:grpSpLocks/>
              </p:cNvGrpSpPr>
              <p:nvPr/>
            </p:nvGrpSpPr>
            <p:grpSpPr bwMode="auto">
              <a:xfrm>
                <a:off x="5677319" y="4990934"/>
                <a:ext cx="1561842" cy="889181"/>
                <a:chOff x="5676900" y="4991100"/>
                <a:chExt cx="1562100" cy="889000"/>
              </a:xfrm>
            </p:grpSpPr>
            <p:pic>
              <p:nvPicPr>
                <p:cNvPr id="18449" name="Oval 9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76900" y="4991100"/>
                  <a:ext cx="1562100" cy="889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45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5957672" y="5175397"/>
                  <a:ext cx="1003088" cy="5219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/>
                  <a:endParaRPr lang="en-US" alt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8445" name="Oval 16"/>
              <p:cNvGrpSpPr>
                <a:grpSpLocks/>
              </p:cNvGrpSpPr>
              <p:nvPr/>
            </p:nvGrpSpPr>
            <p:grpSpPr bwMode="auto">
              <a:xfrm>
                <a:off x="7286634" y="2602063"/>
                <a:ext cx="1206301" cy="1778363"/>
                <a:chOff x="7286481" y="2602717"/>
                <a:chExt cx="1206500" cy="1778000"/>
              </a:xfrm>
            </p:grpSpPr>
            <p:pic>
              <p:nvPicPr>
                <p:cNvPr id="18447" name="Oval 16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86481" y="2602717"/>
                  <a:ext cx="1206500" cy="1778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448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7322505" y="3112781"/>
                  <a:ext cx="743571" cy="11482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/>
                  <a:endParaRPr lang="en-US" altLang="en-US">
                    <a:solidFill>
                      <a:srgbClr val="FFFFFF"/>
                    </a:solidFill>
                  </a:endParaRPr>
                </a:p>
              </p:txBody>
            </p:sp>
          </p:grp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D38093B2-D48F-EA46-8551-6F5E36576B0F}"/>
                  </a:ext>
                </a:extLst>
              </p:cNvPr>
              <p:cNvCxnSpPr/>
              <p:nvPr/>
            </p:nvCxnSpPr>
            <p:spPr>
              <a:xfrm flipV="1">
                <a:off x="6643217" y="3877868"/>
                <a:ext cx="782239" cy="1189272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Oval 15"/>
            <p:cNvGrpSpPr>
              <a:grpSpLocks/>
            </p:cNvGrpSpPr>
            <p:nvPr/>
          </p:nvGrpSpPr>
          <p:grpSpPr bwMode="auto">
            <a:xfrm>
              <a:off x="8793163" y="4183063"/>
              <a:ext cx="1320800" cy="749300"/>
              <a:chOff x="4416" y="2696"/>
              <a:chExt cx="832" cy="472"/>
            </a:xfrm>
          </p:grpSpPr>
          <p:pic>
            <p:nvPicPr>
              <p:cNvPr id="18442" name="Oval 15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6" y="2696"/>
                <a:ext cx="832" cy="4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43" name="Text Box 8"/>
              <p:cNvSpPr txBox="1">
                <a:spLocks noChangeArrowheads="1"/>
              </p:cNvSpPr>
              <p:nvPr/>
            </p:nvSpPr>
            <p:spPr bwMode="auto">
              <a:xfrm>
                <a:off x="4570" y="2801"/>
                <a:ext cx="523" cy="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8441" name="TextBox 3"/>
          <p:cNvSpPr txBox="1">
            <a:spLocks noChangeArrowheads="1"/>
          </p:cNvSpPr>
          <p:nvPr/>
        </p:nvSpPr>
        <p:spPr bwMode="auto">
          <a:xfrm>
            <a:off x="9194801" y="6324600"/>
            <a:ext cx="1382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CH" altLang="en-US" sz="900"/>
              <a:t>E.Fontaine &amp; R.Catherall 27/04/2018</a:t>
            </a:r>
            <a:endParaRPr lang="en-GB" altLang="en-US" sz="90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34092" y="124591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353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838200" y="200025"/>
            <a:ext cx="10515600" cy="1325563"/>
          </a:xfrm>
        </p:spPr>
        <p:txBody>
          <a:bodyPr/>
          <a:lstStyle/>
          <a:p>
            <a:r>
              <a:rPr lang="fr-CH" altLang="en-US" dirty="0" smtClean="0">
                <a:cs typeface="Ubuntu Light" charset="0"/>
              </a:rPr>
              <a:t>Nano-</a:t>
            </a:r>
            <a:r>
              <a:rPr lang="fr-CH" altLang="en-US" dirty="0" err="1" smtClean="0">
                <a:cs typeface="Ubuntu Light" charset="0"/>
              </a:rPr>
              <a:t>lab</a:t>
            </a:r>
            <a:r>
              <a:rPr lang="fr-CH" altLang="en-US" dirty="0" smtClean="0">
                <a:cs typeface="Ubuntu Light" charset="0"/>
              </a:rPr>
              <a:t> </a:t>
            </a:r>
            <a:r>
              <a:rPr lang="fr-CH" altLang="en-US" dirty="0" err="1" smtClean="0">
                <a:cs typeface="Ubuntu Light" charset="0"/>
              </a:rPr>
              <a:t>Preliminary</a:t>
            </a:r>
            <a:r>
              <a:rPr lang="fr-CH" altLang="en-US" dirty="0" smtClean="0">
                <a:cs typeface="Ubuntu Light" charset="0"/>
              </a:rPr>
              <a:t> Schedule </a:t>
            </a:r>
            <a:endParaRPr lang="en-GB" altLang="en-US" dirty="0" smtClean="0">
              <a:cs typeface="Ubuntu Light" charset="0"/>
            </a:endParaRPr>
          </a:p>
        </p:txBody>
      </p:sp>
      <p:pic>
        <p:nvPicPr>
          <p:cNvPr id="23555" name="Content Placeholder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17902" r="1974" b="49481"/>
          <a:stretch>
            <a:fillRect/>
          </a:stretch>
        </p:blipFill>
        <p:spPr>
          <a:xfrm>
            <a:off x="1524000" y="1822450"/>
            <a:ext cx="9144000" cy="1995488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4A7D4AC-616C-6C42-A0C7-1C42DB52B1F8}"/>
              </a:ext>
            </a:extLst>
          </p:cNvPr>
          <p:cNvSpPr/>
          <p:nvPr/>
        </p:nvSpPr>
        <p:spPr>
          <a:xfrm>
            <a:off x="9813046" y="2752137"/>
            <a:ext cx="770817" cy="3702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559" name="TextBox 6"/>
          <p:cNvSpPr txBox="1">
            <a:spLocks noChangeArrowheads="1"/>
          </p:cNvSpPr>
          <p:nvPr/>
        </p:nvSpPr>
        <p:spPr bwMode="auto">
          <a:xfrm>
            <a:off x="1874839" y="3422651"/>
            <a:ext cx="71008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2001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CH" altLang="en-US"/>
              <a:t>Key Dates :	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altLang="en-US"/>
          </a:p>
          <a:p>
            <a:pPr lvl="2">
              <a:buFont typeface="Arial" panose="020B0604020202020204" pitchFamily="34" charset="0"/>
              <a:buChar char="•"/>
            </a:pPr>
            <a:r>
              <a:rPr lang="en-GB" altLang="en-US"/>
              <a:t>Launch of the design in October 2018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altLang="en-US"/>
              <a:t>Beginning of LS2 in November 2018 until January 2021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altLang="en-US"/>
              <a:t>Beginning of civil engineering works in September 2019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altLang="en-US"/>
              <a:t>Installation of the remaining infrastructure from November 2020 to the end of March 2021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altLang="en-US" b="1"/>
              <a:t>Commissioning of the extension April 2021</a:t>
            </a:r>
            <a:r>
              <a:rPr lang="fr-CH" altLang="en-US"/>
              <a:t>	</a:t>
            </a:r>
            <a:endParaRPr lang="en-GB" altLang="en-US"/>
          </a:p>
        </p:txBody>
      </p:sp>
      <p:grpSp>
        <p:nvGrpSpPr>
          <p:cNvPr id="23560" name="Group 92"/>
          <p:cNvGrpSpPr>
            <a:grpSpLocks/>
          </p:cNvGrpSpPr>
          <p:nvPr/>
        </p:nvGrpSpPr>
        <p:grpSpPr bwMode="auto">
          <a:xfrm>
            <a:off x="3819526" y="1011238"/>
            <a:ext cx="5808663" cy="514350"/>
            <a:chOff x="377" y="-20"/>
            <a:chExt cx="1075" cy="54"/>
          </a:xfrm>
        </p:grpSpPr>
        <p:sp>
          <p:nvSpPr>
            <p:cNvPr id="23566" name="Rectangle 147"/>
            <p:cNvSpPr>
              <a:spLocks noChangeArrowheads="1"/>
            </p:cNvSpPr>
            <p:nvPr/>
          </p:nvSpPr>
          <p:spPr bwMode="auto">
            <a:xfrm>
              <a:off x="377" y="0"/>
              <a:ext cx="1075" cy="34"/>
            </a:xfrm>
            <a:prstGeom prst="rect">
              <a:avLst/>
            </a:prstGeom>
            <a:solidFill>
              <a:srgbClr val="FFFFFF"/>
            </a:solidFill>
            <a:ln w="1">
              <a:solidFill>
                <a:srgbClr val="444444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3567" name="Rectangle 142" descr="May '19"/>
            <p:cNvSpPr>
              <a:spLocks noChangeArrowheads="1"/>
            </p:cNvSpPr>
            <p:nvPr/>
          </p:nvSpPr>
          <p:spPr bwMode="auto">
            <a:xfrm>
              <a:off x="609" y="-20"/>
              <a:ext cx="53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8575" tIns="0" rIns="0" bIns="0"/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2400"/>
            </a:p>
          </p:txBody>
        </p:sp>
        <p:sp>
          <p:nvSpPr>
            <p:cNvPr id="23568" name="Rectangle 120" descr="LS2 &#10;Mon 12/11/18 - Mon 11/01/21"/>
            <p:cNvSpPr>
              <a:spLocks noChangeArrowheads="1"/>
            </p:cNvSpPr>
            <p:nvPr/>
          </p:nvSpPr>
          <p:spPr bwMode="auto">
            <a:xfrm>
              <a:off x="377" y="1"/>
              <a:ext cx="1075" cy="3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5250" tIns="9525" rIns="9525" bIns="9525"/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800" b="1">
                  <a:solidFill>
                    <a:srgbClr val="444444"/>
                  </a:solidFill>
                  <a:latin typeface="Segoe UI" panose="020B0502040204020203" pitchFamily="34" charset="0"/>
                </a:rPr>
                <a:t>LS2 </a:t>
              </a:r>
              <a:r>
                <a:rPr lang="en-US" altLang="en-US" sz="600"/>
                <a:t/>
              </a:r>
              <a:br>
                <a:rPr lang="en-US" altLang="en-US" sz="600"/>
              </a:br>
              <a:r>
                <a:rPr lang="en-US" altLang="en-US" sz="800">
                  <a:solidFill>
                    <a:srgbClr val="444444"/>
                  </a:solidFill>
                  <a:latin typeface="Segoe UI" panose="020B0502040204020203" pitchFamily="34" charset="0"/>
                </a:rPr>
                <a:t>Mon 12/11/18 - Mon 11/01/21</a:t>
              </a:r>
              <a:endParaRPr lang="en-US" altLang="en-US" sz="2400"/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C362328-D998-5C40-A6A4-8B3E1B7A5567}"/>
              </a:ext>
            </a:extLst>
          </p:cNvPr>
          <p:cNvCxnSpPr>
            <a:stCxn id="23568" idx="1"/>
          </p:cNvCxnSpPr>
          <p:nvPr/>
        </p:nvCxnSpPr>
        <p:spPr>
          <a:xfrm>
            <a:off x="3819525" y="1368426"/>
            <a:ext cx="0" cy="53181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2EC886-3D18-F34B-8A1A-6D194C677EBA}"/>
              </a:ext>
            </a:extLst>
          </p:cNvPr>
          <p:cNvCxnSpPr/>
          <p:nvPr/>
        </p:nvCxnSpPr>
        <p:spPr>
          <a:xfrm>
            <a:off x="9628188" y="1501776"/>
            <a:ext cx="0" cy="3984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563" name="TextBox 1"/>
          <p:cNvSpPr txBox="1">
            <a:spLocks noChangeArrowheads="1"/>
          </p:cNvSpPr>
          <p:nvPr/>
        </p:nvSpPr>
        <p:spPr bwMode="auto">
          <a:xfrm>
            <a:off x="2598738" y="1525589"/>
            <a:ext cx="850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CH" altLang="en-US" sz="1200" b="1"/>
              <a:t>Today</a:t>
            </a:r>
            <a:endParaRPr lang="en-GB" altLang="en-US" sz="1200" b="1"/>
          </a:p>
        </p:txBody>
      </p:sp>
      <p:sp>
        <p:nvSpPr>
          <p:cNvPr id="23564" name="TextBox 3"/>
          <p:cNvSpPr txBox="1">
            <a:spLocks noChangeArrowheads="1"/>
          </p:cNvSpPr>
          <p:nvPr/>
        </p:nvSpPr>
        <p:spPr bwMode="auto">
          <a:xfrm>
            <a:off x="9194801" y="6324600"/>
            <a:ext cx="1382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CH" altLang="en-US" sz="900"/>
              <a:t>E.Fontaine &amp; R.Catherall 27/04/2018</a:t>
            </a:r>
            <a:endParaRPr lang="en-GB" altLang="en-US" sz="900"/>
          </a:p>
        </p:txBody>
      </p:sp>
      <p:cxnSp>
        <p:nvCxnSpPr>
          <p:cNvPr id="10" name="Straight Connector 9"/>
          <p:cNvCxnSpPr/>
          <p:nvPr/>
        </p:nvCxnSpPr>
        <p:spPr>
          <a:xfrm>
            <a:off x="2614613" y="1822451"/>
            <a:ext cx="0" cy="8485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34092" y="124591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032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2806" y="2823778"/>
            <a:ext cx="6096000" cy="9543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67" dirty="0">
                <a:solidFill>
                  <a:srgbClr val="000000"/>
                </a:solidFill>
                <a:latin typeface="Calibri" charset="0"/>
              </a:rPr>
              <a:t>Final conference                        30</a:t>
            </a:r>
            <a:r>
              <a:rPr lang="en-US" sz="1867" baseline="30000" dirty="0">
                <a:solidFill>
                  <a:srgbClr val="000000"/>
                </a:solidFill>
                <a:latin typeface="Calibri" charset="0"/>
              </a:rPr>
              <a:t>st</a:t>
            </a:r>
            <a:r>
              <a:rPr lang="en-US" sz="1867" dirty="0">
                <a:solidFill>
                  <a:srgbClr val="000000"/>
                </a:solidFill>
                <a:latin typeface="Calibri" charset="0"/>
              </a:rPr>
              <a:t> April-4</a:t>
            </a:r>
            <a:r>
              <a:rPr lang="en-US" sz="1867" baseline="30000" dirty="0">
                <a:solidFill>
                  <a:srgbClr val="000000"/>
                </a:solidFill>
                <a:latin typeface="Calibri" charset="0"/>
              </a:rPr>
              <a:t>th</a:t>
            </a:r>
            <a:r>
              <a:rPr lang="en-US" sz="1867" dirty="0">
                <a:solidFill>
                  <a:srgbClr val="000000"/>
                </a:solidFill>
                <a:latin typeface="Calibri" charset="0"/>
              </a:rPr>
              <a:t> May 2019, </a:t>
            </a:r>
            <a:r>
              <a:rPr lang="en-US" sz="1867" dirty="0" err="1">
                <a:solidFill>
                  <a:srgbClr val="000000"/>
                </a:solidFill>
                <a:latin typeface="Calibri" charset="0"/>
              </a:rPr>
              <a:t>Erice</a:t>
            </a:r>
            <a:r>
              <a:rPr lang="en-US" sz="1867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sz="1867" dirty="0">
                <a:solidFill>
                  <a:srgbClr val="000000"/>
                </a:solidFill>
                <a:latin typeface="Calibri" charset="0"/>
              </a:rPr>
            </a:br>
            <a:r>
              <a:rPr lang="en-US" sz="1867" dirty="0">
                <a:solidFill>
                  <a:srgbClr val="000000"/>
                </a:solidFill>
                <a:latin typeface="Calibri" charset="0"/>
              </a:rPr>
              <a:t>(1</a:t>
            </a:r>
            <a:r>
              <a:rPr lang="en-US" sz="1867" baseline="30000" dirty="0">
                <a:solidFill>
                  <a:srgbClr val="000000"/>
                </a:solidFill>
                <a:latin typeface="Calibri" charset="0"/>
              </a:rPr>
              <a:t>st</a:t>
            </a:r>
            <a:r>
              <a:rPr lang="en-US" sz="1867" dirty="0">
                <a:solidFill>
                  <a:srgbClr val="000000"/>
                </a:solidFill>
                <a:latin typeface="Calibri" charset="0"/>
              </a:rPr>
              <a:t> Flyer to be dispatched in November)</a:t>
            </a:r>
          </a:p>
          <a:p>
            <a:endParaRPr lang="en-US" sz="1867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5779" y="2190091"/>
            <a:ext cx="7254277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Newly appointed MEDICIS run coordinator : J. </a:t>
            </a:r>
            <a:r>
              <a:rPr lang="en-US" sz="1867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P. Ramos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2292" y="1571692"/>
            <a:ext cx="2613570" cy="147013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709" y="2876651"/>
            <a:ext cx="1179716" cy="33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749" y="1566794"/>
            <a:ext cx="2630985" cy="1479930"/>
          </a:xfrm>
          <a:prstGeom prst="rect">
            <a:avLst/>
          </a:prstGeom>
          <a:ln>
            <a:solidFill>
              <a:srgbClr val="0055A0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5749" y="1545116"/>
            <a:ext cx="1273335" cy="602712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27520" y="3764347"/>
            <a:ext cx="8209344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2</a:t>
            </a:r>
            <a:r>
              <a:rPr lang="en-US" sz="1867" baseline="30000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nd</a:t>
            </a:r>
            <a:r>
              <a:rPr lang="en-US" sz="1867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 MEDICIS Board took place 3</a:t>
            </a:r>
            <a:r>
              <a:rPr lang="en-US" sz="1867" baseline="30000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rd</a:t>
            </a:r>
            <a:r>
              <a:rPr lang="en-US" sz="1867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 October - 3</a:t>
            </a:r>
            <a:r>
              <a:rPr lang="en-US" sz="1867" baseline="30000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rd</a:t>
            </a:r>
            <a:r>
              <a:rPr lang="en-US" sz="1867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 Board planned Feb/March 2019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51213" y="4652065"/>
            <a:ext cx="11032788" cy="1816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67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MEDICIS is planned to operate at a 1-2 weeks/months level throughout LS2, with some interruptions (YETS, services upgrades, </a:t>
            </a:r>
            <a:r>
              <a:rPr lang="en-US" sz="1867" dirty="0" err="1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etc</a:t>
            </a:r>
            <a:r>
              <a:rPr lang="en-US" sz="1867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 ).</a:t>
            </a:r>
          </a:p>
          <a:p>
            <a:pPr algn="just"/>
            <a:endParaRPr lang="en-US" sz="1867" dirty="0">
              <a:solidFill>
                <a:schemeClr val="accent1">
                  <a:lumMod val="10000"/>
                </a:schemeClr>
              </a:solidFill>
              <a:latin typeface="Calibri" charset="0"/>
            </a:endParaRPr>
          </a:p>
          <a:p>
            <a:pPr algn="just"/>
            <a:endParaRPr lang="en-US" sz="1867" dirty="0">
              <a:solidFill>
                <a:schemeClr val="accent1">
                  <a:lumMod val="10000"/>
                </a:schemeClr>
              </a:solidFill>
              <a:latin typeface="Calibri" charset="0"/>
            </a:endParaRPr>
          </a:p>
          <a:p>
            <a:pPr algn="just"/>
            <a:r>
              <a:rPr lang="en-US" sz="1867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Non-medical projects (as approved by INTC/Research Board could be scheduled in the facility (</a:t>
            </a:r>
            <a:r>
              <a:rPr lang="en-US" sz="1867" dirty="0" err="1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eg</a:t>
            </a:r>
            <a:r>
              <a:rPr lang="en-US" sz="1867" dirty="0">
                <a:solidFill>
                  <a:schemeClr val="accent1">
                    <a:lumMod val="10000"/>
                  </a:schemeClr>
                </a:solidFill>
                <a:latin typeface="Calibri" charset="0"/>
              </a:rPr>
              <a:t> isotope collections), provided it does not collide with the medical program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935" y="246129"/>
            <a:ext cx="10515600" cy="1325563"/>
          </a:xfrm>
        </p:spPr>
        <p:txBody>
          <a:bodyPr/>
          <a:lstStyle/>
          <a:p>
            <a:r>
              <a:rPr lang="en-GB" dirty="0" smtClean="0"/>
              <a:t>MEDICIS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21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9973"/>
          </a:xfrm>
        </p:spPr>
        <p:txBody>
          <a:bodyPr/>
          <a:lstStyle/>
          <a:p>
            <a:r>
              <a:rPr lang="en-GB" dirty="0" smtClean="0"/>
              <a:t>Other target area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1" y="1787236"/>
            <a:ext cx="10744199" cy="4488832"/>
          </a:xfrm>
        </p:spPr>
        <p:txBody>
          <a:bodyPr/>
          <a:lstStyle/>
          <a:p>
            <a:r>
              <a:rPr lang="en-GB" dirty="0" smtClean="0"/>
              <a:t>Cameras</a:t>
            </a:r>
          </a:p>
          <a:p>
            <a:pPr lvl="1"/>
            <a:r>
              <a:rPr lang="en-GB" dirty="0" smtClean="0"/>
              <a:t>Revise and consolidate the current camera situation</a:t>
            </a:r>
          </a:p>
          <a:p>
            <a:pPr lvl="2"/>
            <a:r>
              <a:rPr lang="en-GB" dirty="0" smtClean="0"/>
              <a:t>Shield telescopic camera</a:t>
            </a:r>
          </a:p>
          <a:p>
            <a:r>
              <a:rPr lang="en-GB" dirty="0" smtClean="0"/>
              <a:t>Safety requalification of gas storage tanks</a:t>
            </a:r>
          </a:p>
          <a:p>
            <a:pPr lvl="1"/>
            <a:r>
              <a:rPr lang="en-GB" dirty="0" smtClean="0"/>
              <a:t>Never been tested</a:t>
            </a:r>
          </a:p>
          <a:p>
            <a:pPr lvl="1"/>
            <a:r>
              <a:rPr lang="en-GB" dirty="0" smtClean="0"/>
              <a:t>Request by HSE to test or do visual inspection to continue to operate at &gt; </a:t>
            </a:r>
            <a:r>
              <a:rPr lang="en-GB" dirty="0" err="1" smtClean="0"/>
              <a:t>atm</a:t>
            </a:r>
            <a:r>
              <a:rPr lang="en-GB" dirty="0" smtClean="0"/>
              <a:t> pressures</a:t>
            </a:r>
          </a:p>
          <a:p>
            <a:pPr lvl="2"/>
            <a:r>
              <a:rPr lang="en-GB" dirty="0" smtClean="0"/>
              <a:t>If not can only operate up to 1000 mbar Bar instead of 2800 mbar (absolute)</a:t>
            </a:r>
          </a:p>
          <a:p>
            <a:pPr lvl="2"/>
            <a:r>
              <a:rPr lang="en-GB" dirty="0" smtClean="0"/>
              <a:t>Volume of tanks 3m3 and 5 m3 </a:t>
            </a:r>
          </a:p>
          <a:p>
            <a:r>
              <a:rPr lang="en-GB" dirty="0" smtClean="0"/>
              <a:t>Robot/</a:t>
            </a:r>
            <a:r>
              <a:rPr lang="en-GB" dirty="0" err="1" smtClean="0"/>
              <a:t>Montrac</a:t>
            </a:r>
            <a:r>
              <a:rPr lang="en-GB" dirty="0" smtClean="0"/>
              <a:t> maintenance and testing</a:t>
            </a:r>
            <a:endParaRPr lang="en-US" dirty="0"/>
          </a:p>
        </p:txBody>
      </p:sp>
      <p:grpSp>
        <p:nvGrpSpPr>
          <p:cNvPr id="4" name="Group 5"/>
          <p:cNvGrpSpPr/>
          <p:nvPr/>
        </p:nvGrpSpPr>
        <p:grpSpPr>
          <a:xfrm>
            <a:off x="7872153" y="1305098"/>
            <a:ext cx="3948546" cy="2485506"/>
            <a:chOff x="2843808" y="2564904"/>
            <a:chExt cx="5340697" cy="3387578"/>
          </a:xfrm>
        </p:grpSpPr>
        <p:pic>
          <p:nvPicPr>
            <p:cNvPr id="5" name="Picture 1" descr="image001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53" t="5846" b="32401"/>
            <a:stretch/>
          </p:blipFill>
          <p:spPr bwMode="auto">
            <a:xfrm>
              <a:off x="2843808" y="2564904"/>
              <a:ext cx="5340697" cy="338757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6281142" y="4239643"/>
              <a:ext cx="288032" cy="538459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054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 Modulator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second HT modulator (for the GPS) is planned to be installed during LS2</a:t>
            </a:r>
          </a:p>
          <a:p>
            <a:r>
              <a:rPr lang="en-GB" dirty="0" smtClean="0"/>
              <a:t>However the negative power supply will only be installed during the 2021-2022 YETS</a:t>
            </a:r>
          </a:p>
          <a:p>
            <a:pPr lvl="1"/>
            <a:r>
              <a:rPr lang="en-GB" dirty="0" smtClean="0"/>
              <a:t>No negative beams available until 2022.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957104"/>
              </p:ext>
            </p:extLst>
          </p:nvPr>
        </p:nvGraphicFramePr>
        <p:xfrm>
          <a:off x="838200" y="4049872"/>
          <a:ext cx="4895736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934">
                  <a:extLst>
                    <a:ext uri="{9D8B030D-6E8A-4147-A177-3AD203B41FA5}">
                      <a16:colId xmlns:a16="http://schemas.microsoft.com/office/drawing/2014/main" val="1120988713"/>
                    </a:ext>
                  </a:extLst>
                </a:gridCol>
                <a:gridCol w="1223934">
                  <a:extLst>
                    <a:ext uri="{9D8B030D-6E8A-4147-A177-3AD203B41FA5}">
                      <a16:colId xmlns:a16="http://schemas.microsoft.com/office/drawing/2014/main" val="2403127739"/>
                    </a:ext>
                  </a:extLst>
                </a:gridCol>
                <a:gridCol w="1223934">
                  <a:extLst>
                    <a:ext uri="{9D8B030D-6E8A-4147-A177-3AD203B41FA5}">
                      <a16:colId xmlns:a16="http://schemas.microsoft.com/office/drawing/2014/main" val="1883271483"/>
                    </a:ext>
                  </a:extLst>
                </a:gridCol>
                <a:gridCol w="1223934">
                  <a:extLst>
                    <a:ext uri="{9D8B030D-6E8A-4147-A177-3AD203B41FA5}">
                      <a16:colId xmlns:a16="http://schemas.microsoft.com/office/drawing/2014/main" val="2540294760"/>
                    </a:ext>
                  </a:extLst>
                </a:gridCol>
              </a:tblGrid>
              <a:tr h="2631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HT (kV)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1E13ppp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2E13ppp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3E13ppp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501071"/>
                  </a:ext>
                </a:extLst>
              </a:tr>
              <a:tr h="26316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384080"/>
                  </a:ext>
                </a:extLst>
              </a:tr>
              <a:tr h="26316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671970"/>
                  </a:ext>
                </a:extLst>
              </a:tr>
              <a:tr h="26316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855005"/>
                  </a:ext>
                </a:extLst>
              </a:tr>
              <a:tr h="26316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336270"/>
                  </a:ext>
                </a:extLst>
              </a:tr>
              <a:tr h="26316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980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39351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1415" y="6311900"/>
            <a:ext cx="4619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Recovery time (µs) of HT (+/-0.6V) with protons on convertor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5108" y="4068066"/>
            <a:ext cx="3383573" cy="2158171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449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diagnostics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018249" cy="4351338"/>
          </a:xfrm>
        </p:spPr>
        <p:txBody>
          <a:bodyPr/>
          <a:lstStyle/>
          <a:p>
            <a:pPr lvl="1"/>
            <a:r>
              <a:rPr lang="en-GB" dirty="0" smtClean="0"/>
              <a:t>BE-BI group to procure 20 FC/scanner units for low energy beam lines by Q1 2019</a:t>
            </a:r>
          </a:p>
          <a:p>
            <a:pPr lvl="2"/>
            <a:r>
              <a:rPr lang="en-GB" dirty="0" smtClean="0"/>
              <a:t>Need to prioritize which scanners are to be exchanged</a:t>
            </a:r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Also new scanner units for the separators are under procurement</a:t>
            </a:r>
          </a:p>
          <a:p>
            <a:pPr lvl="1"/>
            <a:r>
              <a:rPr lang="en-GB" dirty="0" smtClean="0"/>
              <a:t>To be installed in Q2 – Q4 in 2019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141" y="595377"/>
            <a:ext cx="3963640" cy="2964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084" y="4001294"/>
            <a:ext cx="2318158" cy="2669014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21520"/>
              </p:ext>
            </p:extLst>
          </p:nvPr>
        </p:nvGraphicFramePr>
        <p:xfrm>
          <a:off x="2046914" y="3131581"/>
          <a:ext cx="3372375" cy="1107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7836">
                  <a:extLst>
                    <a:ext uri="{9D8B030D-6E8A-4147-A177-3AD203B41FA5}">
                      <a16:colId xmlns:a16="http://schemas.microsoft.com/office/drawing/2014/main" val="1595932513"/>
                    </a:ext>
                  </a:extLst>
                </a:gridCol>
                <a:gridCol w="575188">
                  <a:extLst>
                    <a:ext uri="{9D8B030D-6E8A-4147-A177-3AD203B41FA5}">
                      <a16:colId xmlns:a16="http://schemas.microsoft.com/office/drawing/2014/main" val="2115168367"/>
                    </a:ext>
                  </a:extLst>
                </a:gridCol>
                <a:gridCol w="477908">
                  <a:extLst>
                    <a:ext uri="{9D8B030D-6E8A-4147-A177-3AD203B41FA5}">
                      <a16:colId xmlns:a16="http://schemas.microsoft.com/office/drawing/2014/main" val="3585787650"/>
                    </a:ext>
                  </a:extLst>
                </a:gridCol>
                <a:gridCol w="443164">
                  <a:extLst>
                    <a:ext uri="{9D8B030D-6E8A-4147-A177-3AD203B41FA5}">
                      <a16:colId xmlns:a16="http://schemas.microsoft.com/office/drawing/2014/main" val="1496728772"/>
                    </a:ext>
                  </a:extLst>
                </a:gridCol>
                <a:gridCol w="998279">
                  <a:extLst>
                    <a:ext uri="{9D8B030D-6E8A-4147-A177-3AD203B41FA5}">
                      <a16:colId xmlns:a16="http://schemas.microsoft.com/office/drawing/2014/main" val="227131556"/>
                    </a:ext>
                  </a:extLst>
                </a:gridCol>
              </a:tblGrid>
              <a:tr h="3634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HIE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Low Energy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5373559"/>
                  </a:ext>
                </a:extLst>
              </a:tr>
              <a:tr h="3634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91474468"/>
                  </a:ext>
                </a:extLst>
              </a:tr>
              <a:tr h="3808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Scanners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0178944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716162" y="3546933"/>
            <a:ext cx="1929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New HRS scanner/FC design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9397068" y="6134538"/>
            <a:ext cx="2350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New “standard” scanner/FC design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7293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GPS Scanner: Specification Changes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5EED-1528-4525-83DC-6245DAB7C65F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31916" y="1828800"/>
            <a:ext cx="5817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+mj-lt"/>
              </a:rPr>
              <a:t>Magnetically coupled push-pulls: 250 mm stroke</a:t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>+ 70 mm/needle: </a:t>
            </a:r>
            <a:r>
              <a:rPr lang="en-GB" sz="1600" b="1" dirty="0" smtClean="0">
                <a:latin typeface="+mj-lt"/>
              </a:rPr>
              <a:t>Extra 140 mm to be allocated </a:t>
            </a:r>
            <a:endParaRPr lang="en-GB" sz="1600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8655" y="3289883"/>
            <a:ext cx="3147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+mj-lt"/>
              </a:rPr>
              <a:t>More </a:t>
            </a:r>
            <a:r>
              <a:rPr lang="en-GB" sz="1600" b="1" dirty="0" smtClean="0">
                <a:latin typeface="+mj-lt"/>
              </a:rPr>
              <a:t>combined distance</a:t>
            </a:r>
            <a:br>
              <a:rPr lang="en-GB" sz="1600" b="1" dirty="0" smtClean="0">
                <a:latin typeface="+mj-lt"/>
              </a:rPr>
            </a:br>
            <a:endParaRPr lang="en-GB" sz="1600" dirty="0" smtClean="0">
              <a:latin typeface="+mj-lt"/>
            </a:endParaRPr>
          </a:p>
          <a:p>
            <a:pPr algn="ctr"/>
            <a:r>
              <a:rPr lang="en-GB" sz="1600" dirty="0">
                <a:latin typeface="+mj-lt"/>
              </a:rPr>
              <a:t>+</a:t>
            </a:r>
            <a:r>
              <a:rPr lang="en-GB" sz="1600" dirty="0" smtClean="0">
                <a:latin typeface="+mj-lt"/>
              </a:rPr>
              <a:t> Covers different mass ranges</a:t>
            </a:r>
            <a:endParaRPr lang="en-GB" sz="16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51871" y="3289883"/>
            <a:ext cx="40498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+mj-lt"/>
              </a:rPr>
              <a:t>More overlap </a:t>
            </a:r>
            <a:r>
              <a:rPr lang="en-GB" sz="1600" dirty="0" smtClean="0">
                <a:latin typeface="+mj-lt"/>
              </a:rPr>
              <a:t>between two needles</a:t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/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>+ Redundancy in case of failure of one needle, more versatile instrument</a:t>
            </a:r>
            <a:endParaRPr lang="en-GB" sz="1600" dirty="0">
              <a:latin typeface="+mj-lt"/>
            </a:endParaRPr>
          </a:p>
        </p:txBody>
      </p:sp>
      <p:cxnSp>
        <p:nvCxnSpPr>
          <p:cNvPr id="8" name="Elbow Connector 7"/>
          <p:cNvCxnSpPr>
            <a:stCxn id="5" idx="2"/>
            <a:endCxn id="15" idx="0"/>
          </p:cNvCxnSpPr>
          <p:nvPr/>
        </p:nvCxnSpPr>
        <p:spPr>
          <a:xfrm rot="5400000">
            <a:off x="2153516" y="2102542"/>
            <a:ext cx="876308" cy="149837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5" idx="2"/>
            <a:endCxn id="16" idx="0"/>
          </p:cNvCxnSpPr>
          <p:nvPr/>
        </p:nvCxnSpPr>
        <p:spPr>
          <a:xfrm rot="16200000" flipH="1">
            <a:off x="4120682" y="1633749"/>
            <a:ext cx="876308" cy="243595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958699" y="1838973"/>
            <a:ext cx="3966704" cy="280076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+mj-lt"/>
              </a:rPr>
              <a:t>Maximum useful overlap is 147 mm</a:t>
            </a:r>
            <a:br>
              <a:rPr lang="en-GB" sz="1600" b="1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>with central beam = 21Ne</a:t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/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/>
            </a:r>
            <a:br>
              <a:rPr lang="en-GB" sz="1600" dirty="0" smtClean="0">
                <a:latin typeface="+mj-lt"/>
              </a:rPr>
            </a:br>
            <a:r>
              <a:rPr lang="en-GB" sz="1600" b="1" dirty="0" smtClean="0">
                <a:latin typeface="+mj-lt"/>
              </a:rPr>
              <a:t>Max. useful range of combined scanners</a:t>
            </a:r>
            <a:r>
              <a:rPr lang="en-GB" sz="1600" dirty="0" smtClean="0">
                <a:latin typeface="+mj-lt"/>
              </a:rPr>
              <a:t/>
            </a:r>
            <a:br>
              <a:rPr lang="en-GB" sz="1600" dirty="0" smtClean="0">
                <a:latin typeface="+mj-lt"/>
              </a:rPr>
            </a:br>
            <a:r>
              <a:rPr lang="en-GB" sz="1600" b="1" dirty="0" smtClean="0">
                <a:latin typeface="+mj-lt"/>
              </a:rPr>
              <a:t>300 mm </a:t>
            </a:r>
            <a:r>
              <a:rPr lang="en-GB" sz="1600" dirty="0" smtClean="0">
                <a:latin typeface="+mj-lt"/>
              </a:rPr>
              <a:t>(mass range ± 10%)</a:t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/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>No need for beam instrumentation at extreme edges when using mass ranges ±15%</a:t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/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>T. Giles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7958699" y="4721541"/>
          <a:ext cx="3975852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284">
                  <a:extLst>
                    <a:ext uri="{9D8B030D-6E8A-4147-A177-3AD203B41FA5}">
                      <a16:colId xmlns:a16="http://schemas.microsoft.com/office/drawing/2014/main" val="3699111790"/>
                    </a:ext>
                  </a:extLst>
                </a:gridCol>
                <a:gridCol w="1325284">
                  <a:extLst>
                    <a:ext uri="{9D8B030D-6E8A-4147-A177-3AD203B41FA5}">
                      <a16:colId xmlns:a16="http://schemas.microsoft.com/office/drawing/2014/main" val="3707889130"/>
                    </a:ext>
                  </a:extLst>
                </a:gridCol>
                <a:gridCol w="1325284">
                  <a:extLst>
                    <a:ext uri="{9D8B030D-6E8A-4147-A177-3AD203B41FA5}">
                      <a16:colId xmlns:a16="http://schemas.microsoft.com/office/drawing/2014/main" val="26915165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j-lt"/>
                        </a:rPr>
                        <a:t>Combined range</a:t>
                      </a:r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j-lt"/>
                        </a:rPr>
                        <a:t>Overlap</a:t>
                      </a:r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5416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j-lt"/>
                        </a:rPr>
                        <a:t>Current</a:t>
                      </a:r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j-lt"/>
                        </a:rPr>
                        <a:t>300 mm</a:t>
                      </a:r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j-lt"/>
                        </a:rPr>
                        <a:t>60 mm</a:t>
                      </a:r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933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+mj-lt"/>
                        </a:rPr>
                        <a:t>New</a:t>
                      </a:r>
                      <a:endParaRPr lang="en-GB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+mj-lt"/>
                        </a:rPr>
                        <a:t>350 mm</a:t>
                      </a:r>
                      <a:endParaRPr lang="en-GB" sz="16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+mj-lt"/>
                        </a:rPr>
                        <a:t>150 mm </a:t>
                      </a:r>
                      <a:endParaRPr lang="en-GB" sz="1600" b="1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019600"/>
                  </a:ext>
                </a:extLst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335557" y="4239119"/>
            <a:ext cx="3022032" cy="1958724"/>
            <a:chOff x="335557" y="4239119"/>
            <a:chExt cx="3022032" cy="195872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557" y="4239119"/>
              <a:ext cx="3022032" cy="1958724"/>
            </a:xfrm>
            <a:prstGeom prst="rect">
              <a:avLst/>
            </a:prstGeom>
          </p:spPr>
        </p:pic>
        <p:cxnSp>
          <p:nvCxnSpPr>
            <p:cNvPr id="27" name="Straight Arrow Connector 26"/>
            <p:cNvCxnSpPr/>
            <p:nvPr/>
          </p:nvCxnSpPr>
          <p:spPr>
            <a:xfrm>
              <a:off x="855677" y="5981350"/>
              <a:ext cx="1836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>
              <a:off x="1342255" y="5647974"/>
              <a:ext cx="8628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+mj-lt"/>
                </a:rPr>
                <a:t>350 mm</a:t>
              </a:r>
              <a:endParaRPr lang="en-GB" sz="1400" dirty="0">
                <a:latin typeface="+mj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2908" y="4332000"/>
            <a:ext cx="3187816" cy="1865843"/>
            <a:chOff x="4182908" y="4332000"/>
            <a:chExt cx="3187816" cy="186584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62" b="2875"/>
            <a:stretch/>
          </p:blipFill>
          <p:spPr>
            <a:xfrm>
              <a:off x="4182908" y="4332000"/>
              <a:ext cx="3187816" cy="1865843"/>
            </a:xfrm>
            <a:prstGeom prst="rect">
              <a:avLst/>
            </a:prstGeom>
          </p:spPr>
        </p:pic>
        <p:cxnSp>
          <p:nvCxnSpPr>
            <p:cNvPr id="34" name="Straight Arrow Connector 33"/>
            <p:cNvCxnSpPr/>
            <p:nvPr/>
          </p:nvCxnSpPr>
          <p:spPr>
            <a:xfrm>
              <a:off x="5320019" y="6083416"/>
              <a:ext cx="792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311996" y="5744862"/>
              <a:ext cx="8000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+mj-lt"/>
                </a:rPr>
                <a:t>1</a:t>
              </a:r>
              <a:r>
                <a:rPr lang="en-GB" sz="1400" dirty="0" smtClean="0">
                  <a:latin typeface="+mj-lt"/>
                </a:rPr>
                <a:t>50 mm</a:t>
              </a:r>
              <a:endParaRPr lang="en-GB" sz="1400" dirty="0">
                <a:latin typeface="+mj-lt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47501" y="6417578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Ana </a:t>
            </a:r>
            <a:r>
              <a:rPr lang="en-GB" dirty="0" err="1" smtClean="0"/>
              <a:t>Miarnau</a:t>
            </a:r>
            <a:r>
              <a:rPr lang="en-GB" dirty="0" smtClean="0"/>
              <a:t> Marin BE-BI</a:t>
            </a:r>
            <a:endParaRPr lang="en-US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435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21323"/>
          </a:xfrm>
        </p:spPr>
        <p:txBody>
          <a:bodyPr>
            <a:normAutofit fontScale="90000"/>
          </a:bodyPr>
          <a:lstStyle/>
          <a:p>
            <a:r>
              <a:rPr lang="en-US" strike="sngStrike" dirty="0" smtClean="0"/>
              <a:t>New</a:t>
            </a:r>
            <a:r>
              <a:rPr lang="en-US" dirty="0" smtClean="0"/>
              <a:t> Fast </a:t>
            </a:r>
            <a:r>
              <a:rPr lang="en-US" dirty="0" err="1"/>
              <a:t>T</a:t>
            </a:r>
            <a:r>
              <a:rPr lang="en-US" dirty="0" err="1" smtClean="0"/>
              <a:t>apestation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1322"/>
            <a:ext cx="8788400" cy="5563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Commissioning  underway:</a:t>
            </a:r>
          </a:p>
          <a:p>
            <a:pPr lvl="1"/>
            <a:r>
              <a:rPr lang="en-US" dirty="0" smtClean="0"/>
              <a:t>Release curves 134 Cs - identical measured values old and new tape station.</a:t>
            </a:r>
          </a:p>
          <a:p>
            <a:pPr lvl="1"/>
            <a:r>
              <a:rPr lang="en-US" dirty="0" smtClean="0"/>
              <a:t>Beta detectors improved for 2x10</a:t>
            </a:r>
            <a:r>
              <a:rPr lang="en-US" baseline="30000" dirty="0" smtClean="0"/>
              <a:t>6</a:t>
            </a:r>
            <a:r>
              <a:rPr lang="en-US" dirty="0"/>
              <a:t> </a:t>
            </a:r>
            <a:r>
              <a:rPr lang="en-US" dirty="0" smtClean="0"/>
              <a:t>counts/seconds rates  </a:t>
            </a:r>
          </a:p>
          <a:p>
            <a:pPr lvl="1"/>
            <a:r>
              <a:rPr lang="en-US" dirty="0" smtClean="0"/>
              <a:t>Short lived isotope (</a:t>
            </a:r>
            <a:r>
              <a:rPr lang="en-US" baseline="30000" dirty="0" smtClean="0"/>
              <a:t>21</a:t>
            </a:r>
            <a:r>
              <a:rPr lang="en-US" dirty="0" smtClean="0"/>
              <a:t>Mg, T</a:t>
            </a:r>
            <a:r>
              <a:rPr lang="en-US" baseline="-25000" dirty="0" smtClean="0"/>
              <a:t>1/2</a:t>
            </a:r>
            <a:r>
              <a:rPr lang="en-US" dirty="0" smtClean="0"/>
              <a:t> =122 </a:t>
            </a:r>
            <a:r>
              <a:rPr lang="en-US" dirty="0" err="1" smtClean="0"/>
              <a:t>ms</a:t>
            </a:r>
            <a:r>
              <a:rPr lang="en-US" dirty="0" smtClean="0"/>
              <a:t>) yield measured for the </a:t>
            </a:r>
            <a:r>
              <a:rPr lang="en-US" b="1" dirty="0" smtClean="0"/>
              <a:t>first time</a:t>
            </a:r>
            <a:r>
              <a:rPr lang="en-US" dirty="0" smtClean="0"/>
              <a:t>!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1031" name="Picture 7" descr="35(m &#10;25(m &#10;15(m &#10;0 &#10;0 &#10;Yield &#10;124Cs yield &#10;Rise-time = 0.212 [s] &#10;Fall-time (fast) = 5559 [s] &#10;Fall-time (slow) = 11.129 [s] &#10;Alpha (r) = 0.845 (0.375) &#10;Fast yield = 1.70e*OOd [avuC] (72.7 0/0) &#10;Slow yield = 6.37e*007 [avuC] (27 3 0/0) &#10;- 2.34e*OOd [avuC] (Transm = 66.6 % - corr Yield = 3.51e*OOd [avuC]) &#10;2 &#10;E) &#10;4 &#10;6 &#10;time [s] &#10;8 &#10;E) &#10;10 &#10;12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32133" y="3065704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25(m &#10;15(m &#10;5000 &#10;0 &#10;0 &#10;124Cs yield &#10;Tot Yield = 3.30e*OOd [avuC] (Transm &#10;Rise-time = 0.157 [s] &#10;Fall-time (fast) = 7.620 [s] &#10;Fall-time (slow) = 50.402 [s] &#10;Alpha (r) = 0.982 (0.126) &#10;Fast yield = 2.93e*OOd [avuC] (dd.d 0/0) &#10;Slow yield = 3.70e*007 [avuC] (11.2 0/0) &#10;94.4 % - corr Yield = 3.49e*OOd [avuC]) &#10;2 &#10;4 &#10;6 &#10;time &#10;8 &#10;[s] &#10;10 &#10;12 &#10;14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9433" y="-673284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5468" y="193094"/>
            <a:ext cx="4307285" cy="64198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8601" y="2368275"/>
            <a:ext cx="6421825" cy="4308169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0" y="2938887"/>
            <a:ext cx="3171825" cy="5563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dirty="0" smtClean="0"/>
              <a:t>Mechanical controls tested </a:t>
            </a:r>
          </a:p>
          <a:p>
            <a:pPr lvl="1"/>
            <a:r>
              <a:rPr lang="en-US" sz="2000" dirty="0" smtClean="0"/>
              <a:t>Timing sequence tested</a:t>
            </a:r>
          </a:p>
          <a:p>
            <a:pPr lvl="1"/>
            <a:r>
              <a:rPr lang="en-US" sz="2000" dirty="0" smtClean="0"/>
              <a:t>Beam instruments installed and operational</a:t>
            </a:r>
          </a:p>
          <a:p>
            <a:pPr lvl="1"/>
            <a:r>
              <a:rPr lang="en-US" sz="2000" dirty="0" smtClean="0"/>
              <a:t>RIB commissioning continuing</a:t>
            </a:r>
          </a:p>
          <a:p>
            <a:pPr lvl="1"/>
            <a:r>
              <a:rPr lang="en-GB" sz="2000" dirty="0" smtClean="0"/>
              <a:t>Installation in CA0 planned for 2019</a:t>
            </a:r>
            <a:endParaRPr lang="en-US" sz="20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435600" y="2755717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21Mg yield</a:t>
            </a:r>
            <a:endParaRPr lang="en-GB" b="1" u="sng" dirty="0"/>
          </a:p>
        </p:txBody>
      </p:sp>
      <p:sp>
        <p:nvSpPr>
          <p:cNvPr id="20" name="TextBox 19"/>
          <p:cNvSpPr txBox="1"/>
          <p:nvPr/>
        </p:nvSpPr>
        <p:spPr>
          <a:xfrm>
            <a:off x="-3715658" y="1291771"/>
            <a:ext cx="2714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tape station 134 Cs 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-3993472" y="4337693"/>
            <a:ext cx="2714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tape station 134 Cs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122494" y="6444569"/>
            <a:ext cx="1972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Stuart Warren et 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0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Hall: Separator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Mechanical slits on HRS</a:t>
            </a:r>
          </a:p>
          <a:p>
            <a:pPr lvl="1"/>
            <a:r>
              <a:rPr lang="en-GB" dirty="0" smtClean="0"/>
              <a:t>Revise the mechanics (EN-STI-RBS)</a:t>
            </a:r>
          </a:p>
          <a:p>
            <a:r>
              <a:rPr lang="en-GB" dirty="0" smtClean="0"/>
              <a:t>Replacement of flexible compressed air lines</a:t>
            </a:r>
          </a:p>
          <a:p>
            <a:pPr lvl="1"/>
            <a:r>
              <a:rPr lang="en-GB" dirty="0" smtClean="0"/>
              <a:t>5 yearly preventive maintenance</a:t>
            </a:r>
          </a:p>
          <a:p>
            <a:r>
              <a:rPr lang="en-GB" i="1" dirty="0" smtClean="0"/>
              <a:t>Installation of Fast Tape Station in CA0 beam line</a:t>
            </a:r>
          </a:p>
          <a:p>
            <a:r>
              <a:rPr lang="en-GB" dirty="0" smtClean="0"/>
              <a:t>Target and ion source gas system to be refurbished</a:t>
            </a:r>
          </a:p>
          <a:p>
            <a:pPr lvl="1"/>
            <a:r>
              <a:rPr lang="en-GB" dirty="0" smtClean="0"/>
              <a:t>Mechanical parts and leak reparation</a:t>
            </a:r>
          </a:p>
          <a:p>
            <a:r>
              <a:rPr lang="en-GB" dirty="0" smtClean="0"/>
              <a:t>Beam gate controls in ICR</a:t>
            </a:r>
            <a:endParaRPr lang="en-US" dirty="0" smtClean="0"/>
          </a:p>
          <a:p>
            <a:r>
              <a:rPr lang="en-GB" i="1" dirty="0" smtClean="0"/>
              <a:t>Beam diagnostics</a:t>
            </a:r>
          </a:p>
          <a:p>
            <a:r>
              <a:rPr lang="en-GB" dirty="0" smtClean="0"/>
              <a:t>N2 supply line for experiments</a:t>
            </a:r>
          </a:p>
          <a:p>
            <a:r>
              <a:rPr lang="en-GB" dirty="0" smtClean="0"/>
              <a:t>CRIS platform integration and installation?</a:t>
            </a:r>
          </a:p>
          <a:p>
            <a:r>
              <a:rPr lang="en-GB" i="1" dirty="0" smtClean="0"/>
              <a:t>Installation of second HT modulator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78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/>
              <a:t>Maintenance of </a:t>
            </a:r>
            <a:r>
              <a:rPr lang="en-GB" dirty="0" err="1"/>
              <a:t>turbopumps</a:t>
            </a:r>
            <a:r>
              <a:rPr lang="en-GB" dirty="0"/>
              <a:t> and replacement of oil of primary pumps</a:t>
            </a:r>
            <a:endParaRPr lang="en-US" dirty="0"/>
          </a:p>
          <a:p>
            <a:pPr lvl="0"/>
            <a:r>
              <a:rPr lang="en-GB" dirty="0"/>
              <a:t>Consolidation of </a:t>
            </a:r>
            <a:r>
              <a:rPr lang="en-GB" dirty="0" err="1"/>
              <a:t>turbopumps</a:t>
            </a:r>
            <a:r>
              <a:rPr lang="en-GB" dirty="0"/>
              <a:t> (replacement of 6 TMPs)</a:t>
            </a:r>
            <a:endParaRPr lang="en-US" dirty="0"/>
          </a:p>
          <a:p>
            <a:pPr lvl="0"/>
            <a:r>
              <a:rPr lang="en-GB" dirty="0"/>
              <a:t>Repair leak in tank 1 of exhaust system.</a:t>
            </a:r>
            <a:endParaRPr lang="en-US" dirty="0"/>
          </a:p>
          <a:p>
            <a:pPr lvl="0"/>
            <a:r>
              <a:rPr lang="en-GB" dirty="0" smtClean="0"/>
              <a:t>Replace </a:t>
            </a:r>
            <a:r>
              <a:rPr lang="en-GB" dirty="0" err="1"/>
              <a:t>profibus</a:t>
            </a:r>
            <a:r>
              <a:rPr lang="en-GB" dirty="0"/>
              <a:t> full range gauges by compact full range gauges in experimental hall</a:t>
            </a:r>
            <a:endParaRPr lang="en-US" dirty="0"/>
          </a:p>
          <a:p>
            <a:pPr lvl="0"/>
            <a:r>
              <a:rPr lang="en-GB" dirty="0"/>
              <a:t>Replace REX roughing pump</a:t>
            </a:r>
            <a:endParaRPr lang="en-US" dirty="0"/>
          </a:p>
          <a:p>
            <a:pPr lvl="0"/>
            <a:r>
              <a:rPr lang="en-GB" dirty="0"/>
              <a:t>Consolidation of compressed air system and installation of reservoirs to better protect the vacuum system against power cuts.</a:t>
            </a:r>
            <a:endParaRPr lang="en-US" dirty="0"/>
          </a:p>
          <a:p>
            <a:pPr lvl="0"/>
            <a:r>
              <a:rPr lang="en-GB" dirty="0"/>
              <a:t>Support FE installation</a:t>
            </a:r>
            <a:endParaRPr lang="en-US" dirty="0"/>
          </a:p>
          <a:p>
            <a:r>
              <a:rPr lang="en-GB" dirty="0" smtClean="0"/>
              <a:t>Interventions planned for May/June 2020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122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35251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Highlights</a:t>
            </a:r>
          </a:p>
          <a:p>
            <a:r>
              <a:rPr lang="en-GB" dirty="0" smtClean="0"/>
              <a:t>LS2 activities</a:t>
            </a:r>
          </a:p>
          <a:p>
            <a:pPr lvl="2"/>
            <a:r>
              <a:rPr lang="en-GB" dirty="0" smtClean="0"/>
              <a:t>Frontends</a:t>
            </a:r>
          </a:p>
          <a:p>
            <a:pPr lvl="2"/>
            <a:r>
              <a:rPr lang="en-GB" dirty="0" err="1" smtClean="0"/>
              <a:t>Nanolab</a:t>
            </a:r>
            <a:endParaRPr lang="en-GB" dirty="0" smtClean="0"/>
          </a:p>
          <a:p>
            <a:pPr lvl="2"/>
            <a:r>
              <a:rPr lang="en-GB" dirty="0" err="1" smtClean="0"/>
              <a:t>Medicis</a:t>
            </a:r>
            <a:endParaRPr lang="en-GB" dirty="0" smtClean="0"/>
          </a:p>
          <a:p>
            <a:pPr lvl="2"/>
            <a:r>
              <a:rPr lang="en-GB" dirty="0" smtClean="0"/>
              <a:t>HT modulator installation</a:t>
            </a:r>
          </a:p>
          <a:p>
            <a:pPr lvl="2"/>
            <a:r>
              <a:rPr lang="en-GB" dirty="0" smtClean="0"/>
              <a:t>Scanner/faraday cup units</a:t>
            </a:r>
          </a:p>
          <a:p>
            <a:pPr lvl="2"/>
            <a:r>
              <a:rPr lang="en-GB" dirty="0" smtClean="0"/>
              <a:t>Tape station</a:t>
            </a:r>
          </a:p>
          <a:p>
            <a:pPr lvl="1"/>
            <a:r>
              <a:rPr lang="en-GB" dirty="0" smtClean="0"/>
              <a:t>Off-line laboratories</a:t>
            </a:r>
          </a:p>
          <a:p>
            <a:pPr lvl="1"/>
            <a:r>
              <a:rPr lang="en-GB" dirty="0" smtClean="0"/>
              <a:t>Available services</a:t>
            </a:r>
          </a:p>
          <a:p>
            <a:pPr lvl="2"/>
            <a:r>
              <a:rPr lang="en-GB" dirty="0" smtClean="0"/>
              <a:t>Water, electricity, compressed air, ventilation, vacuum</a:t>
            </a:r>
          </a:p>
          <a:p>
            <a:pPr lvl="1"/>
            <a:r>
              <a:rPr lang="en-GB" dirty="0" smtClean="0"/>
              <a:t>Planning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Brace 4"/>
          <p:cNvSpPr/>
          <p:nvPr/>
        </p:nvSpPr>
        <p:spPr>
          <a:xfrm>
            <a:off x="3833092" y="2669309"/>
            <a:ext cx="369454" cy="858982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007477" y="2914134"/>
            <a:ext cx="2770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 area and Class A labs</a:t>
            </a:r>
            <a:endParaRPr lang="en-GB" dirty="0"/>
          </a:p>
        </p:txBody>
      </p:sp>
      <p:sp>
        <p:nvSpPr>
          <p:cNvPr id="7" name="Right Brace 6"/>
          <p:cNvSpPr/>
          <p:nvPr/>
        </p:nvSpPr>
        <p:spPr>
          <a:xfrm>
            <a:off x="4990706" y="3691379"/>
            <a:ext cx="369454" cy="858982"/>
          </a:xfrm>
          <a:prstGeom prst="rightBrace">
            <a:avLst>
              <a:gd name="adj1" fmla="val 16149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727768" y="3936204"/>
            <a:ext cx="2812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 Hall (excl. HIE)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752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3760735"/>
              </p:ext>
            </p:extLst>
          </p:nvPr>
        </p:nvGraphicFramePr>
        <p:xfrm>
          <a:off x="838200" y="1825625"/>
          <a:ext cx="10515600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738">
                  <a:extLst>
                    <a:ext uri="{9D8B030D-6E8A-4147-A177-3AD203B41FA5}">
                      <a16:colId xmlns:a16="http://schemas.microsoft.com/office/drawing/2014/main" val="4275730695"/>
                    </a:ext>
                  </a:extLst>
                </a:gridCol>
                <a:gridCol w="3785062">
                  <a:extLst>
                    <a:ext uri="{9D8B030D-6E8A-4147-A177-3AD203B41FA5}">
                      <a16:colId xmlns:a16="http://schemas.microsoft.com/office/drawing/2014/main" val="366312887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40839592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2281678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Machine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Circuits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Start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1604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ISOLDE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Cryo</a:t>
                      </a:r>
                      <a:r>
                        <a:rPr lang="en-GB" dirty="0" smtClean="0"/>
                        <a:t>-primary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18/12/2018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01/04/20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4676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BTY magnet cooling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18/12/2018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28/02/21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6671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Hall (incl. Separators, REXEBIS and REXTRAP)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18/12/2018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28/02/19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04924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HIE-ISOLDE (HEBT lines + triplets REX + RF B. 199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18/12/2018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01/05/20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141395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 cooling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10/12/18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…31/07/20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62406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Mixed water cooling (</a:t>
                      </a:r>
                      <a:r>
                        <a:rPr lang="en-GB" dirty="0" err="1" smtClean="0"/>
                        <a:t>Ampli</a:t>
                      </a:r>
                      <a:r>
                        <a:rPr lang="en-GB" dirty="0" smtClean="0"/>
                        <a:t> RF bldg. 170 + REX cavities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18/12/2018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30/09/19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31/07/19</a:t>
                      </a:r>
                    </a:p>
                    <a:p>
                      <a:pPr algn="ctr"/>
                      <a:r>
                        <a:rPr lang="en-GB" dirty="0" smtClean="0"/>
                        <a:t>01/05/20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417594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534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Cut of 18kV power to ISOLDE</a:t>
            </a:r>
          </a:p>
          <a:p>
            <a:pPr lvl="1"/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April 2019</a:t>
            </a:r>
          </a:p>
          <a:p>
            <a:pPr lvl="1"/>
            <a:r>
              <a:rPr lang="fr-CH" dirty="0"/>
              <a:t>UIAC-19701</a:t>
            </a:r>
            <a:endParaRPr lang="en-US" dirty="0"/>
          </a:p>
          <a:p>
            <a:pPr lvl="1"/>
            <a:r>
              <a:rPr lang="fr-CH" dirty="0"/>
              <a:t>Groupe </a:t>
            </a:r>
            <a:r>
              <a:rPr lang="fr-CH" dirty="0" err="1"/>
              <a:t>Trane</a:t>
            </a:r>
            <a:r>
              <a:rPr lang="fr-CH" dirty="0"/>
              <a:t> UHF1-0101</a:t>
            </a:r>
            <a:endParaRPr lang="en-US" dirty="0"/>
          </a:p>
          <a:p>
            <a:pPr lvl="1"/>
            <a:r>
              <a:rPr lang="fr-CH" dirty="0"/>
              <a:t>EWD15*80 (Armoire CV local 197/R-401</a:t>
            </a:r>
            <a:endParaRPr lang="en-US" dirty="0"/>
          </a:p>
          <a:p>
            <a:pPr lvl="1"/>
            <a:r>
              <a:rPr lang="fr-CH" dirty="0" smtClean="0"/>
              <a:t>EBD12*80</a:t>
            </a:r>
            <a:r>
              <a:rPr lang="fr-CH" dirty="0"/>
              <a:t> : </a:t>
            </a:r>
            <a:r>
              <a:rPr lang="fr-CH" dirty="0" err="1"/>
              <a:t>Hvac</a:t>
            </a:r>
            <a:r>
              <a:rPr lang="fr-CH" dirty="0"/>
              <a:t> bâtiment 508/R-006</a:t>
            </a:r>
            <a:endParaRPr lang="en-US" dirty="0"/>
          </a:p>
          <a:p>
            <a:pPr lvl="1"/>
            <a:r>
              <a:rPr lang="fr-CH" dirty="0"/>
              <a:t>Tableaux machines : ERD11*80, EXD32*80, ERD5*80 ERD2*80, EXD12*80, EXD16*80</a:t>
            </a:r>
            <a:endParaRPr lang="en-US" dirty="0"/>
          </a:p>
          <a:p>
            <a:pPr lvl="1"/>
            <a:r>
              <a:rPr lang="fr-CH" dirty="0"/>
              <a:t>Armoire UIA0-00045 CLIM REX ISOLDE</a:t>
            </a:r>
            <a:endParaRPr lang="en-US" dirty="0"/>
          </a:p>
          <a:p>
            <a:pPr lvl="1"/>
            <a:r>
              <a:rPr lang="fr-CH" dirty="0"/>
              <a:t>Ventilation hall 170 local 170/3-401 (Passerelle sur bâtiment 197)</a:t>
            </a:r>
            <a:endParaRPr lang="en-US" dirty="0"/>
          </a:p>
          <a:p>
            <a:pPr lvl="1"/>
            <a:r>
              <a:rPr lang="fr-CH" dirty="0"/>
              <a:t>UIAC-00094 Bâtiment </a:t>
            </a:r>
            <a:r>
              <a:rPr lang="fr-CH" dirty="0" smtClean="0"/>
              <a:t>179/1-023</a:t>
            </a:r>
          </a:p>
          <a:p>
            <a:r>
              <a:rPr lang="fr-CH" dirty="0" err="1" smtClean="0"/>
              <a:t>Punctual</a:t>
            </a:r>
            <a:r>
              <a:rPr lang="fr-CH" dirty="0" smtClean="0"/>
              <a:t> stops </a:t>
            </a:r>
            <a:r>
              <a:rPr lang="fr-CH" dirty="0" err="1" smtClean="0"/>
              <a:t>throughout</a:t>
            </a:r>
            <a:r>
              <a:rPr lang="fr-CH" dirty="0" smtClean="0"/>
              <a:t> 2019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prior</a:t>
            </a:r>
            <a:r>
              <a:rPr lang="fr-CH" dirty="0" smtClean="0"/>
              <a:t> notice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06871" y="2050194"/>
            <a:ext cx="45985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Stops already announced: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19/12/2018 06:00 to 06:30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Weekend du 20/01/2019 AUG tests PS/Booster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911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Ventilation and compressed 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Ventilation</a:t>
            </a:r>
          </a:p>
          <a:p>
            <a:pPr lvl="1"/>
            <a:r>
              <a:rPr lang="en-GB" dirty="0" smtClean="0"/>
              <a:t>4 weeks stop of ventilation systems throughout ISOLDE</a:t>
            </a:r>
          </a:p>
          <a:p>
            <a:pPr lvl="1"/>
            <a:r>
              <a:rPr lang="en-GB" dirty="0" smtClean="0"/>
              <a:t>Dates</a:t>
            </a:r>
          </a:p>
          <a:p>
            <a:r>
              <a:rPr lang="en-GB" dirty="0" smtClean="0"/>
              <a:t>Cooling maintenance</a:t>
            </a:r>
          </a:p>
          <a:p>
            <a:pPr lvl="1"/>
            <a:r>
              <a:rPr lang="en-GB" dirty="0" smtClean="0"/>
              <a:t>4 weeks during the stop of the </a:t>
            </a:r>
            <a:r>
              <a:rPr lang="en-GB" dirty="0" err="1" smtClean="0"/>
              <a:t>cryo</a:t>
            </a:r>
            <a:r>
              <a:rPr lang="en-GB" dirty="0" smtClean="0"/>
              <a:t>-compressor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Proposed dates January and February 2019</a:t>
            </a:r>
          </a:p>
          <a:p>
            <a:pPr lvl="1"/>
            <a:endParaRPr lang="en-GB" dirty="0"/>
          </a:p>
          <a:p>
            <a:r>
              <a:rPr lang="en-GB" dirty="0" smtClean="0"/>
              <a:t>Compressed air will be operational throughout LS2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626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Off-line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/>
              <a:t>Offline 1</a:t>
            </a:r>
            <a:endParaRPr lang="en-US" dirty="0"/>
          </a:p>
          <a:p>
            <a:r>
              <a:rPr lang="en-GB" dirty="0"/>
              <a:t>Vacuum System </a:t>
            </a:r>
            <a:endParaRPr lang="en-US" dirty="0"/>
          </a:p>
          <a:p>
            <a:r>
              <a:rPr lang="en-GB" dirty="0" smtClean="0"/>
              <a:t>Beam </a:t>
            </a:r>
            <a:r>
              <a:rPr lang="en-GB" dirty="0"/>
              <a:t>Instrumentation </a:t>
            </a:r>
            <a:endParaRPr lang="en-US" dirty="0"/>
          </a:p>
          <a:p>
            <a:r>
              <a:rPr lang="en-GB" dirty="0" smtClean="0"/>
              <a:t>Purchase </a:t>
            </a:r>
            <a:r>
              <a:rPr lang="en-GB" dirty="0"/>
              <a:t>of residual gas analyser</a:t>
            </a:r>
            <a:endParaRPr lang="en-US" dirty="0"/>
          </a:p>
          <a:p>
            <a:r>
              <a:rPr lang="en-GB" dirty="0"/>
              <a:t>Control software: upgrade and development of new modules</a:t>
            </a:r>
            <a:endParaRPr lang="en-US" dirty="0"/>
          </a:p>
          <a:p>
            <a:r>
              <a:rPr lang="en-GB" b="1" dirty="0"/>
              <a:t>Target production Labs</a:t>
            </a:r>
            <a:endParaRPr lang="en-US" dirty="0"/>
          </a:p>
          <a:p>
            <a:r>
              <a:rPr lang="en-GB" dirty="0" smtClean="0"/>
              <a:t>Additional </a:t>
            </a:r>
            <a:r>
              <a:rPr lang="en-GB" dirty="0"/>
              <a:t>leak detector </a:t>
            </a:r>
            <a:endParaRPr lang="en-US" dirty="0"/>
          </a:p>
          <a:p>
            <a:r>
              <a:rPr lang="en-GB" dirty="0"/>
              <a:t>Install second fume hood in chemical lab</a:t>
            </a:r>
            <a:endParaRPr lang="en-US" dirty="0"/>
          </a:p>
          <a:p>
            <a:r>
              <a:rPr lang="en-GB" dirty="0"/>
              <a:t>Add demineralized water supply</a:t>
            </a:r>
            <a:endParaRPr lang="en-US" dirty="0"/>
          </a:p>
          <a:p>
            <a:r>
              <a:rPr lang="en-GB" dirty="0"/>
              <a:t>Investigating options for save nanomaterial handling</a:t>
            </a:r>
            <a:endParaRPr lang="en-US" dirty="0"/>
          </a:p>
          <a:p>
            <a:r>
              <a:rPr lang="en-GB" dirty="0"/>
              <a:t>Optimization target production and documentation using INFOR EAM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u="sng" dirty="0"/>
              <a:t>Off-line beam </a:t>
            </a:r>
            <a:r>
              <a:rPr lang="en-GB" u="sng" dirty="0" smtClean="0"/>
              <a:t>development</a:t>
            </a:r>
            <a:endParaRPr lang="en-US" dirty="0"/>
          </a:p>
          <a:p>
            <a:r>
              <a:rPr lang="en-GB" dirty="0"/>
              <a:t>Set up of the ion source </a:t>
            </a:r>
            <a:r>
              <a:rPr lang="en-GB" dirty="0" smtClean="0"/>
              <a:t>test stand </a:t>
            </a:r>
            <a:endParaRPr lang="en-US" dirty="0"/>
          </a:p>
          <a:p>
            <a:r>
              <a:rPr lang="en-GB" dirty="0" smtClean="0"/>
              <a:t>Long-term </a:t>
            </a:r>
            <a:r>
              <a:rPr lang="en-GB" dirty="0"/>
              <a:t>ion source performance measurement</a:t>
            </a:r>
            <a:endParaRPr lang="en-US" dirty="0"/>
          </a:p>
          <a:p>
            <a:r>
              <a:rPr lang="en-GB" dirty="0" smtClean="0"/>
              <a:t>Benchmarking </a:t>
            </a:r>
            <a:r>
              <a:rPr lang="en-GB" dirty="0"/>
              <a:t>of ion source simulations </a:t>
            </a:r>
            <a:endParaRPr lang="en-US" dirty="0"/>
          </a:p>
          <a:p>
            <a:r>
              <a:rPr lang="en-GB" dirty="0"/>
              <a:t>Design of infrastructure to investigate molecular ion beams</a:t>
            </a:r>
            <a:endParaRPr lang="en-US" dirty="0"/>
          </a:p>
          <a:p>
            <a:r>
              <a:rPr lang="en-GB" dirty="0"/>
              <a:t>Preparations for in-LIST laser spectroscopy, general LIST development</a:t>
            </a:r>
            <a:endParaRPr lang="en-US" dirty="0"/>
          </a:p>
          <a:p>
            <a:r>
              <a:rPr lang="en-GB" dirty="0"/>
              <a:t>Continuation of the </a:t>
            </a:r>
            <a:r>
              <a:rPr lang="en-GB" dirty="0" err="1"/>
              <a:t>ToF</a:t>
            </a:r>
            <a:r>
              <a:rPr lang="en-GB" dirty="0"/>
              <a:t>-LIS project</a:t>
            </a:r>
            <a:endParaRPr lang="en-US" dirty="0"/>
          </a:p>
          <a:p>
            <a:r>
              <a:rPr lang="en-GB" dirty="0"/>
              <a:t>Negative ion source – new materials and geometries</a:t>
            </a:r>
            <a:endParaRPr lang="en-US" dirty="0"/>
          </a:p>
          <a:p>
            <a:r>
              <a:rPr lang="en-GB" dirty="0"/>
              <a:t>FEBIAD: Simulation driven optimization. Benchmark of codes at offline.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37770" y="6449438"/>
            <a:ext cx="1697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Sebastian Rothe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308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626701"/>
              </p:ext>
            </p:extLst>
          </p:nvPr>
        </p:nvGraphicFramePr>
        <p:xfrm>
          <a:off x="1197033" y="1088968"/>
          <a:ext cx="9543819" cy="545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Worksheet" r:id="rId3" imgW="9883192" imgH="6987600" progId="Excel.Sheet.12">
                  <p:embed/>
                </p:oleObj>
              </mc:Choice>
              <mc:Fallback>
                <p:oleObj name="Worksheet" r:id="rId3" imgW="9883192" imgH="6987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7033" y="1088968"/>
                        <a:ext cx="9543819" cy="5454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3843"/>
          </a:xfrm>
        </p:spPr>
        <p:txBody>
          <a:bodyPr/>
          <a:lstStyle/>
          <a:p>
            <a:r>
              <a:rPr lang="en-GB" dirty="0" smtClean="0"/>
              <a:t>Planning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046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658" y="1810542"/>
            <a:ext cx="6044853" cy="3342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77" y="62225"/>
            <a:ext cx="10969139" cy="715840"/>
          </a:xfrm>
        </p:spPr>
        <p:txBody>
          <a:bodyPr>
            <a:normAutofit/>
          </a:bodyPr>
          <a:lstStyle/>
          <a:p>
            <a:r>
              <a:rPr lang="pt-PT" dirty="0" smtClean="0"/>
              <a:t>P2n Converter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42D3607-5435-43ED-8924-5F23857EF9FC}"/>
              </a:ext>
            </a:extLst>
          </p:cNvPr>
          <p:cNvGrpSpPr/>
          <p:nvPr/>
        </p:nvGrpSpPr>
        <p:grpSpPr>
          <a:xfrm>
            <a:off x="2523045" y="3163349"/>
            <a:ext cx="1724078" cy="369332"/>
            <a:chOff x="-388238" y="4683125"/>
            <a:chExt cx="1724077" cy="369333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242E749-EE68-4CC5-A42E-A4E819EA9A5E}"/>
                </a:ext>
              </a:extLst>
            </p:cNvPr>
            <p:cNvCxnSpPr>
              <a:cxnSpLocks/>
            </p:cNvCxnSpPr>
            <p:nvPr/>
          </p:nvCxnSpPr>
          <p:spPr>
            <a:xfrm>
              <a:off x="-388238" y="5036711"/>
              <a:ext cx="1724077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7A699A7-F8E0-49E8-9879-F1886E4447D2}"/>
                </a:ext>
              </a:extLst>
            </p:cNvPr>
            <p:cNvSpPr txBox="1"/>
            <p:nvPr/>
          </p:nvSpPr>
          <p:spPr>
            <a:xfrm>
              <a:off x="294715" y="4683125"/>
              <a:ext cx="954107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>
                  <a:solidFill>
                    <a:srgbClr val="FF0000"/>
                  </a:solidFill>
                  <a:latin typeface="+mj-lt"/>
                </a:rPr>
                <a:t>p beam</a:t>
              </a: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288C084-4EE3-4943-B6F2-1DC129C3092F}"/>
              </a:ext>
            </a:extLst>
          </p:cNvPr>
          <p:cNvCxnSpPr>
            <a:cxnSpLocks/>
          </p:cNvCxnSpPr>
          <p:nvPr/>
        </p:nvCxnSpPr>
        <p:spPr>
          <a:xfrm>
            <a:off x="7801488" y="2345548"/>
            <a:ext cx="0" cy="221345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3B9E090-5CEB-41CA-8301-C72E7C8F8CDE}"/>
              </a:ext>
            </a:extLst>
          </p:cNvPr>
          <p:cNvSpPr txBox="1"/>
          <p:nvPr/>
        </p:nvSpPr>
        <p:spPr>
          <a:xfrm rot="16200000">
            <a:off x="7482652" y="3142057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>
                <a:solidFill>
                  <a:srgbClr val="FF0000"/>
                </a:solidFill>
              </a:rPr>
              <a:t>51 mm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8534FE6-78A6-4642-A9E2-9BF29B7A40E5}"/>
              </a:ext>
            </a:extLst>
          </p:cNvPr>
          <p:cNvCxnSpPr>
            <a:cxnSpLocks/>
          </p:cNvCxnSpPr>
          <p:nvPr/>
        </p:nvCxnSpPr>
        <p:spPr>
          <a:xfrm>
            <a:off x="3246369" y="2338107"/>
            <a:ext cx="448060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4765719" y="1841022"/>
            <a:ext cx="129715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PT" sz="2400" dirty="0">
                <a:solidFill>
                  <a:srgbClr val="FF0000"/>
                </a:solidFill>
              </a:rPr>
              <a:t>100 mm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680960" y="1"/>
            <a:ext cx="4511040" cy="1282583"/>
            <a:chOff x="3601676" y="973889"/>
            <a:chExt cx="1793284" cy="50986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51885" y="973889"/>
              <a:ext cx="1743075" cy="509868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>
              <a:off x="3601676" y="1251585"/>
              <a:ext cx="412159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Arrow Connector 21"/>
          <p:cNvCxnSpPr/>
          <p:nvPr/>
        </p:nvCxnSpPr>
        <p:spPr>
          <a:xfrm flipH="1">
            <a:off x="2062480" y="3218408"/>
            <a:ext cx="735424" cy="3579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734560" y="4175760"/>
            <a:ext cx="1259840" cy="10769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6014258" y="5133541"/>
            <a:ext cx="5965095" cy="37965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67" dirty="0"/>
              <a:t>UC</a:t>
            </a:r>
            <a:r>
              <a:rPr lang="en-US" sz="1867" baseline="-25000" dirty="0"/>
              <a:t>x</a:t>
            </a:r>
            <a:r>
              <a:rPr lang="en-US" sz="1867" dirty="0"/>
              <a:t>: new procedure has to be made for annular shape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2491659" y="1412240"/>
            <a:ext cx="2029541" cy="20929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-190467" y="1095746"/>
            <a:ext cx="2743597" cy="19391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2133" u="sng" dirty="0"/>
              <a:t>W converter</a:t>
            </a:r>
          </a:p>
          <a:p>
            <a:pPr marL="232828" indent="-232828" algn="r">
              <a:buFont typeface="Arial" panose="020B0604020202020204" pitchFamily="34" charset="0"/>
              <a:buChar char="•"/>
            </a:pPr>
            <a:r>
              <a:rPr lang="en-US" sz="2400" dirty="0"/>
              <a:t>ø</a:t>
            </a:r>
            <a:r>
              <a:rPr lang="en-US" sz="1867" dirty="0"/>
              <a:t>15 mm (12 mm - standard)</a:t>
            </a:r>
          </a:p>
          <a:p>
            <a:pPr marL="232828" indent="-232828" algn="r">
              <a:buFont typeface="Arial" panose="020B0604020202020204" pitchFamily="34" charset="0"/>
              <a:buChar char="•"/>
            </a:pPr>
            <a:r>
              <a:rPr lang="en-US" sz="1867" dirty="0"/>
              <a:t>Sliced to mitigate thermal shocks</a:t>
            </a:r>
          </a:p>
          <a:p>
            <a:pPr marL="232828" indent="-232828" algn="r">
              <a:buFont typeface="Arial" panose="020B0604020202020204" pitchFamily="34" charset="0"/>
              <a:buChar char="•"/>
            </a:pPr>
            <a:r>
              <a:rPr lang="en-US" sz="1867" dirty="0"/>
              <a:t>Operated at 2000 °C</a:t>
            </a:r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 flipH="1" flipV="1">
            <a:off x="6328288" y="1724459"/>
            <a:ext cx="224912" cy="13032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41" name="Pictur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3293" y="1737386"/>
            <a:ext cx="3420801" cy="338396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6902971" y="5428331"/>
            <a:ext cx="4721165" cy="692549"/>
            <a:chOff x="7218021" y="5684048"/>
            <a:chExt cx="4721165" cy="692549"/>
          </a:xfrm>
        </p:grpSpPr>
        <p:pic>
          <p:nvPicPr>
            <p:cNvPr id="39" name="Picture 2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5097" b="31797"/>
            <a:stretch/>
          </p:blipFill>
          <p:spPr bwMode="auto">
            <a:xfrm>
              <a:off x="7218021" y="5716196"/>
              <a:ext cx="4721165" cy="660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56FA32F-230D-4F70-A8FB-37794666E0E6}"/>
                </a:ext>
              </a:extLst>
            </p:cNvPr>
            <p:cNvSpPr txBox="1"/>
            <p:nvPr/>
          </p:nvSpPr>
          <p:spPr>
            <a:xfrm>
              <a:off x="8360516" y="5684048"/>
              <a:ext cx="160813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Standard UC</a:t>
              </a:r>
              <a:r>
                <a:rPr lang="en-US" sz="1200" baseline="-25000" dirty="0"/>
                <a:t>x</a:t>
              </a:r>
              <a:r>
                <a:rPr lang="en-US" sz="1200" dirty="0"/>
                <a:t> pellets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3737850" y="1267529"/>
            <a:ext cx="2880511" cy="4205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2133" u="sng" dirty="0"/>
              <a:t>Graphite container</a:t>
            </a:r>
            <a:endParaRPr lang="en-US" sz="1600" u="sng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2042163" y="3251200"/>
            <a:ext cx="1310637" cy="3454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294460" y="3303087"/>
            <a:ext cx="1810081" cy="7487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2133" u="sng" dirty="0"/>
              <a:t>Avoid proton scattering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H="1" flipV="1">
            <a:off x="2397760" y="4572000"/>
            <a:ext cx="843280" cy="2641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3506" y="4331969"/>
            <a:ext cx="2743599" cy="18980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133" u="sng" dirty="0"/>
              <a:t>Thermal Shielding </a:t>
            </a:r>
          </a:p>
          <a:p>
            <a:pPr marL="232828" indent="-232828">
              <a:buFont typeface="Arial" panose="020B0604020202020204" pitchFamily="34" charset="0"/>
              <a:buChar char="•"/>
            </a:pPr>
            <a:r>
              <a:rPr lang="en-US" sz="1867" dirty="0" err="1"/>
              <a:t>Sigratherm</a:t>
            </a:r>
            <a:r>
              <a:rPr lang="en-US" sz="2133" dirty="0"/>
              <a:t>® - </a:t>
            </a:r>
            <a:br>
              <a:rPr lang="en-US" sz="2133" dirty="0"/>
            </a:br>
            <a:r>
              <a:rPr lang="en-US" sz="1867" dirty="0"/>
              <a:t>“graphite foam”</a:t>
            </a:r>
          </a:p>
          <a:p>
            <a:pPr marL="232828" indent="-232828">
              <a:buFont typeface="Arial" panose="020B0604020202020204" pitchFamily="34" charset="0"/>
              <a:buChar char="•"/>
            </a:pPr>
            <a:r>
              <a:rPr lang="en-US" sz="1867" dirty="0"/>
              <a:t>0.2 g/cm</a:t>
            </a:r>
            <a:r>
              <a:rPr lang="en-US" sz="1867" baseline="30000" dirty="0"/>
              <a:t>3</a:t>
            </a:r>
          </a:p>
          <a:p>
            <a:pPr marL="232828" indent="-232828">
              <a:buFont typeface="Arial" panose="020B0604020202020204" pitchFamily="34" charset="0"/>
              <a:buChar char="•"/>
            </a:pPr>
            <a:r>
              <a:rPr lang="en-US" sz="1867" dirty="0"/>
              <a:t>Low thermal conductivity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5577" y="5127209"/>
            <a:ext cx="2709203" cy="10579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D057AA-2AA8-44DC-B580-A88A51FC893D}"/>
              </a:ext>
            </a:extLst>
          </p:cNvPr>
          <p:cNvSpPr txBox="1"/>
          <p:nvPr/>
        </p:nvSpPr>
        <p:spPr>
          <a:xfrm>
            <a:off x="3606193" y="221291"/>
            <a:ext cx="412078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133" i="1" dirty="0"/>
              <a:t>Converter </a:t>
            </a:r>
            <a:r>
              <a:rPr lang="pt-PT" sz="2133" i="1" dirty="0" err="1"/>
              <a:t>very</a:t>
            </a:r>
            <a:r>
              <a:rPr lang="pt-PT" sz="2133" i="1" dirty="0"/>
              <a:t> </a:t>
            </a:r>
            <a:r>
              <a:rPr lang="pt-PT" sz="2133" i="1" dirty="0" err="1"/>
              <a:t>close</a:t>
            </a:r>
            <a:r>
              <a:rPr lang="pt-PT" sz="2133" i="1" dirty="0"/>
              <a:t> to </a:t>
            </a:r>
            <a:r>
              <a:rPr lang="pt-PT" sz="2133" i="1" dirty="0" err="1"/>
              <a:t>uranium</a:t>
            </a:r>
            <a:r>
              <a:rPr lang="pt-PT" sz="2133" i="1" dirty="0"/>
              <a:t> </a:t>
            </a:r>
            <a:r>
              <a:rPr lang="pt-PT" sz="2133" i="1" dirty="0" err="1"/>
              <a:t>carbide</a:t>
            </a:r>
            <a:r>
              <a:rPr lang="pt-PT" sz="2133" i="1" dirty="0"/>
              <a:t> – </a:t>
            </a:r>
            <a:r>
              <a:rPr lang="pt-PT" sz="2133" i="1" dirty="0" err="1"/>
              <a:t>high</a:t>
            </a:r>
            <a:r>
              <a:rPr lang="pt-PT" sz="2133" i="1" dirty="0"/>
              <a:t> </a:t>
            </a:r>
            <a:r>
              <a:rPr lang="pt-PT" sz="2133" i="1" dirty="0" err="1"/>
              <a:t>neutron</a:t>
            </a:r>
            <a:r>
              <a:rPr lang="pt-PT" sz="2133" i="1" dirty="0"/>
              <a:t> flux!</a:t>
            </a:r>
            <a:endParaRPr lang="en-US" sz="2133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S.Rothe</a:t>
            </a:r>
            <a:r>
              <a:rPr lang="en-GB" dirty="0" smtClean="0"/>
              <a:t> | 82th ISCC Meeting | 26.JUN.2018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812388" y="6351078"/>
            <a:ext cx="128342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J.P.Ramos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933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2D4B1-AF89-4751-AD5F-32A1A88D9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p2nconverter - </a:t>
            </a:r>
            <a:r>
              <a:rPr lang="pt-PT" dirty="0" err="1"/>
              <a:t>update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DE41F91-D07E-4891-A658-064E8A03F4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325034"/>
            <a:ext cx="5947461" cy="427143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E38D70-036F-43EB-A249-382C6CCFF9D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88C053-1D40-48E8-B5E7-3C42BEE10A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76528" y="6356251"/>
            <a:ext cx="2171589" cy="536511"/>
          </a:xfrm>
        </p:spPr>
        <p:txBody>
          <a:bodyPr/>
          <a:lstStyle/>
          <a:p>
            <a:r>
              <a:rPr lang="en-US" sz="1867" dirty="0"/>
              <a:t>J.P. Ramos, et al.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027DCF-5B08-406F-AA13-CDA8656D7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3318" y="233493"/>
            <a:ext cx="2875449" cy="34489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6AD6BB-A51F-4FE4-A23F-9CB5418831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84" r="6737"/>
          <a:stretch/>
        </p:blipFill>
        <p:spPr>
          <a:xfrm>
            <a:off x="5308808" y="3612265"/>
            <a:ext cx="3767720" cy="25297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F79821-8728-4B11-85CB-CDCF8A7F5246}"/>
              </a:ext>
            </a:extLst>
          </p:cNvPr>
          <p:cNvSpPr txBox="1"/>
          <p:nvPr/>
        </p:nvSpPr>
        <p:spPr>
          <a:xfrm>
            <a:off x="6745311" y="1325034"/>
            <a:ext cx="1889757" cy="6669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67" b="1" dirty="0"/>
              <a:t>Being tested at ISOLDE!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612E61-38A0-4243-99F3-675CD62EB673}"/>
              </a:ext>
            </a:extLst>
          </p:cNvPr>
          <p:cNvSpPr txBox="1"/>
          <p:nvPr/>
        </p:nvSpPr>
        <p:spPr>
          <a:xfrm>
            <a:off x="6215921" y="2245847"/>
            <a:ext cx="2998767" cy="152894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1867" b="1" dirty="0" err="1"/>
              <a:t>Rb</a:t>
            </a:r>
            <a:r>
              <a:rPr lang="pt-PT" sz="1867" b="1" dirty="0"/>
              <a:t> </a:t>
            </a:r>
            <a:r>
              <a:rPr lang="pt-PT" sz="1867" b="1" dirty="0" err="1"/>
              <a:t>and</a:t>
            </a:r>
            <a:r>
              <a:rPr lang="pt-PT" sz="1867" b="1" dirty="0"/>
              <a:t> </a:t>
            </a:r>
            <a:r>
              <a:rPr lang="pt-PT" sz="1867" b="1" dirty="0" err="1"/>
              <a:t>Cs</a:t>
            </a:r>
            <a:r>
              <a:rPr lang="pt-PT" sz="1867" b="1" dirty="0"/>
              <a:t> </a:t>
            </a:r>
            <a:r>
              <a:rPr lang="pt-PT" sz="1867" b="1" dirty="0" err="1"/>
              <a:t>isotopes</a:t>
            </a:r>
            <a:r>
              <a:rPr lang="pt-PT" sz="1867" b="1" dirty="0"/>
              <a:t> </a:t>
            </a:r>
            <a:r>
              <a:rPr lang="pt-PT" sz="1867" b="1" dirty="0" err="1"/>
              <a:t>have</a:t>
            </a:r>
            <a:r>
              <a:rPr lang="pt-PT" sz="1867" b="1" dirty="0"/>
              <a:t> </a:t>
            </a:r>
            <a:r>
              <a:rPr lang="pt-PT" sz="1867" b="1" dirty="0" err="1"/>
              <a:t>been</a:t>
            </a:r>
            <a:r>
              <a:rPr lang="pt-PT" sz="1867" b="1" dirty="0"/>
              <a:t> </a:t>
            </a:r>
            <a:r>
              <a:rPr lang="pt-PT" sz="1867" b="1" dirty="0" err="1"/>
              <a:t>measured</a:t>
            </a:r>
            <a:r>
              <a:rPr lang="pt-PT" sz="1867" b="1" dirty="0"/>
              <a:t> – T1/2 </a:t>
            </a:r>
            <a:r>
              <a:rPr lang="pt-PT" sz="1867" b="1" dirty="0" err="1"/>
              <a:t>down</a:t>
            </a:r>
            <a:r>
              <a:rPr lang="pt-PT" sz="1867" b="1" dirty="0"/>
              <a:t> to 30 </a:t>
            </a:r>
            <a:r>
              <a:rPr lang="pt-PT" sz="1867" b="1" dirty="0" err="1"/>
              <a:t>ms</a:t>
            </a:r>
            <a:r>
              <a:rPr lang="pt-PT" sz="1867" b="1" dirty="0"/>
              <a:t> </a:t>
            </a:r>
            <a:r>
              <a:rPr lang="pt-PT" sz="1867" b="1" dirty="0" err="1"/>
              <a:t>seen</a:t>
            </a:r>
            <a:r>
              <a:rPr lang="pt-PT" sz="1867" b="1" dirty="0"/>
              <a:t> </a:t>
            </a:r>
            <a:r>
              <a:rPr lang="pt-PT" sz="1867" b="1" dirty="0" err="1"/>
              <a:t>at</a:t>
            </a:r>
            <a:r>
              <a:rPr lang="pt-PT" sz="1867" b="1" dirty="0"/>
              <a:t> </a:t>
            </a:r>
            <a:r>
              <a:rPr lang="pt-PT" sz="1867" b="1" dirty="0" err="1"/>
              <a:t>the</a:t>
            </a:r>
            <a:r>
              <a:rPr lang="pt-PT" sz="1867" b="1" dirty="0"/>
              <a:t> </a:t>
            </a:r>
            <a:r>
              <a:rPr lang="pt-PT" sz="1867" b="1" dirty="0" err="1"/>
              <a:t>tapestation</a:t>
            </a:r>
            <a:r>
              <a:rPr lang="pt-PT" sz="1867" b="1" dirty="0"/>
              <a:t> (&gt;101Rb, &gt;150Cs)!</a:t>
            </a:r>
            <a:endParaRPr lang="en-US" sz="1867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A70086-5BE5-4860-9E2F-96E85D7531CD}"/>
              </a:ext>
            </a:extLst>
          </p:cNvPr>
          <p:cNvSpPr txBox="1"/>
          <p:nvPr/>
        </p:nvSpPr>
        <p:spPr>
          <a:xfrm>
            <a:off x="577943" y="5277283"/>
            <a:ext cx="4758557" cy="74879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133" b="1" dirty="0"/>
              <a:t>2nd </a:t>
            </a:r>
            <a:r>
              <a:rPr lang="pt-PT" sz="2133" b="1" dirty="0" err="1"/>
              <a:t>half</a:t>
            </a:r>
            <a:r>
              <a:rPr lang="pt-PT" sz="2133" b="1" dirty="0"/>
              <a:t> </a:t>
            </a:r>
            <a:r>
              <a:rPr lang="pt-PT" sz="2133" b="1" dirty="0" err="1"/>
              <a:t>of</a:t>
            </a:r>
            <a:r>
              <a:rPr lang="pt-PT" sz="2133" b="1" dirty="0"/>
              <a:t> </a:t>
            </a:r>
            <a:r>
              <a:rPr lang="pt-PT" sz="2133" b="1" dirty="0" err="1"/>
              <a:t>beam</a:t>
            </a:r>
            <a:r>
              <a:rPr lang="pt-PT" sz="2133" b="1" dirty="0"/>
              <a:t> time: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PT" sz="2133" b="1" dirty="0"/>
              <a:t>Laser </a:t>
            </a:r>
            <a:r>
              <a:rPr lang="pt-PT" sz="2133" b="1" dirty="0" err="1"/>
              <a:t>beams</a:t>
            </a:r>
            <a:r>
              <a:rPr lang="pt-PT" sz="2133" b="1" dirty="0"/>
              <a:t> (Ga, </a:t>
            </a:r>
            <a:r>
              <a:rPr lang="pt-PT" sz="2133" b="1" dirty="0" err="1"/>
              <a:t>Zn</a:t>
            </a:r>
            <a:r>
              <a:rPr lang="pt-PT" sz="2133" b="1" dirty="0"/>
              <a:t>, Ni, In, Te)</a:t>
            </a:r>
            <a:endParaRPr lang="en-US" sz="2133" b="1" dirty="0"/>
          </a:p>
        </p:txBody>
      </p:sp>
      <p:pic>
        <p:nvPicPr>
          <p:cNvPr id="1026" name="Picture 2" descr="Machine generated alternative text:&#10;80 &#10;60 &#10;40 &#10;20 &#10;-20 &#10;-40 &#10;-60 &#10;-80 &#10;-100 &#10;-80 &#10;40 &#10;60 &#10;80 &#10;Ccounter3 &#10;2.470E+04 &#10;2.161 E+04 &#10;1.853E+04 &#10;1 .544E+04 &#10;1.235E+04 &#10;9263 &#10;6175 &#10;3088 &#10;0.000 &#10;-60 &#10;-40 &#10;-20 0 &#10;20 &#10;BTY.DHZ323 ">
            <a:extLst>
              <a:ext uri="{FF2B5EF4-FFF2-40B4-BE49-F238E27FC236}">
                <a16:creationId xmlns:a16="http://schemas.microsoft.com/office/drawing/2014/main" id="{35B08021-24D0-4682-9AF1-9B0D090F7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117" y="3723501"/>
            <a:ext cx="3097223" cy="236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F7512A-CFE4-4B76-B2FF-6A67FAA745F2}"/>
              </a:ext>
            </a:extLst>
          </p:cNvPr>
          <p:cNvSpPr txBox="1"/>
          <p:nvPr/>
        </p:nvSpPr>
        <p:spPr>
          <a:xfrm>
            <a:off x="9086979" y="5990069"/>
            <a:ext cx="2986461" cy="37965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67" b="1" dirty="0"/>
              <a:t>Proton scan with 145Cs</a:t>
            </a:r>
          </a:p>
        </p:txBody>
      </p:sp>
    </p:spTree>
    <p:extLst>
      <p:ext uri="{BB962C8B-B14F-4D97-AF65-F5344CB8AC3E}">
        <p14:creationId xmlns:p14="http://schemas.microsoft.com/office/powerpoint/2010/main" val="351261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878" y="774520"/>
            <a:ext cx="4331024" cy="31538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0701" y="4960770"/>
            <a:ext cx="4115910" cy="146738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2767" y="47979"/>
            <a:ext cx="7886700" cy="828599"/>
          </a:xfrm>
        </p:spPr>
        <p:txBody>
          <a:bodyPr/>
          <a:lstStyle/>
          <a:p>
            <a:pPr algn="ctr"/>
            <a:r>
              <a:rPr lang="en-US" dirty="0" smtClean="0"/>
              <a:t>The Electron Affinity of Astatine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97344" y="953403"/>
            <a:ext cx="4655535" cy="3364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/>
              <a:t>At is rarest naturally occurring element on Earth</a:t>
            </a:r>
            <a:r>
              <a:rPr lang="en-US" sz="1600" dirty="0"/>
              <a:t>, ca. 70mg in crust, candidate for targeted alpha therapy</a:t>
            </a:r>
          </a:p>
          <a:p>
            <a:pPr marL="0" indent="0">
              <a:buNone/>
            </a:pPr>
            <a:r>
              <a:rPr lang="en-US" sz="1600" b="1" dirty="0"/>
              <a:t>Electron Affinity </a:t>
            </a:r>
            <a:r>
              <a:rPr lang="en-US" sz="1600" dirty="0"/>
              <a:t>(EA) is the binding energy of the additional electron in a negative ion</a:t>
            </a:r>
          </a:p>
          <a:p>
            <a:pPr lvl="1"/>
            <a:r>
              <a:rPr lang="en-US" sz="1600" dirty="0"/>
              <a:t>EA required to describe the chemical properties of At</a:t>
            </a:r>
          </a:p>
          <a:p>
            <a:pPr lvl="1"/>
            <a:r>
              <a:rPr lang="en-US" sz="1600" dirty="0"/>
              <a:t>Benchmark for quantum chemical models</a:t>
            </a:r>
          </a:p>
          <a:p>
            <a:pPr lvl="1"/>
            <a:r>
              <a:rPr lang="en-US" sz="1600" dirty="0"/>
              <a:t>Predictions for chemistry of </a:t>
            </a:r>
            <a:r>
              <a:rPr lang="en-US" sz="1600" dirty="0" err="1"/>
              <a:t>superheavy</a:t>
            </a:r>
            <a:r>
              <a:rPr lang="en-US" sz="1600"/>
              <a:t> elements, </a:t>
            </a:r>
            <a:r>
              <a:rPr lang="en-US" sz="1600" dirty="0"/>
              <a:t>e.g. </a:t>
            </a:r>
            <a:r>
              <a:rPr lang="en-US" sz="1600" dirty="0" err="1"/>
              <a:t>tennessine</a:t>
            </a:r>
            <a:r>
              <a:rPr lang="en-US" sz="1600" dirty="0"/>
              <a:t> (</a:t>
            </a:r>
            <a:r>
              <a:rPr lang="en-US" sz="1600" dirty="0" err="1"/>
              <a:t>Ts</a:t>
            </a:r>
            <a:r>
              <a:rPr lang="en-US" sz="1600" dirty="0"/>
              <a:t>)</a:t>
            </a:r>
          </a:p>
          <a:p>
            <a:pPr lvl="1"/>
            <a:r>
              <a:rPr lang="en-US" sz="1600" dirty="0"/>
              <a:t>Can be measured by </a:t>
            </a:r>
            <a:r>
              <a:rPr lang="en-US" sz="1600" b="1" dirty="0"/>
              <a:t>laser</a:t>
            </a:r>
            <a:r>
              <a:rPr lang="en-US" sz="1600" dirty="0"/>
              <a:t> </a:t>
            </a:r>
            <a:r>
              <a:rPr lang="en-US" sz="1600" b="1" dirty="0" err="1"/>
              <a:t>photodetachment</a:t>
            </a:r>
            <a:endParaRPr lang="en-US" sz="1600" b="1" dirty="0"/>
          </a:p>
          <a:p>
            <a:pPr marL="0" indent="0">
              <a:buNone/>
            </a:pPr>
            <a:r>
              <a:rPr lang="en-US" sz="1600" u="sng" dirty="0" err="1"/>
              <a:t>Photodetachment</a:t>
            </a:r>
            <a:r>
              <a:rPr lang="en-US" sz="1600" u="sng" dirty="0"/>
              <a:t> threshold spectroscopy</a:t>
            </a:r>
            <a:r>
              <a:rPr lang="en-US" sz="1600" dirty="0"/>
              <a:t>:</a:t>
            </a:r>
          </a:p>
          <a:p>
            <a:pPr lvl="1"/>
            <a:r>
              <a:rPr lang="en-US" sz="1600" dirty="0"/>
              <a:t>Laser and negative ion beam are overlapped</a:t>
            </a:r>
          </a:p>
          <a:p>
            <a:pPr lvl="1"/>
            <a:r>
              <a:rPr lang="en-US" sz="1600" dirty="0"/>
              <a:t>Detachment cross section is given by the Wigner law</a:t>
            </a:r>
          </a:p>
          <a:p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318" y="4884240"/>
            <a:ext cx="4183349" cy="1543910"/>
          </a:xfrm>
          <a:prstGeom prst="rect">
            <a:avLst/>
          </a:prstGeom>
          <a:effectLst>
            <a:outerShdw blurRad="889000" dist="50800" dir="2400000" algn="ctr" rotWithShape="0">
              <a:schemeClr val="bg1">
                <a:alpha val="5000"/>
              </a:scheme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>
                <a:spLocks noChangeAspect="1"/>
              </p:cNvSpPr>
              <p:nvPr/>
            </p:nvSpPr>
            <p:spPr>
              <a:xfrm>
                <a:off x="3385456" y="4447116"/>
                <a:ext cx="1678408" cy="3340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456" y="4447116"/>
                <a:ext cx="1678408" cy="334066"/>
              </a:xfrm>
              <a:prstGeom prst="rect">
                <a:avLst/>
              </a:prstGeom>
              <a:blipFill>
                <a:blip r:embed="rId5"/>
                <a:stretch>
                  <a:fillRect l="-725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6428504" y="4073938"/>
            <a:ext cx="4239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/>
              <a:t>1</a:t>
            </a:r>
            <a:r>
              <a:rPr lang="en-US" sz="1600" b="1" u="sng" baseline="30000" dirty="0"/>
              <a:t>st</a:t>
            </a:r>
            <a:r>
              <a:rPr lang="en-US" sz="1600" b="1" u="sng" dirty="0"/>
              <a:t> ever measurement of the EA of At achieved with the GANDALPH-beamline at ISOLDE</a:t>
            </a:r>
          </a:p>
        </p:txBody>
      </p:sp>
      <p:sp>
        <p:nvSpPr>
          <p:cNvPr id="2" name="TextBox 1"/>
          <p:cNvSpPr txBox="1"/>
          <p:nvPr/>
        </p:nvSpPr>
        <p:spPr>
          <a:xfrm rot="19358892">
            <a:off x="7275751" y="1952263"/>
            <a:ext cx="2544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PRELIMINARY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Right Brace 2"/>
          <p:cNvSpPr/>
          <p:nvPr/>
        </p:nvSpPr>
        <p:spPr>
          <a:xfrm rot="5400000" flipH="1">
            <a:off x="9618056" y="4593783"/>
            <a:ext cx="57575" cy="89766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9015885" y="4652994"/>
            <a:ext cx="1260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Atom Detector</a:t>
            </a:r>
            <a:endParaRPr lang="en-GB" sz="1400" dirty="0"/>
          </a:p>
        </p:txBody>
      </p:sp>
      <p:sp>
        <p:nvSpPr>
          <p:cNvPr id="13" name="Right Brace 12"/>
          <p:cNvSpPr/>
          <p:nvPr/>
        </p:nvSpPr>
        <p:spPr>
          <a:xfrm rot="5400000" flipH="1">
            <a:off x="7690580" y="4576793"/>
            <a:ext cx="57575" cy="89766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009362" y="4652994"/>
            <a:ext cx="1588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Laser / ion merging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367929" y="6364652"/>
            <a:ext cx="4291752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b="1" dirty="0" err="1"/>
              <a:t>D.Leimbach</a:t>
            </a:r>
            <a:r>
              <a:rPr lang="en-US" sz="1600" dirty="0"/>
              <a:t>, </a:t>
            </a:r>
            <a:r>
              <a:rPr lang="en-US" sz="1600" b="1" dirty="0"/>
              <a:t>S.Rothe</a:t>
            </a:r>
            <a:r>
              <a:rPr lang="en-US" sz="1600" dirty="0"/>
              <a:t> and the IS615 Collaboration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4582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9218556" y="139538"/>
            <a:ext cx="2798619" cy="1096457"/>
            <a:chOff x="33237970" y="10525504"/>
            <a:chExt cx="11029025" cy="4357301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10" r="85124" b="9542"/>
            <a:stretch/>
          </p:blipFill>
          <p:spPr bwMode="auto">
            <a:xfrm>
              <a:off x="35576583" y="10547215"/>
              <a:ext cx="2856252" cy="2372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39" t="6138" r="67720" b="11027"/>
            <a:stretch/>
          </p:blipFill>
          <p:spPr bwMode="auto">
            <a:xfrm>
              <a:off x="38383163" y="10547215"/>
              <a:ext cx="3462860" cy="233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64" t="11579" r="48511" b="19868"/>
            <a:stretch/>
          </p:blipFill>
          <p:spPr bwMode="auto">
            <a:xfrm>
              <a:off x="33237970" y="12903663"/>
              <a:ext cx="3875821" cy="197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68" t="12216" r="14740" b="24944"/>
            <a:stretch/>
          </p:blipFill>
          <p:spPr bwMode="auto">
            <a:xfrm>
              <a:off x="37113791" y="12890773"/>
              <a:ext cx="7153204" cy="1992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722"/>
            <a:stretch/>
          </p:blipFill>
          <p:spPr bwMode="auto">
            <a:xfrm>
              <a:off x="41817234" y="10525504"/>
              <a:ext cx="2449761" cy="2394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4" descr="cern-logo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237970" y="10547215"/>
              <a:ext cx="2378447" cy="2343558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40451" t="16496" r="2742" b="6202"/>
          <a:stretch/>
        </p:blipFill>
        <p:spPr>
          <a:xfrm>
            <a:off x="6646128" y="1687704"/>
            <a:ext cx="4356409" cy="2441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472" y="149128"/>
            <a:ext cx="10969139" cy="940443"/>
          </a:xfrm>
        </p:spPr>
        <p:txBody>
          <a:bodyPr>
            <a:noAutofit/>
          </a:bodyPr>
          <a:lstStyle/>
          <a:p>
            <a:r>
              <a:rPr lang="en-US" sz="3733" dirty="0"/>
              <a:t>LIEBE: offline commissioning</a:t>
            </a:r>
            <a:br>
              <a:rPr lang="en-US" sz="3733" dirty="0"/>
            </a:br>
            <a:r>
              <a:rPr lang="en-US" sz="3733" dirty="0"/>
              <a:t>&amp; prospects for </a:t>
            </a:r>
            <a:r>
              <a:rPr lang="en-US" sz="3733" baseline="30000" dirty="0"/>
              <a:t>100</a:t>
            </a:r>
            <a:r>
              <a:rPr lang="en-US" sz="3733" dirty="0"/>
              <a:t>Sn @ HIE-ISOLDE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0" r="23976"/>
          <a:stretch/>
        </p:blipFill>
        <p:spPr>
          <a:xfrm rot="5400000">
            <a:off x="2891698" y="1291746"/>
            <a:ext cx="2981905" cy="28567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8864" y="1229191"/>
            <a:ext cx="2508001" cy="6669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67" dirty="0"/>
              <a:t>Successful replacement of the target base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08700" y="1229191"/>
            <a:ext cx="5211873" cy="3796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67" dirty="0"/>
              <a:t>Offline tests with liquid LBE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08699" y="4203981"/>
            <a:ext cx="5269571" cy="12416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67" dirty="0"/>
              <a:t>Unsatisfactory results: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dirty="0"/>
              <a:t>Insufficient heating power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dirty="0"/>
              <a:t>LBE leak  </a:t>
            </a:r>
            <a:r>
              <a:rPr lang="en-US" sz="1867" dirty="0">
                <a:sym typeface="Wingdings"/>
              </a:rPr>
              <a:t> not ready before LS2</a:t>
            </a:r>
            <a:br>
              <a:rPr lang="en-US" sz="1867" dirty="0">
                <a:sym typeface="Wingdings"/>
              </a:rPr>
            </a:br>
            <a:r>
              <a:rPr lang="en-US" sz="1867" dirty="0">
                <a:sym typeface="Wingdings"/>
              </a:rPr>
              <a:t>	      review &amp; next steps</a:t>
            </a:r>
          </a:p>
        </p:txBody>
      </p:sp>
      <p:pic>
        <p:nvPicPr>
          <p:cNvPr id="26" name="Imagen 7">
            <a:extLst>
              <a:ext uri="{FF2B5EF4-FFF2-40B4-BE49-F238E27FC236}">
                <a16:creationId xmlns:a16="http://schemas.microsoft.com/office/drawing/2014/main" id="{9659796A-C290-4147-A78C-7822CB77236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69" t="4623" r="38046" b="16228"/>
          <a:stretch/>
        </p:blipFill>
        <p:spPr>
          <a:xfrm>
            <a:off x="146743" y="2901787"/>
            <a:ext cx="2743816" cy="244081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954253" y="4293667"/>
            <a:ext cx="2490113" cy="6669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67" dirty="0"/>
              <a:t>Successful installation tests on GPS front-end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" y="6373611"/>
            <a:ext cx="483061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/>
              <a:t>Ferran Boix Pamies, et al.</a:t>
            </a:r>
          </a:p>
        </p:txBody>
      </p:sp>
      <p:sp>
        <p:nvSpPr>
          <p:cNvPr id="3" name="Rectangle 2"/>
          <p:cNvSpPr/>
          <p:nvPr/>
        </p:nvSpPr>
        <p:spPr>
          <a:xfrm>
            <a:off x="3416642" y="5359757"/>
            <a:ext cx="8600533" cy="1323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33" dirty="0">
                <a:solidFill>
                  <a:srgbClr val="104282"/>
                </a:solidFill>
              </a:rPr>
              <a:t>Article &amp; conferences: </a:t>
            </a:r>
          </a:p>
          <a:p>
            <a:r>
              <a:rPr lang="en-US" sz="1333" dirty="0">
                <a:solidFill>
                  <a:srgbClr val="104282"/>
                </a:solidFill>
              </a:rPr>
              <a:t>The LIEBE high-power target: Offline commissioning results, </a:t>
            </a:r>
            <a:r>
              <a:rPr lang="en-US" sz="1333" i="1" dirty="0">
                <a:solidFill>
                  <a:srgbClr val="104282"/>
                </a:solidFill>
              </a:rPr>
              <a:t>F. </a:t>
            </a:r>
            <a:r>
              <a:rPr lang="en-US" sz="1333" i="1" dirty="0" err="1">
                <a:solidFill>
                  <a:srgbClr val="104282"/>
                </a:solidFill>
              </a:rPr>
              <a:t>Boix</a:t>
            </a:r>
            <a:r>
              <a:rPr lang="en-US" sz="1333" i="1" dirty="0">
                <a:solidFill>
                  <a:srgbClr val="104282"/>
                </a:solidFill>
              </a:rPr>
              <a:t> </a:t>
            </a:r>
            <a:r>
              <a:rPr lang="en-US" sz="1333" i="1" dirty="0" err="1">
                <a:solidFill>
                  <a:srgbClr val="104282"/>
                </a:solidFill>
              </a:rPr>
              <a:t>Pamies</a:t>
            </a:r>
            <a:r>
              <a:rPr lang="en-US" sz="1333" i="1" dirty="0">
                <a:solidFill>
                  <a:srgbClr val="104282"/>
                </a:solidFill>
              </a:rPr>
              <a:t> et al., HPTW 2018 &amp; EMIS 2018.</a:t>
            </a:r>
          </a:p>
          <a:p>
            <a:r>
              <a:rPr lang="en-US" sz="1333" dirty="0">
                <a:solidFill>
                  <a:srgbClr val="104282"/>
                </a:solidFill>
              </a:rPr>
              <a:t>Analytical model for release calculations in dynamic liquid ISOL targets, </a:t>
            </a:r>
            <a:r>
              <a:rPr lang="en-US" sz="1333" i="1" dirty="0">
                <a:solidFill>
                  <a:srgbClr val="104282"/>
                </a:solidFill>
              </a:rPr>
              <a:t>D. </a:t>
            </a:r>
            <a:r>
              <a:rPr lang="en-US" sz="1333" i="1" dirty="0" err="1">
                <a:solidFill>
                  <a:srgbClr val="104282"/>
                </a:solidFill>
              </a:rPr>
              <a:t>Hounbo</a:t>
            </a:r>
            <a:r>
              <a:rPr lang="en-US" sz="1333" i="1" dirty="0">
                <a:solidFill>
                  <a:srgbClr val="104282"/>
                </a:solidFill>
              </a:rPr>
              <a:t> et al, </a:t>
            </a:r>
            <a:r>
              <a:rPr lang="en-US" sz="1333" i="1" dirty="0" err="1">
                <a:solidFill>
                  <a:srgbClr val="104282"/>
                </a:solidFill>
              </a:rPr>
              <a:t>subm</a:t>
            </a:r>
            <a:r>
              <a:rPr lang="en-US" sz="1333" i="1" dirty="0">
                <a:solidFill>
                  <a:srgbClr val="104282"/>
                </a:solidFill>
              </a:rPr>
              <a:t>.</a:t>
            </a:r>
          </a:p>
          <a:p>
            <a:r>
              <a:rPr lang="en-US" sz="1333" dirty="0">
                <a:solidFill>
                  <a:srgbClr val="104282"/>
                </a:solidFill>
              </a:rPr>
              <a:t>Shower formation in a liquid LBE target – An experimental and numerical study of the jetting and dripping regimes, </a:t>
            </a:r>
            <a:r>
              <a:rPr lang="en-US" sz="1333" i="1" dirty="0">
                <a:solidFill>
                  <a:srgbClr val="104282"/>
                </a:solidFill>
              </a:rPr>
              <a:t>M. </a:t>
            </a:r>
            <a:r>
              <a:rPr lang="en-US" sz="1333" i="1" dirty="0" err="1">
                <a:solidFill>
                  <a:srgbClr val="104282"/>
                </a:solidFill>
              </a:rPr>
              <a:t>Delonca</a:t>
            </a:r>
            <a:r>
              <a:rPr lang="en-US" sz="1333" i="1" dirty="0">
                <a:solidFill>
                  <a:srgbClr val="104282"/>
                </a:solidFill>
              </a:rPr>
              <a:t> et al, in prep.</a:t>
            </a:r>
          </a:p>
          <a:p>
            <a:r>
              <a:rPr lang="en-US" sz="1333" dirty="0">
                <a:solidFill>
                  <a:srgbClr val="104282"/>
                </a:solidFill>
              </a:rPr>
              <a:t>Prospects for the production of </a:t>
            </a:r>
            <a:r>
              <a:rPr lang="en-US" sz="1333" baseline="30000" dirty="0">
                <a:solidFill>
                  <a:srgbClr val="104282"/>
                </a:solidFill>
              </a:rPr>
              <a:t>100</a:t>
            </a:r>
            <a:r>
              <a:rPr lang="en-US" sz="1333" dirty="0">
                <a:solidFill>
                  <a:srgbClr val="104282"/>
                </a:solidFill>
              </a:rPr>
              <a:t>Sn ISOL beams at HIE-ISOLDE, </a:t>
            </a:r>
            <a:r>
              <a:rPr lang="en-US" sz="1333" i="1" dirty="0">
                <a:solidFill>
                  <a:srgbClr val="104282"/>
                </a:solidFill>
              </a:rPr>
              <a:t>F. </a:t>
            </a:r>
            <a:r>
              <a:rPr lang="en-US" sz="1333" i="1" dirty="0" err="1">
                <a:solidFill>
                  <a:srgbClr val="104282"/>
                </a:solidFill>
              </a:rPr>
              <a:t>Boix</a:t>
            </a:r>
            <a:r>
              <a:rPr lang="en-US" sz="1333" i="1" dirty="0">
                <a:solidFill>
                  <a:srgbClr val="104282"/>
                </a:solidFill>
              </a:rPr>
              <a:t> </a:t>
            </a:r>
            <a:r>
              <a:rPr lang="en-US" sz="1333" i="1" dirty="0" err="1">
                <a:solidFill>
                  <a:srgbClr val="104282"/>
                </a:solidFill>
              </a:rPr>
              <a:t>Pamies</a:t>
            </a:r>
            <a:r>
              <a:rPr lang="en-US" sz="1333" i="1" dirty="0">
                <a:solidFill>
                  <a:srgbClr val="104282"/>
                </a:solidFill>
              </a:rPr>
              <a:t> et al., EMIS 2018</a:t>
            </a:r>
            <a:r>
              <a:rPr lang="en-US" sz="1333" dirty="0">
                <a:solidFill>
                  <a:srgbClr val="10428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496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068" y="4133767"/>
            <a:ext cx="5719061" cy="26486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6916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RFQcb</a:t>
            </a:r>
            <a:r>
              <a:rPr lang="en-US" dirty="0" smtClean="0"/>
              <a:t> ISCOOL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1663"/>
            <a:ext cx="6183086" cy="49502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Testing campaign : </a:t>
            </a:r>
          </a:p>
          <a:p>
            <a:pPr lvl="1"/>
            <a:r>
              <a:rPr lang="en-US" dirty="0" smtClean="0"/>
              <a:t>New gas injection system – accurate internal buffer gas pressure control</a:t>
            </a:r>
          </a:p>
          <a:p>
            <a:pPr lvl="1"/>
            <a:r>
              <a:rPr lang="en-US" dirty="0" smtClean="0"/>
              <a:t>New bunching techniques – injection chopping  </a:t>
            </a:r>
          </a:p>
          <a:p>
            <a:pPr lvl="1"/>
            <a:r>
              <a:rPr lang="en-US" dirty="0" smtClean="0"/>
              <a:t>New TOF detector- accurate 100% efficient in beam detector 10 m downstream of </a:t>
            </a:r>
            <a:r>
              <a:rPr lang="en-US" dirty="0" err="1" smtClean="0"/>
              <a:t>RFQcb</a:t>
            </a:r>
            <a:endParaRPr lang="en-US" dirty="0" smtClean="0"/>
          </a:p>
          <a:p>
            <a:r>
              <a:rPr lang="en-US" dirty="0" smtClean="0"/>
              <a:t>Results have shown:</a:t>
            </a:r>
          </a:p>
          <a:p>
            <a:pPr lvl="1"/>
            <a:r>
              <a:rPr lang="en-US" dirty="0" smtClean="0"/>
              <a:t>Minimum FWHM mass dependent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ooling time minimum  </a:t>
            </a:r>
          </a:p>
          <a:p>
            <a:pPr lvl="1"/>
            <a:r>
              <a:rPr lang="en-US" dirty="0" smtClean="0"/>
              <a:t>Max Ions per bunch</a:t>
            </a:r>
          </a:p>
          <a:p>
            <a:pPr lvl="1"/>
            <a:r>
              <a:rPr lang="en-US" dirty="0" smtClean="0"/>
              <a:t>Correct operational parameters per isotope</a:t>
            </a:r>
          </a:p>
          <a:p>
            <a:r>
              <a:rPr lang="en-US" dirty="0" smtClean="0"/>
              <a:t>Simulations providing correlate results to measured values ! </a:t>
            </a:r>
          </a:p>
          <a:p>
            <a:pPr lvl="1"/>
            <a:r>
              <a:rPr lang="en-US" dirty="0" smtClean="0"/>
              <a:t>Validation of model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15" name="AutoShape 4" descr="40 &#10;Beatn Qua/ity Vi &#10;2710 &#10;24.39 &#10;21.68 &#10;18.97 &#10;16.26 &#10;1335 &#10;10.84 &#10;8.130 &#10;5420 &#10;2710 &#10;o. 000 "/>
          <p:cNvSpPr>
            <a:spLocks noChangeAspect="1" noChangeArrowheads="1"/>
          </p:cNvSpPr>
          <p:nvPr/>
        </p:nvSpPr>
        <p:spPr bwMode="auto">
          <a:xfrm>
            <a:off x="123825" y="3021975"/>
            <a:ext cx="5648325" cy="441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4902" y="4711700"/>
            <a:ext cx="4699179" cy="2170803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8783637" y="6287041"/>
            <a:ext cx="2404995" cy="369332"/>
          </a:xfrm>
          <a:prstGeom prst="rect">
            <a:avLst/>
          </a:prstGeom>
          <a:solidFill>
            <a:schemeClr val="bg1">
              <a:alpha val="81000"/>
            </a:schemeClr>
          </a:solidFill>
          <a:effectLst>
            <a:softEdge rad="254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Bunch Region field map</a:t>
            </a:r>
            <a:endParaRPr lang="en-GB" dirty="0"/>
          </a:p>
        </p:txBody>
      </p:sp>
      <p:cxnSp>
        <p:nvCxnSpPr>
          <p:cNvPr id="2063" name="Straight Arrow Connector 2062"/>
          <p:cNvCxnSpPr>
            <a:stCxn id="48" idx="0"/>
          </p:cNvCxnSpPr>
          <p:nvPr/>
        </p:nvCxnSpPr>
        <p:spPr>
          <a:xfrm flipH="1" flipV="1">
            <a:off x="8971691" y="5969447"/>
            <a:ext cx="1014444" cy="31759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6" name="TextBox 2065"/>
          <p:cNvSpPr txBox="1"/>
          <p:nvPr/>
        </p:nvSpPr>
        <p:spPr>
          <a:xfrm>
            <a:off x="215900" y="5641923"/>
            <a:ext cx="2222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Simulated Optimum conditions saddle point matches real data </a:t>
            </a:r>
            <a:endParaRPr lang="en-GB" dirty="0"/>
          </a:p>
        </p:txBody>
      </p:sp>
      <p:cxnSp>
        <p:nvCxnSpPr>
          <p:cNvPr id="2068" name="Straight Arrow Connector 2067"/>
          <p:cNvCxnSpPr>
            <a:stCxn id="2066" idx="3"/>
          </p:cNvCxnSpPr>
          <p:nvPr/>
        </p:nvCxnSpPr>
        <p:spPr>
          <a:xfrm flipV="1">
            <a:off x="2438400" y="5231296"/>
            <a:ext cx="1917700" cy="101079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421068" y="155528"/>
            <a:ext cx="5413850" cy="3909841"/>
            <a:chOff x="6146843" y="240839"/>
            <a:chExt cx="6144462" cy="4592417"/>
          </a:xfrm>
        </p:grpSpPr>
        <p:grpSp>
          <p:nvGrpSpPr>
            <p:cNvPr id="14" name="Group 13"/>
            <p:cNvGrpSpPr/>
            <p:nvPr/>
          </p:nvGrpSpPr>
          <p:grpSpPr>
            <a:xfrm>
              <a:off x="6183086" y="279400"/>
              <a:ext cx="6108219" cy="4553856"/>
              <a:chOff x="780172" y="2599459"/>
              <a:chExt cx="5468228" cy="425854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4"/>
              <a:srcRect t="5781"/>
              <a:stretch/>
            </p:blipFill>
            <p:spPr>
              <a:xfrm>
                <a:off x="780172" y="2599459"/>
                <a:ext cx="5379328" cy="4258541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3683000" y="5396502"/>
                <a:ext cx="24765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New optimized values 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276600" y="3042990"/>
                <a:ext cx="2971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70C0"/>
                    </a:solidFill>
                  </a:rPr>
                  <a:t>S</a:t>
                </a:r>
                <a:r>
                  <a:rPr lang="en-US" b="1" dirty="0" smtClean="0">
                    <a:solidFill>
                      <a:srgbClr val="0070C0"/>
                    </a:solidFill>
                  </a:rPr>
                  <a:t>tandard operation values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H="1">
                <a:off x="4006850" y="3439595"/>
                <a:ext cx="355811" cy="1268231"/>
              </a:xfrm>
              <a:prstGeom prst="straightConnector1">
                <a:avLst/>
              </a:prstGeom>
              <a:ln w="28575">
                <a:solidFill>
                  <a:schemeClr val="accent1">
                    <a:alpha val="93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stCxn id="8" idx="0"/>
              </p:cNvCxnSpPr>
              <p:nvPr/>
            </p:nvCxnSpPr>
            <p:spPr>
              <a:xfrm flipH="1" flipV="1">
                <a:off x="4762500" y="4648200"/>
                <a:ext cx="158750" cy="74830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/>
            <p:cNvSpPr txBox="1"/>
            <p:nvPr/>
          </p:nvSpPr>
          <p:spPr>
            <a:xfrm>
              <a:off x="6778145" y="2208461"/>
              <a:ext cx="2714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Improved bunch width!</a:t>
              </a:r>
              <a:endParaRPr lang="en-GB" dirty="0"/>
            </a:p>
          </p:txBody>
        </p:sp>
        <p:cxnSp>
          <p:nvCxnSpPr>
            <p:cNvPr id="2049" name="Straight Arrow Connector 2048"/>
            <p:cNvCxnSpPr/>
            <p:nvPr/>
          </p:nvCxnSpPr>
          <p:spPr>
            <a:xfrm>
              <a:off x="7797113" y="3139440"/>
              <a:ext cx="0" cy="624840"/>
            </a:xfrm>
            <a:prstGeom prst="straightConnector1">
              <a:avLst/>
            </a:prstGeom>
            <a:ln w="349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>
              <a:off x="7809736" y="2531293"/>
              <a:ext cx="325584" cy="410027"/>
            </a:xfrm>
            <a:prstGeom prst="straightConnector1">
              <a:avLst/>
            </a:prstGeom>
            <a:ln w="28575">
              <a:solidFill>
                <a:schemeClr val="tx1">
                  <a:alpha val="93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5" name="Straight Connector 2054"/>
            <p:cNvCxnSpPr/>
            <p:nvPr/>
          </p:nvCxnSpPr>
          <p:spPr>
            <a:xfrm>
              <a:off x="7596376" y="3075315"/>
              <a:ext cx="42672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7583753" y="3828606"/>
              <a:ext cx="42672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9" name="TextBox 2068"/>
            <p:cNvSpPr txBox="1"/>
            <p:nvPr/>
          </p:nvSpPr>
          <p:spPr>
            <a:xfrm>
              <a:off x="6744663" y="240839"/>
              <a:ext cx="536198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u="sng" dirty="0" smtClean="0"/>
                <a:t>Optimized FWHM values Vs standard operation</a:t>
              </a:r>
              <a:endParaRPr lang="en-GB" u="sng" dirty="0"/>
            </a:p>
          </p:txBody>
        </p:sp>
        <p:sp>
          <p:nvSpPr>
            <p:cNvPr id="2070" name="Rounded Rectangle 2069"/>
            <p:cNvSpPr/>
            <p:nvPr/>
          </p:nvSpPr>
          <p:spPr>
            <a:xfrm>
              <a:off x="6266071" y="1900667"/>
              <a:ext cx="211928" cy="83563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5530495" y="2208461"/>
              <a:ext cx="1602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FWHM [us]</a:t>
              </a:r>
              <a:endParaRPr lang="en-GB" dirty="0"/>
            </a:p>
          </p:txBody>
        </p:sp>
      </p:grpSp>
      <p:sp>
        <p:nvSpPr>
          <p:cNvPr id="2071" name="TextBox 2070"/>
          <p:cNvSpPr txBox="1"/>
          <p:nvPr/>
        </p:nvSpPr>
        <p:spPr>
          <a:xfrm>
            <a:off x="3091543" y="9369742"/>
            <a:ext cx="1814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Gas injection system 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-88693" y="9402740"/>
            <a:ext cx="181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TOF detector 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2006787" y="6472920"/>
            <a:ext cx="1972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Stuart Warren et 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8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LS2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5475" y="258038"/>
            <a:ext cx="8226854" cy="71584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FRONTEND 10 &amp; 11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81200" y="1161826"/>
            <a:ext cx="5337018" cy="50160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900" b="1" dirty="0">
                <a:solidFill>
                  <a:schemeClr val="accent1">
                    <a:lumMod val="50000"/>
                  </a:schemeClr>
                </a:solidFill>
              </a:rPr>
              <a:t>FRONTEND 10&amp;11 Status November 2018</a:t>
            </a:r>
            <a:endParaRPr lang="en-US" sz="19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Manufacturing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742950" lvl="1" indent="-285750" algn="just"/>
            <a:r>
              <a:rPr lang="en-US" sz="1300" dirty="0">
                <a:solidFill>
                  <a:schemeClr val="accent1">
                    <a:lumMod val="50000"/>
                  </a:schemeClr>
                </a:solidFill>
              </a:rPr>
              <a:t>90% of the FRONTEND 10&amp;11 Pieces Received</a:t>
            </a:r>
          </a:p>
          <a:p>
            <a:pPr marL="285750" indent="-285750" algn="just"/>
            <a:endParaRPr lang="en-US" sz="9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FE 10&amp;11 Assembly  </a:t>
            </a:r>
          </a:p>
          <a:p>
            <a:pPr marL="742950" lvl="1" indent="-285750" algn="just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Finalization of Assembly preparation </a:t>
            </a:r>
          </a:p>
          <a:p>
            <a:pPr marL="1200150" lvl="2" indent="-285750" algn="just"/>
            <a:r>
              <a:rPr lang="en-US" sz="1300" dirty="0">
                <a:solidFill>
                  <a:schemeClr val="accent1">
                    <a:lumMod val="50000"/>
                  </a:schemeClr>
                </a:solidFill>
              </a:rPr>
              <a:t>Surface Treatment</a:t>
            </a:r>
          </a:p>
          <a:p>
            <a:pPr marL="1200150" lvl="2" indent="-285750" algn="just"/>
            <a:r>
              <a:rPr lang="en-US" sz="1300" dirty="0">
                <a:solidFill>
                  <a:schemeClr val="accent1">
                    <a:lumMod val="50000"/>
                  </a:schemeClr>
                </a:solidFill>
              </a:rPr>
              <a:t>Cleaning </a:t>
            </a:r>
          </a:p>
          <a:p>
            <a:pPr marL="1200150" lvl="2" indent="-285750" algn="just"/>
            <a:r>
              <a:rPr lang="en-US" sz="1300" dirty="0">
                <a:solidFill>
                  <a:schemeClr val="accent1">
                    <a:lumMod val="50000"/>
                  </a:schemeClr>
                </a:solidFill>
              </a:rPr>
              <a:t>Welding</a:t>
            </a:r>
          </a:p>
          <a:p>
            <a:pPr marL="742950" lvl="1" indent="-285750" algn="just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Assembly to begin the 7</a:t>
            </a:r>
            <a:r>
              <a:rPr lang="en-US" sz="1400" b="1" baseline="30000" dirty="0">
                <a:solidFill>
                  <a:schemeClr val="accent1">
                    <a:lumMod val="50000"/>
                  </a:schemeClr>
                </a:solidFill>
              </a:rPr>
              <a:t>th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 November 2018 in 3/R-035</a:t>
            </a:r>
          </a:p>
          <a:p>
            <a:pPr lvl="1" algn="just"/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FRONTEND 10&amp;11 Testing</a:t>
            </a:r>
          </a:p>
          <a:p>
            <a:pPr marL="520700" lvl="1" indent="-285750" algn="just"/>
            <a:r>
              <a:rPr lang="en-US" sz="1300" dirty="0">
                <a:solidFill>
                  <a:schemeClr val="accent1">
                    <a:lumMod val="50000"/>
                  </a:schemeClr>
                </a:solidFill>
              </a:rPr>
              <a:t>FRONTEND testing to begin in January 2019 on OFFLINE 2</a:t>
            </a:r>
          </a:p>
          <a:p>
            <a:pPr algn="just"/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Installation in the Target Area May 2019</a:t>
            </a:r>
          </a:p>
          <a:p>
            <a:pPr marL="742950" lvl="1" indent="-285750"/>
            <a:r>
              <a:rPr lang="en-US" sz="1300" dirty="0">
                <a:solidFill>
                  <a:schemeClr val="accent1">
                    <a:lumMod val="50000"/>
                  </a:schemeClr>
                </a:solidFill>
              </a:rPr>
              <a:t>Preliminary transport tests beginning on the 9</a:t>
            </a:r>
            <a:r>
              <a:rPr lang="en-US" sz="1300" baseline="30000" dirty="0">
                <a:solidFill>
                  <a:schemeClr val="accent1">
                    <a:lumMod val="50000"/>
                  </a:schemeClr>
                </a:solidFill>
              </a:rPr>
              <a:t>th</a:t>
            </a:r>
            <a:r>
              <a:rPr lang="en-US" sz="1300" dirty="0">
                <a:solidFill>
                  <a:schemeClr val="accent1">
                    <a:lumMod val="50000"/>
                  </a:schemeClr>
                </a:solidFill>
              </a:rPr>
              <a:t> November 2018 with EN/HE to improve the ease of installation.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177" y="423994"/>
            <a:ext cx="3782649" cy="25730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8218" y="3476268"/>
            <a:ext cx="3125812" cy="23443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68511" y="6498077"/>
            <a:ext cx="18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James Cruikshank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15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8538</TotalTime>
  <Words>1555</Words>
  <Application>Microsoft Office PowerPoint</Application>
  <PresentationFormat>Widescreen</PresentationFormat>
  <Paragraphs>350</Paragraphs>
  <Slides>24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MS PGothic</vt:lpstr>
      <vt:lpstr>Arial</vt:lpstr>
      <vt:lpstr>Calibri</vt:lpstr>
      <vt:lpstr>Calibri Light</vt:lpstr>
      <vt:lpstr>Cambria Math</vt:lpstr>
      <vt:lpstr>Corbel</vt:lpstr>
      <vt:lpstr>Segoe UI</vt:lpstr>
      <vt:lpstr>Times New Roman</vt:lpstr>
      <vt:lpstr>Ubuntu Light</vt:lpstr>
      <vt:lpstr>Wingdings</vt:lpstr>
      <vt:lpstr>Office Theme</vt:lpstr>
      <vt:lpstr>Worksheet</vt:lpstr>
      <vt:lpstr>ISOLDE Technical Report/ LS2 activities</vt:lpstr>
      <vt:lpstr>Outline</vt:lpstr>
      <vt:lpstr>P2n Converter</vt:lpstr>
      <vt:lpstr>p2nconverter - update</vt:lpstr>
      <vt:lpstr>The Electron Affinity of Astatine</vt:lpstr>
      <vt:lpstr>LIEBE: offline commissioning &amp; prospects for 100Sn @ HIE-ISOLDE</vt:lpstr>
      <vt:lpstr>RFQcb ISCOOL </vt:lpstr>
      <vt:lpstr>LS2 Activities</vt:lpstr>
      <vt:lpstr>FRONTEND 10 &amp; 11 </vt:lpstr>
      <vt:lpstr>Layout of the Class A Extension (nano-lab)</vt:lpstr>
      <vt:lpstr>Nano-lab Preliminary Schedule </vt:lpstr>
      <vt:lpstr>MEDICIS</vt:lpstr>
      <vt:lpstr>Other target area activities</vt:lpstr>
      <vt:lpstr>HT Modulator</vt:lpstr>
      <vt:lpstr>Beam diagnostics</vt:lpstr>
      <vt:lpstr>GPS Scanner: Specification Changes</vt:lpstr>
      <vt:lpstr>New Fast Tapestation</vt:lpstr>
      <vt:lpstr>ISOLDE Hall: Separator upgrades</vt:lpstr>
      <vt:lpstr>Vacuum</vt:lpstr>
      <vt:lpstr>Water</vt:lpstr>
      <vt:lpstr>Electricity</vt:lpstr>
      <vt:lpstr>Ventilation and compressed air</vt:lpstr>
      <vt:lpstr>Off-line Facilities</vt:lpstr>
      <vt:lpstr>Planning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LS2 Activities and their impact</dc:title>
  <dc:creator>Richard Catherall</dc:creator>
  <cp:lastModifiedBy>Richard Catherall</cp:lastModifiedBy>
  <cp:revision>43</cp:revision>
  <dcterms:created xsi:type="dcterms:W3CDTF">2018-10-30T16:20:13Z</dcterms:created>
  <dcterms:modified xsi:type="dcterms:W3CDTF">2018-11-06T07:42:10Z</dcterms:modified>
</cp:coreProperties>
</file>