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gif" ContentType="image/gif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37"/>
  </p:notesMasterIdLst>
  <p:sldIdLst>
    <p:sldId id="595" r:id="rId5"/>
    <p:sldId id="614" r:id="rId6"/>
    <p:sldId id="599" r:id="rId7"/>
    <p:sldId id="600" r:id="rId8"/>
    <p:sldId id="611" r:id="rId9"/>
    <p:sldId id="601" r:id="rId10"/>
    <p:sldId id="597" r:id="rId11"/>
    <p:sldId id="605" r:id="rId12"/>
    <p:sldId id="598" r:id="rId13"/>
    <p:sldId id="602" r:id="rId14"/>
    <p:sldId id="603" r:id="rId15"/>
    <p:sldId id="604" r:id="rId16"/>
    <p:sldId id="606" r:id="rId17"/>
    <p:sldId id="608" r:id="rId18"/>
    <p:sldId id="607" r:id="rId19"/>
    <p:sldId id="588" r:id="rId20"/>
    <p:sldId id="576" r:id="rId21"/>
    <p:sldId id="567" r:id="rId22"/>
    <p:sldId id="558" r:id="rId23"/>
    <p:sldId id="548" r:id="rId24"/>
    <p:sldId id="589" r:id="rId25"/>
    <p:sldId id="581" r:id="rId26"/>
    <p:sldId id="593" r:id="rId27"/>
    <p:sldId id="591" r:id="rId28"/>
    <p:sldId id="616" r:id="rId29"/>
    <p:sldId id="615" r:id="rId30"/>
    <p:sldId id="566" r:id="rId31"/>
    <p:sldId id="617" r:id="rId32"/>
    <p:sldId id="609" r:id="rId33"/>
    <p:sldId id="610" r:id="rId34"/>
    <p:sldId id="594" r:id="rId35"/>
    <p:sldId id="618" r:id="rId3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  <a:srgbClr val="CC00FF"/>
    <a:srgbClr val="FF33CC"/>
    <a:srgbClr val="FF00FF"/>
    <a:srgbClr val="FF3399"/>
    <a:srgbClr val="9900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9" autoAdjust="0"/>
    <p:restoredTop sz="94753" autoAdjust="0"/>
  </p:normalViewPr>
  <p:slideViewPr>
    <p:cSldViewPr>
      <p:cViewPr varScale="1">
        <p:scale>
          <a:sx n="70" d="100"/>
          <a:sy n="70" d="100"/>
        </p:scale>
        <p:origin x="-48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95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0914"/>
    </p:cViewPr>
  </p:sorterViewPr>
  <p:notesViewPr>
    <p:cSldViewPr>
      <p:cViewPr varScale="1">
        <p:scale>
          <a:sx n="67" d="100"/>
          <a:sy n="67" d="100"/>
        </p:scale>
        <p:origin x="-2826" y="-114"/>
      </p:cViewPr>
      <p:guideLst>
        <p:guide orient="horz" pos="2928"/>
        <p:guide pos="220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FE5F4D0C-50F1-41F1-B9D7-FC1B49A79CF8}" type="datetimeFigureOut">
              <a:rPr lang="en-US" smtClean="0"/>
              <a:pPr/>
              <a:t>12/18/2009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E4A68CB8-7F79-40C4-94BD-5C974A4D4AD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4C69-A77A-4829-890D-081FF2A6740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4C69-A77A-4829-890D-081FF2A6740B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4C69-A77A-4829-890D-081FF2A6740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4C69-A77A-4829-890D-081FF2A6740B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4C69-A77A-4829-890D-081FF2A6740B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4C69-A77A-4829-890D-081FF2A6740B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4C69-A77A-4829-890D-081FF2A6740B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68CB8-7F79-40C4-94BD-5C974A4D4ADF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68CB8-7F79-40C4-94BD-5C974A4D4ADF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68CB8-7F79-40C4-94BD-5C974A4D4ADF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68CB8-7F79-40C4-94BD-5C974A4D4ADF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68CB8-7F79-40C4-94BD-5C974A4D4ADF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68CB8-7F79-40C4-94BD-5C974A4D4ADF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68CB8-7F79-40C4-94BD-5C974A4D4ADF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68CB8-7F79-40C4-94BD-5C974A4D4ADF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68CB8-7F79-40C4-94BD-5C974A4D4ADF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68CB8-7F79-40C4-94BD-5C974A4D4ADF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68CB8-7F79-40C4-94BD-5C974A4D4ADF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68CB8-7F79-40C4-94BD-5C974A4D4ADF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68CB8-7F79-40C4-94BD-5C974A4D4ADF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4C69-A77A-4829-890D-081FF2A6740B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4C69-A77A-4829-890D-081FF2A6740B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4C69-A77A-4829-890D-081FF2A6740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933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993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A21C7CE-22E9-418A-926B-3063287E5072}" type="slidenum">
              <a:rPr lang="en-GB" smtClean="0">
                <a:latin typeface="Arial" pitchFamily="34" charset="0"/>
              </a:rPr>
              <a:pPr/>
              <a:t>30</a:t>
            </a:fld>
            <a:endParaRPr lang="en-GB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68CB8-7F79-40C4-94BD-5C974A4D4ADF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68CB8-7F79-40C4-94BD-5C974A4D4ADF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4C69-A77A-4829-890D-081FF2A6740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68CB8-7F79-40C4-94BD-5C974A4D4ADF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4C69-A77A-4829-890D-081FF2A6740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4C69-A77A-4829-890D-081FF2A6740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013C1D-E3EE-564B-9FAC-2051F8380F47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4C69-A77A-4829-890D-081FF2A6740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919A2-9CF6-48BD-89F5-AFF64EA0E31F}" type="datetime1">
              <a:rPr lang="en-US" smtClean="0"/>
              <a:pPr/>
              <a:t>12/18/2009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8D460-B85E-475F-9F8F-478C8A497F76}" type="datetime1">
              <a:rPr lang="en-US" smtClean="0"/>
              <a:pPr/>
              <a:t>12/18/2009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FAE94-170B-40A7-9D1B-1F4C31A6F96D}" type="datetime1">
              <a:rPr lang="en-US" smtClean="0"/>
              <a:pPr/>
              <a:t>12/18/2009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6200"/>
            <a:ext cx="77724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5029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5029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895600" y="6245225"/>
            <a:ext cx="3352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R.Bailey, Elba, May 2008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864BBD-8A76-4EB1-93E0-50A3E13ED2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D802E-49E4-4350-8662-C71B49E51246}" type="datetime1">
              <a:rPr lang="en-US" smtClean="0"/>
              <a:pPr/>
              <a:t>12/18/2009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A35D5-A42E-47FF-824C-C3C91110692A}" type="datetime1">
              <a:rPr lang="en-US" smtClean="0"/>
              <a:pPr/>
              <a:t>12/18/2009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F3CF7-C596-43A9-9BC5-4D64DAEC8733}" type="datetime1">
              <a:rPr lang="en-US" smtClean="0"/>
              <a:pPr/>
              <a:t>12/18/2009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5CB40-A893-4948-B858-2CB3C6F12D87}" type="datetime1">
              <a:rPr lang="en-US" smtClean="0"/>
              <a:pPr/>
              <a:t>12/18/2009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DB910-41F0-4DAF-B119-D0D4A5FE2483}" type="datetime1">
              <a:rPr lang="en-US" smtClean="0"/>
              <a:pPr/>
              <a:t>12/18/2009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1C8A2-7211-46C0-B3C1-5A7E1B70A40A}" type="datetime1">
              <a:rPr lang="en-US" smtClean="0"/>
              <a:pPr/>
              <a:t>12/18/2009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B5843-CB70-4032-96A6-E6E715570F1C}" type="datetime1">
              <a:rPr lang="en-US" smtClean="0"/>
              <a:pPr/>
              <a:t>12/18/2009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635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82296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703D02-9A24-43CD-A99F-FB08490CED3F}" type="datetime1">
              <a:rPr lang="en-US" smtClean="0"/>
              <a:pPr/>
              <a:t>12/18/2009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066800"/>
            <a:ext cx="7643866" cy="5111750"/>
          </a:xfrm>
        </p:spPr>
        <p:txBody>
          <a:bodyPr/>
          <a:lstStyle/>
          <a:p>
            <a:pPr>
              <a:buNone/>
            </a:pPr>
            <a:endParaRPr lang="en-US" sz="4000" dirty="0" smtClean="0"/>
          </a:p>
          <a:p>
            <a:pPr>
              <a:buNone/>
            </a:pPr>
            <a:endParaRPr lang="en-US" sz="4000" dirty="0" smtClean="0"/>
          </a:p>
          <a:p>
            <a:pPr algn="ctr">
              <a:buNone/>
            </a:pPr>
            <a:r>
              <a:rPr lang="en-US" sz="4000" dirty="0" smtClean="0"/>
              <a:t>Operating the LHC </a:t>
            </a:r>
            <a:r>
              <a:rPr lang="en-US" sz="4000" b="1" dirty="0" smtClean="0">
                <a:solidFill>
                  <a:srgbClr val="FF0000"/>
                </a:solidFill>
              </a:rPr>
              <a:t>with Beam</a:t>
            </a:r>
          </a:p>
          <a:p>
            <a:pPr>
              <a:buNone/>
            </a:pPr>
            <a:endParaRPr lang="en-US" sz="4000" dirty="0" smtClean="0"/>
          </a:p>
          <a:p>
            <a:pPr algn="ctr">
              <a:buNone/>
            </a:pPr>
            <a:r>
              <a:rPr lang="en-US" sz="2000" dirty="0" smtClean="0"/>
              <a:t>(on behalf of the LHC team)</a:t>
            </a:r>
          </a:p>
          <a:p>
            <a:pPr algn="ctr">
              <a:buNone/>
            </a:pPr>
            <a:r>
              <a:rPr lang="en-US" sz="1600" dirty="0" smtClean="0"/>
              <a:t>December 18, 2009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CMS solenoid ramp up</a:t>
            </a:r>
          </a:p>
        </p:txBody>
      </p:sp>
      <p:sp>
        <p:nvSpPr>
          <p:cNvPr id="17411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3124200" y="6632575"/>
            <a:ext cx="2895600" cy="252413"/>
          </a:xfrm>
          <a:noFill/>
        </p:spPr>
        <p:txBody>
          <a:bodyPr/>
          <a:lstStyle/>
          <a:p>
            <a:fld id="{AE60B648-A5B0-4AE6-97F4-24FD0A552169}" type="slidenum">
              <a:rPr lang="en-US" smtClean="0"/>
              <a:pPr/>
              <a:t>10</a:t>
            </a:fld>
            <a:endParaRPr lang="en-US" smtClean="0"/>
          </a:p>
        </p:txBody>
      </p:sp>
      <p:pic>
        <p:nvPicPr>
          <p:cNvPr id="17412" name="Picture 4" descr="Tides-CMS-solrampup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05000"/>
            <a:ext cx="9144000" cy="363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TextBox 5"/>
          <p:cNvSpPr txBox="1">
            <a:spLocks noChangeArrowheads="1"/>
          </p:cNvSpPr>
          <p:nvPr/>
        </p:nvSpPr>
        <p:spPr bwMode="auto">
          <a:xfrm>
            <a:off x="2209800" y="1371600"/>
            <a:ext cx="4419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Orbit difference CMS ON – CMS OFF</a:t>
            </a:r>
          </a:p>
        </p:txBody>
      </p:sp>
      <p:sp>
        <p:nvSpPr>
          <p:cNvPr id="17414" name="TextBox 6"/>
          <p:cNvSpPr txBox="1">
            <a:spLocks noChangeArrowheads="1"/>
          </p:cNvSpPr>
          <p:nvPr/>
        </p:nvSpPr>
        <p:spPr bwMode="auto">
          <a:xfrm>
            <a:off x="1905000" y="5562600"/>
            <a:ext cx="434766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err="1"/>
              <a:t>dp</a:t>
            </a:r>
            <a:r>
              <a:rPr lang="en-US" dirty="0"/>
              <a:t>/p error change by ~ 0.1 </a:t>
            </a:r>
            <a:r>
              <a:rPr lang="en-US" dirty="0" smtClean="0"/>
              <a:t>per mill</a:t>
            </a:r>
            <a:r>
              <a:rPr lang="en-US" dirty="0"/>
              <a:t>…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14480" y="6072206"/>
            <a:ext cx="5929354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?? CMS solenoid changes the beam energy??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500034" y="0"/>
            <a:ext cx="8153400" cy="715963"/>
          </a:xfrm>
        </p:spPr>
        <p:txBody>
          <a:bodyPr/>
          <a:lstStyle/>
          <a:p>
            <a:r>
              <a:rPr lang="en-US" sz="3600" dirty="0" smtClean="0"/>
              <a:t> NO! But Earth tides do!</a:t>
            </a:r>
          </a:p>
        </p:txBody>
      </p:sp>
      <p:sp>
        <p:nvSpPr>
          <p:cNvPr id="18435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5929322" y="6429396"/>
            <a:ext cx="2895600" cy="252413"/>
          </a:xfrm>
          <a:noFill/>
        </p:spPr>
        <p:txBody>
          <a:bodyPr/>
          <a:lstStyle/>
          <a:p>
            <a:fld id="{DFAB5079-E37B-4496-A973-4C3B110D3953}" type="slidenum">
              <a:rPr lang="en-US" smtClean="0"/>
              <a:pPr/>
              <a:t>11</a:t>
            </a:fld>
            <a:endParaRPr lang="en-US" dirty="0" smtClean="0"/>
          </a:p>
        </p:txBody>
      </p:sp>
      <p:pic>
        <p:nvPicPr>
          <p:cNvPr id="18436" name="Picture 3" descr="Tides-CMS-solrampup.pred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28802"/>
            <a:ext cx="9144000" cy="362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5562600" y="2667000"/>
            <a:ext cx="152400" cy="1905000"/>
          </a:xfrm>
          <a:prstGeom prst="rect">
            <a:avLst/>
          </a:prstGeom>
          <a:noFill/>
          <a:ln w="9525" algn="ctr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38" name="TextBox 6"/>
          <p:cNvSpPr txBox="1">
            <a:spLocks noChangeArrowheads="1"/>
          </p:cNvSpPr>
          <p:nvPr/>
        </p:nvSpPr>
        <p:spPr bwMode="auto">
          <a:xfrm>
            <a:off x="381000" y="838200"/>
            <a:ext cx="798635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/>
              <a:t>Ramp up coincided with large tidal change – good agreement !</a:t>
            </a:r>
          </a:p>
          <a:p>
            <a:r>
              <a:rPr lang="en-US" sz="2400" dirty="0"/>
              <a:t>Tidal swing corresponds to ~ 15 Hz.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rot="16200000" flipH="1">
            <a:off x="4572000" y="1524000"/>
            <a:ext cx="1371600" cy="7620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0" y="5867400"/>
            <a:ext cx="9144000" cy="46166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LHC measures influence of tidal forces 10 days after 1st Beam!</a:t>
            </a:r>
            <a:endParaRPr lang="en-US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0" y="0"/>
            <a:ext cx="914400" cy="381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/>
              <a:t>Joerg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Third Ramp to 1.18 TeV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3124200" y="6632575"/>
            <a:ext cx="2895600" cy="252413"/>
          </a:xfrm>
        </p:spPr>
        <p:txBody>
          <a:bodyPr/>
          <a:lstStyle/>
          <a:p>
            <a:r>
              <a:rPr lang="en-US" smtClean="0"/>
              <a:t>Progress with beam - 2 December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36" y="928670"/>
            <a:ext cx="5758460" cy="5643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28596" y="2143116"/>
            <a:ext cx="1643074" cy="1138773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Tune variations during ramp</a:t>
            </a:r>
          </a:p>
          <a:p>
            <a:r>
              <a:rPr lang="en-US" sz="1600" dirty="0" smtClean="0">
                <a:solidFill>
                  <a:schemeClr val="tx2"/>
                </a:solidFill>
              </a:rPr>
              <a:t>Beam 1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Beam 2</a:t>
            </a:r>
            <a:endParaRPr lang="en-US" sz="1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4213" y="25400"/>
            <a:ext cx="8229600" cy="523875"/>
          </a:xfrm>
        </p:spPr>
        <p:txBody>
          <a:bodyPr/>
          <a:lstStyle/>
          <a:p>
            <a:r>
              <a:rPr lang="en-US" sz="2800" dirty="0" smtClean="0"/>
              <a:t>13.12.2009: Wire Scans During STABLE Beams</a:t>
            </a:r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152400" y="685800"/>
            <a:ext cx="883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dirty="0" smtClean="0"/>
              <a:t>Beam2 horizontal:                                  Beam2 </a:t>
            </a:r>
            <a:r>
              <a:rPr lang="en-US" dirty="0" smtClean="0"/>
              <a:t>vertical</a:t>
            </a:r>
            <a:endParaRPr lang="en-US" dirty="0"/>
          </a:p>
        </p:txBody>
      </p:sp>
      <p:pic>
        <p:nvPicPr>
          <p:cNvPr id="12" name="Picture 11" descr="20091212181734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81072" y="1143000"/>
            <a:ext cx="5362928" cy="3875088"/>
          </a:xfrm>
          <a:prstGeom prst="rect">
            <a:avLst/>
          </a:prstGeom>
        </p:spPr>
      </p:pic>
      <p:pic>
        <p:nvPicPr>
          <p:cNvPr id="11" name="Picture 10" descr="20091212181628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143000"/>
            <a:ext cx="5378306" cy="38862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0" y="5105400"/>
            <a:ext cx="8839200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dirty="0" smtClean="0"/>
              <a:t>Comparing beam size from wire with synchrotron light monitor</a:t>
            </a:r>
          </a:p>
          <a:p>
            <a:pPr algn="l"/>
            <a:r>
              <a:rPr lang="en-US" sz="1800" dirty="0" smtClean="0"/>
              <a:t>Wire:    </a:t>
            </a:r>
            <a:r>
              <a:rPr lang="en-US" sz="1800" dirty="0" err="1" smtClean="0">
                <a:latin typeface="Symbol" charset="2"/>
                <a:cs typeface="Symbol" charset="2"/>
              </a:rPr>
              <a:t>s</a:t>
            </a:r>
            <a:r>
              <a:rPr lang="en-US" sz="1800" baseline="-25000" dirty="0" err="1" smtClean="0"/>
              <a:t>x</a:t>
            </a:r>
            <a:r>
              <a:rPr lang="en-US" sz="1800" dirty="0" smtClean="0"/>
              <a:t> = 0.98mm	</a:t>
            </a:r>
            <a:r>
              <a:rPr lang="en-US" sz="1800" dirty="0" err="1" smtClean="0">
                <a:latin typeface="Symbol" charset="2"/>
                <a:cs typeface="Symbol" charset="2"/>
              </a:rPr>
              <a:t>s</a:t>
            </a:r>
            <a:r>
              <a:rPr lang="en-US" sz="1800" baseline="-25000" dirty="0" err="1" smtClean="0"/>
              <a:t>y</a:t>
            </a:r>
            <a:r>
              <a:rPr lang="en-US" sz="1800" dirty="0" smtClean="0"/>
              <a:t> = 3.0mm</a:t>
            </a:r>
            <a:br>
              <a:rPr lang="en-US" sz="1800" dirty="0" smtClean="0"/>
            </a:br>
            <a:r>
              <a:rPr lang="en-US" sz="1800" dirty="0" err="1" smtClean="0"/>
              <a:t>BSRT</a:t>
            </a:r>
            <a:r>
              <a:rPr lang="en-US" sz="1800" dirty="0" smtClean="0"/>
              <a:t>:  </a:t>
            </a:r>
            <a:r>
              <a:rPr lang="en-US" sz="1800" dirty="0" err="1" smtClean="0">
                <a:latin typeface="Symbol" charset="2"/>
                <a:cs typeface="Symbol" charset="2"/>
              </a:rPr>
              <a:t>s</a:t>
            </a:r>
            <a:r>
              <a:rPr lang="en-US" sz="1800" baseline="-25000" dirty="0" err="1" smtClean="0"/>
              <a:t>x</a:t>
            </a:r>
            <a:r>
              <a:rPr lang="en-US" sz="1800" dirty="0" smtClean="0"/>
              <a:t> = 1.10mm, 	</a:t>
            </a:r>
            <a:r>
              <a:rPr lang="en-US" sz="1800" dirty="0" err="1" smtClean="0">
                <a:latin typeface="Symbol" charset="2"/>
                <a:cs typeface="Symbol" charset="2"/>
              </a:rPr>
              <a:t>s</a:t>
            </a:r>
            <a:r>
              <a:rPr lang="en-US" sz="1800" baseline="-25000" dirty="0" err="1" smtClean="0"/>
              <a:t>y</a:t>
            </a:r>
            <a:r>
              <a:rPr lang="en-US" sz="1800" dirty="0" smtClean="0"/>
              <a:t> = 2.7mm </a:t>
            </a:r>
            <a:r>
              <a:rPr lang="en-US" sz="1800" dirty="0" err="1" smtClean="0">
                <a:solidFill>
                  <a:srgbClr val="FF6600"/>
                </a:solidFill>
                <a:sym typeface="Wingdings"/>
              </a:rPr>
              <a:t></a:t>
            </a:r>
            <a:r>
              <a:rPr lang="en-US" sz="1800" dirty="0" smtClean="0">
                <a:solidFill>
                  <a:srgbClr val="FF6600"/>
                </a:solidFill>
                <a:sym typeface="Wingdings"/>
              </a:rPr>
              <a:t> ca factor 2 between </a:t>
            </a:r>
            <a:r>
              <a:rPr lang="en-US" sz="1800" dirty="0" err="1" smtClean="0">
                <a:solidFill>
                  <a:srgbClr val="FF6600"/>
                </a:solidFill>
                <a:latin typeface="Symbol" charset="2"/>
                <a:cs typeface="Symbol" charset="2"/>
              </a:rPr>
              <a:t>s</a:t>
            </a:r>
            <a:r>
              <a:rPr lang="en-US" sz="1800" baseline="-25000" dirty="0" err="1" smtClean="0">
                <a:solidFill>
                  <a:srgbClr val="FF6600"/>
                </a:solidFill>
              </a:rPr>
              <a:t>y</a:t>
            </a:r>
            <a:r>
              <a:rPr lang="en-US" sz="1800" dirty="0" smtClean="0">
                <a:solidFill>
                  <a:srgbClr val="FF6600"/>
                </a:solidFill>
              </a:rPr>
              <a:t> and </a:t>
            </a:r>
            <a:r>
              <a:rPr lang="en-US" sz="1800" dirty="0" err="1" smtClean="0">
                <a:solidFill>
                  <a:srgbClr val="FF6600"/>
                </a:solidFill>
                <a:latin typeface="Symbol" charset="2"/>
                <a:cs typeface="Symbol" charset="2"/>
              </a:rPr>
              <a:t>s</a:t>
            </a:r>
            <a:r>
              <a:rPr lang="en-US" sz="1800" baseline="-25000" dirty="0" err="1" smtClean="0">
                <a:solidFill>
                  <a:srgbClr val="FF6600"/>
                </a:solidFill>
              </a:rPr>
              <a:t>x</a:t>
            </a:r>
            <a:r>
              <a:rPr lang="en-US" sz="1800" dirty="0" smtClean="0">
                <a:solidFill>
                  <a:srgbClr val="FF6600"/>
                </a:solidFill>
              </a:rPr>
              <a:t> 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4213" y="25400"/>
            <a:ext cx="8229600" cy="523875"/>
          </a:xfrm>
        </p:spPr>
        <p:txBody>
          <a:bodyPr/>
          <a:lstStyle/>
          <a:p>
            <a:r>
              <a:rPr lang="en-US" dirty="0" smtClean="0"/>
              <a:t>13.12.2009: 24 hours running - currents</a:t>
            </a:r>
            <a:endParaRPr lang="en-US" dirty="0"/>
          </a:p>
        </p:txBody>
      </p:sp>
      <p:pic>
        <p:nvPicPr>
          <p:cNvPr id="9" name="Picture 8" descr="2009121223275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050925"/>
            <a:ext cx="9144000" cy="49688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reslines.qspace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3600" y="685800"/>
            <a:ext cx="4470400" cy="3454400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4213" y="25400"/>
            <a:ext cx="8229600" cy="523875"/>
          </a:xfrm>
        </p:spPr>
        <p:txBody>
          <a:bodyPr/>
          <a:lstStyle/>
          <a:p>
            <a:r>
              <a:rPr lang="en-US" dirty="0" smtClean="0"/>
              <a:t>13.12.2009: Tune Adjustments for Beam2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990600"/>
            <a:ext cx="4487126" cy="13388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800" dirty="0" smtClean="0"/>
              <a:t>B1: </a:t>
            </a:r>
            <a:r>
              <a:rPr lang="en-US" sz="1800" dirty="0" err="1" smtClean="0"/>
              <a:t>Q</a:t>
            </a:r>
            <a:r>
              <a:rPr lang="en-US" sz="1800" baseline="-25000" dirty="0" err="1" smtClean="0"/>
              <a:t>x</a:t>
            </a:r>
            <a:r>
              <a:rPr lang="en-US" sz="1800" dirty="0" smtClean="0"/>
              <a:t> = 0.293, </a:t>
            </a:r>
            <a:r>
              <a:rPr lang="en-US" sz="1800" dirty="0" err="1" smtClean="0"/>
              <a:t>Q</a:t>
            </a:r>
            <a:r>
              <a:rPr lang="en-US" sz="1800" baseline="-25000" dirty="0" err="1" smtClean="0"/>
              <a:t>y</a:t>
            </a:r>
            <a:r>
              <a:rPr lang="en-US" sz="1800" dirty="0" smtClean="0"/>
              <a:t> = 0.269; lifetime = 26h</a:t>
            </a:r>
            <a:br>
              <a:rPr lang="en-US" sz="1800" dirty="0" smtClean="0"/>
            </a:br>
            <a:r>
              <a:rPr lang="en-US" sz="1800" dirty="0" smtClean="0"/>
              <a:t>B2: </a:t>
            </a:r>
            <a:r>
              <a:rPr lang="en-US" sz="1800" dirty="0" err="1" smtClean="0"/>
              <a:t>Q</a:t>
            </a:r>
            <a:r>
              <a:rPr lang="en-US" sz="1800" baseline="-25000" dirty="0" err="1" smtClean="0"/>
              <a:t>x</a:t>
            </a:r>
            <a:r>
              <a:rPr lang="en-US" sz="1800" dirty="0" smtClean="0"/>
              <a:t> = 0.297, </a:t>
            </a:r>
            <a:r>
              <a:rPr lang="en-US" sz="1800" dirty="0" err="1" smtClean="0"/>
              <a:t>Q</a:t>
            </a:r>
            <a:r>
              <a:rPr lang="en-US" sz="1800" baseline="-25000" dirty="0" err="1" smtClean="0"/>
              <a:t>y</a:t>
            </a:r>
            <a:r>
              <a:rPr lang="en-US" sz="1800" dirty="0" smtClean="0"/>
              <a:t> = 0.267; lifetime =   5h </a:t>
            </a:r>
          </a:p>
          <a:p>
            <a:pPr algn="l"/>
            <a:r>
              <a:rPr lang="en-US" sz="1800" dirty="0" smtClean="0"/>
              <a:t>B1: </a:t>
            </a:r>
            <a:r>
              <a:rPr lang="en-US" sz="1800" dirty="0" err="1" smtClean="0"/>
              <a:t>Q</a:t>
            </a:r>
            <a:r>
              <a:rPr lang="en-US" sz="1800" baseline="-25000" dirty="0" err="1" smtClean="0"/>
              <a:t>x</a:t>
            </a:r>
            <a:r>
              <a:rPr lang="en-US" sz="1800" dirty="0" smtClean="0"/>
              <a:t> = 0.293, </a:t>
            </a:r>
            <a:r>
              <a:rPr lang="en-US" sz="1800" dirty="0" err="1" smtClean="0"/>
              <a:t>Q</a:t>
            </a:r>
            <a:r>
              <a:rPr lang="en-US" sz="1800" baseline="-25000" dirty="0" err="1" smtClean="0"/>
              <a:t>y</a:t>
            </a:r>
            <a:r>
              <a:rPr lang="en-US" sz="1800" dirty="0" smtClean="0"/>
              <a:t> = 0.269; lifetime =  25h</a:t>
            </a:r>
            <a:br>
              <a:rPr lang="en-US" sz="1800" dirty="0" smtClean="0"/>
            </a:br>
            <a:r>
              <a:rPr lang="en-US" sz="1800" dirty="0" smtClean="0"/>
              <a:t>B2: </a:t>
            </a:r>
            <a:r>
              <a:rPr lang="en-US" sz="1800" dirty="0" err="1" smtClean="0"/>
              <a:t>Q</a:t>
            </a:r>
            <a:r>
              <a:rPr lang="en-US" sz="1800" baseline="-25000" dirty="0" err="1" smtClean="0"/>
              <a:t>x</a:t>
            </a:r>
            <a:r>
              <a:rPr lang="en-US" sz="1800" dirty="0" smtClean="0"/>
              <a:t> = 0.312, </a:t>
            </a:r>
            <a:r>
              <a:rPr lang="en-US" sz="1800" dirty="0" err="1" smtClean="0"/>
              <a:t>Q</a:t>
            </a:r>
            <a:r>
              <a:rPr lang="en-US" sz="1800" baseline="-25000" dirty="0" err="1" smtClean="0"/>
              <a:t>y</a:t>
            </a:r>
            <a:r>
              <a:rPr lang="en-US" sz="1800" dirty="0" smtClean="0"/>
              <a:t> = 0.305; lifetime =  12h</a:t>
            </a:r>
            <a:endParaRPr lang="de-DE" sz="1800" dirty="0"/>
          </a:p>
        </p:txBody>
      </p:sp>
      <p:pic>
        <p:nvPicPr>
          <p:cNvPr id="11" name="Picture 10" descr="2009121210104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2286000"/>
            <a:ext cx="3886200" cy="3344003"/>
          </a:xfrm>
          <a:prstGeom prst="rect">
            <a:avLst/>
          </a:prstGeom>
        </p:spPr>
      </p:pic>
      <p:grpSp>
        <p:nvGrpSpPr>
          <p:cNvPr id="2" name="Group 12"/>
          <p:cNvGrpSpPr/>
          <p:nvPr/>
        </p:nvGrpSpPr>
        <p:grpSpPr>
          <a:xfrm>
            <a:off x="5500694" y="3643314"/>
            <a:ext cx="2676540" cy="2379479"/>
            <a:chOff x="852494" y="3662424"/>
            <a:chExt cx="2676540" cy="2379479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14" name="TextBox 13"/>
            <p:cNvSpPr txBox="1"/>
            <p:nvPr/>
          </p:nvSpPr>
          <p:spPr>
            <a:xfrm>
              <a:off x="852494" y="5591250"/>
              <a:ext cx="514360" cy="2769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l"/>
              <a:r>
                <a:rPr lang="de-DE" sz="1200" dirty="0" smtClean="0"/>
                <a:t>3/11</a:t>
              </a:r>
              <a:endParaRPr lang="de-DE" sz="1200" dirty="0"/>
            </a:p>
          </p:txBody>
        </p:sp>
        <p:cxnSp>
          <p:nvCxnSpPr>
            <p:cNvPr id="15" name="Straight Arrow Connector 14"/>
            <p:cNvCxnSpPr/>
            <p:nvPr/>
          </p:nvCxnSpPr>
          <p:spPr bwMode="auto">
            <a:xfrm rot="5400000" flipH="1" flipV="1">
              <a:off x="577068" y="4652230"/>
              <a:ext cx="1980406" cy="794"/>
            </a:xfrm>
            <a:prstGeom prst="straightConnector1">
              <a:avLst/>
            </a:prstGeom>
            <a:grpFill/>
            <a:ln w="12700" cap="sq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6" name="TextBox 15"/>
            <p:cNvSpPr txBox="1"/>
            <p:nvPr/>
          </p:nvSpPr>
          <p:spPr>
            <a:xfrm>
              <a:off x="1281122" y="5734126"/>
              <a:ext cx="628664" cy="30777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l"/>
              <a:r>
                <a:rPr lang="de-DE" sz="1400" dirty="0" smtClean="0"/>
                <a:t>2/7</a:t>
              </a:r>
              <a:endParaRPr lang="de-DE" sz="1600" dirty="0"/>
            </a:p>
          </p:txBody>
        </p:sp>
        <p:cxnSp>
          <p:nvCxnSpPr>
            <p:cNvPr id="17" name="Straight Arrow Connector 16"/>
            <p:cNvCxnSpPr/>
            <p:nvPr/>
          </p:nvCxnSpPr>
          <p:spPr bwMode="auto">
            <a:xfrm rot="5400000" flipH="1" flipV="1">
              <a:off x="1305734" y="4495068"/>
              <a:ext cx="1524000" cy="1588"/>
            </a:xfrm>
            <a:prstGeom prst="straightConnector1">
              <a:avLst/>
            </a:prstGeom>
            <a:grpFill/>
            <a:ln w="12700" cap="sq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8" name="Straight Arrow Connector 17"/>
            <p:cNvCxnSpPr/>
            <p:nvPr/>
          </p:nvCxnSpPr>
          <p:spPr bwMode="auto">
            <a:xfrm rot="5400000" flipH="1" flipV="1">
              <a:off x="305602" y="4780820"/>
              <a:ext cx="1524000" cy="1588"/>
            </a:xfrm>
            <a:prstGeom prst="straightConnector1">
              <a:avLst/>
            </a:prstGeom>
            <a:grpFill/>
            <a:ln w="12700" cap="sq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9" name="TextBox 18"/>
            <p:cNvSpPr txBox="1"/>
            <p:nvPr/>
          </p:nvSpPr>
          <p:spPr>
            <a:xfrm>
              <a:off x="1852626" y="5305498"/>
              <a:ext cx="590568" cy="30777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l"/>
              <a:r>
                <a:rPr lang="de-DE" sz="1400" dirty="0" smtClean="0"/>
                <a:t>3/10</a:t>
              </a:r>
              <a:endParaRPr lang="de-DE" sz="14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995634" y="4733994"/>
              <a:ext cx="533400" cy="30777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l"/>
              <a:r>
                <a:rPr lang="de-DE" sz="1400" dirty="0" smtClean="0"/>
                <a:t>1/3</a:t>
              </a:r>
              <a:endParaRPr lang="de-DE" sz="1400" dirty="0"/>
            </a:p>
          </p:txBody>
        </p:sp>
        <p:cxnSp>
          <p:nvCxnSpPr>
            <p:cNvPr id="21" name="Straight Arrow Connector 20"/>
            <p:cNvCxnSpPr/>
            <p:nvPr/>
          </p:nvCxnSpPr>
          <p:spPr bwMode="auto">
            <a:xfrm rot="5400000" flipH="1" flipV="1">
              <a:off x="2786880" y="4156930"/>
              <a:ext cx="990600" cy="1588"/>
            </a:xfrm>
            <a:prstGeom prst="straightConnector1">
              <a:avLst/>
            </a:prstGeom>
            <a:grpFill/>
            <a:ln w="12700" cap="sq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22" name="Oval 21"/>
          <p:cNvSpPr/>
          <p:nvPr/>
        </p:nvSpPr>
        <p:spPr bwMode="auto">
          <a:xfrm flipV="1">
            <a:off x="6477000" y="3486090"/>
            <a:ext cx="152400" cy="152400"/>
          </a:xfrm>
          <a:prstGeom prst="ellipse">
            <a:avLst/>
          </a:prstGeom>
          <a:solidFill>
            <a:srgbClr val="0000FF"/>
          </a:solidFill>
          <a:ln w="12700" cap="sq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24" name="Oval 23"/>
          <p:cNvSpPr/>
          <p:nvPr/>
        </p:nvSpPr>
        <p:spPr bwMode="auto">
          <a:xfrm flipV="1">
            <a:off x="7162800" y="2438400"/>
            <a:ext cx="152400" cy="152400"/>
          </a:xfrm>
          <a:prstGeom prst="ellipse">
            <a:avLst/>
          </a:prstGeom>
          <a:solidFill>
            <a:srgbClr val="0000FF"/>
          </a:solidFill>
          <a:ln w="12700" cap="sq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rot="5400000" flipH="1" flipV="1">
            <a:off x="6553200" y="2743200"/>
            <a:ext cx="685800" cy="5334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0" y="0"/>
            <a:ext cx="914400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Oliver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BSRT on beam 2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5CB40-A893-4948-B858-2CB3C6F12D87}" type="datetime1">
              <a:rPr lang="en-US" smtClean="0"/>
              <a:pPr/>
              <a:t>12/18/2009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1025" name="Picture 1" descr="https://ab-dep-op-elogbook.web.cern.ch/ab-dep-op-elogbook/elogbook/attach.php?attachId=1057864&amp;type=png&amp;fname=2009121012145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735534"/>
            <a:ext cx="7899289" cy="612246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0" y="0"/>
            <a:ext cx="1447800" cy="33855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err="1" smtClean="0"/>
              <a:t>Thibault</a:t>
            </a:r>
            <a:r>
              <a:rPr lang="en-US" sz="1600" dirty="0" smtClean="0"/>
              <a:t>/Allan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The “RF guys” (Ed and his merry men)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0217" y="1494455"/>
            <a:ext cx="5074122" cy="4235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00803" y="2543572"/>
            <a:ext cx="4658386" cy="3888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81000" y="5791200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Phase loop Off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4502727" y="6443246"/>
            <a:ext cx="23414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Phase Loop On </a:t>
            </a:r>
            <a:endParaRPr lang="en-US" sz="1600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94899" y="0"/>
            <a:ext cx="1668101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152400"/>
            <a:ext cx="6629400" cy="563562"/>
          </a:xfrm>
        </p:spPr>
        <p:txBody>
          <a:bodyPr/>
          <a:lstStyle/>
          <a:p>
            <a:r>
              <a:rPr lang="en-US" dirty="0" smtClean="0"/>
              <a:t>Collimation after beam based set up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5CB40-A893-4948-B858-2CB3C6F12D87}" type="datetime1">
              <a:rPr lang="en-US" smtClean="0"/>
              <a:pPr/>
              <a:t>12/18/2009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6" name="Picture 5" descr="Ramp2_CirculatingBeam_notes_v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0240" y="765672"/>
            <a:ext cx="8422760" cy="609232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090901" y="6172200"/>
            <a:ext cx="2927504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800" b="1" dirty="0" smtClean="0"/>
              <a:t>Efficiency: &gt; 99.9%</a:t>
            </a:r>
            <a:endParaRPr lang="en-US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0" y="0"/>
            <a:ext cx="1295400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Ralph 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Aperture checks with free oscillation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5CB40-A893-4948-B858-2CB3C6F12D87}" type="datetime1">
              <a:rPr lang="en-US" smtClean="0"/>
              <a:pPr/>
              <a:t>12/18/2009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285860"/>
            <a:ext cx="8529515" cy="4612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Milestones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2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52400" y="838197"/>
          <a:ext cx="8839200" cy="57150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/>
                <a:gridCol w="685800"/>
                <a:gridCol w="7239000"/>
              </a:tblGrid>
              <a:tr h="416324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Date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Day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Achieved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8477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Nov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Each beam circulating. Key beam instrumentation working.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847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Nov 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</a:rPr>
                        <a:t>First collisions at 450 </a:t>
                      </a:r>
                      <a:r>
                        <a:rPr lang="en-US" sz="1400" b="1" dirty="0" err="1" smtClean="0">
                          <a:solidFill>
                            <a:srgbClr val="FF0000"/>
                          </a:solidFill>
                        </a:rPr>
                        <a:t>GeV</a:t>
                      </a:r>
                      <a:r>
                        <a:rPr lang="en-US" sz="1400" b="1" dirty="0" smtClean="0">
                          <a:solidFill>
                            <a:srgbClr val="FF0000"/>
                          </a:solidFill>
                        </a:rPr>
                        <a:t>. First ramp (reached 560 </a:t>
                      </a:r>
                      <a:r>
                        <a:rPr lang="en-US" sz="1400" b="1" dirty="0" err="1" smtClean="0">
                          <a:solidFill>
                            <a:srgbClr val="FF0000"/>
                          </a:solidFill>
                        </a:rPr>
                        <a:t>GeV</a:t>
                      </a:r>
                      <a:r>
                        <a:rPr lang="en-US" sz="1400" b="1" dirty="0" smtClean="0">
                          <a:solidFill>
                            <a:srgbClr val="FF0000"/>
                          </a:solidFill>
                        </a:rPr>
                        <a:t>).</a:t>
                      </a:r>
                      <a:endParaRPr lang="en-US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847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Nov</a:t>
                      </a:r>
                      <a:r>
                        <a:rPr lang="en-US" sz="1400" b="1" baseline="0" dirty="0" smtClean="0">
                          <a:solidFill>
                            <a:schemeClr val="tx1"/>
                          </a:solidFill>
                        </a:rPr>
                        <a:t> 26</a:t>
                      </a:r>
                      <a:endParaRPr lang="en-US" sz="14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Magnetic cycling established (reproducibility).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847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Nov 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Energy matching.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847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Nov 29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rgbClr val="FF0000"/>
                          </a:solidFill>
                        </a:rPr>
                        <a:t>Ramp</a:t>
                      </a:r>
                      <a:r>
                        <a:rPr lang="en-US" sz="1400" b="1" baseline="0" dirty="0" smtClean="0">
                          <a:solidFill>
                            <a:srgbClr val="FF0000"/>
                          </a:solidFill>
                        </a:rPr>
                        <a:t> to 1.18 </a:t>
                      </a:r>
                      <a:r>
                        <a:rPr lang="en-US" sz="1400" b="1" baseline="0" dirty="0" err="1" smtClean="0">
                          <a:solidFill>
                            <a:srgbClr val="FF0000"/>
                          </a:solidFill>
                        </a:rPr>
                        <a:t>TeV</a:t>
                      </a:r>
                      <a:r>
                        <a:rPr lang="en-US" sz="1400" b="1" baseline="0" dirty="0" smtClean="0">
                          <a:solidFill>
                            <a:srgbClr val="FF0000"/>
                          </a:solidFill>
                        </a:rPr>
                        <a:t>.</a:t>
                      </a:r>
                      <a:endParaRPr lang="en-US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847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Nov 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Experiment solenoids on.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8477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Dec 04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Aperture measurement campaign finished. </a:t>
                      </a:r>
                      <a:r>
                        <a:rPr lang="en-US" sz="1400" b="1" dirty="0" err="1" smtClean="0">
                          <a:solidFill>
                            <a:schemeClr val="tx1"/>
                          </a:solidFill>
                        </a:rPr>
                        <a:t>LHCb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 and ALICE dipoles on.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8477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Dec 05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16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</a:rPr>
                        <a:t>Machine protection (Injection, Beam dump, Collimators) ready for safe operation with pilots.</a:t>
                      </a:r>
                      <a:r>
                        <a:rPr lang="en-US" sz="1400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endParaRPr lang="en-US" sz="1400" b="1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8477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Dec 06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17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First collisions</a:t>
                      </a:r>
                      <a:r>
                        <a:rPr lang="en-US" sz="1400" b="1" baseline="0" dirty="0" smtClean="0">
                          <a:solidFill>
                            <a:schemeClr val="tx1"/>
                          </a:solidFill>
                        </a:rPr>
                        <a:t> with </a:t>
                      </a:r>
                      <a:r>
                        <a:rPr lang="en-US" sz="1400" b="1" baseline="0" dirty="0" smtClean="0">
                          <a:solidFill>
                            <a:srgbClr val="FF0000"/>
                          </a:solidFill>
                        </a:rPr>
                        <a:t>STABLE BEAMS, 4 on 4 pilots at 450 </a:t>
                      </a:r>
                      <a:r>
                        <a:rPr lang="en-US" sz="1400" b="1" baseline="0" dirty="0" err="1" smtClean="0">
                          <a:solidFill>
                            <a:srgbClr val="FF0000"/>
                          </a:solidFill>
                        </a:rPr>
                        <a:t>GeV</a:t>
                      </a:r>
                      <a:r>
                        <a:rPr lang="en-US" sz="1400" b="1" baseline="0" dirty="0" smtClean="0">
                          <a:solidFill>
                            <a:srgbClr val="FF0000"/>
                          </a:solidFill>
                        </a:rPr>
                        <a:t>, rates around 1Hz</a:t>
                      </a:r>
                      <a:r>
                        <a:rPr lang="en-US" sz="1400" b="1" baseline="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8477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Dec 08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Ramp colliding bunches to 1.18 </a:t>
                      </a:r>
                      <a:r>
                        <a:rPr lang="en-US" sz="1400" b="1" dirty="0" err="1" smtClean="0">
                          <a:solidFill>
                            <a:schemeClr val="tx1"/>
                          </a:solidFill>
                        </a:rPr>
                        <a:t>TeV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8477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Dec 11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22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Collisions with </a:t>
                      </a:r>
                      <a:r>
                        <a:rPr lang="en-US" sz="1400" b="1" dirty="0" smtClean="0">
                          <a:solidFill>
                            <a:srgbClr val="FF0000"/>
                          </a:solidFill>
                        </a:rPr>
                        <a:t>STABLE BEAMS, 4 on 4 at 450 </a:t>
                      </a:r>
                      <a:r>
                        <a:rPr lang="en-US" sz="1400" b="1" dirty="0" err="1" smtClean="0">
                          <a:solidFill>
                            <a:srgbClr val="FF0000"/>
                          </a:solidFill>
                        </a:rPr>
                        <a:t>GeV</a:t>
                      </a:r>
                      <a:r>
                        <a:rPr lang="en-US" sz="1400" b="1" dirty="0" smtClean="0">
                          <a:solidFill>
                            <a:srgbClr val="FF0000"/>
                          </a:solidFill>
                        </a:rPr>
                        <a:t>,</a:t>
                      </a:r>
                      <a:r>
                        <a:rPr lang="en-US" sz="1400" b="1" baseline="0" dirty="0" smtClean="0">
                          <a:solidFill>
                            <a:srgbClr val="FF0000"/>
                          </a:solidFill>
                        </a:rPr>
                        <a:t> &gt; 10</a:t>
                      </a:r>
                      <a:r>
                        <a:rPr lang="en-US" sz="1400" b="1" baseline="30000" dirty="0" smtClean="0">
                          <a:solidFill>
                            <a:srgbClr val="FF0000"/>
                          </a:solidFill>
                        </a:rPr>
                        <a:t>10 </a:t>
                      </a:r>
                      <a:r>
                        <a:rPr lang="en-US" sz="1400" b="1" baseline="0" dirty="0" smtClean="0">
                          <a:solidFill>
                            <a:srgbClr val="FF0000"/>
                          </a:solidFill>
                        </a:rPr>
                        <a:t>per bunch, rates around 10Hz.</a:t>
                      </a:r>
                      <a:endParaRPr lang="en-US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8477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Dec 13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24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rgbClr val="FF0000"/>
                          </a:solidFill>
                        </a:rPr>
                        <a:t>Ramp 2 bunches per beam to 1.18 </a:t>
                      </a:r>
                      <a:r>
                        <a:rPr lang="en-US" sz="1400" b="1" dirty="0" err="1" smtClean="0">
                          <a:solidFill>
                            <a:srgbClr val="FF0000"/>
                          </a:solidFill>
                        </a:rPr>
                        <a:t>TeV</a:t>
                      </a:r>
                      <a:r>
                        <a:rPr lang="en-US" sz="1400" b="1" dirty="0" smtClean="0">
                          <a:solidFill>
                            <a:srgbClr val="FF0000"/>
                          </a:solidFill>
                        </a:rPr>
                        <a:t>. Collisions for 90mins.</a:t>
                      </a:r>
                      <a:endParaRPr lang="en-US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8477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Dec 14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25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Collisions with </a:t>
                      </a:r>
                      <a:r>
                        <a:rPr lang="en-US" sz="1400" b="1" dirty="0" smtClean="0">
                          <a:solidFill>
                            <a:srgbClr val="FF0000"/>
                          </a:solidFill>
                        </a:rPr>
                        <a:t>STABLE BEAMS, 16 on 16 at 450 </a:t>
                      </a:r>
                      <a:r>
                        <a:rPr lang="en-US" sz="1400" b="1" dirty="0" err="1" smtClean="0">
                          <a:solidFill>
                            <a:srgbClr val="FF0000"/>
                          </a:solidFill>
                        </a:rPr>
                        <a:t>GeV</a:t>
                      </a:r>
                      <a:r>
                        <a:rPr lang="en-US" sz="1400" b="1" dirty="0" smtClean="0">
                          <a:solidFill>
                            <a:srgbClr val="FF0000"/>
                          </a:solidFill>
                        </a:rPr>
                        <a:t>,</a:t>
                      </a:r>
                      <a:r>
                        <a:rPr lang="en-US" sz="1400" b="1" baseline="0" dirty="0" smtClean="0">
                          <a:solidFill>
                            <a:srgbClr val="FF0000"/>
                          </a:solidFill>
                        </a:rPr>
                        <a:t> &gt; 10</a:t>
                      </a:r>
                      <a:r>
                        <a:rPr lang="en-US" sz="1400" b="1" baseline="30000" dirty="0" smtClean="0">
                          <a:solidFill>
                            <a:srgbClr val="FF0000"/>
                          </a:solidFill>
                        </a:rPr>
                        <a:t>10 </a:t>
                      </a:r>
                      <a:r>
                        <a:rPr lang="en-US" sz="1400" b="1" baseline="0" dirty="0" smtClean="0">
                          <a:solidFill>
                            <a:srgbClr val="FF0000"/>
                          </a:solidFill>
                        </a:rPr>
                        <a:t>per bunch, rates around 50Hz.</a:t>
                      </a:r>
                      <a:endParaRPr lang="en-US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8477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Dec 16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27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Ramp 4</a:t>
                      </a:r>
                      <a:r>
                        <a:rPr lang="en-US" sz="1400" b="1" baseline="0" dirty="0" smtClean="0">
                          <a:solidFill>
                            <a:schemeClr val="tx1"/>
                          </a:solidFill>
                        </a:rPr>
                        <a:t> on 4 to 1.18 </a:t>
                      </a:r>
                      <a:r>
                        <a:rPr lang="en-US" sz="1400" b="1" baseline="0" dirty="0" err="1" smtClean="0">
                          <a:solidFill>
                            <a:schemeClr val="tx1"/>
                          </a:solidFill>
                        </a:rPr>
                        <a:t>TeV</a:t>
                      </a:r>
                      <a:r>
                        <a:rPr lang="en-US" sz="1400" b="1" baseline="0" dirty="0" smtClean="0">
                          <a:solidFill>
                            <a:schemeClr val="tx1"/>
                          </a:solidFill>
                        </a:rPr>
                        <a:t>. </a:t>
                      </a:r>
                      <a:r>
                        <a:rPr lang="en-US" sz="1400" b="1" baseline="0" dirty="0" smtClean="0">
                          <a:solidFill>
                            <a:srgbClr val="FF0000"/>
                          </a:solidFill>
                        </a:rPr>
                        <a:t>Squeeze to 7 m.</a:t>
                      </a:r>
                      <a:endParaRPr lang="en-US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Dispersion…</a:t>
            </a:r>
            <a:r>
              <a:rPr lang="en-US" dirty="0" err="1" smtClean="0"/>
              <a:t>WoW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5FBFA-7B31-4126-9800-31024AF81B8A}" type="datetime1">
              <a:rPr lang="en-US" smtClean="0"/>
              <a:pPr/>
              <a:t>12/18/2009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6" name="Picture 1" descr="https://ab-dep-op-elogbook.web.cern.ch/ab-dep-op-elogbook/elogbook/attach.php?attachId=1054267&amp;type=png&amp;fname=2009112120183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922020"/>
            <a:ext cx="8934450" cy="3573780"/>
          </a:xfrm>
          <a:prstGeom prst="rect">
            <a:avLst/>
          </a:prstGeom>
          <a:noFill/>
        </p:spPr>
      </p:pic>
      <p:pic>
        <p:nvPicPr>
          <p:cNvPr id="8" name="Picture 1" descr="https://ab-dep-op-elogbook.web.cern.ch/ab-dep-op-elogbook/elogbook/attach.php?attachId=1054513&amp;type=png&amp;fname=2009112305134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" y="3048000"/>
            <a:ext cx="9029700" cy="36118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Ramp 2 on 2 to 1.18 </a:t>
            </a:r>
            <a:r>
              <a:rPr lang="en-US" dirty="0" err="1" smtClean="0"/>
              <a:t>TeV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5CB40-A893-4948-B858-2CB3C6F12D87}" type="datetime1">
              <a:rPr lang="en-US" smtClean="0"/>
              <a:pPr/>
              <a:t>12/18/2009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6" name="Picture 5" descr="end of ramp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66800" y="685800"/>
            <a:ext cx="6905060" cy="5867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Beta-beat comparison 450 </a:t>
            </a:r>
            <a:r>
              <a:rPr lang="en-US" dirty="0" err="1" smtClean="0"/>
              <a:t>GeV</a:t>
            </a:r>
            <a:r>
              <a:rPr lang="en-US" dirty="0" smtClean="0"/>
              <a:t> and 1.18 </a:t>
            </a:r>
            <a:r>
              <a:rPr lang="en-US" dirty="0" err="1" smtClean="0"/>
              <a:t>TeV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5CB40-A893-4948-B858-2CB3C6F12D87}" type="datetime1">
              <a:rPr lang="en-US" smtClean="0"/>
              <a:pPr/>
              <a:t>12/18/2009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1025" name="Picture 1" descr="https://ab-dep-op-elogbook.web.cern.ch/ab-dep-op-elogbook/elogbook/attach.php?attachId=1058391&amp;type=png&amp;fname=2009121400150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789396"/>
            <a:ext cx="7924800" cy="56780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Beta-beat comparison 11m and 7m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6" name="Picture 5" descr="betabeatbeta9to7m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0432" y="717616"/>
            <a:ext cx="7827768" cy="56085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Food for thought – V blow up of beam 2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5CB40-A893-4948-B858-2CB3C6F12D87}" type="datetime1">
              <a:rPr lang="en-US" smtClean="0"/>
              <a:pPr/>
              <a:t>12/18/2009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6" name="Picture 5" descr="synchrotron light data versus tim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" y="838200"/>
            <a:ext cx="8358188" cy="5943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asynchron beam dump beam2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52105"/>
            <a:ext cx="8071567" cy="6805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590800" y="1981200"/>
            <a:ext cx="144780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/>
              <a:t>debunched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6" descr="Dump-11b.b1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6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438400" y="1828800"/>
            <a:ext cx="175260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16 bunches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4648200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Brennan and Verena (with baby soon to come)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Plenty of systems worked as needed on day 1</a:t>
            </a:r>
          </a:p>
          <a:p>
            <a:r>
              <a:rPr lang="en-US" dirty="0" smtClean="0"/>
              <a:t>Planning was adjusted on a daily basis for critical systems</a:t>
            </a:r>
          </a:p>
          <a:p>
            <a:pPr lvl="1"/>
            <a:r>
              <a:rPr lang="en-US" dirty="0" smtClean="0"/>
              <a:t>Beam Instrumentation</a:t>
            </a:r>
          </a:p>
          <a:p>
            <a:pPr lvl="1"/>
            <a:r>
              <a:rPr lang="en-US" dirty="0" smtClean="0"/>
              <a:t>Acceleration (RF)</a:t>
            </a:r>
          </a:p>
          <a:p>
            <a:pPr lvl="1"/>
            <a:r>
              <a:rPr lang="en-US" dirty="0" smtClean="0"/>
              <a:t>Injection</a:t>
            </a:r>
          </a:p>
          <a:p>
            <a:pPr lvl="1"/>
            <a:r>
              <a:rPr lang="en-US" dirty="0" smtClean="0"/>
              <a:t>Extraction</a:t>
            </a:r>
          </a:p>
          <a:p>
            <a:pPr lvl="1"/>
            <a:r>
              <a:rPr lang="en-US" dirty="0" smtClean="0"/>
              <a:t>Collimation</a:t>
            </a:r>
          </a:p>
          <a:p>
            <a:pPr lvl="1"/>
            <a:r>
              <a:rPr lang="en-US" dirty="0" smtClean="0"/>
              <a:t>Kick response campaign</a:t>
            </a:r>
          </a:p>
          <a:p>
            <a:pPr lvl="1"/>
            <a:r>
              <a:rPr lang="en-US" dirty="0" smtClean="0"/>
              <a:t>Aperture measurement campaign</a:t>
            </a:r>
          </a:p>
          <a:p>
            <a:pPr lvl="1"/>
            <a:r>
              <a:rPr lang="en-US" dirty="0" smtClean="0"/>
              <a:t>Optics measurements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Machine protection</a:t>
            </a:r>
          </a:p>
          <a:p>
            <a:pPr lvl="1"/>
            <a:r>
              <a:rPr lang="en-US" dirty="0" smtClean="0"/>
              <a:t>Collisions</a:t>
            </a:r>
          </a:p>
          <a:p>
            <a:pPr lvl="1"/>
            <a:r>
              <a:rPr lang="en-US" dirty="0" smtClean="0"/>
              <a:t>Ramp</a:t>
            </a:r>
          </a:p>
          <a:p>
            <a:pPr lvl="1"/>
            <a:r>
              <a:rPr lang="en-US" dirty="0" smtClean="0"/>
              <a:t>Squeeze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 commissioning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638800" y="1828800"/>
            <a:ext cx="2667000" cy="409342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 and don’t forget</a:t>
            </a:r>
          </a:p>
          <a:p>
            <a:endParaRPr lang="en-US" sz="2000" dirty="0" smtClean="0"/>
          </a:p>
          <a:p>
            <a:r>
              <a:rPr lang="en-US" sz="2000" dirty="0" smtClean="0"/>
              <a:t>Magnets</a:t>
            </a:r>
          </a:p>
          <a:p>
            <a:r>
              <a:rPr lang="en-US" sz="2000" dirty="0" smtClean="0"/>
              <a:t>Power supplies</a:t>
            </a:r>
          </a:p>
          <a:p>
            <a:r>
              <a:rPr lang="en-US" sz="2000" dirty="0" smtClean="0"/>
              <a:t>Cryo </a:t>
            </a:r>
          </a:p>
          <a:p>
            <a:r>
              <a:rPr lang="en-US" sz="2000" dirty="0" smtClean="0"/>
              <a:t>vacuum </a:t>
            </a:r>
          </a:p>
          <a:p>
            <a:r>
              <a:rPr lang="en-US" sz="2000" dirty="0" smtClean="0"/>
              <a:t>Controls</a:t>
            </a:r>
          </a:p>
          <a:p>
            <a:r>
              <a:rPr lang="en-US" sz="2000" dirty="0" smtClean="0"/>
              <a:t>Electrical distribution</a:t>
            </a:r>
          </a:p>
          <a:p>
            <a:r>
              <a:rPr lang="en-US" sz="2000" dirty="0" smtClean="0"/>
              <a:t>Cooling</a:t>
            </a:r>
          </a:p>
          <a:p>
            <a:r>
              <a:rPr lang="en-US" sz="2000" dirty="0" smtClean="0"/>
              <a:t>Access</a:t>
            </a:r>
          </a:p>
          <a:p>
            <a:r>
              <a:rPr lang="en-US" sz="2000" dirty="0" err="1" smtClean="0"/>
              <a:t>nQPS</a:t>
            </a:r>
            <a:endParaRPr lang="en-US" sz="2000" dirty="0" smtClean="0"/>
          </a:p>
          <a:p>
            <a:r>
              <a:rPr lang="en-US" sz="2000" dirty="0" smtClean="0"/>
              <a:t>…</a:t>
            </a:r>
          </a:p>
          <a:p>
            <a:r>
              <a:rPr lang="en-US" sz="2000" dirty="0" smtClean="0"/>
              <a:t>…</a:t>
            </a:r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0" y="0"/>
            <a:ext cx="1143000" cy="33855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Everyone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Arrow Connector 18"/>
          <p:cNvCxnSpPr>
            <a:stCxn id="7" idx="2"/>
          </p:cNvCxnSpPr>
          <p:nvPr/>
        </p:nvCxnSpPr>
        <p:spPr bwMode="auto">
          <a:xfrm rot="5400000">
            <a:off x="1839496" y="3875489"/>
            <a:ext cx="5500728" cy="35719"/>
          </a:xfrm>
          <a:prstGeom prst="straightConnector1">
            <a:avLst/>
          </a:prstGeom>
          <a:solidFill>
            <a:schemeClr val="accent1"/>
          </a:solidFill>
          <a:ln w="82550" cap="sq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362200" y="152400"/>
            <a:ext cx="6781800" cy="563562"/>
          </a:xfrm>
        </p:spPr>
        <p:txBody>
          <a:bodyPr/>
          <a:lstStyle/>
          <a:p>
            <a:r>
              <a:rPr lang="en-US" dirty="0" smtClean="0"/>
              <a:t>Beam commissioning strategy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 bwMode="auto">
          <a:xfrm>
            <a:off x="3000364" y="714356"/>
            <a:ext cx="3214710" cy="428628"/>
          </a:xfrm>
          <a:prstGeom prst="rect">
            <a:avLst/>
          </a:prstGeom>
          <a:solidFill>
            <a:srgbClr val="FF0000"/>
          </a:solidFill>
          <a:ln w="12700" cap="sq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Arial" charset="0"/>
              </a:rPr>
              <a:t>Global </a:t>
            </a:r>
            <a:r>
              <a:rPr lang="en-US" sz="1600" dirty="0" smtClean="0">
                <a:solidFill>
                  <a:schemeClr val="bg2"/>
                </a:solidFill>
                <a:latin typeface="Arial" charset="0"/>
              </a:rPr>
              <a:t>machine checkout</a:t>
            </a:r>
            <a:endParaRPr lang="en-GB" sz="1600" dirty="0" smtClean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2571736" y="1285860"/>
            <a:ext cx="4071966" cy="50006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 cap="sq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Essential 450 GeV commissioning</a:t>
            </a:r>
            <a:endParaRPr kumimoji="0" lang="en-GB" sz="2000" b="0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609600" y="5410200"/>
            <a:ext cx="3929090" cy="500066"/>
          </a:xfrm>
          <a:prstGeom prst="rect">
            <a:avLst/>
          </a:prstGeom>
          <a:solidFill>
            <a:srgbClr val="FF9999"/>
          </a:solidFill>
          <a:ln w="12700" cap="sq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Arial" charset="0"/>
              </a:rPr>
              <a:t>System/beam</a:t>
            </a:r>
            <a:r>
              <a:rPr kumimoji="0" lang="en-US" sz="2000" b="0" i="0" u="none" strike="noStrike" cap="none" normalizeH="0" dirty="0" smtClean="0">
                <a:ln>
                  <a:noFill/>
                </a:ln>
                <a:solidFill>
                  <a:schemeClr val="bg2"/>
                </a:solidFill>
                <a:effectLst/>
                <a:latin typeface="Arial" charset="0"/>
              </a:rPr>
              <a:t> commissioning</a:t>
            </a:r>
            <a:endParaRPr kumimoji="0" lang="en-GB" sz="2000" b="0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4572000" y="3643314"/>
            <a:ext cx="4429188" cy="428628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bg1"/>
                </a:solidFill>
              </a:rPr>
              <a:t>Machine protection</a:t>
            </a:r>
            <a:r>
              <a:rPr lang="en-GB" dirty="0" smtClean="0">
                <a:solidFill>
                  <a:schemeClr val="bg1"/>
                </a:solidFill>
              </a:rPr>
              <a:t> commissioning 2</a:t>
            </a: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2928926" y="4286256"/>
            <a:ext cx="3643338" cy="428628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3.5 TeV beam &amp; first collisions</a:t>
            </a:r>
            <a:endParaRPr kumimoji="0" lang="en-GB" sz="2000" b="0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3214678" y="2714620"/>
            <a:ext cx="2786082" cy="35719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 cap="sq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Arial" charset="0"/>
              </a:rPr>
              <a:t>450 GeV collisions</a:t>
            </a:r>
            <a:endParaRPr kumimoji="0" lang="en-GB" sz="2000" b="0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2428860" y="3143248"/>
            <a:ext cx="4357718" cy="357190"/>
          </a:xfrm>
          <a:prstGeom prst="rect">
            <a:avLst/>
          </a:prstGeom>
          <a:solidFill>
            <a:srgbClr val="FFFF00"/>
          </a:solidFill>
          <a:ln w="12700" cap="sq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" charset="0"/>
              </a:rPr>
              <a:t>Ramp commissioning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to 1.2 TeV</a:t>
            </a:r>
            <a:endParaRPr kumimoji="0" lang="en-GB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latin typeface="Arial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2071670" y="4929198"/>
            <a:ext cx="5072098" cy="357190"/>
          </a:xfrm>
          <a:prstGeom prst="rect">
            <a:avLst/>
          </a:prstGeom>
          <a:solidFill>
            <a:srgbClr val="FF9999"/>
          </a:solidFill>
          <a:ln w="12700" cap="sq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Arial" charset="0"/>
              </a:rPr>
              <a:t>Full machine</a:t>
            </a:r>
            <a:r>
              <a:rPr kumimoji="0" lang="en-US" sz="2000" b="0" i="0" u="none" strike="noStrike" cap="none" normalizeH="0" dirty="0" smtClean="0">
                <a:ln>
                  <a:noFill/>
                </a:ln>
                <a:solidFill>
                  <a:schemeClr val="bg2"/>
                </a:solidFill>
                <a:effectLst/>
                <a:latin typeface="Arial" charset="0"/>
              </a:rPr>
              <a:t> </a:t>
            </a:r>
            <a:r>
              <a:rPr lang="en-US" sz="2000" dirty="0" smtClean="0">
                <a:solidFill>
                  <a:schemeClr val="bg2"/>
                </a:solidFill>
                <a:latin typeface="Arial" charset="0"/>
              </a:rPr>
              <a:t>protection qualification</a:t>
            </a:r>
            <a:endParaRPr lang="en-GB" sz="2000" dirty="0" smtClean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4572000" y="5429264"/>
            <a:ext cx="3143272" cy="500066"/>
          </a:xfrm>
          <a:prstGeom prst="rect">
            <a:avLst/>
          </a:prstGeom>
          <a:solidFill>
            <a:srgbClr val="FF9999"/>
          </a:solidFill>
          <a:ln w="12700" cap="sq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Arial" charset="0"/>
              </a:rPr>
              <a:t>Pilot physics</a:t>
            </a:r>
            <a:endParaRPr kumimoji="0" lang="en-GB" sz="2000" b="0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785786" y="3643314"/>
            <a:ext cx="3786214" cy="428628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Arial" charset="0"/>
              </a:rPr>
              <a:t>System/beam</a:t>
            </a:r>
            <a:r>
              <a:rPr kumimoji="0" lang="en-US" sz="2000" b="0" i="0" u="none" strike="noStrike" cap="none" normalizeH="0" dirty="0" smtClean="0">
                <a:ln>
                  <a:noFill/>
                </a:ln>
                <a:solidFill>
                  <a:schemeClr val="bg2"/>
                </a:solidFill>
                <a:effectLst/>
                <a:latin typeface="Arial" charset="0"/>
              </a:rPr>
              <a:t> commissioning</a:t>
            </a:r>
            <a:endParaRPr kumimoji="0" lang="en-GB" sz="2000" b="0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2500298" y="1857364"/>
            <a:ext cx="4357750" cy="35719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 cap="sq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Machine protection</a:t>
            </a:r>
            <a:r>
              <a:rPr lang="en-GB" dirty="0" smtClean="0"/>
              <a:t> commissioning 1</a:t>
            </a:r>
            <a:endParaRPr lang="en-US" dirty="0" smtClean="0"/>
          </a:p>
        </p:txBody>
      </p:sp>
      <p:graphicFrame>
        <p:nvGraphicFramePr>
          <p:cNvPr id="18" name="Table 17"/>
          <p:cNvGraphicFramePr>
            <a:graphicFrameLocks noGrp="1"/>
          </p:cNvGraphicFramePr>
          <p:nvPr/>
        </p:nvGraphicFramePr>
        <p:xfrm>
          <a:off x="0" y="785794"/>
          <a:ext cx="2143107" cy="11430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4369"/>
                <a:gridCol w="672337"/>
                <a:gridCol w="756401"/>
              </a:tblGrid>
              <a:tr h="27124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Energy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Safe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Very Safe</a:t>
                      </a:r>
                      <a:endParaRPr lang="en-GB" sz="1000" dirty="0"/>
                    </a:p>
                  </a:txBody>
                  <a:tcPr/>
                </a:tc>
              </a:tr>
              <a:tr h="28932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450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1 e12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1 e11</a:t>
                      </a:r>
                      <a:endParaRPr lang="en-GB" sz="1000" dirty="0"/>
                    </a:p>
                  </a:txBody>
                  <a:tcPr/>
                </a:tc>
              </a:tr>
              <a:tr h="29122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1</a:t>
                      </a:r>
                      <a:r>
                        <a:rPr lang="en-US" sz="1000" baseline="0" dirty="0" smtClean="0"/>
                        <a:t> TeV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2.5 e11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2.5 e10</a:t>
                      </a:r>
                      <a:endParaRPr lang="en-GB" sz="1000" dirty="0"/>
                    </a:p>
                  </a:txBody>
                  <a:tcPr/>
                </a:tc>
              </a:tr>
              <a:tr h="29122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3.5 TeV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 smtClean="0"/>
                        <a:t>3.0 e10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probe</a:t>
                      </a:r>
                      <a:endParaRPr lang="en-GB" sz="1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3" name="Rectangle 22"/>
          <p:cNvSpPr/>
          <p:nvPr/>
        </p:nvSpPr>
        <p:spPr bwMode="auto">
          <a:xfrm>
            <a:off x="2928926" y="2285992"/>
            <a:ext cx="3357586" cy="357190"/>
          </a:xfrm>
          <a:prstGeom prst="rect">
            <a:avLst/>
          </a:prstGeom>
          <a:solidFill>
            <a:srgbClr val="99FF99"/>
          </a:solidFill>
          <a:ln w="12700" cap="sq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</a:rPr>
              <a:t>Experiments’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</a:rPr>
              <a:t> magnets at 450 GeV</a:t>
            </a: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</a:endParaRPr>
          </a:p>
        </p:txBody>
      </p:sp>
      <p:sp>
        <p:nvSpPr>
          <p:cNvPr id="24" name="Rectangle 23"/>
          <p:cNvSpPr/>
          <p:nvPr/>
        </p:nvSpPr>
        <p:spPr bwMode="auto">
          <a:xfrm>
            <a:off x="7429520" y="1357298"/>
            <a:ext cx="1457580" cy="400110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Arial" charset="0"/>
              </a:rPr>
              <a:t>Trial</a:t>
            </a:r>
            <a:r>
              <a:rPr kumimoji="0" lang="en-US" sz="2000" b="0" i="0" u="none" strike="noStrike" cap="none" normalizeH="0" dirty="0" smtClean="0">
                <a:ln>
                  <a:noFill/>
                </a:ln>
                <a:solidFill>
                  <a:schemeClr val="bg2"/>
                </a:solidFill>
                <a:effectLst/>
                <a:latin typeface="Arial" charset="0"/>
              </a:rPr>
              <a:t> ramps</a:t>
            </a:r>
            <a:endParaRPr kumimoji="0" lang="en-GB" sz="2000" b="0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cxnSp>
        <p:nvCxnSpPr>
          <p:cNvPr id="26" name="Straight Arrow Connector 25"/>
          <p:cNvCxnSpPr>
            <a:stCxn id="8" idx="3"/>
            <a:endCxn id="24" idx="1"/>
          </p:cNvCxnSpPr>
          <p:nvPr/>
        </p:nvCxnSpPr>
        <p:spPr bwMode="auto">
          <a:xfrm>
            <a:off x="6643702" y="1535893"/>
            <a:ext cx="785818" cy="21460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bg2"/>
            </a:solidFill>
            <a:prstDash val="solid"/>
            <a:round/>
            <a:headEnd type="stealth" w="med" len="med"/>
            <a:tailEnd type="stealth"/>
          </a:ln>
          <a:effectLst/>
        </p:spPr>
      </p:cxnSp>
      <p:cxnSp>
        <p:nvCxnSpPr>
          <p:cNvPr id="29" name="Straight Arrow Connector 28"/>
          <p:cNvCxnSpPr/>
          <p:nvPr/>
        </p:nvCxnSpPr>
        <p:spPr bwMode="auto">
          <a:xfrm>
            <a:off x="1428728" y="3000372"/>
            <a:ext cx="785818" cy="500066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500034" y="2643182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Xmas</a:t>
            </a:r>
            <a:endParaRPr lang="en-GB" sz="2400" dirty="0"/>
          </a:p>
        </p:txBody>
      </p:sp>
      <p:cxnSp>
        <p:nvCxnSpPr>
          <p:cNvPr id="27" name="Straight Connector 26"/>
          <p:cNvCxnSpPr/>
          <p:nvPr/>
        </p:nvCxnSpPr>
        <p:spPr bwMode="auto">
          <a:xfrm>
            <a:off x="500034" y="3571876"/>
            <a:ext cx="7786742" cy="0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8" name="TextBox 27"/>
          <p:cNvSpPr txBox="1"/>
          <p:nvPr/>
        </p:nvSpPr>
        <p:spPr>
          <a:xfrm>
            <a:off x="285720" y="4357694"/>
            <a:ext cx="1357322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2010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6858016" y="2438400"/>
            <a:ext cx="2285984" cy="83099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All has been accomplished! +</a:t>
            </a:r>
            <a:endParaRPr lang="en-US" sz="2400" dirty="0"/>
          </a:p>
        </p:txBody>
      </p:sp>
      <p:sp>
        <p:nvSpPr>
          <p:cNvPr id="31" name="Oval 30"/>
          <p:cNvSpPr/>
          <p:nvPr/>
        </p:nvSpPr>
        <p:spPr>
          <a:xfrm>
            <a:off x="4724400" y="5334000"/>
            <a:ext cx="2971800" cy="762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3" name="Straight Arrow Connector 32"/>
          <p:cNvCxnSpPr/>
          <p:nvPr/>
        </p:nvCxnSpPr>
        <p:spPr>
          <a:xfrm rot="5400000">
            <a:off x="7048500" y="3467100"/>
            <a:ext cx="2057400" cy="16764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0" y="0"/>
            <a:ext cx="2362200" cy="40011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Mike’s cunning plan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00034" y="928670"/>
            <a:ext cx="80724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LHC is back!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0034" y="1857364"/>
            <a:ext cx="80010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 smtClean="0"/>
              <a:t>26 days of highly successful beam commissioning due to</a:t>
            </a:r>
          </a:p>
          <a:p>
            <a:pPr lvl="1" algn="l">
              <a:buFont typeface="Arial" pitchFamily="34" charset="0"/>
              <a:buChar char="•"/>
            </a:pPr>
            <a:r>
              <a:rPr lang="en-US" sz="2400" dirty="0" smtClean="0"/>
              <a:t> meticulous planning</a:t>
            </a:r>
          </a:p>
          <a:p>
            <a:pPr lvl="1" algn="l">
              <a:buFont typeface="Arial" pitchFamily="34" charset="0"/>
              <a:buChar char="•"/>
            </a:pPr>
            <a:r>
              <a:rPr lang="en-US" sz="2400" dirty="0" smtClean="0"/>
              <a:t> High availability of all accelerator and detector components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5786" y="0"/>
            <a:ext cx="4929222" cy="642918"/>
          </a:xfrm>
        </p:spPr>
        <p:txBody>
          <a:bodyPr/>
          <a:lstStyle/>
          <a:p>
            <a:pPr algn="ctr"/>
            <a:r>
              <a:rPr lang="en-US" dirty="0" smtClean="0"/>
              <a:t>Corrector</a:t>
            </a:r>
            <a:r>
              <a:rPr lang="en-US" sz="2400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polarity checks</a:t>
            </a:r>
            <a:endParaRPr lang="en-US" sz="2400" dirty="0">
              <a:solidFill>
                <a:srgbClr val="FF0000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876800" y="1066800"/>
          <a:ext cx="3276601" cy="4869014"/>
        </p:xfrm>
        <a:graphic>
          <a:graphicData uri="http://schemas.openxmlformats.org/drawingml/2006/table">
            <a:tbl>
              <a:tblPr/>
              <a:tblGrid>
                <a:gridCol w="433850"/>
                <a:gridCol w="347080"/>
                <a:gridCol w="330553"/>
                <a:gridCol w="330553"/>
                <a:gridCol w="495827"/>
                <a:gridCol w="628050"/>
                <a:gridCol w="710688"/>
              </a:tblGrid>
              <a:tr h="888350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7788" marR="7788" marT="7788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checked</a:t>
                      </a:r>
                    </a:p>
                  </a:txBody>
                  <a:tcPr marL="7788" marR="7788" marT="7788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ok</a:t>
                      </a:r>
                    </a:p>
                  </a:txBody>
                  <a:tcPr marL="7788" marR="7788" marT="7788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checked ok?</a:t>
                      </a:r>
                    </a:p>
                  </a:txBody>
                  <a:tcPr marL="7788" marR="7788" marT="7788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% checked</a:t>
                      </a:r>
                    </a:p>
                  </a:txBody>
                  <a:tcPr marL="7788" marR="7788" marT="7788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189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L1</a:t>
                      </a: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39</a:t>
                      </a: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</a:t>
                      </a: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</a:t>
                      </a: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TRUE</a:t>
                      </a: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9C6500"/>
                          </a:solidFill>
                          <a:latin typeface="Calibri"/>
                        </a:rPr>
                        <a:t>82.05%</a:t>
                      </a: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</a:tr>
              <a:tr h="20189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R1</a:t>
                      </a: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</a:t>
                      </a: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TRUE</a:t>
                      </a: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>
                          <a:solidFill>
                            <a:srgbClr val="9C6500"/>
                          </a:solidFill>
                          <a:latin typeface="Calibri"/>
                        </a:rPr>
                        <a:t>78.95%</a:t>
                      </a: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</a:tr>
              <a:tr h="20189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L2</a:t>
                      </a: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</a:t>
                      </a: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</a:t>
                      </a: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</a:t>
                      </a: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TRUE</a:t>
                      </a: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9C6500"/>
                          </a:solidFill>
                          <a:latin typeface="Calibri"/>
                        </a:rPr>
                        <a:t>77.50%</a:t>
                      </a: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</a:tr>
              <a:tr h="20189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R2</a:t>
                      </a: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</a:t>
                      </a: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</a:t>
                      </a: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</a:t>
                      </a: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6100"/>
                          </a:solidFill>
                          <a:latin typeface="Calibri"/>
                        </a:rPr>
                        <a:t>TRUE</a:t>
                      </a: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9C6500"/>
                          </a:solidFill>
                          <a:latin typeface="Calibri"/>
                        </a:rPr>
                        <a:t>83.78%</a:t>
                      </a: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</a:tr>
              <a:tr h="20189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L3</a:t>
                      </a: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</a:t>
                      </a: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</a:t>
                      </a: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</a:t>
                      </a: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TRUE</a:t>
                      </a: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100.00%</a:t>
                      </a: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</a:tr>
              <a:tr h="20189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R3</a:t>
                      </a: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</a:t>
                      </a: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</a:t>
                      </a: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TRUE</a:t>
                      </a: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9C6500"/>
                          </a:solidFill>
                          <a:latin typeface="Calibri"/>
                        </a:rPr>
                        <a:t>96.67%</a:t>
                      </a: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</a:tr>
              <a:tr h="20189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L4</a:t>
                      </a: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</a:t>
                      </a: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</a:t>
                      </a: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TRUE</a:t>
                      </a: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9C6500"/>
                          </a:solidFill>
                          <a:latin typeface="Calibri"/>
                        </a:rPr>
                        <a:t>96.67%</a:t>
                      </a: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</a:tr>
              <a:tr h="20189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R4</a:t>
                      </a: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</a:t>
                      </a: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</a:t>
                      </a: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</a:t>
                      </a: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6100"/>
                          </a:solidFill>
                          <a:latin typeface="Calibri"/>
                        </a:rPr>
                        <a:t>TRUE</a:t>
                      </a: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9C6500"/>
                          </a:solidFill>
                          <a:latin typeface="Calibri"/>
                        </a:rPr>
                        <a:t>93.10%</a:t>
                      </a: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</a:tr>
              <a:tr h="20189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L5</a:t>
                      </a: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39</a:t>
                      </a: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</a:t>
                      </a: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</a:t>
                      </a: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TRUE</a:t>
                      </a: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9C6500"/>
                          </a:solidFill>
                          <a:latin typeface="Calibri"/>
                        </a:rPr>
                        <a:t>82.05%</a:t>
                      </a: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</a:tr>
              <a:tr h="20189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R5</a:t>
                      </a: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</a:t>
                      </a: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</a:t>
                      </a: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</a:t>
                      </a: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TRUE</a:t>
                      </a: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9C6500"/>
                          </a:solidFill>
                          <a:latin typeface="Calibri"/>
                        </a:rPr>
                        <a:t>84.21%</a:t>
                      </a: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</a:tr>
              <a:tr h="20189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L6</a:t>
                      </a: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</a:t>
                      </a: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</a:t>
                      </a: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</a:t>
                      </a: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6100"/>
                          </a:solidFill>
                          <a:latin typeface="Calibri"/>
                        </a:rPr>
                        <a:t>TRUE</a:t>
                      </a: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100.00%</a:t>
                      </a: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</a:tr>
              <a:tr h="20189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R6</a:t>
                      </a: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</a:t>
                      </a: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</a:t>
                      </a: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</a:t>
                      </a: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TRUE</a:t>
                      </a: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100.00%</a:t>
                      </a: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</a:tr>
              <a:tr h="20189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L7</a:t>
                      </a: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</a:t>
                      </a: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TRUE</a:t>
                      </a: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>
                          <a:solidFill>
                            <a:srgbClr val="9C6500"/>
                          </a:solidFill>
                          <a:latin typeface="Calibri"/>
                        </a:rPr>
                        <a:t>51.61%</a:t>
                      </a: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</a:tr>
              <a:tr h="20189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R7</a:t>
                      </a: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TRUE</a:t>
                      </a: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9C6500"/>
                          </a:solidFill>
                          <a:latin typeface="Calibri"/>
                        </a:rPr>
                        <a:t>50.00%</a:t>
                      </a: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</a:tr>
              <a:tr h="20189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L8</a:t>
                      </a: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</a:t>
                      </a: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TRUE</a:t>
                      </a: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>
                          <a:solidFill>
                            <a:srgbClr val="9C0006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</a:tr>
              <a:tr h="20189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R8</a:t>
                      </a: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</a:t>
                      </a: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TRUE</a:t>
                      </a: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</a:tr>
              <a:tr h="201898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1898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549</a:t>
                      </a: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392</a:t>
                      </a: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392</a:t>
                      </a: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TRUE</a:t>
                      </a: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>
                          <a:solidFill>
                            <a:srgbClr val="9C6500"/>
                          </a:solidFill>
                          <a:latin typeface="Calibri"/>
                        </a:rPr>
                        <a:t>71.40%</a:t>
                      </a:r>
                    </a:p>
                  </a:txBody>
                  <a:tcPr marL="7788" marR="7788" marT="77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791200" y="685800"/>
            <a:ext cx="9653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Beam 2:</a:t>
            </a:r>
            <a:endParaRPr lang="en-US" b="1" i="1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533400" y="1143000"/>
          <a:ext cx="3200400" cy="5029201"/>
        </p:xfrm>
        <a:graphic>
          <a:graphicData uri="http://schemas.openxmlformats.org/drawingml/2006/table">
            <a:tbl>
              <a:tblPr/>
              <a:tblGrid>
                <a:gridCol w="423761"/>
                <a:gridCol w="339009"/>
                <a:gridCol w="322865"/>
                <a:gridCol w="322865"/>
                <a:gridCol w="484298"/>
                <a:gridCol w="613443"/>
                <a:gridCol w="694159"/>
              </a:tblGrid>
              <a:tr h="987877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9071" marR="9071" marT="9071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checked</a:t>
                      </a:r>
                    </a:p>
                  </a:txBody>
                  <a:tcPr marL="9071" marR="9071" marT="9071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ok</a:t>
                      </a:r>
                    </a:p>
                  </a:txBody>
                  <a:tcPr marL="9071" marR="9071" marT="9071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  <a:p>
                      <a:pPr algn="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checked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ok?</a:t>
                      </a:r>
                    </a:p>
                  </a:txBody>
                  <a:tcPr marL="9071" marR="9071" marT="9071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% checked</a:t>
                      </a:r>
                    </a:p>
                  </a:txBody>
                  <a:tcPr marL="9071" marR="9071" marT="9071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451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L1</a:t>
                      </a: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39</a:t>
                      </a: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</a:t>
                      </a: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</a:t>
                      </a: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6100"/>
                          </a:solidFill>
                          <a:latin typeface="Calibri"/>
                        </a:rPr>
                        <a:t>TRUE</a:t>
                      </a: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9C6500"/>
                          </a:solidFill>
                          <a:latin typeface="Calibri"/>
                        </a:rPr>
                        <a:t>82.05%</a:t>
                      </a: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</a:tr>
              <a:tr h="22451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R1</a:t>
                      </a: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</a:t>
                      </a: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TRUE</a:t>
                      </a: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9C6500"/>
                          </a:solidFill>
                          <a:latin typeface="Calibri"/>
                        </a:rPr>
                        <a:t>78.95%</a:t>
                      </a: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</a:tr>
              <a:tr h="22451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L2</a:t>
                      </a: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</a:t>
                      </a: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</a:t>
                      </a: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</a:t>
                      </a: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TRUE</a:t>
                      </a: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9C6500"/>
                          </a:solidFill>
                          <a:latin typeface="Calibri"/>
                        </a:rPr>
                        <a:t>82.50%</a:t>
                      </a: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</a:tr>
              <a:tr h="22451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R2</a:t>
                      </a: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</a:t>
                      </a: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</a:t>
                      </a: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</a:t>
                      </a: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TRUE</a:t>
                      </a: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9C6500"/>
                          </a:solidFill>
                          <a:latin typeface="Calibri"/>
                        </a:rPr>
                        <a:t>78.38%</a:t>
                      </a: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</a:tr>
              <a:tr h="22451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L3</a:t>
                      </a: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</a:t>
                      </a: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</a:t>
                      </a: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</a:t>
                      </a: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FALSE</a:t>
                      </a: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100.00%</a:t>
                      </a: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</a:tr>
              <a:tr h="22451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R3</a:t>
                      </a: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39</a:t>
                      </a: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TRUE</a:t>
                      </a: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</a:tr>
              <a:tr h="22451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L4</a:t>
                      </a: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</a:t>
                      </a: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</a:t>
                      </a: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TRUE</a:t>
                      </a: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9C6500"/>
                          </a:solidFill>
                          <a:latin typeface="Calibri"/>
                        </a:rPr>
                        <a:t>96.67%</a:t>
                      </a: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</a:tr>
              <a:tr h="22451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R4</a:t>
                      </a: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</a:t>
                      </a: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</a:t>
                      </a: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</a:t>
                      </a: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TRUE</a:t>
                      </a: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9C6500"/>
                          </a:solidFill>
                          <a:latin typeface="Calibri"/>
                        </a:rPr>
                        <a:t>84.85%</a:t>
                      </a: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</a:tr>
              <a:tr h="22451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L5</a:t>
                      </a: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39</a:t>
                      </a: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</a:t>
                      </a: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</a:t>
                      </a: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TRUE</a:t>
                      </a: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9C6500"/>
                          </a:solidFill>
                          <a:latin typeface="Calibri"/>
                        </a:rPr>
                        <a:t>82.05%</a:t>
                      </a: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</a:tr>
              <a:tr h="22451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R5</a:t>
                      </a: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</a:t>
                      </a: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</a:t>
                      </a: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</a:t>
                      </a: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TRUE</a:t>
                      </a: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9C6500"/>
                          </a:solidFill>
                          <a:latin typeface="Calibri"/>
                        </a:rPr>
                        <a:t>81.58%</a:t>
                      </a: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</a:tr>
              <a:tr h="22451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L6</a:t>
                      </a: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</a:t>
                      </a: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</a:t>
                      </a: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</a:t>
                      </a: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TRUE</a:t>
                      </a: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100.00%</a:t>
                      </a: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</a:tr>
              <a:tr h="22451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R6</a:t>
                      </a: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</a:t>
                      </a: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</a:t>
                      </a: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</a:t>
                      </a: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TRUE</a:t>
                      </a: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100.00%</a:t>
                      </a: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</a:tr>
              <a:tr h="22451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L7</a:t>
                      </a: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</a:t>
                      </a: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</a:t>
                      </a: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</a:t>
                      </a: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FALSE</a:t>
                      </a: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100.00%</a:t>
                      </a: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</a:tr>
              <a:tr h="22451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R7</a:t>
                      </a: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</a:t>
                      </a: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</a:t>
                      </a: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TRUE</a:t>
                      </a: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>
                          <a:solidFill>
                            <a:srgbClr val="9C6500"/>
                          </a:solidFill>
                          <a:latin typeface="Calibri"/>
                        </a:rPr>
                        <a:t>93.33%</a:t>
                      </a: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</a:tr>
              <a:tr h="22451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L8</a:t>
                      </a: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</a:t>
                      </a: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</a:t>
                      </a: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</a:t>
                      </a: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TRUE</a:t>
                      </a: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9C6500"/>
                          </a:solidFill>
                          <a:latin typeface="Calibri"/>
                        </a:rPr>
                        <a:t>85.00%</a:t>
                      </a: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</a:tr>
              <a:tr h="22451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R8</a:t>
                      </a: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</a:t>
                      </a: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</a:t>
                      </a: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</a:t>
                      </a: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TRUE</a:t>
                      </a: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9C6500"/>
                          </a:solidFill>
                          <a:latin typeface="Calibri"/>
                        </a:rPr>
                        <a:t>80.00%</a:t>
                      </a: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</a:tr>
              <a:tr h="224518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4518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562</a:t>
                      </a: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457</a:t>
                      </a: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453</a:t>
                      </a: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FALSE</a:t>
                      </a: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>
                          <a:solidFill>
                            <a:srgbClr val="9C6500"/>
                          </a:solidFill>
                          <a:latin typeface="Calibri"/>
                        </a:rPr>
                        <a:t>81.32%</a:t>
                      </a:r>
                    </a:p>
                  </a:txBody>
                  <a:tcPr marL="9071" marR="9071" marT="9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57200" y="685800"/>
            <a:ext cx="9905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Beam 1</a:t>
            </a:r>
            <a:endParaRPr lang="en-US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Box 1"/>
          <p:cNvSpPr txBox="1">
            <a:spLocks noChangeArrowheads="1"/>
          </p:cNvSpPr>
          <p:nvPr/>
        </p:nvSpPr>
        <p:spPr bwMode="auto">
          <a:xfrm>
            <a:off x="357158" y="785794"/>
            <a:ext cx="8286750" cy="4862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GB" sz="2000" dirty="0" smtClean="0">
                <a:solidFill>
                  <a:srgbClr val="FF0000"/>
                </a:solidFill>
              </a:rPr>
              <a:t>It </a:t>
            </a:r>
            <a:r>
              <a:rPr lang="en-GB" sz="2000" dirty="0">
                <a:solidFill>
                  <a:srgbClr val="FF0000"/>
                </a:solidFill>
              </a:rPr>
              <a:t>has been a truly remarkable </a:t>
            </a:r>
            <a:r>
              <a:rPr lang="en-GB" sz="2000" dirty="0" smtClean="0">
                <a:solidFill>
                  <a:srgbClr val="FF0000"/>
                </a:solidFill>
              </a:rPr>
              <a:t>24 days. </a:t>
            </a:r>
            <a:r>
              <a:rPr lang="en-GB" sz="2000" dirty="0"/>
              <a:t>Things have moved so </a:t>
            </a:r>
            <a:r>
              <a:rPr lang="en-GB" sz="2000" dirty="0" smtClean="0"/>
              <a:t>quickly that </a:t>
            </a:r>
            <a:r>
              <a:rPr lang="en-GB" sz="2000" dirty="0"/>
              <a:t>it has been hard to </a:t>
            </a:r>
            <a:r>
              <a:rPr lang="en-GB" sz="2000" dirty="0" smtClean="0"/>
              <a:t>keep up with the progress.</a:t>
            </a:r>
            <a:endParaRPr lang="en-US" sz="900" dirty="0"/>
          </a:p>
          <a:p>
            <a:pPr algn="l"/>
            <a:r>
              <a:rPr lang="en-GB" sz="2000" dirty="0" smtClean="0">
                <a:solidFill>
                  <a:srgbClr val="FF0000"/>
                </a:solidFill>
              </a:rPr>
              <a:t>Many firsts for the LHC and the detectors</a:t>
            </a:r>
          </a:p>
          <a:p>
            <a:pPr algn="l"/>
            <a:endParaRPr lang="en-US" sz="2000" dirty="0"/>
          </a:p>
          <a:p>
            <a:pPr algn="l"/>
            <a:r>
              <a:rPr lang="en-GB" sz="2000" dirty="0" smtClean="0"/>
              <a:t>On the longer time scale, it </a:t>
            </a:r>
            <a:r>
              <a:rPr lang="en-GB" sz="2000" dirty="0"/>
              <a:t>has been a </a:t>
            </a:r>
            <a:r>
              <a:rPr lang="en-GB" sz="2000" dirty="0" smtClean="0"/>
              <a:t>fantastic effort</a:t>
            </a:r>
            <a:r>
              <a:rPr lang="en-GB" sz="2000" dirty="0"/>
              <a:t>, with </a:t>
            </a:r>
            <a:r>
              <a:rPr lang="en-GB" sz="2000" dirty="0" smtClean="0"/>
              <a:t>five impressive phases</a:t>
            </a:r>
            <a:r>
              <a:rPr lang="en-GB" sz="2000" dirty="0"/>
              <a:t>: </a:t>
            </a:r>
            <a:endParaRPr lang="en-GB" sz="2000" dirty="0" smtClean="0"/>
          </a:p>
          <a:p>
            <a:pPr algn="l"/>
            <a:r>
              <a:rPr lang="en-GB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1) repair</a:t>
            </a:r>
            <a:r>
              <a:rPr lang="en-GB" sz="2000" dirty="0" smtClean="0"/>
              <a:t>;  </a:t>
            </a:r>
            <a:r>
              <a:rPr lang="en-GB" sz="2000" dirty="0" smtClean="0">
                <a:solidFill>
                  <a:schemeClr val="accent3">
                    <a:lumMod val="75000"/>
                  </a:schemeClr>
                </a:solidFill>
              </a:rPr>
              <a:t>2) consolidation;  </a:t>
            </a:r>
            <a:r>
              <a:rPr lang="en-GB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3) hardware commissioning</a:t>
            </a:r>
            <a:r>
              <a:rPr lang="en-GB" sz="2000" dirty="0" smtClean="0">
                <a:solidFill>
                  <a:schemeClr val="accent3">
                    <a:lumMod val="75000"/>
                  </a:schemeClr>
                </a:solidFill>
              </a:rPr>
              <a:t>;  4) preparation for beam; </a:t>
            </a:r>
            <a:r>
              <a:rPr lang="en-GB" sz="2000" dirty="0" smtClean="0"/>
              <a:t>and </a:t>
            </a:r>
            <a:r>
              <a:rPr lang="en-GB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5) beam operation. </a:t>
            </a:r>
          </a:p>
          <a:p>
            <a:pPr algn="l"/>
            <a:endParaRPr lang="en-US" sz="2000" dirty="0" smtClean="0"/>
          </a:p>
          <a:p>
            <a:pPr algn="l"/>
            <a:r>
              <a:rPr lang="en-GB" sz="2000" dirty="0"/>
              <a:t> </a:t>
            </a:r>
            <a:r>
              <a:rPr lang="en-GB" sz="2000" dirty="0" smtClean="0"/>
              <a:t>The </a:t>
            </a:r>
            <a:r>
              <a:rPr lang="en-GB" sz="2000" dirty="0"/>
              <a:t>final phase has been highly visible, and widely reported </a:t>
            </a:r>
            <a:r>
              <a:rPr lang="en-GB" sz="2000" dirty="0" smtClean="0"/>
              <a:t>throughout the </a:t>
            </a:r>
            <a:r>
              <a:rPr lang="en-GB" sz="2000" dirty="0"/>
              <a:t>world, </a:t>
            </a:r>
            <a:r>
              <a:rPr lang="en-GB" sz="2000" dirty="0" smtClean="0"/>
              <a:t>but </a:t>
            </a:r>
            <a:r>
              <a:rPr lang="en-GB" sz="2000" dirty="0" smtClean="0">
                <a:solidFill>
                  <a:srgbClr val="FF0000"/>
                </a:solidFill>
              </a:rPr>
              <a:t>would not have been possible</a:t>
            </a:r>
            <a:r>
              <a:rPr lang="en-GB" sz="2000" dirty="0" smtClean="0"/>
              <a:t> </a:t>
            </a:r>
            <a:r>
              <a:rPr lang="en-GB" sz="2000" dirty="0">
                <a:solidFill>
                  <a:srgbClr val="FF0000"/>
                </a:solidFill>
              </a:rPr>
              <a:t>without </a:t>
            </a:r>
            <a:r>
              <a:rPr lang="en-GB" sz="2000" dirty="0" smtClean="0">
                <a:solidFill>
                  <a:srgbClr val="FF0000"/>
                </a:solidFill>
              </a:rPr>
              <a:t>the other phases.</a:t>
            </a:r>
            <a:r>
              <a:rPr lang="en-GB" sz="2000" dirty="0" smtClean="0"/>
              <a:t> </a:t>
            </a:r>
          </a:p>
          <a:p>
            <a:pPr algn="l"/>
            <a:endParaRPr lang="en-GB" dirty="0" smtClean="0"/>
          </a:p>
          <a:p>
            <a:pPr algn="l"/>
            <a:r>
              <a:rPr lang="en-GB" sz="2400" dirty="0" smtClean="0">
                <a:solidFill>
                  <a:srgbClr val="FF0000"/>
                </a:solidFill>
              </a:rPr>
              <a:t>From the CERN management, we would like to express our sincere thanks and congratulations </a:t>
            </a:r>
            <a:r>
              <a:rPr lang="en-GB" sz="2400" dirty="0" smtClean="0"/>
              <a:t>to all of you who have done such a great job in bringing the LHC BACK!</a:t>
            </a:r>
          </a:p>
        </p:txBody>
      </p:sp>
      <p:sp>
        <p:nvSpPr>
          <p:cNvPr id="48131" name="TextBox 2"/>
          <p:cNvSpPr txBox="1">
            <a:spLocks noChangeArrowheads="1"/>
          </p:cNvSpPr>
          <p:nvPr/>
        </p:nvSpPr>
        <p:spPr bwMode="auto">
          <a:xfrm>
            <a:off x="857224" y="0"/>
            <a:ext cx="32861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2800" dirty="0"/>
              <a:t>In conclusion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81000"/>
            <a:ext cx="8382000" cy="2895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/>
              <a:t>I wish you</a:t>
            </a:r>
          </a:p>
          <a:p>
            <a:r>
              <a:rPr lang="en-US" sz="3600" dirty="0" smtClean="0"/>
              <a:t>A good rest</a:t>
            </a:r>
          </a:p>
          <a:p>
            <a:r>
              <a:rPr lang="en-US" sz="3600" dirty="0" smtClean="0"/>
              <a:t>a great Christmas with your families</a:t>
            </a:r>
          </a:p>
          <a:p>
            <a:r>
              <a:rPr lang="en-US" sz="3600" dirty="0" smtClean="0"/>
              <a:t>A very happy new year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5029200"/>
            <a:ext cx="8153400" cy="1077218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And </a:t>
            </a:r>
            <a:r>
              <a:rPr lang="en-US" sz="3200" u="sng" dirty="0" smtClean="0"/>
              <a:t>please</a:t>
            </a:r>
            <a:r>
              <a:rPr lang="en-US" sz="3200" dirty="0" smtClean="0"/>
              <a:t> come back in 2010 fully recharged for the next phase</a:t>
            </a:r>
          </a:p>
        </p:txBody>
      </p:sp>
      <p:pic>
        <p:nvPicPr>
          <p:cNvPr id="1026" name="Picture 0" descr="christmasbells2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2362200"/>
            <a:ext cx="368135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914400"/>
            <a:ext cx="3200400" cy="37338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3600" dirty="0" smtClean="0"/>
              <a:t>While </a:t>
            </a:r>
            <a:r>
              <a:rPr lang="en-US" sz="3600" dirty="0" smtClean="0"/>
              <a:t>waiting for Questions…</a:t>
            </a:r>
          </a:p>
          <a:p>
            <a:pPr>
              <a:buNone/>
            </a:pPr>
            <a:r>
              <a:rPr lang="en-US" sz="3600" dirty="0" smtClean="0"/>
              <a:t>A little black Christmas </a:t>
            </a:r>
            <a:r>
              <a:rPr lang="en-US" sz="3600" dirty="0" err="1" smtClean="0"/>
              <a:t>humour</a:t>
            </a:r>
            <a:endParaRPr lang="en-US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32</a:t>
            </a:fld>
            <a:endParaRPr lang="en-US"/>
          </a:p>
        </p:txBody>
      </p:sp>
      <p:pic>
        <p:nvPicPr>
          <p:cNvPr id="3074" name="Picture 2" descr="http://www.soundoflife.net/wp-content/uploads/2007/12/funny-pic-christma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1" y="-1"/>
            <a:ext cx="5410200" cy="68240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rgbClr val="FF0000"/>
                </a:solidFill>
              </a:rPr>
              <a:t>BPM polarity checks</a:t>
            </a:r>
            <a:endParaRPr lang="en-US" sz="2800" dirty="0">
              <a:solidFill>
                <a:srgbClr val="FF0000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981200" y="2667000"/>
          <a:ext cx="3843481" cy="1504950"/>
        </p:xfrm>
        <a:graphic>
          <a:graphicData uri="http://schemas.openxmlformats.org/drawingml/2006/table">
            <a:tbl>
              <a:tblPr/>
              <a:tblGrid>
                <a:gridCol w="1115291"/>
                <a:gridCol w="1254702"/>
                <a:gridCol w="590550"/>
                <a:gridCol w="882938"/>
              </a:tblGrid>
              <a:tr h="501650">
                <a:tc>
                  <a:txBody>
                    <a:bodyPr/>
                    <a:lstStyle/>
                    <a:p>
                      <a:pPr algn="r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checked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ok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% ok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0165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Beam 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1076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>
                          <a:solidFill>
                            <a:srgbClr val="9C6500"/>
                          </a:solidFill>
                          <a:latin typeface="Calibri"/>
                        </a:rPr>
                        <a:t>97.58%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</a:tr>
              <a:tr h="50165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Beam 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1076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1058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>
                          <a:solidFill>
                            <a:srgbClr val="9C6500"/>
                          </a:solidFill>
                          <a:latin typeface="Calibri"/>
                        </a:rPr>
                        <a:t>98.33%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 </a:t>
            </a:r>
            <a:r>
              <a:rPr lang="en-US" dirty="0" err="1" smtClean="0"/>
              <a:t>Q</a:t>
            </a:r>
            <a:r>
              <a:rPr lang="en-US" dirty="0" smtClean="0"/>
              <a:t>’ C and Q loop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9" name="Picture 1" descr="https://ab-dep-op-elogbook.web.cern.ch/ab-dep-op-elogbook/elogbook/attach.php?attachId=1056849&amp;type=png&amp;fname=2009120510490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762000"/>
            <a:ext cx="6629400" cy="3581400"/>
          </a:xfrm>
          <a:prstGeom prst="rect">
            <a:avLst/>
          </a:prstGeom>
          <a:noFill/>
        </p:spPr>
      </p:pic>
      <p:pic>
        <p:nvPicPr>
          <p:cNvPr id="10" name="Picture 9" descr="20091208191724.png"/>
          <p:cNvPicPr>
            <a:picLocks noChangeAspect="1"/>
          </p:cNvPicPr>
          <p:nvPr/>
        </p:nvPicPr>
        <p:blipFill>
          <a:blip r:embed="rId4" cstate="print"/>
          <a:srcRect l="45202" t="14237" r="974" b="47006"/>
          <a:stretch>
            <a:fillRect/>
          </a:stretch>
        </p:blipFill>
        <p:spPr>
          <a:xfrm>
            <a:off x="1325780" y="4419600"/>
            <a:ext cx="3322420" cy="2208508"/>
          </a:xfrm>
          <a:prstGeom prst="rect">
            <a:avLst/>
          </a:prstGeom>
        </p:spPr>
      </p:pic>
      <p:pic>
        <p:nvPicPr>
          <p:cNvPr id="11" name="Picture 5" descr="http://elogbook.cern.ch/eLogbook/attach_reader?attach_id=105742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53000" y="4404478"/>
            <a:ext cx="2997790" cy="2224922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0" y="0"/>
            <a:ext cx="2590800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The work horse (Ralph S)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aloha-2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42844" y="857232"/>
            <a:ext cx="8543956" cy="5852422"/>
          </a:xfrm>
        </p:spPr>
      </p:pic>
      <p:sp>
        <p:nvSpPr>
          <p:cNvPr id="3" name="TextBox 2"/>
          <p:cNvSpPr txBox="1"/>
          <p:nvPr/>
        </p:nvSpPr>
        <p:spPr>
          <a:xfrm>
            <a:off x="2643174" y="3071810"/>
            <a:ext cx="571504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B2 Measured and Calculated response for 1 Corrector</a:t>
            </a:r>
            <a:endParaRPr lang="en-US" sz="1800" dirty="0"/>
          </a:p>
        </p:txBody>
      </p:sp>
      <p:sp>
        <p:nvSpPr>
          <p:cNvPr id="5" name="TextBox 4"/>
          <p:cNvSpPr txBox="1"/>
          <p:nvPr/>
        </p:nvSpPr>
        <p:spPr>
          <a:xfrm>
            <a:off x="762000" y="152400"/>
            <a:ext cx="53578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800" dirty="0" smtClean="0"/>
              <a:t>Optics Checks (2</a:t>
            </a:r>
            <a:r>
              <a:rPr lang="en-US" sz="2800" baseline="30000" dirty="0" smtClean="0"/>
              <a:t>nd</a:t>
            </a:r>
            <a:r>
              <a:rPr lang="en-US" sz="2800" dirty="0" smtClean="0"/>
              <a:t> Dec)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Chromaticity Measurement and Correction</a:t>
            </a:r>
            <a:endParaRPr lang="en-GB" sz="2800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285860"/>
            <a:ext cx="8013273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642910" y="3643314"/>
            <a:ext cx="657228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measured </a:t>
            </a:r>
            <a:r>
              <a:rPr lang="en-US" dirty="0" err="1" smtClean="0"/>
              <a:t>Q</a:t>
            </a:r>
            <a:r>
              <a:rPr lang="en-US" baseline="-25000" dirty="0" err="1" smtClean="0"/>
              <a:t>v</a:t>
            </a:r>
            <a:r>
              <a:rPr lang="en-US" dirty="0" smtClean="0"/>
              <a:t>’ = 15 using </a:t>
            </a:r>
            <a:r>
              <a:rPr lang="en-US" dirty="0" err="1" smtClean="0"/>
              <a:t>dp</a:t>
            </a:r>
            <a:r>
              <a:rPr lang="en-US" dirty="0" smtClean="0"/>
              <a:t>/p=1e-4 @2.5 Hz radial modulation, damper amplitude 1e-3</a:t>
            </a:r>
          </a:p>
          <a:p>
            <a:r>
              <a:rPr lang="en-US" dirty="0" smtClean="0"/>
              <a:t>with </a:t>
            </a:r>
            <a:r>
              <a:rPr lang="en-US" dirty="0" err="1" smtClean="0"/>
              <a:t>dQ</a:t>
            </a:r>
            <a:r>
              <a:rPr lang="en-US" baseline="-25000" dirty="0" err="1" smtClean="0"/>
              <a:t>v</a:t>
            </a:r>
            <a:r>
              <a:rPr lang="en-US" dirty="0" smtClean="0"/>
              <a:t>’ = -10 trim </a:t>
            </a:r>
            <a:br>
              <a:rPr lang="en-US" dirty="0" smtClean="0"/>
            </a:br>
            <a:r>
              <a:rPr lang="en-US" dirty="0" smtClean="0"/>
              <a:t>'blue' trace before and 'red' after trim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1 All Xing and sep bumps I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600200"/>
            <a:ext cx="9144000" cy="36576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28662" y="142852"/>
            <a:ext cx="6572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400" b="1" dirty="0" smtClean="0"/>
              <a:t>Separation bumps and crossing angle.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Orbits – golden “Santa Klaus”</a:t>
            </a:r>
            <a:endParaRPr lang="en-US" dirty="0"/>
          </a:p>
        </p:txBody>
      </p:sp>
      <p:pic>
        <p:nvPicPr>
          <p:cNvPr id="16386" name="Picture 2" descr="\\cs-ccr-samba1\lhcop\goldenorbit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500174"/>
            <a:ext cx="8035352" cy="42148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To xmlns="6637cfa5-b620-4ac3-9e16-96a5e3f4a900" xsi:nil="true"/>
    <From xmlns="6637cfa5-b620-4ac3-9e16-96a5e3f4a900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660A529078D744DACDA978462CD1AA3" ma:contentTypeVersion="3" ma:contentTypeDescription="Create a new document." ma:contentTypeScope="" ma:versionID="df7dd845d0f253c7366eae62df819ecd">
  <xsd:schema xmlns:xsd="http://www.w3.org/2001/XMLSchema" xmlns:p="http://schemas.microsoft.com/office/2006/metadata/properties" xmlns:ns2="6637cfa5-b620-4ac3-9e16-96a5e3f4a900" targetNamespace="http://schemas.microsoft.com/office/2006/metadata/properties" ma:root="true" ma:fieldsID="7a2e23ce168e30b017bded92480e89ab" ns2:_="">
    <xsd:import namespace="6637cfa5-b620-4ac3-9e16-96a5e3f4a900"/>
    <xsd:element name="properties">
      <xsd:complexType>
        <xsd:sequence>
          <xsd:element name="documentManagement">
            <xsd:complexType>
              <xsd:all>
                <xsd:element ref="ns2:From" minOccurs="0"/>
                <xsd:element ref="ns2:To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6637cfa5-b620-4ac3-9e16-96a5e3f4a900" elementFormDefault="qualified">
    <xsd:import namespace="http://schemas.microsoft.com/office/2006/documentManagement/types"/>
    <xsd:element name="From" ma:index="8" nillable="true" ma:displayName="From" ma:internalName="From">
      <xsd:simpleType>
        <xsd:restriction base="dms:Text">
          <xsd:maxLength value="255"/>
        </xsd:restriction>
      </xsd:simpleType>
    </xsd:element>
    <xsd:element name="To" ma:index="9" nillable="true" ma:displayName="To" ma:internalName="To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1CB38E6B-49AA-48F8-90FA-82EF153C4BB5}">
  <ds:schemaRefs>
    <ds:schemaRef ds:uri="http://schemas.microsoft.com/office/2006/documentManagement/types"/>
    <ds:schemaRef ds:uri="http://purl.org/dc/elements/1.1/"/>
    <ds:schemaRef ds:uri="http://purl.org/dc/terms/"/>
    <ds:schemaRef ds:uri="http://purl.org/dc/dcmitype/"/>
    <ds:schemaRef ds:uri="http://www.w3.org/XML/1998/namespace"/>
    <ds:schemaRef ds:uri="http://schemas.microsoft.com/office/2006/metadata/properties"/>
    <ds:schemaRef ds:uri="6637cfa5-b620-4ac3-9e16-96a5e3f4a900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310287D8-1B64-432F-B255-FAAF6D93A35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377F253-CCB2-4751-9F28-46EB7F766A9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637cfa5-b620-4ac3-9e16-96a5e3f4a900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4977</TotalTime>
  <Words>1142</Words>
  <Application>Microsoft Office PowerPoint</Application>
  <PresentationFormat>On-screen Show (4:3)</PresentationFormat>
  <Paragraphs>471</Paragraphs>
  <Slides>32</Slides>
  <Notes>32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Office Theme</vt:lpstr>
      <vt:lpstr>Slide 1</vt:lpstr>
      <vt:lpstr>Milestones</vt:lpstr>
      <vt:lpstr>Corrector polarity checks</vt:lpstr>
      <vt:lpstr>BPM polarity checks</vt:lpstr>
      <vt:lpstr>Q Q’ C and Q loop</vt:lpstr>
      <vt:lpstr>Slide 6</vt:lpstr>
      <vt:lpstr>Chromaticity Measurement and Correction</vt:lpstr>
      <vt:lpstr>Slide 8</vt:lpstr>
      <vt:lpstr>Orbits – golden “Santa Klaus”</vt:lpstr>
      <vt:lpstr>CMS solenoid ramp up</vt:lpstr>
      <vt:lpstr> NO! But Earth tides do!</vt:lpstr>
      <vt:lpstr>Third Ramp to 1.18 TeV</vt:lpstr>
      <vt:lpstr>13.12.2009: Wire Scans During STABLE Beams</vt:lpstr>
      <vt:lpstr>13.12.2009: 24 hours running - currents</vt:lpstr>
      <vt:lpstr>13.12.2009: Tune Adjustments for Beam2</vt:lpstr>
      <vt:lpstr>BSRT on beam 2</vt:lpstr>
      <vt:lpstr>The “RF guys” (Ed and his merry men)</vt:lpstr>
      <vt:lpstr>Collimation after beam based set up</vt:lpstr>
      <vt:lpstr>Aperture checks with free oscillation</vt:lpstr>
      <vt:lpstr>Dispersion…WoW</vt:lpstr>
      <vt:lpstr>Ramp 2 on 2 to 1.18 TeV</vt:lpstr>
      <vt:lpstr>Beta-beat comparison 450 GeV and 1.18 TeV</vt:lpstr>
      <vt:lpstr>Beta-beat comparison 11m and 7m</vt:lpstr>
      <vt:lpstr>Food for thought – V blow up of beam 2</vt:lpstr>
      <vt:lpstr>Slide 25</vt:lpstr>
      <vt:lpstr>Slide 26</vt:lpstr>
      <vt:lpstr>System commissioning</vt:lpstr>
      <vt:lpstr>Beam commissioning strategy</vt:lpstr>
      <vt:lpstr>Summary</vt:lpstr>
      <vt:lpstr>Slide 30</vt:lpstr>
      <vt:lpstr>Slide 31</vt:lpstr>
      <vt:lpstr>Slide 32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roger bailey</dc:creator>
  <cp:lastModifiedBy>myers</cp:lastModifiedBy>
  <cp:revision>365</cp:revision>
  <dcterms:created xsi:type="dcterms:W3CDTF">2009-09-22T11:39:58Z</dcterms:created>
  <dcterms:modified xsi:type="dcterms:W3CDTF">2009-12-18T10:47:09Z</dcterms:modified>
  <cp:contentType>Document</cp:contentTyp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0x010100E660A529078D744DACDA978462CD1AA3</vt:lpwstr>
  </property>
</Properties>
</file>