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Default Extension="mp4" ContentType="video/mp4"/>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handoutMasterIdLst>
    <p:handoutMasterId r:id="rId40"/>
  </p:handoutMasterIdLst>
  <p:sldIdLst>
    <p:sldId id="256" r:id="rId5"/>
    <p:sldId id="291" r:id="rId6"/>
    <p:sldId id="257" r:id="rId7"/>
    <p:sldId id="261" r:id="rId8"/>
    <p:sldId id="263" r:id="rId9"/>
    <p:sldId id="264" r:id="rId10"/>
    <p:sldId id="290" r:id="rId11"/>
    <p:sldId id="265" r:id="rId12"/>
    <p:sldId id="262" r:id="rId13"/>
    <p:sldId id="266" r:id="rId14"/>
    <p:sldId id="267" r:id="rId15"/>
    <p:sldId id="268" r:id="rId16"/>
    <p:sldId id="269" r:id="rId17"/>
    <p:sldId id="272" r:id="rId18"/>
    <p:sldId id="271" r:id="rId19"/>
    <p:sldId id="273" r:id="rId20"/>
    <p:sldId id="274" r:id="rId21"/>
    <p:sldId id="276" r:id="rId22"/>
    <p:sldId id="275" r:id="rId23"/>
    <p:sldId id="277" r:id="rId24"/>
    <p:sldId id="286" r:id="rId25"/>
    <p:sldId id="287" r:id="rId26"/>
    <p:sldId id="278" r:id="rId27"/>
    <p:sldId id="280" r:id="rId28"/>
    <p:sldId id="279" r:id="rId29"/>
    <p:sldId id="281" r:id="rId30"/>
    <p:sldId id="282" r:id="rId31"/>
    <p:sldId id="283" r:id="rId32"/>
    <p:sldId id="284" r:id="rId33"/>
    <p:sldId id="292" r:id="rId34"/>
    <p:sldId id="285" r:id="rId35"/>
    <p:sldId id="288" r:id="rId36"/>
    <p:sldId id="289" r:id="rId37"/>
    <p:sldId id="293" r:id="rId38"/>
  </p:sldIdLst>
  <p:sldSz cx="12192000" cy="6858000"/>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66CC"/>
    <a:srgbClr val="FEFE62"/>
    <a:srgbClr val="FC1C04"/>
    <a:srgbClr val="FCAD10"/>
    <a:srgbClr val="FFFF00"/>
    <a:srgbClr val="0066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87" autoAdjust="0"/>
    <p:restoredTop sz="83876" autoAdjust="0"/>
  </p:normalViewPr>
  <p:slideViewPr>
    <p:cSldViewPr snapToGrid="0" showGuides="1">
      <p:cViewPr varScale="1">
        <p:scale>
          <a:sx n="134" d="100"/>
          <a:sy n="134" d="100"/>
        </p:scale>
        <p:origin x="486" y="120"/>
      </p:cViewPr>
      <p:guideLst/>
    </p:cSldViewPr>
  </p:slideViewPr>
  <p:outlineViewPr>
    <p:cViewPr>
      <p:scale>
        <a:sx n="100" d="100"/>
        <a:sy n="100"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122" d="100"/>
          <a:sy n="122" d="100"/>
        </p:scale>
        <p:origin x="3066"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8135"/>
          </a:xfrm>
          <a:prstGeom prst="rect">
            <a:avLst/>
          </a:prstGeom>
        </p:spPr>
        <p:txBody>
          <a:bodyPr vert="horz" lIns="91440" tIns="45720" rIns="91440" bIns="45720" rtlCol="0"/>
          <a:lstStyle>
            <a:lvl1pPr algn="r">
              <a:defRPr sz="1200"/>
            </a:lvl1pPr>
          </a:lstStyle>
          <a:p>
            <a:fld id="{0ECE2532-073F-4F73-B535-F754C42DAD07}" type="datetimeFigureOut">
              <a:rPr lang="en-GB" smtClean="0"/>
              <a:t>23/11/2018</a:t>
            </a:fld>
            <a:endParaRPr lang="en-GB"/>
          </a:p>
        </p:txBody>
      </p:sp>
      <p:sp>
        <p:nvSpPr>
          <p:cNvPr id="4" name="Footer Placeholder 3"/>
          <p:cNvSpPr>
            <a:spLocks noGrp="1"/>
          </p:cNvSpPr>
          <p:nvPr>
            <p:ph type="ftr" sz="quarter" idx="2"/>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430091"/>
            <a:ext cx="2945659" cy="498134"/>
          </a:xfrm>
          <a:prstGeom prst="rect">
            <a:avLst/>
          </a:prstGeom>
        </p:spPr>
        <p:txBody>
          <a:bodyPr vert="horz" lIns="91440" tIns="45720" rIns="91440" bIns="45720" rtlCol="0" anchor="b"/>
          <a:lstStyle>
            <a:lvl1pPr algn="r">
              <a:defRPr sz="1200"/>
            </a:lvl1pPr>
          </a:lstStyle>
          <a:p>
            <a:fld id="{987B0C8C-6FFD-47F9-9FF2-B9C08DCD14A6}" type="slidenum">
              <a:rPr lang="en-GB" smtClean="0"/>
              <a:t>‹#›</a:t>
            </a:fld>
            <a:endParaRPr lang="en-GB"/>
          </a:p>
        </p:txBody>
      </p:sp>
    </p:spTree>
    <p:extLst>
      <p:ext uri="{BB962C8B-B14F-4D97-AF65-F5344CB8AC3E}">
        <p14:creationId xmlns:p14="http://schemas.microsoft.com/office/powerpoint/2010/main" val="262815932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135"/>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135"/>
          </a:xfrm>
          <a:prstGeom prst="rect">
            <a:avLst/>
          </a:prstGeom>
        </p:spPr>
        <p:txBody>
          <a:bodyPr vert="horz" lIns="91440" tIns="45720" rIns="91440" bIns="45720" rtlCol="0"/>
          <a:lstStyle>
            <a:lvl1pPr algn="r">
              <a:defRPr sz="1200"/>
            </a:lvl1pPr>
          </a:lstStyle>
          <a:p>
            <a:fld id="{6FEEF4A7-3B02-4177-8988-6F4D88F0A1DA}" type="datetimeFigureOut">
              <a:rPr lang="en-GB" smtClean="0"/>
              <a:t>23/11/2018</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958"/>
            <a:ext cx="5438140" cy="3909239"/>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30091"/>
            <a:ext cx="2945659" cy="49813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30091"/>
            <a:ext cx="2945659" cy="498134"/>
          </a:xfrm>
          <a:prstGeom prst="rect">
            <a:avLst/>
          </a:prstGeom>
        </p:spPr>
        <p:txBody>
          <a:bodyPr vert="horz" lIns="91440" tIns="45720" rIns="91440" bIns="45720" rtlCol="0" anchor="b"/>
          <a:lstStyle>
            <a:lvl1pPr algn="r">
              <a:defRPr sz="1200"/>
            </a:lvl1pPr>
          </a:lstStyle>
          <a:p>
            <a:fld id="{E45C17FE-8CE6-43AC-838A-FFBD1D21866A}" type="slidenum">
              <a:rPr lang="en-GB" smtClean="0"/>
              <a:t>‹#›</a:t>
            </a:fld>
            <a:endParaRPr lang="en-GB"/>
          </a:p>
        </p:txBody>
      </p:sp>
    </p:spTree>
    <p:extLst>
      <p:ext uri="{BB962C8B-B14F-4D97-AF65-F5344CB8AC3E}">
        <p14:creationId xmlns:p14="http://schemas.microsoft.com/office/powerpoint/2010/main" val="1609927604"/>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3" Type="http://schemas.openxmlformats.org/officeDocument/2006/relationships/hyperlink" Target="https://www.cymer.com/euv-lithography/why-lpp"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8" Type="http://schemas.openxmlformats.org/officeDocument/2006/relationships/hyperlink" Target="https://en.wikipedia.org/wiki/Refractive_index" TargetMode="External"/><Relationship Id="rId3" Type="http://schemas.openxmlformats.org/officeDocument/2006/relationships/hyperlink" Target="https://en.wikipedia.org/wiki/IBM" TargetMode="External"/><Relationship Id="rId7" Type="http://schemas.openxmlformats.org/officeDocument/2006/relationships/hyperlink" Target="https://en.wikipedia.org/wiki/Infrared_light"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s://en.wikipedia.org/wiki/Transparency_(optics)" TargetMode="External"/><Relationship Id="rId11" Type="http://schemas.openxmlformats.org/officeDocument/2006/relationships/hyperlink" Target="https://en.wikipedia.org/wiki/Modal_dispersion" TargetMode="External"/><Relationship Id="rId5" Type="http://schemas.openxmlformats.org/officeDocument/2006/relationships/hyperlink" Target="https://en.wikipedia.org/wiki/Moore's_Law" TargetMode="External"/><Relationship Id="rId10" Type="http://schemas.openxmlformats.org/officeDocument/2006/relationships/hyperlink" Target="https://en.wikipedia.org/wiki/Single-mode_optical_fiber" TargetMode="External"/><Relationship Id="rId4" Type="http://schemas.openxmlformats.org/officeDocument/2006/relationships/hyperlink" Target="https://en.wikipedia.org/wiki/Intel" TargetMode="External"/><Relationship Id="rId9" Type="http://schemas.openxmlformats.org/officeDocument/2006/relationships/hyperlink" Target="https://en.wikipedia.org/wiki/Optical_waveguide" TargetMode="Externa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en.wikipedia.org/wiki/Word_(computer_architecture)"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1</a:t>
            </a:fld>
            <a:endParaRPr lang="en-GB"/>
          </a:p>
        </p:txBody>
      </p:sp>
    </p:spTree>
    <p:extLst>
      <p:ext uri="{BB962C8B-B14F-4D97-AF65-F5344CB8AC3E}">
        <p14:creationId xmlns:p14="http://schemas.microsoft.com/office/powerpoint/2010/main" val="130209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ECC implemented as Single Error Correction, Double Error Detection (SECDED)</a:t>
            </a:r>
          </a:p>
          <a:p>
            <a:r>
              <a:rPr lang="en-US" dirty="0" smtClean="0"/>
              <a:t>In ECC Fast: </a:t>
            </a:r>
            <a:r>
              <a:rPr lang="en-GB" dirty="0" smtClean="0"/>
              <a:t>If a single bit error is found, it will be automatically detected and corrected at the RAM output port. However, the internal memory array remains corrupt. If a double bit error is detected, it can’t be corrected</a:t>
            </a:r>
          </a:p>
          <a:p>
            <a:r>
              <a:rPr lang="en-US" dirty="0" smtClean="0"/>
              <a:t>In ECC Slow  =  Read Repair Mode (RRM). </a:t>
            </a:r>
            <a:r>
              <a:rPr lang="en-GB" dirty="0" smtClean="0"/>
              <a:t>If a single bit error is found, it will be automatically detected and corrected at the RAM output port, and the memory content is automatically updated with the corrected value. If a double bit error is detected, it can’t be corrected. In this mode, the internal RAM block works a frequency that is double of the user’s clock. The maximum user’s clock frequency is then reduced by a factor of 2, approximately.</a:t>
            </a:r>
          </a:p>
          <a:p>
            <a:endParaRPr lang="en-US" sz="1200" dirty="0" smtClean="0"/>
          </a:p>
          <a:p>
            <a:r>
              <a:rPr lang="en-US" sz="1200" dirty="0" smtClean="0"/>
              <a:t>Custom memory instantiation of </a:t>
            </a:r>
            <a:r>
              <a:rPr lang="en-US" sz="1200" dirty="0" smtClean="0">
                <a:solidFill>
                  <a:srgbClr val="FF0000"/>
                </a:solidFill>
              </a:rPr>
              <a:t>32 blocks (out of 56) </a:t>
            </a:r>
            <a:r>
              <a:rPr lang="en-US" sz="1200" dirty="0" smtClean="0"/>
              <a:t>using library component without automatic inference</a:t>
            </a:r>
          </a:p>
          <a:p>
            <a:pPr lvl="1"/>
            <a:r>
              <a:rPr lang="en-GB" sz="1200" dirty="0" smtClean="0"/>
              <a:t>Setup #1 -&gt;  Without EDAC uses </a:t>
            </a:r>
            <a:r>
              <a:rPr lang="en-GB" sz="1200" dirty="0" smtClean="0">
                <a:solidFill>
                  <a:srgbClr val="FF0000"/>
                </a:solidFill>
              </a:rPr>
              <a:t>6144 x 8 </a:t>
            </a:r>
            <a:r>
              <a:rPr lang="en-GB" sz="1200" dirty="0" smtClean="0"/>
              <a:t>bits per block</a:t>
            </a:r>
          </a:p>
          <a:p>
            <a:pPr lvl="1"/>
            <a:r>
              <a:rPr lang="en-GB" sz="1200" dirty="0" smtClean="0"/>
              <a:t>Setup #2 -&gt; With EDAC Fast ECC </a:t>
            </a:r>
            <a:r>
              <a:rPr lang="en-GB" sz="1200" dirty="0" smtClean="0">
                <a:solidFill>
                  <a:srgbClr val="FF0000"/>
                </a:solidFill>
              </a:rPr>
              <a:t>2048 x 18 </a:t>
            </a:r>
            <a:r>
              <a:rPr lang="en-GB" sz="1200" dirty="0" smtClean="0"/>
              <a:t>bits per block</a:t>
            </a:r>
          </a:p>
          <a:p>
            <a:pPr lvl="1"/>
            <a:r>
              <a:rPr lang="en-GB" sz="1200" dirty="0" smtClean="0"/>
              <a:t>Setup #3 -&gt; With EDAC Slow ECC </a:t>
            </a:r>
            <a:r>
              <a:rPr lang="en-GB" sz="1200" dirty="0" smtClean="0">
                <a:solidFill>
                  <a:srgbClr val="FF0000"/>
                </a:solidFill>
              </a:rPr>
              <a:t>2048 x 18 </a:t>
            </a:r>
            <a:r>
              <a:rPr lang="en-GB" sz="1200" dirty="0" smtClean="0"/>
              <a:t>bits per block</a:t>
            </a:r>
            <a:endParaRPr lang="en-US" sz="1200" dirty="0" smtClean="0"/>
          </a:p>
          <a:p>
            <a:endParaRPr lang="en-US" sz="1200" dirty="0" smtClean="0"/>
          </a:p>
          <a:p>
            <a:r>
              <a:rPr lang="en-GB" sz="1200" dirty="0" smtClean="0"/>
              <a:t>MBU = Multiple Bit Upset -&gt; Several memory bits upset by passage of the same particle</a:t>
            </a:r>
          </a:p>
          <a:p>
            <a:endParaRPr lang="en-GB" sz="1200" dirty="0"/>
          </a:p>
        </p:txBody>
      </p:sp>
      <p:sp>
        <p:nvSpPr>
          <p:cNvPr id="4" name="Slide Number Placeholder 3"/>
          <p:cNvSpPr>
            <a:spLocks noGrp="1"/>
          </p:cNvSpPr>
          <p:nvPr>
            <p:ph type="sldNum" sz="quarter" idx="10"/>
          </p:nvPr>
        </p:nvSpPr>
        <p:spPr/>
        <p:txBody>
          <a:bodyPr/>
          <a:lstStyle/>
          <a:p>
            <a:fld id="{E45C17FE-8CE6-43AC-838A-FFBD1D21866A}" type="slidenum">
              <a:rPr lang="en-GB" smtClean="0"/>
              <a:t>10</a:t>
            </a:fld>
            <a:endParaRPr lang="en-GB"/>
          </a:p>
        </p:txBody>
      </p:sp>
    </p:spTree>
    <p:extLst>
      <p:ext uri="{BB962C8B-B14F-4D97-AF65-F5344CB8AC3E}">
        <p14:creationId xmlns:p14="http://schemas.microsoft.com/office/powerpoint/2010/main" val="18757881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Moore's law : doubling the transistor</a:t>
            </a:r>
            <a:r>
              <a:rPr lang="en-GB" sz="1200" b="0" i="0" kern="1200" baseline="0" dirty="0" smtClean="0">
                <a:solidFill>
                  <a:schemeClr val="tx1"/>
                </a:solidFill>
                <a:effectLst/>
                <a:latin typeface="+mn-lt"/>
                <a:ea typeface="+mn-ea"/>
                <a:cs typeface="+mn-cs"/>
              </a:rPr>
              <a:t> density every 2 years. Some people are predicting the imminent end of Moore’s law…</a:t>
            </a:r>
          </a:p>
          <a:p>
            <a:r>
              <a:rPr lang="en-US" sz="1200" b="0" i="0" kern="1200" baseline="0" dirty="0" smtClean="0">
                <a:solidFill>
                  <a:schemeClr val="tx1"/>
                </a:solidFill>
                <a:effectLst/>
                <a:latin typeface="+mn-lt"/>
                <a:ea typeface="+mn-ea"/>
                <a:cs typeface="+mn-cs"/>
              </a:rPr>
              <a:t>Currently : 7nm in 2018,  predictions ~5nm by 2020, 3nm by 2022…    (1nm ~ size 4 silicon atoms)</a:t>
            </a:r>
          </a:p>
          <a:p>
            <a:endParaRPr lang="en-GB"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Miniaturization is slowing down, since shrinking the size of transistors lead to a huge increase in the manufacturing complexity. Therefore, economy benefit of shrinking is decreasing.</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ASML is one of the leaders in the market of lithography machines. </a:t>
            </a:r>
          </a:p>
          <a:p>
            <a:r>
              <a:rPr lang="en-GB" sz="1200" b="0" i="0" kern="1200" dirty="0" smtClean="0">
                <a:solidFill>
                  <a:schemeClr val="tx1"/>
                </a:solidFill>
                <a:effectLst/>
                <a:latin typeface="+mn-lt"/>
                <a:ea typeface="+mn-ea"/>
                <a:cs typeface="+mn-cs"/>
              </a:rPr>
              <a:t>275 wafers per hour with sub-10nm</a:t>
            </a:r>
            <a:r>
              <a:rPr lang="en-GB" sz="1200" b="0" i="0" kern="1200" baseline="0" dirty="0" smtClean="0">
                <a:solidFill>
                  <a:schemeClr val="tx1"/>
                </a:solidFill>
                <a:effectLst/>
                <a:latin typeface="+mn-lt"/>
                <a:ea typeface="+mn-ea"/>
                <a:cs typeface="+mn-cs"/>
              </a:rPr>
              <a:t> </a:t>
            </a:r>
            <a:r>
              <a:rPr lang="en-GB" sz="1200" b="0" i="0" kern="1200" baseline="0" dirty="0" err="1" smtClean="0">
                <a:solidFill>
                  <a:schemeClr val="tx1"/>
                </a:solidFill>
                <a:effectLst/>
                <a:latin typeface="+mn-lt"/>
                <a:ea typeface="+mn-ea"/>
                <a:cs typeface="+mn-cs"/>
              </a:rPr>
              <a:t>process</a:t>
            </a:r>
            <a:r>
              <a:rPr lang="en-GB" sz="1200" b="0" i="0" kern="1200" dirty="0" err="1" smtClean="0">
                <a:solidFill>
                  <a:schemeClr val="tx1"/>
                </a:solidFill>
                <a:effectLst/>
                <a:latin typeface="+mn-lt"/>
                <a:ea typeface="+mn-ea"/>
                <a:cs typeface="+mn-cs"/>
              </a:rPr>
              <a:t>utilizes</a:t>
            </a:r>
            <a:r>
              <a:rPr lang="en-GB" sz="1200" b="0" i="0" kern="1200" dirty="0" smtClean="0">
                <a:solidFill>
                  <a:schemeClr val="tx1"/>
                </a:solidFill>
                <a:effectLst/>
                <a:latin typeface="+mn-lt"/>
                <a:ea typeface="+mn-ea"/>
                <a:cs typeface="+mn-cs"/>
              </a:rPr>
              <a:t> extreme ultraviolet wavelength of 13.5 nm.</a:t>
            </a:r>
          </a:p>
          <a:p>
            <a:r>
              <a:rPr lang="en-GB" sz="1200" b="0" i="0" kern="1200" dirty="0" smtClean="0">
                <a:solidFill>
                  <a:schemeClr val="tx1"/>
                </a:solidFill>
                <a:effectLst/>
                <a:latin typeface="+mn-lt"/>
                <a:ea typeface="+mn-ea"/>
                <a:cs typeface="+mn-cs"/>
              </a:rPr>
              <a:t> </a:t>
            </a:r>
            <a:r>
              <a:rPr lang="en-GB" sz="1200" b="0" i="0" u="none" strike="noStrike" kern="1200" dirty="0" smtClean="0">
                <a:solidFill>
                  <a:schemeClr val="tx1"/>
                </a:solidFill>
                <a:effectLst/>
                <a:latin typeface="+mn-lt"/>
                <a:ea typeface="+mn-ea"/>
                <a:cs typeface="+mn-cs"/>
                <a:hlinkClick r:id="rId3"/>
              </a:rPr>
              <a:t>laser produced plasma (LPP) EUV sources</a:t>
            </a:r>
            <a:r>
              <a:rPr lang="en-GB" sz="1200" b="0" i="0" kern="1200" dirty="0" smtClean="0">
                <a:solidFill>
                  <a:schemeClr val="tx1"/>
                </a:solidFill>
                <a:effectLst/>
                <a:latin typeface="+mn-lt"/>
                <a:ea typeface="+mn-ea"/>
                <a:cs typeface="+mn-cs"/>
              </a:rPr>
              <a:t>. The LPP technology applies CO</a:t>
            </a:r>
            <a:r>
              <a:rPr lang="en-GB" sz="1200" b="0" i="0" kern="1200" baseline="-25000" dirty="0" smtClean="0">
                <a:solidFill>
                  <a:schemeClr val="tx1"/>
                </a:solidFill>
                <a:effectLst/>
                <a:latin typeface="+mn-lt"/>
                <a:ea typeface="+mn-ea"/>
                <a:cs typeface="+mn-cs"/>
              </a:rPr>
              <a:t>2</a:t>
            </a:r>
            <a:r>
              <a:rPr lang="en-GB" sz="1200" b="0" i="0" kern="1200" dirty="0" smtClean="0">
                <a:solidFill>
                  <a:schemeClr val="tx1"/>
                </a:solidFill>
                <a:effectLst/>
                <a:latin typeface="+mn-lt"/>
                <a:ea typeface="+mn-ea"/>
                <a:cs typeface="+mn-cs"/>
              </a:rPr>
              <a:t> laser to small tin droplets (which are around 30 microns in diameter), creating ionized gas plasma at electron temperatures of several tens of electron volts. The 13.5 nm radiation is then collected by a special ~0.5 meter mirror coated with several layers of molybdenum (Mo) and silicon (Si), in order to selectively reflect the maximum possible amount of 13.5 nm EUV light and direct it to the Intermediate Focus (IF) position at the entrance to the scanner system.</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125 wafers/hours =&gt; ~2 wafers/minute =&gt; </a:t>
            </a:r>
            <a:endParaRPr lang="en-GB"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r>
              <a:rPr lang="en-GB" sz="1200" b="0" i="0" kern="1200" dirty="0" smtClean="0">
                <a:solidFill>
                  <a:schemeClr val="tx1"/>
                </a:solidFill>
                <a:effectLst/>
                <a:latin typeface="+mn-lt"/>
                <a:ea typeface="+mn-ea"/>
                <a:cs typeface="+mn-cs"/>
              </a:rPr>
              <a:t>conversion efficiency (CE)</a:t>
            </a:r>
            <a:r>
              <a:rPr lang="en-GB" sz="1200" b="0" i="0" kern="1200" baseline="0" dirty="0" smtClean="0">
                <a:solidFill>
                  <a:schemeClr val="tx1"/>
                </a:solidFill>
                <a:effectLst/>
                <a:latin typeface="+mn-lt"/>
                <a:ea typeface="+mn-ea"/>
                <a:cs typeface="+mn-cs"/>
              </a:rPr>
              <a:t> ~ </a:t>
            </a:r>
            <a:r>
              <a:rPr lang="en-GB" sz="1200" b="0" i="0" kern="1200" dirty="0" smtClean="0">
                <a:solidFill>
                  <a:schemeClr val="tx1"/>
                </a:solidFill>
                <a:effectLst/>
                <a:latin typeface="+mn-lt"/>
                <a:ea typeface="+mn-ea"/>
                <a:cs typeface="+mn-cs"/>
              </a:rPr>
              <a:t>determines how much of the laser power gets turned into EUV light. CE in ASML’s power source is roughly 5%. </a:t>
            </a:r>
            <a:endParaRPr lang="en-US" sz="1200" b="0" i="0" kern="1200" dirty="0" smtClean="0">
              <a:solidFill>
                <a:schemeClr val="tx1"/>
              </a:solidFill>
              <a:effectLst/>
              <a:latin typeface="+mn-lt"/>
              <a:ea typeface="+mn-ea"/>
              <a:cs typeface="+mn-cs"/>
            </a:endParaRPr>
          </a:p>
          <a:p>
            <a:endParaRPr lang="en-US" sz="1200" b="0" i="0" kern="1200" dirty="0" smtClean="0">
              <a:solidFill>
                <a:schemeClr val="tx1"/>
              </a:solidFill>
              <a:effectLst/>
              <a:latin typeface="+mn-lt"/>
              <a:ea typeface="+mn-ea"/>
              <a:cs typeface="+mn-cs"/>
            </a:endParaRPr>
          </a:p>
          <a:p>
            <a:pPr marL="285750" indent="-285750">
              <a:buFontTx/>
              <a:buChar char="-"/>
            </a:pPr>
            <a:r>
              <a:rPr lang="en-US" dirty="0" smtClean="0"/>
              <a:t>CO2 laser hits small tin droplets (~30um diameter). This creates a ionized gas plasma. T</a:t>
            </a:r>
            <a:r>
              <a:rPr lang="en-GB" dirty="0" smtClean="0"/>
              <a:t>he 13.5 nm radiation is then </a:t>
            </a:r>
          </a:p>
          <a:p>
            <a:r>
              <a:rPr lang="en-GB" dirty="0" smtClean="0"/>
              <a:t>collected by a special ~0.5 meter mirror coated with several layers of molybdenum (Mo) and silicon (Si), in order to </a:t>
            </a:r>
          </a:p>
          <a:p>
            <a:r>
              <a:rPr lang="en-GB" dirty="0" smtClean="0"/>
              <a:t>selectively reflect the maximum possible amount of 13.5 nm EUV light and direct it to the Intermediate Focus (IF) position</a:t>
            </a:r>
          </a:p>
          <a:p>
            <a:r>
              <a:rPr lang="en-GB" dirty="0" smtClean="0"/>
              <a:t>at the entrance to the scanner system.</a:t>
            </a:r>
            <a:r>
              <a:rPr lang="en-US" dirty="0" smtClean="0"/>
              <a:t> </a:t>
            </a:r>
          </a:p>
          <a:p>
            <a:pPr marL="285750" indent="-285750">
              <a:buFontTx/>
              <a:buChar char="-"/>
            </a:pPr>
            <a:r>
              <a:rPr lang="en-GB" dirty="0" smtClean="0"/>
              <a:t>Since EUV light with 13.5 nm wavelength can be absorbed by almost any matter, EUV lithography has to be done in vacuum.</a:t>
            </a:r>
          </a:p>
          <a:p>
            <a:pPr marL="285750" indent="-285750">
              <a:buFontTx/>
              <a:buChar char="-"/>
            </a:pPr>
            <a:r>
              <a:rPr lang="en-GB" dirty="0" smtClean="0"/>
              <a:t>Lenses cannot be used with EUV, instead, specialized multilayer mirrors are used. Even those, absorb ~30% of the light.</a:t>
            </a:r>
          </a:p>
          <a:p>
            <a:endParaRPr lang="en-US" dirty="0" smtClean="0"/>
          </a:p>
          <a:p>
            <a:r>
              <a:rPr lang="en-US" dirty="0" smtClean="0"/>
              <a:t>Mirrors are</a:t>
            </a:r>
            <a:r>
              <a:rPr lang="en-US" baseline="0" dirty="0" smtClean="0"/>
              <a:t> incredibly precise: if they were of the size of Germany, the biggest mountain on them will be about 1mm!!!</a:t>
            </a:r>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11</a:t>
            </a:fld>
            <a:endParaRPr lang="en-GB"/>
          </a:p>
        </p:txBody>
      </p:sp>
    </p:spTree>
    <p:extLst>
      <p:ext uri="{BB962C8B-B14F-4D97-AF65-F5344CB8AC3E}">
        <p14:creationId xmlns:p14="http://schemas.microsoft.com/office/powerpoint/2010/main" val="7878885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12</a:t>
            </a:fld>
            <a:endParaRPr lang="en-GB"/>
          </a:p>
        </p:txBody>
      </p:sp>
    </p:spTree>
    <p:extLst>
      <p:ext uri="{BB962C8B-B14F-4D97-AF65-F5344CB8AC3E}">
        <p14:creationId xmlns:p14="http://schemas.microsoft.com/office/powerpoint/2010/main" val="34923346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13</a:t>
            </a:fld>
            <a:endParaRPr lang="en-GB"/>
          </a:p>
        </p:txBody>
      </p:sp>
    </p:spTree>
    <p:extLst>
      <p:ext uri="{BB962C8B-B14F-4D97-AF65-F5344CB8AC3E}">
        <p14:creationId xmlns:p14="http://schemas.microsoft.com/office/powerpoint/2010/main" val="419082778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14</a:t>
            </a:fld>
            <a:endParaRPr lang="en-GB"/>
          </a:p>
        </p:txBody>
      </p:sp>
    </p:spTree>
    <p:extLst>
      <p:ext uri="{BB962C8B-B14F-4D97-AF65-F5344CB8AC3E}">
        <p14:creationId xmlns:p14="http://schemas.microsoft.com/office/powerpoint/2010/main" val="374454319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Previous ECAL :</a:t>
            </a:r>
          </a:p>
          <a:p>
            <a:r>
              <a:rPr lang="en-GB" sz="1200" b="0" i="0" kern="1200" dirty="0" smtClean="0">
                <a:solidFill>
                  <a:schemeClr val="tx1"/>
                </a:solidFill>
                <a:effectLst/>
                <a:latin typeface="+mn-lt"/>
                <a:ea typeface="+mn-ea"/>
                <a:cs typeface="+mn-cs"/>
              </a:rPr>
              <a:t>Lead tungstate crystal is made primarily of metal and is heavier than stainless steel, but with a touch of oxygen in this crystalline form it is highly transparent and </a:t>
            </a:r>
            <a:r>
              <a:rPr lang="en-GB" sz="1200" b="1" i="0" kern="1200" dirty="0" smtClean="0">
                <a:solidFill>
                  <a:schemeClr val="tx1"/>
                </a:solidFill>
                <a:effectLst/>
                <a:latin typeface="+mn-lt"/>
                <a:ea typeface="+mn-ea"/>
                <a:cs typeface="+mn-cs"/>
              </a:rPr>
              <a:t>“</a:t>
            </a:r>
            <a:r>
              <a:rPr lang="en-GB" sz="1200" b="0" i="0" kern="1200" dirty="0" smtClean="0">
                <a:solidFill>
                  <a:schemeClr val="tx1"/>
                </a:solidFill>
                <a:effectLst/>
                <a:latin typeface="+mn-lt"/>
                <a:ea typeface="+mn-ea"/>
                <a:cs typeface="+mn-cs"/>
              </a:rPr>
              <a:t> scintillates </a:t>
            </a:r>
            <a:r>
              <a:rPr lang="en-GB" sz="1200" b="1" i="0" kern="1200" dirty="0" smtClean="0">
                <a:solidFill>
                  <a:schemeClr val="tx1"/>
                </a:solidFill>
                <a:effectLst/>
                <a:latin typeface="+mn-lt"/>
                <a:ea typeface="+mn-ea"/>
                <a:cs typeface="+mn-cs"/>
              </a:rPr>
              <a:t>”</a:t>
            </a:r>
            <a:r>
              <a:rPr lang="en-GB" sz="1200" b="0" i="0" kern="1200" dirty="0" smtClean="0">
                <a:solidFill>
                  <a:schemeClr val="tx1"/>
                </a:solidFill>
                <a:effectLst/>
                <a:latin typeface="+mn-lt"/>
                <a:ea typeface="+mn-ea"/>
                <a:cs typeface="+mn-cs"/>
              </a:rPr>
              <a:t> when electrons and photons pass through it. This means it produces light in proportion to the particle’s energy. These high-density crystals produce light in fast, short, well-defined photon bursts that allow for a precise, fast and fairly compact detector.</a:t>
            </a:r>
          </a:p>
          <a:p>
            <a:r>
              <a:rPr lang="en-US" sz="1200" b="0" i="0" kern="1200" dirty="0" smtClean="0">
                <a:solidFill>
                  <a:schemeClr val="tx1"/>
                </a:solidFill>
                <a:effectLst/>
                <a:latin typeface="+mn-lt"/>
                <a:ea typeface="+mn-ea"/>
                <a:cs typeface="+mn-cs"/>
              </a:rPr>
              <a:t>Previous HCAL:</a:t>
            </a:r>
          </a:p>
          <a:p>
            <a:r>
              <a:rPr lang="en-GB" sz="1200" b="0" i="0" kern="1200" dirty="0" smtClean="0">
                <a:solidFill>
                  <a:schemeClr val="tx1"/>
                </a:solidFill>
                <a:effectLst/>
                <a:latin typeface="+mn-lt"/>
                <a:ea typeface="+mn-ea"/>
                <a:cs typeface="+mn-cs"/>
              </a:rPr>
              <a:t>The HCAL is a sampling calorimeter </a:t>
            </a:r>
            <a:r>
              <a:rPr lang="en-GB" sz="1200" b="0" i="1" kern="1200" dirty="0" smtClean="0">
                <a:solidFill>
                  <a:schemeClr val="tx1"/>
                </a:solidFill>
                <a:effectLst/>
                <a:latin typeface="+mn-lt"/>
                <a:ea typeface="+mn-ea"/>
                <a:cs typeface="+mn-cs"/>
              </a:rPr>
              <a:t>[see explanation below]</a:t>
            </a:r>
            <a:r>
              <a:rPr lang="en-GB" sz="1200" b="0" i="0" kern="1200" dirty="0" smtClean="0">
                <a:solidFill>
                  <a:schemeClr val="tx1"/>
                </a:solidFill>
                <a:effectLst/>
                <a:latin typeface="+mn-lt"/>
                <a:ea typeface="+mn-ea"/>
                <a:cs typeface="+mn-cs"/>
              </a:rPr>
              <a:t> meaning it finds a particle’s position, energy and arrival time using alternating layers of “absorber” and fluorescent “scintillator” materials that produce a rapid light pulse when the particle passes through. Special optic fibres collect up this light and feed it into readout boxes where photodetectors amplify the signal.   When the amount of light in a given region is summed up over many layers of tiles in depth, called a “tower”, this total amount of light is a measure of a particle’s energy.</a:t>
            </a:r>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15</a:t>
            </a:fld>
            <a:endParaRPr lang="en-GB"/>
          </a:p>
        </p:txBody>
      </p:sp>
    </p:spTree>
    <p:extLst>
      <p:ext uri="{BB962C8B-B14F-4D97-AF65-F5344CB8AC3E}">
        <p14:creationId xmlns:p14="http://schemas.microsoft.com/office/powerpoint/2010/main" val="268206448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16</a:t>
            </a:fld>
            <a:endParaRPr lang="en-GB"/>
          </a:p>
        </p:txBody>
      </p:sp>
    </p:spTree>
    <p:extLst>
      <p:ext uri="{BB962C8B-B14F-4D97-AF65-F5344CB8AC3E}">
        <p14:creationId xmlns:p14="http://schemas.microsoft.com/office/powerpoint/2010/main" val="12451204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17</a:t>
            </a:fld>
            <a:endParaRPr lang="en-GB"/>
          </a:p>
        </p:txBody>
      </p:sp>
    </p:spTree>
    <p:extLst>
      <p:ext uri="{BB962C8B-B14F-4D97-AF65-F5344CB8AC3E}">
        <p14:creationId xmlns:p14="http://schemas.microsoft.com/office/powerpoint/2010/main" val="2593468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18</a:t>
            </a:fld>
            <a:endParaRPr lang="en-GB"/>
          </a:p>
        </p:txBody>
      </p:sp>
    </p:spTree>
    <p:extLst>
      <p:ext uri="{BB962C8B-B14F-4D97-AF65-F5344CB8AC3E}">
        <p14:creationId xmlns:p14="http://schemas.microsoft.com/office/powerpoint/2010/main" val="210190272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19</a:t>
            </a:fld>
            <a:endParaRPr lang="en-GB"/>
          </a:p>
        </p:txBody>
      </p:sp>
    </p:spTree>
    <p:extLst>
      <p:ext uri="{BB962C8B-B14F-4D97-AF65-F5344CB8AC3E}">
        <p14:creationId xmlns:p14="http://schemas.microsoft.com/office/powerpoint/2010/main" val="40998918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2</a:t>
            </a:fld>
            <a:endParaRPr lang="en-GB"/>
          </a:p>
        </p:txBody>
      </p:sp>
    </p:spTree>
    <p:extLst>
      <p:ext uri="{BB962C8B-B14F-4D97-AF65-F5344CB8AC3E}">
        <p14:creationId xmlns:p14="http://schemas.microsoft.com/office/powerpoint/2010/main" val="102844032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20</a:t>
            </a:fld>
            <a:endParaRPr lang="en-GB"/>
          </a:p>
        </p:txBody>
      </p:sp>
    </p:spTree>
    <p:extLst>
      <p:ext uri="{BB962C8B-B14F-4D97-AF65-F5344CB8AC3E}">
        <p14:creationId xmlns:p14="http://schemas.microsoft.com/office/powerpoint/2010/main" val="272963975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SAMPIC is designed to digitize a short signal or only a small part of a longer one (</a:t>
            </a:r>
            <a:r>
              <a:rPr lang="en-GB" dirty="0" err="1" smtClean="0"/>
              <a:t>eg</a:t>
            </a:r>
            <a:r>
              <a:rPr lang="en-GB" dirty="0" smtClean="0"/>
              <a:t> rising edge) to extract the timing.</a:t>
            </a:r>
          </a:p>
          <a:p>
            <a:endParaRPr lang="en-GB" dirty="0" smtClean="0"/>
          </a:p>
          <a:p>
            <a:r>
              <a:rPr lang="en-GB" dirty="0" smtClean="0"/>
              <a:t>Tested with PMTs, MCPPMTs, APDs, </a:t>
            </a:r>
            <a:r>
              <a:rPr lang="en-GB" dirty="0" err="1" smtClean="0"/>
              <a:t>SiPMs</a:t>
            </a:r>
            <a:r>
              <a:rPr lang="en-GB" dirty="0" smtClean="0"/>
              <a:t>, fast Silicon Detectors, Diamonds.</a:t>
            </a:r>
          </a:p>
          <a:p>
            <a:endParaRPr lang="en-US" sz="1200" b="0" i="0" kern="1200" dirty="0" smtClean="0">
              <a:solidFill>
                <a:schemeClr val="tx1"/>
              </a:solidFill>
              <a:effectLst/>
              <a:latin typeface="+mn-lt"/>
              <a:ea typeface="+mn-ea"/>
              <a:cs typeface="+mn-cs"/>
            </a:endParaRPr>
          </a:p>
          <a:p>
            <a:r>
              <a:rPr lang="en-US" sz="1200" b="0" i="0" kern="1200" dirty="0" err="1" smtClean="0">
                <a:solidFill>
                  <a:schemeClr val="tx1"/>
                </a:solidFill>
                <a:effectLst/>
                <a:latin typeface="+mn-lt"/>
                <a:ea typeface="+mn-ea"/>
                <a:cs typeface="+mn-cs"/>
              </a:rPr>
              <a:t>ps</a:t>
            </a:r>
            <a:r>
              <a:rPr lang="en-US" sz="1200" b="0" i="0" kern="1200" dirty="0" smtClean="0">
                <a:solidFill>
                  <a:schemeClr val="tx1"/>
                </a:solidFill>
                <a:effectLst/>
                <a:latin typeface="+mn-lt"/>
                <a:ea typeface="+mn-ea"/>
                <a:cs typeface="+mn-cs"/>
              </a:rPr>
              <a:t> timing resolution can be reached by sampling signals with ultra-fast</a:t>
            </a:r>
            <a:r>
              <a:rPr lang="en-US" sz="1200" b="0" i="0" kern="1200" baseline="0" dirty="0" smtClean="0">
                <a:solidFill>
                  <a:schemeClr val="tx1"/>
                </a:solidFill>
                <a:effectLst/>
                <a:latin typeface="+mn-lt"/>
                <a:ea typeface="+mn-ea"/>
                <a:cs typeface="+mn-cs"/>
              </a:rPr>
              <a:t> digitizers =&gt; this generates a huge local data rate at the ADC output (&gt;&gt;10Gbps) =&gt; expensive, complex and power consuming electronics.</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Ultrafast analog memories using Switched Capacitor Arrays (SCA) can solve this problem under certain conditions/scenarios but their readout dead-time may be a limitation.</a:t>
            </a:r>
          </a:p>
          <a:p>
            <a:r>
              <a:rPr lang="en-US" sz="1200" b="0" i="0" kern="1200" baseline="0" dirty="0" smtClean="0">
                <a:solidFill>
                  <a:schemeClr val="tx1"/>
                </a:solidFill>
                <a:effectLst/>
                <a:latin typeface="+mn-lt"/>
                <a:ea typeface="+mn-ea"/>
                <a:cs typeface="+mn-cs"/>
              </a:rPr>
              <a:t>TDCs, used for timing measurement, reduce drastically the dataflow, but do not provide information on waveform . </a:t>
            </a:r>
          </a:p>
          <a:p>
            <a:endParaRPr lang="en-US" sz="1200" b="0" i="0" kern="1200" baseline="0" dirty="0" smtClean="0">
              <a:solidFill>
                <a:schemeClr val="tx1"/>
              </a:solidFill>
              <a:effectLst/>
              <a:latin typeface="+mn-lt"/>
              <a:ea typeface="+mn-ea"/>
              <a:cs typeface="+mn-cs"/>
            </a:endParaRPr>
          </a:p>
          <a:p>
            <a:r>
              <a:rPr lang="en-US" sz="1200" b="0" i="0" kern="1200" baseline="0" dirty="0" smtClean="0">
                <a:solidFill>
                  <a:schemeClr val="tx1"/>
                </a:solidFill>
                <a:effectLst/>
                <a:latin typeface="+mn-lt"/>
                <a:ea typeface="+mn-ea"/>
                <a:cs typeface="+mn-cs"/>
              </a:rPr>
              <a:t>Classical TDCs are based on DLLs, which usually are limited by stability of calibration. Additionally, another limitation is that they require a digital input, and therefore require an extra discriminator (Anal =&gt; Dig). The discriminator introduces  jitter and suffers from residual time walk (=dependency  of timing with signal amplitude). Typical TDC resolution are in the order of 20ps.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Digital algorithms used</a:t>
            </a:r>
            <a:r>
              <a:rPr lang="en-US" sz="1200" b="0" i="0" kern="1200" baseline="0" dirty="0" smtClean="0">
                <a:solidFill>
                  <a:schemeClr val="tx1"/>
                </a:solidFill>
                <a:effectLst/>
                <a:latin typeface="+mn-lt"/>
                <a:ea typeface="+mn-ea"/>
                <a:cs typeface="+mn-cs"/>
              </a:rPr>
              <a:t> </a:t>
            </a:r>
            <a:r>
              <a:rPr lang="en-US" sz="1200" b="0" i="0" kern="1200" dirty="0" smtClean="0">
                <a:solidFill>
                  <a:schemeClr val="tx1"/>
                </a:solidFill>
                <a:effectLst/>
                <a:latin typeface="+mn-lt"/>
                <a:ea typeface="+mn-ea"/>
                <a:cs typeface="+mn-cs"/>
              </a:rPr>
              <a:t>=&gt;</a:t>
            </a:r>
            <a:r>
              <a:rPr lang="en-US" sz="1200" b="0" i="0" kern="1200" baseline="0" dirty="0" smtClean="0">
                <a:solidFill>
                  <a:schemeClr val="tx1"/>
                </a:solidFill>
                <a:effectLst/>
                <a:latin typeface="+mn-lt"/>
                <a:ea typeface="+mn-ea"/>
                <a:cs typeface="+mn-cs"/>
              </a:rPr>
              <a:t> Constant Fraction Discriminator (CFD) and Cross-Correlation (CC)</a:t>
            </a:r>
          </a:p>
          <a:p>
            <a:endParaRPr lang="en-US" sz="1200" b="0" i="0" kern="1200" baseline="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45C17FE-8CE6-43AC-838A-FFBD1D21866A}" type="slidenum">
              <a:rPr lang="en-GB" smtClean="0"/>
              <a:t>21</a:t>
            </a:fld>
            <a:endParaRPr lang="en-GB"/>
          </a:p>
        </p:txBody>
      </p:sp>
    </p:spTree>
    <p:extLst>
      <p:ext uri="{BB962C8B-B14F-4D97-AF65-F5344CB8AC3E}">
        <p14:creationId xmlns:p14="http://schemas.microsoft.com/office/powerpoint/2010/main" val="16663384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smtClean="0">
                <a:solidFill>
                  <a:schemeClr val="tx1"/>
                </a:solidFill>
                <a:effectLst/>
                <a:latin typeface="+mn-lt"/>
                <a:ea typeface="+mn-ea"/>
                <a:cs typeface="+mn-cs"/>
              </a:rPr>
              <a:t>Channels can be combined through triggering methods to</a:t>
            </a:r>
            <a:r>
              <a:rPr lang="en-US" sz="1200" b="0" i="0" kern="1200" baseline="0" dirty="0" smtClean="0">
                <a:solidFill>
                  <a:schemeClr val="tx1"/>
                </a:solidFill>
                <a:effectLst/>
                <a:latin typeface="+mn-lt"/>
                <a:ea typeface="+mn-ea"/>
                <a:cs typeface="+mn-cs"/>
              </a:rPr>
              <a:t> increase slightly memory depth.</a:t>
            </a:r>
          </a:p>
          <a:p>
            <a:r>
              <a:rPr lang="en-US" sz="1200" b="0" i="0" kern="1200" dirty="0" smtClean="0">
                <a:solidFill>
                  <a:schemeClr val="tx1"/>
                </a:solidFill>
                <a:effectLst/>
                <a:latin typeface="+mn-lt"/>
                <a:ea typeface="+mn-ea"/>
                <a:cs typeface="+mn-cs"/>
              </a:rPr>
              <a:t>3dB input BW of ADC: 1.6 GHz</a:t>
            </a:r>
          </a:p>
          <a:p>
            <a:r>
              <a:rPr lang="en-US" sz="1200" b="0" i="0" kern="1200" dirty="0" smtClean="0">
                <a:solidFill>
                  <a:schemeClr val="tx1"/>
                </a:solidFill>
                <a:effectLst/>
                <a:latin typeface="+mn-lt"/>
                <a:ea typeface="+mn-ea"/>
                <a:cs typeface="+mn-cs"/>
              </a:rPr>
              <a:t>ADC precision :</a:t>
            </a:r>
            <a:r>
              <a:rPr lang="en-US" sz="1200" b="0" i="0" kern="1200" baseline="0" dirty="0" smtClean="0">
                <a:solidFill>
                  <a:schemeClr val="tx1"/>
                </a:solidFill>
                <a:effectLst/>
                <a:latin typeface="+mn-lt"/>
                <a:ea typeface="+mn-ea"/>
                <a:cs typeface="+mn-cs"/>
              </a:rPr>
              <a:t> configurable between 7-11 bits (trade-off time vs resolution)</a:t>
            </a:r>
          </a:p>
          <a:p>
            <a:r>
              <a:rPr lang="en-US" sz="1200" b="0" i="0" kern="1200" baseline="0" dirty="0" smtClean="0">
                <a:solidFill>
                  <a:schemeClr val="tx1"/>
                </a:solidFill>
                <a:effectLst/>
                <a:latin typeface="+mn-lt"/>
                <a:ea typeface="+mn-ea"/>
                <a:cs typeface="+mn-cs"/>
              </a:rPr>
              <a:t>Input dynamic range: 1V</a:t>
            </a:r>
          </a:p>
          <a:p>
            <a:r>
              <a:rPr lang="en-US" sz="1200" b="0" i="0" kern="1200" dirty="0" smtClean="0">
                <a:solidFill>
                  <a:schemeClr val="tx1"/>
                </a:solidFill>
                <a:effectLst/>
                <a:latin typeface="+mn-lt"/>
                <a:ea typeface="+mn-ea"/>
                <a:cs typeface="+mn-cs"/>
              </a:rPr>
              <a:t>Timing precision: 15ps RMS before</a:t>
            </a:r>
            <a:r>
              <a:rPr lang="en-US" sz="1200" b="0" i="0" kern="1200" baseline="0" dirty="0" smtClean="0">
                <a:solidFill>
                  <a:schemeClr val="tx1"/>
                </a:solidFill>
                <a:effectLst/>
                <a:latin typeface="+mn-lt"/>
                <a:ea typeface="+mn-ea"/>
                <a:cs typeface="+mn-cs"/>
              </a:rPr>
              <a:t> calibration and &lt;5ps after calibration.</a:t>
            </a:r>
          </a:p>
          <a:p>
            <a:r>
              <a:rPr lang="en-US" sz="1200" b="0" i="0" kern="1200" baseline="0" dirty="0" smtClean="0">
                <a:solidFill>
                  <a:schemeClr val="tx1"/>
                </a:solidFill>
                <a:effectLst/>
                <a:latin typeface="+mn-lt"/>
                <a:ea typeface="+mn-ea"/>
                <a:cs typeface="+mn-cs"/>
              </a:rPr>
              <a:t>Ex: Measuring time between 2 pulses with 2.5ns distance, 1ns FWHM after TINL correction : ~3.5ps</a:t>
            </a:r>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Maybe interesting for some particular application that can withstand the dead time of a few us and so little number of samples.</a:t>
            </a:r>
            <a:endParaRPr lang="en-GB" sz="1200" b="0" i="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45C17FE-8CE6-43AC-838A-FFBD1D21866A}" type="slidenum">
              <a:rPr lang="en-GB" smtClean="0"/>
              <a:t>22</a:t>
            </a:fld>
            <a:endParaRPr lang="en-GB"/>
          </a:p>
        </p:txBody>
      </p:sp>
    </p:spTree>
    <p:extLst>
      <p:ext uri="{BB962C8B-B14F-4D97-AF65-F5344CB8AC3E}">
        <p14:creationId xmlns:p14="http://schemas.microsoft.com/office/powerpoint/2010/main" val="207742085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Ultrafast Silicon Detector (UFSD), based on LGAD technology.</a:t>
            </a:r>
          </a:p>
          <a:p>
            <a:r>
              <a:rPr lang="en-GB" sz="1200" b="0" i="0" kern="1200" dirty="0" smtClean="0">
                <a:solidFill>
                  <a:schemeClr val="tx1"/>
                </a:solidFill>
                <a:effectLst/>
                <a:latin typeface="+mn-lt"/>
                <a:ea typeface="+mn-ea"/>
                <a:cs typeface="+mn-cs"/>
              </a:rPr>
              <a:t>The SAMPIC is a 16 channel ASIC which can perform a fast sampling of the input signal, up to 8.4 </a:t>
            </a:r>
            <a:r>
              <a:rPr lang="en-GB" sz="1200" b="0" i="0" kern="1200" dirty="0" err="1" smtClean="0">
                <a:solidFill>
                  <a:schemeClr val="tx1"/>
                </a:solidFill>
                <a:effectLst/>
                <a:latin typeface="+mn-lt"/>
                <a:ea typeface="+mn-ea"/>
                <a:cs typeface="+mn-cs"/>
              </a:rPr>
              <a:t>GSa</a:t>
            </a:r>
            <a:r>
              <a:rPr lang="en-GB" sz="1200" b="0" i="0" kern="1200" dirty="0" smtClean="0">
                <a:solidFill>
                  <a:schemeClr val="tx1"/>
                </a:solidFill>
                <a:effectLst/>
                <a:latin typeface="+mn-lt"/>
                <a:ea typeface="+mn-ea"/>
                <a:cs typeface="+mn-cs"/>
              </a:rPr>
              <a:t>/s.</a:t>
            </a:r>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23</a:t>
            </a:fld>
            <a:endParaRPr lang="en-GB"/>
          </a:p>
        </p:txBody>
      </p:sp>
    </p:spTree>
    <p:extLst>
      <p:ext uri="{BB962C8B-B14F-4D97-AF65-F5344CB8AC3E}">
        <p14:creationId xmlns:p14="http://schemas.microsoft.com/office/powerpoint/2010/main" val="332392508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Ultrafast Silicon Detector (UFSD), based on LGAD technology.</a:t>
            </a:r>
          </a:p>
          <a:p>
            <a:r>
              <a:rPr lang="en-GB" sz="1200" b="0" i="0" kern="1200" dirty="0" smtClean="0">
                <a:solidFill>
                  <a:schemeClr val="tx1"/>
                </a:solidFill>
                <a:effectLst/>
                <a:latin typeface="+mn-lt"/>
                <a:ea typeface="+mn-ea"/>
                <a:cs typeface="+mn-cs"/>
              </a:rPr>
              <a:t>The SAMPIC is a 16 channel ASIC which can perform a fast sampling of the input signal, up to 8.4 </a:t>
            </a:r>
            <a:r>
              <a:rPr lang="en-GB" sz="1200" b="0" i="0" kern="1200" dirty="0" err="1" smtClean="0">
                <a:solidFill>
                  <a:schemeClr val="tx1"/>
                </a:solidFill>
                <a:effectLst/>
                <a:latin typeface="+mn-lt"/>
                <a:ea typeface="+mn-ea"/>
                <a:cs typeface="+mn-cs"/>
              </a:rPr>
              <a:t>GSa</a:t>
            </a:r>
            <a:r>
              <a:rPr lang="en-GB" sz="1200" b="0" i="0" kern="1200" dirty="0" smtClean="0">
                <a:solidFill>
                  <a:schemeClr val="tx1"/>
                </a:solidFill>
                <a:effectLst/>
                <a:latin typeface="+mn-lt"/>
                <a:ea typeface="+mn-ea"/>
                <a:cs typeface="+mn-cs"/>
              </a:rPr>
              <a:t>/s.</a:t>
            </a:r>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24</a:t>
            </a:fld>
            <a:endParaRPr lang="en-GB"/>
          </a:p>
        </p:txBody>
      </p:sp>
    </p:spTree>
    <p:extLst>
      <p:ext uri="{BB962C8B-B14F-4D97-AF65-F5344CB8AC3E}">
        <p14:creationId xmlns:p14="http://schemas.microsoft.com/office/powerpoint/2010/main" val="169740008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Phase II -&gt; After LS3. </a:t>
            </a:r>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25</a:t>
            </a:fld>
            <a:endParaRPr lang="en-GB"/>
          </a:p>
        </p:txBody>
      </p:sp>
    </p:spTree>
    <p:extLst>
      <p:ext uri="{BB962C8B-B14F-4D97-AF65-F5344CB8AC3E}">
        <p14:creationId xmlns:p14="http://schemas.microsoft.com/office/powerpoint/2010/main" val="425570048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i="0" kern="1200" dirty="0" smtClean="0">
                <a:solidFill>
                  <a:schemeClr val="tx1"/>
                </a:solidFill>
                <a:effectLst/>
                <a:latin typeface="+mn-lt"/>
                <a:ea typeface="+mn-ea"/>
                <a:cs typeface="+mn-cs"/>
              </a:rPr>
              <a:t>Silicon photonics</a:t>
            </a:r>
            <a:r>
              <a:rPr lang="en-GB" sz="1200" b="0" i="0" kern="1200" dirty="0" smtClean="0">
                <a:solidFill>
                  <a:schemeClr val="tx1"/>
                </a:solidFill>
                <a:effectLst/>
                <a:latin typeface="+mn-lt"/>
                <a:ea typeface="+mn-ea"/>
                <a:cs typeface="+mn-cs"/>
              </a:rPr>
              <a:t> </a:t>
            </a:r>
            <a:r>
              <a:rPr lang="en-GB" sz="1200" b="0" i="0" u="none" kern="1200" dirty="0" smtClean="0">
                <a:solidFill>
                  <a:schemeClr val="tx1"/>
                </a:solidFill>
                <a:effectLst/>
                <a:latin typeface="+mn-lt"/>
                <a:ea typeface="+mn-ea"/>
                <a:cs typeface="+mn-cs"/>
              </a:rPr>
              <a:t>is the study and application of photonic systems which use silicon as an optical medium.</a:t>
            </a:r>
          </a:p>
          <a:p>
            <a:r>
              <a:rPr lang="en-GB" sz="1200" b="0" i="0" u="none" kern="1200" dirty="0" smtClean="0">
                <a:solidFill>
                  <a:schemeClr val="tx1"/>
                </a:solidFill>
                <a:effectLst/>
                <a:latin typeface="+mn-lt"/>
                <a:ea typeface="+mn-ea"/>
                <a:cs typeface="+mn-cs"/>
              </a:rPr>
              <a:t>Silicon photonic devices can be made using existing semiconductor fabrication techniques, and because silicon is already used as the substrate for most integrated circuits, it is possible to create hybrid devices in which the optical and electronic</a:t>
            </a:r>
            <a:r>
              <a:rPr lang="en-GB" sz="1200" b="0" i="0" u="none" kern="1200" baseline="0" dirty="0" smtClean="0">
                <a:solidFill>
                  <a:schemeClr val="tx1"/>
                </a:solidFill>
                <a:effectLst/>
                <a:latin typeface="+mn-lt"/>
                <a:ea typeface="+mn-ea"/>
                <a:cs typeface="+mn-cs"/>
              </a:rPr>
              <a:t> </a:t>
            </a:r>
            <a:r>
              <a:rPr lang="en-GB" sz="1200" b="0" i="0" u="none" kern="1200" dirty="0" smtClean="0">
                <a:solidFill>
                  <a:schemeClr val="tx1"/>
                </a:solidFill>
                <a:effectLst/>
                <a:latin typeface="+mn-lt"/>
                <a:ea typeface="+mn-ea"/>
                <a:cs typeface="+mn-cs"/>
              </a:rPr>
              <a:t>components are integrated onto a single microchip.</a:t>
            </a:r>
          </a:p>
          <a:p>
            <a:r>
              <a:rPr lang="en-GB" sz="1200" b="0" i="0" u="none" kern="1200" dirty="0" smtClean="0">
                <a:solidFill>
                  <a:schemeClr val="tx1"/>
                </a:solidFill>
                <a:effectLst/>
                <a:latin typeface="+mn-lt"/>
                <a:ea typeface="+mn-ea"/>
                <a:cs typeface="+mn-cs"/>
              </a:rPr>
              <a:t>It is being actively researched by many electronics manufacturers including </a:t>
            </a:r>
            <a:r>
              <a:rPr lang="en-GB" sz="1200" b="0" i="0" u="none" kern="1200" dirty="0" smtClean="0">
                <a:solidFill>
                  <a:schemeClr val="tx1"/>
                </a:solidFill>
                <a:effectLst/>
                <a:latin typeface="+mn-lt"/>
                <a:ea typeface="+mn-ea"/>
                <a:cs typeface="+mn-cs"/>
                <a:hlinkClick r:id="rId3" tooltip="IBM"/>
              </a:rPr>
              <a:t>IBM</a:t>
            </a:r>
            <a:r>
              <a:rPr lang="en-GB" sz="1200" b="0" i="0" u="none" kern="1200" dirty="0" smtClean="0">
                <a:solidFill>
                  <a:schemeClr val="tx1"/>
                </a:solidFill>
                <a:effectLst/>
                <a:latin typeface="+mn-lt"/>
                <a:ea typeface="+mn-ea"/>
                <a:cs typeface="+mn-cs"/>
              </a:rPr>
              <a:t> and </a:t>
            </a:r>
            <a:r>
              <a:rPr lang="en-GB" sz="1200" b="0" i="0" u="none" kern="1200" dirty="0" smtClean="0">
                <a:solidFill>
                  <a:schemeClr val="tx1"/>
                </a:solidFill>
                <a:effectLst/>
                <a:latin typeface="+mn-lt"/>
                <a:ea typeface="+mn-ea"/>
                <a:cs typeface="+mn-cs"/>
                <a:hlinkClick r:id="rId4" tooltip="Intel"/>
              </a:rPr>
              <a:t>Intel</a:t>
            </a:r>
            <a:r>
              <a:rPr lang="en-GB" sz="1200" b="0" i="0" u="none" kern="1200" dirty="0" smtClean="0">
                <a:solidFill>
                  <a:schemeClr val="tx1"/>
                </a:solidFill>
                <a:effectLst/>
                <a:latin typeface="+mn-lt"/>
                <a:ea typeface="+mn-ea"/>
                <a:cs typeface="+mn-cs"/>
              </a:rPr>
              <a:t>, as well as by academic research groups, as a means for keeping on track with </a:t>
            </a:r>
            <a:r>
              <a:rPr lang="en-GB" sz="1200" b="0" i="0" u="none" kern="1200" dirty="0" smtClean="0">
                <a:solidFill>
                  <a:schemeClr val="tx1"/>
                </a:solidFill>
                <a:effectLst/>
                <a:latin typeface="+mn-lt"/>
                <a:ea typeface="+mn-ea"/>
                <a:cs typeface="+mn-cs"/>
                <a:hlinkClick r:id="rId5" tooltip="Moore's Law"/>
              </a:rPr>
              <a:t>Moore's Law</a:t>
            </a:r>
            <a:r>
              <a:rPr lang="en-GB" sz="1200" b="0" i="0" u="none" kern="1200" dirty="0" smtClean="0">
                <a:solidFill>
                  <a:schemeClr val="tx1"/>
                </a:solidFill>
                <a:effectLst/>
                <a:latin typeface="+mn-lt"/>
                <a:ea typeface="+mn-ea"/>
                <a:cs typeface="+mn-cs"/>
              </a:rPr>
              <a:t>, by using optical interconnects to provide faster data transfer both between and within microchips.</a:t>
            </a:r>
          </a:p>
          <a:p>
            <a:endParaRPr lang="en-GB" sz="1200" b="0" i="0" u="none" kern="1200" dirty="0" smtClean="0">
              <a:solidFill>
                <a:schemeClr val="tx1"/>
              </a:solidFill>
              <a:effectLst/>
              <a:latin typeface="+mn-lt"/>
              <a:ea typeface="+mn-ea"/>
              <a:cs typeface="+mn-cs"/>
            </a:endParaRPr>
          </a:p>
          <a:p>
            <a:r>
              <a:rPr lang="en-GB" sz="1200" b="0" i="0" u="none" kern="1200" dirty="0" smtClean="0">
                <a:solidFill>
                  <a:schemeClr val="tx1"/>
                </a:solidFill>
                <a:effectLst/>
                <a:latin typeface="+mn-lt"/>
                <a:ea typeface="+mn-ea"/>
                <a:cs typeface="+mn-cs"/>
              </a:rPr>
              <a:t>Silicon is </a:t>
            </a:r>
            <a:r>
              <a:rPr lang="en-GB" sz="1200" b="0" i="0" u="none" kern="1200" dirty="0" smtClean="0">
                <a:solidFill>
                  <a:schemeClr val="tx1"/>
                </a:solidFill>
                <a:effectLst/>
                <a:latin typeface="+mn-lt"/>
                <a:ea typeface="+mn-ea"/>
                <a:cs typeface="+mn-cs"/>
                <a:hlinkClick r:id="rId6" tooltip="Transparency (optics)"/>
              </a:rPr>
              <a:t>transparent</a:t>
            </a:r>
            <a:r>
              <a:rPr lang="en-GB" sz="1200" b="0" i="0" u="none" kern="1200" dirty="0" smtClean="0">
                <a:solidFill>
                  <a:schemeClr val="tx1"/>
                </a:solidFill>
                <a:effectLst/>
                <a:latin typeface="+mn-lt"/>
                <a:ea typeface="+mn-ea"/>
                <a:cs typeface="+mn-cs"/>
              </a:rPr>
              <a:t> to </a:t>
            </a:r>
            <a:r>
              <a:rPr lang="en-GB" sz="1200" b="0" i="0" u="none" kern="1200" dirty="0" smtClean="0">
                <a:solidFill>
                  <a:schemeClr val="tx1"/>
                </a:solidFill>
                <a:effectLst/>
                <a:latin typeface="+mn-lt"/>
                <a:ea typeface="+mn-ea"/>
                <a:cs typeface="+mn-cs"/>
                <a:hlinkClick r:id="rId7" tooltip="Infrared light"/>
              </a:rPr>
              <a:t>infrared light</a:t>
            </a:r>
            <a:r>
              <a:rPr lang="en-GB" sz="1200" b="0" i="0" u="none" kern="1200" dirty="0" smtClean="0">
                <a:solidFill>
                  <a:schemeClr val="tx1"/>
                </a:solidFill>
                <a:effectLst/>
                <a:latin typeface="+mn-lt"/>
                <a:ea typeface="+mn-ea"/>
                <a:cs typeface="+mn-cs"/>
              </a:rPr>
              <a:t> with wavelengths above about 1.1 micrometres. Silicon also has a very high </a:t>
            </a:r>
            <a:r>
              <a:rPr lang="en-GB" sz="1200" b="0" i="0" u="none" kern="1200" dirty="0" smtClean="0">
                <a:solidFill>
                  <a:schemeClr val="tx1"/>
                </a:solidFill>
                <a:effectLst/>
                <a:latin typeface="+mn-lt"/>
                <a:ea typeface="+mn-ea"/>
                <a:cs typeface="+mn-cs"/>
                <a:hlinkClick r:id="rId8" tooltip="Refractive index"/>
              </a:rPr>
              <a:t>refractive index</a:t>
            </a:r>
            <a:r>
              <a:rPr lang="en-GB" sz="1200" b="0" i="0" u="none" kern="1200" dirty="0" smtClean="0">
                <a:solidFill>
                  <a:schemeClr val="tx1"/>
                </a:solidFill>
                <a:effectLst/>
                <a:latin typeface="+mn-lt"/>
                <a:ea typeface="+mn-ea"/>
                <a:cs typeface="+mn-cs"/>
              </a:rPr>
              <a:t>, of about 3.5. The tight optical confinement provided by this high index allows for microscopic </a:t>
            </a:r>
            <a:r>
              <a:rPr lang="en-GB" sz="1200" b="0" i="0" u="none" kern="1200" dirty="0" smtClean="0">
                <a:solidFill>
                  <a:schemeClr val="tx1"/>
                </a:solidFill>
                <a:effectLst/>
                <a:latin typeface="+mn-lt"/>
                <a:ea typeface="+mn-ea"/>
                <a:cs typeface="+mn-cs"/>
                <a:hlinkClick r:id="rId9" tooltip="Optical waveguide"/>
              </a:rPr>
              <a:t>optical waveguides</a:t>
            </a:r>
            <a:r>
              <a:rPr lang="en-GB" sz="1200" b="0" i="0" u="none" kern="1200" dirty="0" smtClean="0">
                <a:solidFill>
                  <a:schemeClr val="tx1"/>
                </a:solidFill>
                <a:effectLst/>
                <a:latin typeface="+mn-lt"/>
                <a:ea typeface="+mn-ea"/>
                <a:cs typeface="+mn-cs"/>
              </a:rPr>
              <a:t>, which may have cross-sectional dimensions of only a few hundred </a:t>
            </a:r>
            <a:r>
              <a:rPr lang="en-GB" sz="1200" b="0" i="0" u="none" kern="1200" dirty="0" err="1" smtClean="0">
                <a:solidFill>
                  <a:schemeClr val="tx1"/>
                </a:solidFill>
                <a:effectLst/>
                <a:latin typeface="+mn-lt"/>
                <a:ea typeface="+mn-ea"/>
                <a:cs typeface="+mn-cs"/>
              </a:rPr>
              <a:t>nanometers</a:t>
            </a:r>
            <a:r>
              <a:rPr lang="en-GB" sz="1200" b="0" i="0" u="none" kern="1200" dirty="0" smtClean="0">
                <a:solidFill>
                  <a:schemeClr val="tx1"/>
                </a:solidFill>
                <a:effectLst/>
                <a:latin typeface="+mn-lt"/>
                <a:ea typeface="+mn-ea"/>
                <a:cs typeface="+mn-cs"/>
              </a:rPr>
              <a:t>. Single mode propagation can be achieved, thus (like </a:t>
            </a:r>
            <a:r>
              <a:rPr lang="en-GB" sz="1200" b="0" i="0" u="none" kern="1200" dirty="0" smtClean="0">
                <a:solidFill>
                  <a:schemeClr val="tx1"/>
                </a:solidFill>
                <a:effectLst/>
                <a:latin typeface="+mn-lt"/>
                <a:ea typeface="+mn-ea"/>
                <a:cs typeface="+mn-cs"/>
                <a:hlinkClick r:id="rId10" tooltip="Single-mode optical fiber"/>
              </a:rPr>
              <a:t>single-mode optical </a:t>
            </a:r>
            <a:r>
              <a:rPr lang="en-GB" sz="1200" b="0" i="0" u="none" kern="1200" dirty="0" err="1" smtClean="0">
                <a:solidFill>
                  <a:schemeClr val="tx1"/>
                </a:solidFill>
                <a:effectLst/>
                <a:latin typeface="+mn-lt"/>
                <a:ea typeface="+mn-ea"/>
                <a:cs typeface="+mn-cs"/>
                <a:hlinkClick r:id="rId10" tooltip="Single-mode optical fiber"/>
              </a:rPr>
              <a:t>fiber</a:t>
            </a:r>
            <a:r>
              <a:rPr lang="en-GB" sz="1200" b="0" i="0" u="none" kern="1200" dirty="0" smtClean="0">
                <a:solidFill>
                  <a:schemeClr val="tx1"/>
                </a:solidFill>
                <a:effectLst/>
                <a:latin typeface="+mn-lt"/>
                <a:ea typeface="+mn-ea"/>
                <a:cs typeface="+mn-cs"/>
              </a:rPr>
              <a:t>) eliminating the problem of </a:t>
            </a:r>
            <a:r>
              <a:rPr lang="en-GB" sz="1200" b="0" i="0" u="none" kern="1200" dirty="0" smtClean="0">
                <a:solidFill>
                  <a:schemeClr val="tx1"/>
                </a:solidFill>
                <a:effectLst/>
                <a:latin typeface="+mn-lt"/>
                <a:ea typeface="+mn-ea"/>
                <a:cs typeface="+mn-cs"/>
                <a:hlinkClick r:id="rId11" tooltip="Modal dispersion"/>
              </a:rPr>
              <a:t>modal dispersion</a:t>
            </a:r>
            <a:r>
              <a:rPr lang="en-GB" sz="1200" b="0" i="0" u="none" kern="1200" dirty="0" smtClean="0">
                <a:solidFill>
                  <a:schemeClr val="tx1"/>
                </a:solidFill>
                <a:effectLst/>
                <a:latin typeface="+mn-lt"/>
                <a:ea typeface="+mn-ea"/>
                <a:cs typeface="+mn-cs"/>
              </a:rPr>
              <a:t>.</a:t>
            </a:r>
          </a:p>
          <a:p>
            <a:endParaRPr lang="en-GB" sz="1200" b="0" i="0" u="none"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E45C17FE-8CE6-43AC-838A-FFBD1D21866A}" type="slidenum">
              <a:rPr lang="en-GB" smtClean="0"/>
              <a:t>26</a:t>
            </a:fld>
            <a:endParaRPr lang="en-GB"/>
          </a:p>
        </p:txBody>
      </p:sp>
    </p:spTree>
    <p:extLst>
      <p:ext uri="{BB962C8B-B14F-4D97-AF65-F5344CB8AC3E}">
        <p14:creationId xmlns:p14="http://schemas.microsoft.com/office/powerpoint/2010/main" val="6103303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27</a:t>
            </a:fld>
            <a:endParaRPr lang="en-GB"/>
          </a:p>
        </p:txBody>
      </p:sp>
    </p:spTree>
    <p:extLst>
      <p:ext uri="{BB962C8B-B14F-4D97-AF65-F5344CB8AC3E}">
        <p14:creationId xmlns:p14="http://schemas.microsoft.com/office/powerpoint/2010/main" val="56668141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Conclusions and future work</a:t>
            </a:r>
          </a:p>
          <a:p>
            <a:r>
              <a:rPr lang="en-GB" dirty="0" smtClean="0"/>
              <a:t>• A very efficient annealing method for MZMs was introduced by</a:t>
            </a:r>
            <a:r>
              <a:rPr lang="en-GB" baseline="0" dirty="0" smtClean="0"/>
              <a:t> </a:t>
            </a:r>
            <a:r>
              <a:rPr lang="en-GB" dirty="0" smtClean="0"/>
              <a:t>applying a forward bias to the devices during or after irradiation</a:t>
            </a:r>
          </a:p>
          <a:p>
            <a:r>
              <a:rPr lang="en-GB" dirty="0" smtClean="0"/>
              <a:t>• By performing re-irradiation tests of recovered devices a complete</a:t>
            </a:r>
            <a:r>
              <a:rPr lang="en-GB" baseline="0" dirty="0" smtClean="0"/>
              <a:t> </a:t>
            </a:r>
            <a:r>
              <a:rPr lang="en-GB" dirty="0" smtClean="0"/>
              <a:t>recovery was proven</a:t>
            </a:r>
          </a:p>
          <a:p>
            <a:r>
              <a:rPr lang="en-GB" dirty="0" smtClean="0"/>
              <a:t>• </a:t>
            </a:r>
            <a:r>
              <a:rPr lang="en-GB" dirty="0" err="1" smtClean="0"/>
              <a:t>SiGe</a:t>
            </a:r>
            <a:r>
              <a:rPr lang="en-GB" dirty="0" smtClean="0"/>
              <a:t> photodiodes used in standard </a:t>
            </a:r>
            <a:r>
              <a:rPr lang="en-GB" dirty="0" err="1" smtClean="0"/>
              <a:t>SiPh</a:t>
            </a:r>
            <a:r>
              <a:rPr lang="en-GB" dirty="0" smtClean="0"/>
              <a:t> processes showed no</a:t>
            </a:r>
            <a:r>
              <a:rPr lang="en-GB" baseline="0" dirty="0" smtClean="0"/>
              <a:t> </a:t>
            </a:r>
            <a:r>
              <a:rPr lang="en-GB" dirty="0" smtClean="0"/>
              <a:t>significant degradation due to displacement damage or TID</a:t>
            </a:r>
          </a:p>
          <a:p>
            <a:r>
              <a:rPr lang="en-GB" dirty="0" smtClean="0"/>
              <a:t>• Due to the quite high power consumption of MZMs, Ring</a:t>
            </a:r>
            <a:r>
              <a:rPr lang="en-GB" baseline="0" dirty="0" smtClean="0"/>
              <a:t> </a:t>
            </a:r>
            <a:r>
              <a:rPr lang="en-GB" dirty="0" smtClean="0"/>
              <a:t>Modulators should be investigated as power saving alternatives</a:t>
            </a:r>
            <a:r>
              <a:rPr lang="en-GB" baseline="0" dirty="0" smtClean="0"/>
              <a:t> :  </a:t>
            </a:r>
            <a:r>
              <a:rPr lang="en-GB" dirty="0" smtClean="0"/>
              <a:t>similar design -&gt;</a:t>
            </a:r>
            <a:r>
              <a:rPr lang="en-GB" baseline="0" dirty="0" smtClean="0"/>
              <a:t> </a:t>
            </a:r>
            <a:r>
              <a:rPr lang="en-GB" dirty="0" smtClean="0"/>
              <a:t>similar </a:t>
            </a:r>
            <a:r>
              <a:rPr lang="en-GB" dirty="0" err="1" smtClean="0"/>
              <a:t>behavior</a:t>
            </a:r>
            <a:r>
              <a:rPr lang="en-GB" dirty="0" smtClean="0"/>
              <a:t> to radiation?</a:t>
            </a:r>
          </a:p>
          <a:p>
            <a:r>
              <a:rPr lang="en-GB" dirty="0" smtClean="0"/>
              <a:t>• Development of first transmitter and receiver prototype to test</a:t>
            </a:r>
            <a:r>
              <a:rPr lang="en-GB" baseline="0" dirty="0" smtClean="0"/>
              <a:t> </a:t>
            </a:r>
            <a:r>
              <a:rPr lang="en-GB" dirty="0" smtClean="0"/>
              <a:t>system</a:t>
            </a:r>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28</a:t>
            </a:fld>
            <a:endParaRPr lang="en-GB"/>
          </a:p>
        </p:txBody>
      </p:sp>
    </p:spTree>
    <p:extLst>
      <p:ext uri="{BB962C8B-B14F-4D97-AF65-F5344CB8AC3E}">
        <p14:creationId xmlns:p14="http://schemas.microsoft.com/office/powerpoint/2010/main" val="18334805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TOSA : </a:t>
            </a:r>
            <a:r>
              <a:rPr lang="en-GB" sz="1200" b="0" i="0" kern="1200" dirty="0" smtClean="0">
                <a:solidFill>
                  <a:schemeClr val="tx1"/>
                </a:solidFill>
                <a:effectLst/>
                <a:latin typeface="+mn-lt"/>
                <a:ea typeface="+mn-ea"/>
                <a:cs typeface="+mn-cs"/>
              </a:rPr>
              <a:t>transmitter optical sub-assembly. It consists of a laser diode, optical interface, monitor photodiode, metal and/or plastic housing, and electrical interface.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smtClean="0">
                <a:solidFill>
                  <a:schemeClr val="tx1"/>
                </a:solidFill>
                <a:effectLst/>
                <a:latin typeface="+mn-lt"/>
                <a:ea typeface="+mn-ea"/>
                <a:cs typeface="+mn-cs"/>
              </a:rPr>
              <a:t>ROSA</a:t>
            </a:r>
            <a:r>
              <a:rPr lang="en-US" sz="1200" b="0" i="0" kern="1200" baseline="0" dirty="0" smtClean="0">
                <a:solidFill>
                  <a:schemeClr val="tx1"/>
                </a:solidFill>
                <a:effectLst/>
                <a:latin typeface="+mn-lt"/>
                <a:ea typeface="+mn-ea"/>
                <a:cs typeface="+mn-cs"/>
              </a:rPr>
              <a:t> : </a:t>
            </a:r>
            <a:r>
              <a:rPr lang="en-GB" sz="1200" b="0" i="0" kern="1200" dirty="0" smtClean="0">
                <a:solidFill>
                  <a:schemeClr val="tx1"/>
                </a:solidFill>
                <a:effectLst/>
                <a:latin typeface="+mn-lt"/>
                <a:ea typeface="+mn-ea"/>
                <a:cs typeface="+mn-cs"/>
              </a:rPr>
              <a:t>receiver optical sub-assembly.</a:t>
            </a:r>
            <a:r>
              <a:rPr lang="en-GB" sz="1200" b="0" i="0" kern="1200" baseline="0" dirty="0" smtClean="0">
                <a:solidFill>
                  <a:schemeClr val="tx1"/>
                </a:solidFill>
                <a:effectLst/>
                <a:latin typeface="+mn-lt"/>
                <a:ea typeface="+mn-ea"/>
                <a:cs typeface="+mn-cs"/>
              </a:rPr>
              <a:t> It </a:t>
            </a:r>
            <a:r>
              <a:rPr lang="en-GB" sz="1200" b="0" i="0" kern="1200" dirty="0" smtClean="0">
                <a:solidFill>
                  <a:schemeClr val="tx1"/>
                </a:solidFill>
                <a:effectLst/>
                <a:latin typeface="+mn-lt"/>
                <a:ea typeface="+mn-ea"/>
                <a:cs typeface="+mn-cs"/>
              </a:rPr>
              <a:t>consists of a photodiode, optical interface, metal and/or plastic housing, and electrical interface.</a:t>
            </a:r>
          </a:p>
          <a:p>
            <a:r>
              <a:rPr lang="en-GB" sz="1200" b="0" i="0" kern="1200" dirty="0" smtClean="0">
                <a:solidFill>
                  <a:schemeClr val="tx1"/>
                </a:solidFill>
                <a:effectLst/>
                <a:latin typeface="+mn-lt"/>
                <a:ea typeface="+mn-ea"/>
                <a:cs typeface="+mn-cs"/>
              </a:rPr>
              <a:t>BOSA : Bidirectional Optical Sub-Assemblies. It consists of a TOSA, a ROSA and a WDM filter so that it can use bidirectional technology to support two wavelengths on each </a:t>
            </a:r>
            <a:r>
              <a:rPr lang="en-GB" sz="1200" b="0" i="0" kern="1200" dirty="0" err="1" smtClean="0">
                <a:solidFill>
                  <a:schemeClr val="tx1"/>
                </a:solidFill>
                <a:effectLst/>
                <a:latin typeface="+mn-lt"/>
                <a:ea typeface="+mn-ea"/>
                <a:cs typeface="+mn-cs"/>
              </a:rPr>
              <a:t>fiber</a:t>
            </a:r>
            <a:r>
              <a:rPr lang="en-GB" sz="1200" b="0" i="0" kern="1200" dirty="0" smtClean="0">
                <a:solidFill>
                  <a:schemeClr val="tx1"/>
                </a:solidFill>
                <a:effectLst/>
                <a:latin typeface="+mn-lt"/>
                <a:ea typeface="+mn-ea"/>
                <a:cs typeface="+mn-cs"/>
              </a:rPr>
              <a:t>.</a:t>
            </a:r>
          </a:p>
          <a:p>
            <a:endParaRPr lang="en-US" sz="1200" b="0" i="0" kern="1200" dirty="0" smtClean="0">
              <a:solidFill>
                <a:schemeClr val="tx1"/>
              </a:solidFill>
              <a:effectLst/>
              <a:latin typeface="+mn-lt"/>
              <a:ea typeface="+mn-ea"/>
              <a:cs typeface="+mn-cs"/>
            </a:endParaRPr>
          </a:p>
          <a:p>
            <a:r>
              <a:rPr lang="en-GB" dirty="0" smtClean="0"/>
              <a:t>TOSA TID test: Irradiated with Gamma rays (Cobalt-60) to 10 </a:t>
            </a:r>
            <a:r>
              <a:rPr lang="en-GB" dirty="0" err="1" smtClean="0"/>
              <a:t>kGy</a:t>
            </a:r>
            <a:r>
              <a:rPr lang="en-GB" dirty="0" smtClean="0"/>
              <a:t> -&gt; No induced loss due to darkening of passive optical components</a:t>
            </a:r>
          </a:p>
          <a:p>
            <a:endParaRPr lang="en-US" dirty="0" smtClean="0"/>
          </a:p>
          <a:p>
            <a:r>
              <a:rPr lang="en-GB" dirty="0" smtClean="0"/>
              <a:t>Next steps: </a:t>
            </a:r>
          </a:p>
          <a:p>
            <a:pPr marL="171450" indent="-171450">
              <a:buFontTx/>
              <a:buChar char="-"/>
            </a:pPr>
            <a:r>
              <a:rPr lang="en-GB" dirty="0" smtClean="0"/>
              <a:t>Displacement damage characterization of CWDM TOSAs </a:t>
            </a:r>
          </a:p>
          <a:p>
            <a:pPr marL="171450" indent="-171450">
              <a:buFontTx/>
              <a:buChar char="-"/>
            </a:pPr>
            <a:r>
              <a:rPr lang="en-GB" dirty="0" smtClean="0"/>
              <a:t>Radiation tolerance validation of WDM MUX and DEMUX </a:t>
            </a:r>
          </a:p>
          <a:p>
            <a:pPr marL="171450" indent="-171450">
              <a:buFontTx/>
              <a:buChar char="-"/>
            </a:pPr>
            <a:r>
              <a:rPr lang="en-GB" dirty="0" smtClean="0"/>
              <a:t>Defining final link architecture </a:t>
            </a:r>
          </a:p>
          <a:p>
            <a:pPr marL="171450" indent="-171450">
              <a:buFontTx/>
              <a:buChar char="-"/>
            </a:pPr>
            <a:r>
              <a:rPr lang="en-GB" dirty="0" smtClean="0"/>
              <a:t>Moving towards parts procurement and production</a:t>
            </a:r>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29</a:t>
            </a:fld>
            <a:endParaRPr lang="en-GB"/>
          </a:p>
        </p:txBody>
      </p:sp>
    </p:spTree>
    <p:extLst>
      <p:ext uri="{BB962C8B-B14F-4D97-AF65-F5344CB8AC3E}">
        <p14:creationId xmlns:p14="http://schemas.microsoft.com/office/powerpoint/2010/main" val="26714068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3</a:t>
            </a:fld>
            <a:endParaRPr lang="en-GB"/>
          </a:p>
        </p:txBody>
      </p:sp>
    </p:spTree>
    <p:extLst>
      <p:ext uri="{BB962C8B-B14F-4D97-AF65-F5344CB8AC3E}">
        <p14:creationId xmlns:p14="http://schemas.microsoft.com/office/powerpoint/2010/main" val="399786716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OMA = Optical Modulation Amplitude of a signal is an important parameter that is used in specifying the performance of optical links used in digital communication systems.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The OMA directly influences the system bit error ratio (BER). With an appropriate point of reference (such as average power), OMA can be directly related to extinction ratio (re).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OMA</a:t>
            </a:r>
            <a:r>
              <a:rPr lang="en-US" baseline="0" dirty="0" smtClean="0"/>
              <a:t> = P1 – P0</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err="1" smtClean="0"/>
              <a:t>Pavg</a:t>
            </a:r>
            <a:r>
              <a:rPr lang="en-US" baseline="0" dirty="0" smtClean="0"/>
              <a:t>=(P1+P0) / 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re = P1/P0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OMA and extinction ratio by themselves are relative quantities, since they only specify the difference or ratio of the power levels. In order to derive an absolute quantity from the OMA or extinction ratio, we must have an additional point of reference</a:t>
            </a:r>
            <a:r>
              <a:rPr lang="en-GB" baseline="0" dirty="0" smtClean="0"/>
              <a:t> (</a:t>
            </a:r>
            <a:r>
              <a:rPr lang="en-GB" dirty="0" smtClean="0"/>
              <a:t>e, such as PAVG, P1, or P0).</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In </a:t>
            </a:r>
            <a:r>
              <a:rPr lang="en-US" dirty="0" err="1" smtClean="0"/>
              <a:t>eyediagrams</a:t>
            </a:r>
            <a:r>
              <a:rPr lang="en-US" dirty="0" smtClean="0"/>
              <a:t>,</a:t>
            </a:r>
            <a:r>
              <a:rPr lang="en-US" baseline="0" dirty="0" smtClean="0"/>
              <a:t> </a:t>
            </a:r>
            <a:r>
              <a:rPr lang="en-US" baseline="0" dirty="0" err="1" smtClean="0"/>
              <a:t>Pavg</a:t>
            </a:r>
            <a:r>
              <a:rPr lang="en-US" baseline="0" dirty="0" smtClean="0"/>
              <a:t> = half the eye </a:t>
            </a:r>
            <a:r>
              <a:rPr lang="en-US" baseline="0" dirty="0" err="1" smtClean="0"/>
              <a:t>heigh</a:t>
            </a:r>
            <a:r>
              <a:rPr lang="en-US" baseline="0" dirty="0" smtClean="0"/>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P1 and P0 are the high and low levels of the eye.</a:t>
            </a:r>
            <a:endParaRPr lang="en-GB"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30</a:t>
            </a:fld>
            <a:endParaRPr lang="en-GB"/>
          </a:p>
        </p:txBody>
      </p:sp>
    </p:spTree>
    <p:extLst>
      <p:ext uri="{BB962C8B-B14F-4D97-AF65-F5344CB8AC3E}">
        <p14:creationId xmlns:p14="http://schemas.microsoft.com/office/powerpoint/2010/main" val="299574473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smtClean="0">
                <a:solidFill>
                  <a:schemeClr val="tx1"/>
                </a:solidFill>
                <a:effectLst/>
                <a:latin typeface="+mn-lt"/>
                <a:ea typeface="+mn-ea"/>
                <a:cs typeface="+mn-cs"/>
              </a:rPr>
              <a:t>Atlas and CMS readout chip (ROC), must be supplied with significant current levels ( ~2A per chip).</a:t>
            </a:r>
          </a:p>
          <a:p>
            <a:r>
              <a:rPr lang="en-GB" sz="1200" b="0" i="0" kern="1200" dirty="0" smtClean="0">
                <a:solidFill>
                  <a:schemeClr val="tx1"/>
                </a:solidFill>
                <a:effectLst/>
                <a:latin typeface="+mn-lt"/>
                <a:ea typeface="+mn-ea"/>
                <a:cs typeface="+mn-cs"/>
              </a:rPr>
              <a:t>Studies have shown that a serial power distribution system is the only feasible scheme to supply the pixel detector with the required power within an acceptable material budget and power cable losses.</a:t>
            </a:r>
          </a:p>
          <a:p>
            <a:r>
              <a:rPr lang="en-GB" sz="1200" b="0" i="0" kern="1200" dirty="0" smtClean="0">
                <a:solidFill>
                  <a:schemeClr val="tx1"/>
                </a:solidFill>
                <a:effectLst/>
                <a:latin typeface="+mn-lt"/>
                <a:ea typeface="+mn-ea"/>
                <a:cs typeface="+mn-cs"/>
              </a:rPr>
              <a:t>Serial powering topology has never been used in any high-energy physics experiment, and so it is being exhaustively simulated and tested using different prototypes.</a:t>
            </a:r>
          </a:p>
        </p:txBody>
      </p:sp>
      <p:sp>
        <p:nvSpPr>
          <p:cNvPr id="4" name="Slide Number Placeholder 3"/>
          <p:cNvSpPr>
            <a:spLocks noGrp="1"/>
          </p:cNvSpPr>
          <p:nvPr>
            <p:ph type="sldNum" sz="quarter" idx="10"/>
          </p:nvPr>
        </p:nvSpPr>
        <p:spPr/>
        <p:txBody>
          <a:bodyPr/>
          <a:lstStyle/>
          <a:p>
            <a:fld id="{E45C17FE-8CE6-43AC-838A-FFBD1D21866A}" type="slidenum">
              <a:rPr lang="en-GB" smtClean="0"/>
              <a:t>31</a:t>
            </a:fld>
            <a:endParaRPr lang="en-GB"/>
          </a:p>
        </p:txBody>
      </p:sp>
    </p:spTree>
    <p:extLst>
      <p:ext uri="{BB962C8B-B14F-4D97-AF65-F5344CB8AC3E}">
        <p14:creationId xmlns:p14="http://schemas.microsoft.com/office/powerpoint/2010/main" val="349797394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t>COLLAPS:</a:t>
            </a:r>
            <a:r>
              <a:rPr lang="en-GB" baseline="0" dirty="0" smtClean="0"/>
              <a:t> </a:t>
            </a:r>
            <a:r>
              <a:rPr lang="en-GB" dirty="0" smtClean="0"/>
              <a:t>hyperfine splitting (HFS) or isotope shifts (IS), the nuclear spins, moments and charge radii can be extracted.</a:t>
            </a:r>
          </a:p>
          <a:p>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32</a:t>
            </a:fld>
            <a:endParaRPr lang="en-GB"/>
          </a:p>
        </p:txBody>
      </p:sp>
    </p:spTree>
    <p:extLst>
      <p:ext uri="{BB962C8B-B14F-4D97-AF65-F5344CB8AC3E}">
        <p14:creationId xmlns:p14="http://schemas.microsoft.com/office/powerpoint/2010/main" val="166922399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33</a:t>
            </a:fld>
            <a:endParaRPr lang="en-GB"/>
          </a:p>
        </p:txBody>
      </p:sp>
    </p:spTree>
    <p:extLst>
      <p:ext uri="{BB962C8B-B14F-4D97-AF65-F5344CB8AC3E}">
        <p14:creationId xmlns:p14="http://schemas.microsoft.com/office/powerpoint/2010/main" val="11603536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Purpose: </a:t>
            </a:r>
            <a:r>
              <a:rPr lang="en-GB" dirty="0" smtClean="0"/>
              <a:t>Provide to the Space Industry a High-capacity, high performance radiation hardened reprogrammable European FPGA</a:t>
            </a:r>
          </a:p>
          <a:p>
            <a:endParaRPr lang="en-US" dirty="0" smtClean="0"/>
          </a:p>
          <a:p>
            <a:r>
              <a:rPr lang="en-US" dirty="0" smtClean="0"/>
              <a:t>Why FPGAs ? </a:t>
            </a:r>
            <a:r>
              <a:rPr lang="en-GB" dirty="0" smtClean="0"/>
              <a:t>FPGA unlimited re-programmability extra advantage: enable re-configurable and adaptive systems; and also reduces impacts in the (frequent) event of unexpected design changes or modification.</a:t>
            </a:r>
          </a:p>
          <a:p>
            <a:r>
              <a:rPr lang="en-GB" dirty="0" smtClean="0"/>
              <a:t>FPGAs</a:t>
            </a:r>
            <a:r>
              <a:rPr lang="en-GB" baseline="0" dirty="0" smtClean="0"/>
              <a:t> cost advantages: </a:t>
            </a:r>
            <a:r>
              <a:rPr lang="en-GB" dirty="0" smtClean="0"/>
              <a:t>shorter development times, simpler, less expensive design and manufacturing phases than ASICs.</a:t>
            </a:r>
          </a:p>
          <a:p>
            <a:endParaRPr lang="en-US" dirty="0" smtClean="0"/>
          </a:p>
          <a:p>
            <a:r>
              <a:rPr lang="en-US" dirty="0" smtClean="0"/>
              <a:t>CNES = Centre National </a:t>
            </a:r>
            <a:r>
              <a:rPr lang="en-US" dirty="0" err="1" smtClean="0"/>
              <a:t>d’etudes</a:t>
            </a:r>
            <a:r>
              <a:rPr lang="en-US" dirty="0" smtClean="0"/>
              <a:t> </a:t>
            </a:r>
            <a:r>
              <a:rPr lang="en-US" dirty="0" err="1" smtClean="0"/>
              <a:t>spatiales</a:t>
            </a:r>
            <a:endParaRPr lang="en-US" dirty="0" smtClean="0"/>
          </a:p>
          <a:p>
            <a:r>
              <a:rPr lang="en-US" dirty="0" smtClean="0"/>
              <a:t>ITAR =</a:t>
            </a:r>
            <a:r>
              <a:rPr lang="en-US" baseline="0" dirty="0" smtClean="0"/>
              <a:t> </a:t>
            </a:r>
            <a:r>
              <a:rPr lang="en-GB" dirty="0" smtClean="0"/>
              <a:t>International Traffic of Arms Regulations </a:t>
            </a:r>
          </a:p>
          <a:p>
            <a:r>
              <a:rPr lang="en-GB" dirty="0" smtClean="0"/>
              <a:t>EAR = Export Administration Regulations </a:t>
            </a:r>
            <a:endParaRPr lang="en-GB" dirty="0" smtClean="0"/>
          </a:p>
          <a:p>
            <a:r>
              <a:rPr lang="en-GB" sz="1200" b="0" i="0" kern="1200" dirty="0" smtClean="0">
                <a:solidFill>
                  <a:schemeClr val="tx1"/>
                </a:solidFill>
                <a:effectLst/>
                <a:latin typeface="+mn-lt"/>
                <a:ea typeface="+mn-ea"/>
                <a:cs typeface="+mn-cs"/>
              </a:rPr>
              <a:t>FD-SOI = Fully Depleted Silicon On Insulator, also known as ultra-thin or extremely thin silicon-on-insulator (ET-SOI), is an alternative to bulk silicon as a substrate for building CMOS devices. SOI wafers have a shallow layer of epitaxial silicon grown on top of an oxide layer that acts as an insulator. The top silicon layer is fully depleted, that is, it doesn’t have any intrinsic charge carriers, which has a number of advantages when building deep submicron devices.</a:t>
            </a:r>
            <a:endParaRPr lang="en-US" baseline="0" dirty="0" smtClean="0"/>
          </a:p>
          <a:p>
            <a:endParaRPr lang="en-US" dirty="0" smtClean="0"/>
          </a:p>
          <a:p>
            <a:r>
              <a:rPr lang="en-US" dirty="0" smtClean="0"/>
              <a:t>Nano </a:t>
            </a:r>
            <a:r>
              <a:rPr lang="en-US" dirty="0" err="1" smtClean="0"/>
              <a:t>xplore</a:t>
            </a:r>
            <a:r>
              <a:rPr lang="en-US" dirty="0" smtClean="0"/>
              <a:t> is in charge of the design, verify and bring up (validation) + FPGA tools (mapping, place &amp; route, </a:t>
            </a:r>
            <a:r>
              <a:rPr lang="en-US" dirty="0" err="1" smtClean="0"/>
              <a:t>etc</a:t>
            </a:r>
            <a:r>
              <a:rPr lang="en-US" dirty="0" smtClean="0"/>
              <a:t>)</a:t>
            </a:r>
          </a:p>
          <a:p>
            <a:r>
              <a:rPr lang="en-US" dirty="0" smtClean="0"/>
              <a:t>STMicroelectronics: manufacturing the </a:t>
            </a:r>
            <a:r>
              <a:rPr lang="en-US" dirty="0" err="1" smtClean="0"/>
              <a:t>silicons</a:t>
            </a:r>
            <a:r>
              <a:rPr lang="en-US" dirty="0" smtClean="0"/>
              <a:t>, packaging, evaluation &amp; qualification. It also provides </a:t>
            </a:r>
            <a:r>
              <a:rPr lang="en-US" dirty="0" err="1" smtClean="0"/>
              <a:t>RadHard</a:t>
            </a:r>
            <a:r>
              <a:rPr lang="en-US" dirty="0" smtClean="0"/>
              <a:t> block library.</a:t>
            </a:r>
          </a:p>
          <a:p>
            <a:r>
              <a:rPr lang="en-US" dirty="0" smtClean="0"/>
              <a:t>Alpha customers: Airbus </a:t>
            </a:r>
            <a:r>
              <a:rPr lang="en-US" dirty="0" err="1" smtClean="0"/>
              <a:t>Defence</a:t>
            </a:r>
            <a:r>
              <a:rPr lang="en-US" baseline="0" dirty="0" smtClean="0"/>
              <a:t> &amp; Space and Thales </a:t>
            </a:r>
            <a:r>
              <a:rPr lang="en-US" baseline="0" dirty="0" err="1" smtClean="0"/>
              <a:t>Alenia</a:t>
            </a:r>
            <a:r>
              <a:rPr lang="en-US" baseline="0" dirty="0" smtClean="0"/>
              <a:t> Space.</a:t>
            </a:r>
          </a:p>
          <a:p>
            <a:endParaRPr lang="en-US" baseline="0" dirty="0" smtClean="0"/>
          </a:p>
          <a:p>
            <a:r>
              <a:rPr lang="en-US" baseline="0" dirty="0" err="1" smtClean="0"/>
              <a:t>Nanoxplore</a:t>
            </a:r>
            <a:r>
              <a:rPr lang="en-US" baseline="0" dirty="0" smtClean="0"/>
              <a:t> relatively young company, was created in 2010. </a:t>
            </a:r>
          </a:p>
          <a:p>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smtClean="0"/>
              <a:t>28 nm FD-SOI process which enables</a:t>
            </a:r>
            <a:r>
              <a:rPr lang="en-GB" sz="1200" baseline="0" dirty="0" smtClean="0"/>
              <a:t> ultra-low power features</a:t>
            </a:r>
            <a:endParaRPr lang="en-GB" sz="1200" dirty="0" smtClean="0"/>
          </a:p>
          <a:p>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4</a:t>
            </a:fld>
            <a:endParaRPr lang="en-GB"/>
          </a:p>
        </p:txBody>
      </p:sp>
    </p:spTree>
    <p:extLst>
      <p:ext uri="{BB962C8B-B14F-4D97-AF65-F5344CB8AC3E}">
        <p14:creationId xmlns:p14="http://schemas.microsoft.com/office/powerpoint/2010/main" val="3541292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1" kern="1200" dirty="0" smtClean="0">
                <a:solidFill>
                  <a:schemeClr val="tx1"/>
                </a:solidFill>
                <a:effectLst/>
                <a:latin typeface="+mn-lt"/>
                <a:ea typeface="+mn-ea"/>
                <a:cs typeface="+mn-cs"/>
              </a:rPr>
              <a:t>- Configuration Memory Cells are built with dedicated RH layout to guarantee a very low probability of soft-errors, </a:t>
            </a:r>
          </a:p>
          <a:p>
            <a:r>
              <a:rPr lang="en-GB" sz="1200" b="0" i="1" kern="1200" dirty="0" smtClean="0">
                <a:solidFill>
                  <a:schemeClr val="tx1"/>
                </a:solidFill>
                <a:effectLst/>
                <a:latin typeface="+mn-lt"/>
                <a:ea typeface="+mn-ea"/>
                <a:cs typeface="+mn-cs"/>
              </a:rPr>
              <a:t>- User Register and DFF are also built with RH layout, </a:t>
            </a:r>
          </a:p>
          <a:p>
            <a:r>
              <a:rPr lang="en-GB" sz="1200" b="0" i="1" kern="1200" dirty="0" smtClean="0">
                <a:solidFill>
                  <a:schemeClr val="tx1"/>
                </a:solidFill>
                <a:effectLst/>
                <a:latin typeface="+mn-lt"/>
                <a:ea typeface="+mn-ea"/>
                <a:cs typeface="+mn-cs"/>
              </a:rPr>
              <a:t>- Register files and Embedded Dual-Port RAM are protected with ECC. </a:t>
            </a:r>
          </a:p>
          <a:p>
            <a:r>
              <a:rPr lang="en-GB" sz="1200" b="0" i="1" kern="1200" dirty="0" smtClean="0">
                <a:solidFill>
                  <a:schemeClr val="tx1"/>
                </a:solidFill>
                <a:effectLst/>
                <a:latin typeface="+mn-lt"/>
                <a:ea typeface="+mn-ea"/>
                <a:cs typeface="+mn-cs"/>
              </a:rPr>
              <a:t>- Clock tree has double redundancy </a:t>
            </a:r>
          </a:p>
          <a:p>
            <a:r>
              <a:rPr lang="en-GB" sz="1200" b="0" i="1" kern="1200" dirty="0" smtClean="0">
                <a:solidFill>
                  <a:schemeClr val="tx1"/>
                </a:solidFill>
                <a:effectLst/>
                <a:latin typeface="+mn-lt"/>
                <a:ea typeface="+mn-ea"/>
                <a:cs typeface="+mn-cs"/>
              </a:rPr>
              <a:t>- Remaining critical logic blocks are triplicated. </a:t>
            </a:r>
          </a:p>
          <a:p>
            <a:endParaRPr lang="en-GB" sz="1200" b="0" i="1" kern="1200" dirty="0" smtClean="0">
              <a:solidFill>
                <a:schemeClr val="tx1"/>
              </a:solidFill>
              <a:effectLst/>
              <a:latin typeface="+mn-lt"/>
              <a:ea typeface="+mn-ea"/>
              <a:cs typeface="+mn-cs"/>
            </a:endParaRPr>
          </a:p>
          <a:p>
            <a:endParaRPr lang="en-GB" sz="1200" b="0" i="1" kern="1200" dirty="0" smtClean="0">
              <a:solidFill>
                <a:schemeClr val="tx1"/>
              </a:solidFill>
              <a:effectLst/>
              <a:latin typeface="+mn-lt"/>
              <a:ea typeface="+mn-ea"/>
              <a:cs typeface="+mn-cs"/>
            </a:endParaRPr>
          </a:p>
          <a:p>
            <a:r>
              <a:rPr lang="en-GB" sz="1200" b="0" i="1" kern="1200" dirty="0" smtClean="0">
                <a:solidFill>
                  <a:schemeClr val="tx1"/>
                </a:solidFill>
                <a:effectLst/>
                <a:latin typeface="+mn-lt"/>
                <a:ea typeface="+mn-ea"/>
                <a:cs typeface="+mn-cs"/>
              </a:rPr>
              <a:t>ECC</a:t>
            </a:r>
            <a:r>
              <a:rPr lang="en-GB" sz="1200" b="0" i="0" kern="1200" dirty="0" smtClean="0">
                <a:solidFill>
                  <a:schemeClr val="tx1"/>
                </a:solidFill>
                <a:effectLst/>
                <a:latin typeface="+mn-lt"/>
                <a:ea typeface="+mn-ea"/>
                <a:cs typeface="+mn-cs"/>
              </a:rPr>
              <a:t> or </a:t>
            </a:r>
            <a:r>
              <a:rPr lang="en-GB" sz="1200" b="0" i="1" kern="1200" dirty="0" smtClean="0">
                <a:solidFill>
                  <a:schemeClr val="tx1"/>
                </a:solidFill>
                <a:effectLst/>
                <a:latin typeface="+mn-lt"/>
                <a:ea typeface="+mn-ea"/>
                <a:cs typeface="+mn-cs"/>
              </a:rPr>
              <a:t>EDAC-protected</a:t>
            </a:r>
            <a:r>
              <a:rPr lang="en-GB" sz="1200" b="0" i="0" kern="1200" dirty="0" smtClean="0">
                <a:solidFill>
                  <a:schemeClr val="tx1"/>
                </a:solidFill>
                <a:effectLst/>
                <a:latin typeface="+mn-lt"/>
                <a:ea typeface="+mn-ea"/>
                <a:cs typeface="+mn-cs"/>
              </a:rPr>
              <a:t> memory</a:t>
            </a:r>
            <a:r>
              <a:rPr lang="en-US" dirty="0" smtClean="0"/>
              <a:t> </a:t>
            </a:r>
            <a:r>
              <a:rPr lang="en-US" baseline="0" dirty="0" smtClean="0"/>
              <a:t>: error correcting memory. It maintains a memory system immune to single –bit errors, even if 1 or more bits actually stored have been flipped to the wrong state. Used in critical systems where data corruption cannot be tolerated such as scientific or financial computing. </a:t>
            </a:r>
          </a:p>
          <a:p>
            <a:r>
              <a:rPr lang="en-GB" sz="1200" b="0" i="0" kern="1200" dirty="0" smtClean="0">
                <a:solidFill>
                  <a:schemeClr val="tx1"/>
                </a:solidFill>
                <a:effectLst/>
                <a:latin typeface="+mn-lt"/>
                <a:ea typeface="+mn-ea"/>
                <a:cs typeface="+mn-cs"/>
              </a:rPr>
              <a:t>An ECC-capable memory controller can detect and correct errors of a single bit per "</a:t>
            </a:r>
            <a:r>
              <a:rPr lang="en-GB" sz="1200" b="0" i="0" u="none" strike="noStrike" kern="1200" dirty="0" smtClean="0">
                <a:solidFill>
                  <a:schemeClr val="tx1"/>
                </a:solidFill>
                <a:effectLst/>
                <a:latin typeface="+mn-lt"/>
                <a:ea typeface="+mn-ea"/>
                <a:cs typeface="+mn-cs"/>
                <a:hlinkClick r:id="rId3" tooltip="Word (computer architecture)"/>
              </a:rPr>
              <a:t>word</a:t>
            </a:r>
            <a:r>
              <a:rPr lang="en-GB" sz="1200" b="0" i="0" kern="1200" dirty="0" smtClean="0">
                <a:solidFill>
                  <a:schemeClr val="tx1"/>
                </a:solidFill>
                <a:effectLst/>
                <a:latin typeface="+mn-lt"/>
                <a:ea typeface="+mn-ea"/>
                <a:cs typeface="+mn-cs"/>
              </a:rPr>
              <a:t>", and detect (but not correct) errors of two bits per word. Single Error Correction and Dual Error Detection (SECDED)</a:t>
            </a:r>
          </a:p>
          <a:p>
            <a:r>
              <a:rPr lang="en-US" sz="1200" b="0" i="0" kern="1200" dirty="0" smtClean="0">
                <a:solidFill>
                  <a:schemeClr val="tx1"/>
                </a:solidFill>
                <a:effectLst/>
                <a:latin typeface="+mn-lt"/>
                <a:ea typeface="+mn-ea"/>
                <a:cs typeface="+mn-cs"/>
              </a:rPr>
              <a:t>Every memory word contains some additional bits that will be used for the SECDEC process.</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TMR :</a:t>
            </a:r>
            <a:r>
              <a:rPr lang="en-US" sz="1200" b="0" i="0" kern="1200" baseline="0" dirty="0" smtClean="0">
                <a:solidFill>
                  <a:schemeClr val="tx1"/>
                </a:solidFill>
                <a:effectLst/>
                <a:latin typeface="+mn-lt"/>
                <a:ea typeface="+mn-ea"/>
                <a:cs typeface="+mn-cs"/>
              </a:rPr>
              <a:t> Triple modular redundancy : Mitigates SETs and SEUs.</a:t>
            </a:r>
          </a:p>
          <a:p>
            <a:r>
              <a:rPr lang="en-US" sz="1200" b="0" i="0" kern="1200" baseline="0" dirty="0" smtClean="0">
                <a:solidFill>
                  <a:schemeClr val="tx1"/>
                </a:solidFill>
                <a:effectLst/>
                <a:latin typeface="+mn-lt"/>
                <a:ea typeface="+mn-ea"/>
                <a:cs typeface="+mn-cs"/>
              </a:rPr>
              <a:t>DMR : Dual memory redundancy. Allows to detect but not to correct the issues.</a:t>
            </a:r>
          </a:p>
          <a:p>
            <a:r>
              <a:rPr lang="en-US" sz="1200" b="0" i="0" kern="1200" baseline="0" dirty="0" smtClean="0">
                <a:solidFill>
                  <a:schemeClr val="tx1"/>
                </a:solidFill>
                <a:effectLst/>
                <a:latin typeface="+mn-lt"/>
                <a:ea typeface="+mn-ea"/>
                <a:cs typeface="+mn-cs"/>
              </a:rPr>
              <a:t>DICE : Dual interlock storage cell. Consists of 8 interlocked inverters. </a:t>
            </a:r>
          </a:p>
          <a:p>
            <a:endParaRPr lang="en-US" sz="1200" b="0" i="0" kern="1200" baseline="0" dirty="0" smtClean="0">
              <a:solidFill>
                <a:schemeClr val="tx1"/>
              </a:solidFill>
              <a:effectLst/>
              <a:latin typeface="+mn-lt"/>
              <a:ea typeface="+mn-ea"/>
              <a:cs typeface="+mn-cs"/>
            </a:endParaRPr>
          </a:p>
          <a:p>
            <a:r>
              <a:rPr lang="en-GB" sz="1200" b="0" i="0" kern="1200" dirty="0" err="1" smtClean="0">
                <a:solidFill>
                  <a:schemeClr val="tx1"/>
                </a:solidFill>
                <a:effectLst/>
                <a:latin typeface="+mn-lt"/>
                <a:ea typeface="+mn-ea"/>
                <a:cs typeface="+mn-cs"/>
              </a:rPr>
              <a:t>LETth</a:t>
            </a:r>
            <a:r>
              <a:rPr lang="en-GB" sz="1200" b="0" i="0" kern="1200" dirty="0" smtClean="0">
                <a:solidFill>
                  <a:schemeClr val="tx1"/>
                </a:solidFill>
                <a:effectLst/>
                <a:latin typeface="+mn-lt"/>
                <a:ea typeface="+mn-ea"/>
                <a:cs typeface="+mn-cs"/>
              </a:rPr>
              <a:t>: </a:t>
            </a:r>
            <a:r>
              <a:rPr lang="en-GB" sz="1200" b="0" i="1" kern="1200" dirty="0" smtClean="0">
                <a:solidFill>
                  <a:schemeClr val="tx1"/>
                </a:solidFill>
                <a:effectLst/>
                <a:latin typeface="+mn-lt"/>
                <a:ea typeface="+mn-ea"/>
                <a:cs typeface="+mn-cs"/>
              </a:rPr>
              <a:t>linear energy transfer threshold</a:t>
            </a:r>
            <a:r>
              <a:rPr lang="en-GB" sz="1200" b="0" i="0" kern="1200" dirty="0" smtClean="0">
                <a:solidFill>
                  <a:schemeClr val="tx1"/>
                </a:solidFill>
                <a:effectLst/>
                <a:latin typeface="+mn-lt"/>
                <a:ea typeface="+mn-ea"/>
                <a:cs typeface="+mn-cs"/>
              </a:rPr>
              <a:t>. The </a:t>
            </a:r>
            <a:r>
              <a:rPr lang="en-GB" sz="1200" b="0" i="0" kern="1200" dirty="0" err="1" smtClean="0">
                <a:solidFill>
                  <a:schemeClr val="tx1"/>
                </a:solidFill>
                <a:effectLst/>
                <a:latin typeface="+mn-lt"/>
                <a:ea typeface="+mn-ea"/>
                <a:cs typeface="+mn-cs"/>
              </a:rPr>
              <a:t>LET</a:t>
            </a:r>
            <a:r>
              <a:rPr lang="en-GB" sz="1200" b="0" i="0" kern="1200" baseline="-25000" dirty="0" err="1" smtClean="0">
                <a:solidFill>
                  <a:schemeClr val="tx1"/>
                </a:solidFill>
                <a:effectLst/>
                <a:latin typeface="+mn-lt"/>
                <a:ea typeface="+mn-ea"/>
                <a:cs typeface="+mn-cs"/>
              </a:rPr>
              <a:t>th</a:t>
            </a:r>
            <a:r>
              <a:rPr lang="en-GB" sz="1200" b="0" i="0" kern="1200" dirty="0" smtClean="0">
                <a:solidFill>
                  <a:schemeClr val="tx1"/>
                </a:solidFill>
                <a:effectLst/>
                <a:latin typeface="+mn-lt"/>
                <a:ea typeface="+mn-ea"/>
                <a:cs typeface="+mn-cs"/>
              </a:rPr>
              <a:t> is defined as the minimum LET to cause a single-event effect at a particle </a:t>
            </a:r>
            <a:r>
              <a:rPr lang="en-GB" sz="1200" b="0" i="0" kern="1200" dirty="0" err="1" smtClean="0">
                <a:solidFill>
                  <a:schemeClr val="tx1"/>
                </a:solidFill>
                <a:effectLst/>
                <a:latin typeface="+mn-lt"/>
                <a:ea typeface="+mn-ea"/>
                <a:cs typeface="+mn-cs"/>
              </a:rPr>
              <a:t>fluence</a:t>
            </a:r>
            <a:r>
              <a:rPr lang="en-GB" sz="1200" b="0" i="0" kern="1200" dirty="0" smtClean="0">
                <a:solidFill>
                  <a:schemeClr val="tx1"/>
                </a:solidFill>
                <a:effectLst/>
                <a:latin typeface="+mn-lt"/>
                <a:ea typeface="+mn-ea"/>
                <a:cs typeface="+mn-cs"/>
              </a:rPr>
              <a:t> of 10</a:t>
            </a:r>
            <a:r>
              <a:rPr lang="en-GB" sz="1200" b="0" i="0" kern="1200" baseline="30000" dirty="0" smtClean="0">
                <a:solidFill>
                  <a:schemeClr val="tx1"/>
                </a:solidFill>
                <a:effectLst/>
                <a:latin typeface="+mn-lt"/>
                <a:ea typeface="+mn-ea"/>
                <a:cs typeface="+mn-cs"/>
              </a:rPr>
              <a:t>7</a:t>
            </a:r>
            <a:r>
              <a:rPr lang="en-GB" sz="1200" b="0" i="0" kern="1200" dirty="0" smtClean="0">
                <a:solidFill>
                  <a:schemeClr val="tx1"/>
                </a:solidFill>
                <a:effectLst/>
                <a:latin typeface="+mn-lt"/>
                <a:ea typeface="+mn-ea"/>
                <a:cs typeface="+mn-cs"/>
              </a:rPr>
              <a:t> ions/cm</a:t>
            </a:r>
            <a:r>
              <a:rPr lang="en-GB" sz="1200" b="0" i="0" kern="1200" baseline="30000" dirty="0" smtClean="0">
                <a:solidFill>
                  <a:schemeClr val="tx1"/>
                </a:solidFill>
                <a:effectLst/>
                <a:latin typeface="+mn-lt"/>
                <a:ea typeface="+mn-ea"/>
                <a:cs typeface="+mn-cs"/>
              </a:rPr>
              <a:t>2</a:t>
            </a:r>
            <a:r>
              <a:rPr lang="en-GB" sz="1200" b="0" i="0" kern="1200" dirty="0" smtClean="0">
                <a:solidFill>
                  <a:schemeClr val="tx1"/>
                </a:solidFill>
                <a:effectLst/>
                <a:latin typeface="+mn-lt"/>
                <a:ea typeface="+mn-ea"/>
                <a:cs typeface="+mn-cs"/>
              </a:rPr>
              <a:t>. </a:t>
            </a:r>
          </a:p>
          <a:p>
            <a:r>
              <a:rPr lang="en-US" sz="1200" b="0" i="0" kern="1200" dirty="0" smtClean="0">
                <a:solidFill>
                  <a:schemeClr val="tx1"/>
                </a:solidFill>
                <a:effectLst/>
                <a:latin typeface="+mn-lt"/>
                <a:ea typeface="+mn-ea"/>
                <a:cs typeface="+mn-cs"/>
              </a:rPr>
              <a:t>SER : Soft Error rate</a:t>
            </a:r>
          </a:p>
          <a:p>
            <a:endParaRPr lang="en-US" sz="1200" b="0" i="0" kern="1200" dirty="0" smtClean="0">
              <a:solidFill>
                <a:schemeClr val="tx1"/>
              </a:solidFill>
              <a:effectLst/>
              <a:latin typeface="+mn-lt"/>
              <a:ea typeface="+mn-ea"/>
              <a:cs typeface="+mn-cs"/>
            </a:endParaRPr>
          </a:p>
          <a:p>
            <a:r>
              <a:rPr lang="en-US" sz="1200" b="0" i="0" kern="1200" dirty="0" smtClean="0">
                <a:solidFill>
                  <a:schemeClr val="tx1"/>
                </a:solidFill>
                <a:effectLst/>
                <a:latin typeface="+mn-lt"/>
                <a:ea typeface="+mn-ea"/>
                <a:cs typeface="+mn-cs"/>
              </a:rPr>
              <a:t>SER (GEO) = 1.7e-4 / </a:t>
            </a:r>
            <a:r>
              <a:rPr lang="en-US" sz="1200" b="0" i="0" kern="1200" dirty="0" err="1" smtClean="0">
                <a:solidFill>
                  <a:schemeClr val="tx1"/>
                </a:solidFill>
                <a:effectLst/>
                <a:latin typeface="+mn-lt"/>
                <a:ea typeface="+mn-ea"/>
                <a:cs typeface="+mn-cs"/>
              </a:rPr>
              <a:t>device.day</a:t>
            </a:r>
            <a:r>
              <a:rPr lang="en-US" sz="1200" b="0" i="0" kern="1200" dirty="0" smtClean="0">
                <a:solidFill>
                  <a:schemeClr val="tx1"/>
                </a:solidFill>
                <a:effectLst/>
                <a:latin typeface="+mn-lt"/>
                <a:ea typeface="+mn-ea"/>
                <a:cs typeface="+mn-cs"/>
              </a:rPr>
              <a:t> * 500</a:t>
            </a:r>
            <a:r>
              <a:rPr lang="en-US" sz="1200" b="0" i="0" kern="1200" baseline="0" dirty="0" smtClean="0">
                <a:solidFill>
                  <a:schemeClr val="tx1"/>
                </a:solidFill>
                <a:effectLst/>
                <a:latin typeface="+mn-lt"/>
                <a:ea typeface="+mn-ea"/>
                <a:cs typeface="+mn-cs"/>
              </a:rPr>
              <a:t> devices ~ 0.085 errors/day -&gt; 1 error every 11.7 days !!! </a:t>
            </a:r>
          </a:p>
          <a:p>
            <a:r>
              <a:rPr lang="en-US" sz="1200" b="0" i="0" kern="1200" baseline="0" dirty="0" smtClean="0">
                <a:solidFill>
                  <a:schemeClr val="tx1"/>
                </a:solidFill>
                <a:effectLst/>
                <a:latin typeface="+mn-lt"/>
                <a:ea typeface="+mn-ea"/>
                <a:cs typeface="+mn-cs"/>
              </a:rPr>
              <a:t>How does GEO radiation spectrum compares with LHC? </a:t>
            </a:r>
          </a:p>
          <a:p>
            <a:endParaRPr lang="en-US" dirty="0" smtClean="0"/>
          </a:p>
          <a:p>
            <a:r>
              <a:rPr lang="en-US" dirty="0" smtClean="0"/>
              <a:t>CMIC ~ configuration memory scrubber controller.</a:t>
            </a:r>
          </a:p>
          <a:p>
            <a:endParaRPr lang="en-US" dirty="0" smtClean="0"/>
          </a:p>
          <a:p>
            <a:r>
              <a:rPr lang="en-GB" dirty="0" smtClean="0"/>
              <a:t>The CMIC does not need to access the external NVRAM when performing checks and repairs at run time. When a faulty bit is detected, the repair process is launched automatically and a notification signal is generated. This signal can be used by external means to manage this situation at system level. </a:t>
            </a:r>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5</a:t>
            </a:fld>
            <a:endParaRPr lang="en-GB"/>
          </a:p>
        </p:txBody>
      </p:sp>
    </p:spTree>
    <p:extLst>
      <p:ext uri="{BB962C8B-B14F-4D97-AF65-F5344CB8AC3E}">
        <p14:creationId xmlns:p14="http://schemas.microsoft.com/office/powerpoint/2010/main" val="4137978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LUTs are 4-inputs</a:t>
            </a:r>
          </a:p>
          <a:p>
            <a:r>
              <a:rPr lang="en-US" dirty="0" err="1" smtClean="0"/>
              <a:t>SpaceWire</a:t>
            </a:r>
            <a:r>
              <a:rPr lang="en-US" dirty="0" smtClean="0"/>
              <a:t> : Communication protocol used by ESA. </a:t>
            </a:r>
          </a:p>
          <a:p>
            <a:endParaRPr lang="en-US" dirty="0" smtClean="0"/>
          </a:p>
          <a:p>
            <a:r>
              <a:rPr lang="en-GB" dirty="0" smtClean="0"/>
              <a:t>Recommended Space FPGA Configuration Memory : 3D-PLUS Serial NOR Flash </a:t>
            </a:r>
            <a:r>
              <a:rPr lang="en-GB" dirty="0" err="1" smtClean="0"/>
              <a:t>TMR’ed</a:t>
            </a:r>
            <a:r>
              <a:rPr lang="en-GB" dirty="0" smtClean="0"/>
              <a:t> 128Mb / 3DFS128M01VS2728</a:t>
            </a:r>
            <a:endParaRPr lang="en-US" baseline="0" dirty="0" smtClean="0"/>
          </a:p>
        </p:txBody>
      </p:sp>
      <p:sp>
        <p:nvSpPr>
          <p:cNvPr id="4" name="Slide Number Placeholder 3"/>
          <p:cNvSpPr>
            <a:spLocks noGrp="1"/>
          </p:cNvSpPr>
          <p:nvPr>
            <p:ph type="sldNum" sz="quarter" idx="10"/>
          </p:nvPr>
        </p:nvSpPr>
        <p:spPr/>
        <p:txBody>
          <a:bodyPr/>
          <a:lstStyle/>
          <a:p>
            <a:fld id="{E45C17FE-8CE6-43AC-838A-FFBD1D21866A}" type="slidenum">
              <a:rPr lang="en-GB" smtClean="0"/>
              <a:t>6</a:t>
            </a:fld>
            <a:endParaRPr lang="en-GB"/>
          </a:p>
        </p:txBody>
      </p:sp>
    </p:spTree>
    <p:extLst>
      <p:ext uri="{BB962C8B-B14F-4D97-AF65-F5344CB8AC3E}">
        <p14:creationId xmlns:p14="http://schemas.microsoft.com/office/powerpoint/2010/main" val="4283651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Development for these FPGAs is done with </a:t>
            </a:r>
            <a:r>
              <a:rPr lang="en-US" dirty="0" err="1" smtClean="0"/>
              <a:t>NanoXmap</a:t>
            </a:r>
            <a:r>
              <a:rPr lang="en-US" dirty="0" smtClean="0"/>
              <a:t> or </a:t>
            </a:r>
            <a:r>
              <a:rPr lang="en-US" dirty="0" err="1" smtClean="0"/>
              <a:t>NanoXpython</a:t>
            </a:r>
            <a:r>
              <a:rPr lang="en-US" dirty="0" smtClean="0"/>
              <a:t>. </a:t>
            </a:r>
            <a:r>
              <a:rPr lang="en-US" dirty="0" err="1" smtClean="0"/>
              <a:t>NanoXmap</a:t>
            </a:r>
            <a:r>
              <a:rPr lang="en-US" dirty="0" smtClean="0"/>
              <a:t> is a minimalistic</a:t>
            </a:r>
            <a:r>
              <a:rPr lang="en-US" baseline="0" dirty="0" smtClean="0"/>
              <a:t> GUI, while </a:t>
            </a:r>
            <a:r>
              <a:rPr lang="en-US" dirty="0" err="1" smtClean="0"/>
              <a:t>NanoXpython</a:t>
            </a:r>
            <a:r>
              <a:rPr lang="en-US" dirty="0" smtClean="0"/>
              <a:t> is a set of scripts for </a:t>
            </a:r>
            <a:r>
              <a:rPr lang="en-US" baseline="0" dirty="0" smtClean="0"/>
              <a:t>making the synthesis, place and route and showing the reports resulting from the different steps.</a:t>
            </a:r>
          </a:p>
          <a:p>
            <a:r>
              <a:rPr lang="en-US" baseline="0" dirty="0" smtClean="0"/>
              <a:t>They provide Embedded Logic </a:t>
            </a:r>
            <a:r>
              <a:rPr lang="en-US" baseline="0" dirty="0" err="1" smtClean="0"/>
              <a:t>Analyser</a:t>
            </a:r>
            <a:r>
              <a:rPr lang="en-US" baseline="0" dirty="0" smtClean="0"/>
              <a:t> IP core (VHDL)</a:t>
            </a:r>
          </a:p>
          <a:p>
            <a:endParaRPr lang="en-US" baseline="0" dirty="0" smtClean="0"/>
          </a:p>
        </p:txBody>
      </p:sp>
      <p:sp>
        <p:nvSpPr>
          <p:cNvPr id="4" name="Slide Number Placeholder 3"/>
          <p:cNvSpPr>
            <a:spLocks noGrp="1"/>
          </p:cNvSpPr>
          <p:nvPr>
            <p:ph type="sldNum" sz="quarter" idx="10"/>
          </p:nvPr>
        </p:nvSpPr>
        <p:spPr/>
        <p:txBody>
          <a:bodyPr/>
          <a:lstStyle/>
          <a:p>
            <a:fld id="{E45C17FE-8CE6-43AC-838A-FFBD1D21866A}" type="slidenum">
              <a:rPr lang="en-GB" smtClean="0"/>
              <a:t>7</a:t>
            </a:fld>
            <a:endParaRPr lang="en-GB"/>
          </a:p>
        </p:txBody>
      </p:sp>
    </p:spTree>
    <p:extLst>
      <p:ext uri="{BB962C8B-B14F-4D97-AF65-F5344CB8AC3E}">
        <p14:creationId xmlns:p14="http://schemas.microsoft.com/office/powerpoint/2010/main" val="26724135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45C17FE-8CE6-43AC-838A-FFBD1D21866A}" type="slidenum">
              <a:rPr lang="en-GB" smtClean="0"/>
              <a:t>8</a:t>
            </a:fld>
            <a:endParaRPr lang="en-GB"/>
          </a:p>
        </p:txBody>
      </p:sp>
    </p:spTree>
    <p:extLst>
      <p:ext uri="{BB962C8B-B14F-4D97-AF65-F5344CB8AC3E}">
        <p14:creationId xmlns:p14="http://schemas.microsoft.com/office/powerpoint/2010/main" val="781614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SEFI = S</a:t>
            </a:r>
            <a:r>
              <a:rPr lang="en-GB" smtClean="0"/>
              <a:t>ingle-Event Functional Interrupt</a:t>
            </a:r>
            <a:endParaRPr lang="en-GB"/>
          </a:p>
        </p:txBody>
      </p:sp>
      <p:sp>
        <p:nvSpPr>
          <p:cNvPr id="4" name="Slide Number Placeholder 3"/>
          <p:cNvSpPr>
            <a:spLocks noGrp="1"/>
          </p:cNvSpPr>
          <p:nvPr>
            <p:ph type="sldNum" sz="quarter" idx="10"/>
          </p:nvPr>
        </p:nvSpPr>
        <p:spPr/>
        <p:txBody>
          <a:bodyPr/>
          <a:lstStyle/>
          <a:p>
            <a:fld id="{E45C17FE-8CE6-43AC-838A-FFBD1D21866A}" type="slidenum">
              <a:rPr lang="en-GB" smtClean="0"/>
              <a:t>9</a:t>
            </a:fld>
            <a:endParaRPr lang="en-GB"/>
          </a:p>
        </p:txBody>
      </p:sp>
    </p:spTree>
    <p:extLst>
      <p:ext uri="{BB962C8B-B14F-4D97-AF65-F5344CB8AC3E}">
        <p14:creationId xmlns:p14="http://schemas.microsoft.com/office/powerpoint/2010/main" val="12186692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404878786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21334643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25063400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2988040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1436977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28209505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30886106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117774286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32368122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10" name="Rectangle 9"/>
          <p:cNvSpPr/>
          <p:nvPr userDrawn="1"/>
        </p:nvSpPr>
        <p:spPr>
          <a:xfrm>
            <a:off x="0" y="6471610"/>
            <a:ext cx="12168000" cy="360000"/>
          </a:xfrm>
          <a:prstGeom prst="rect">
            <a:avLst/>
          </a:prstGeom>
          <a:gradFill flip="none" rotWithShape="1">
            <a:gsLst>
              <a:gs pos="0">
                <a:srgbClr val="3366CC">
                  <a:shade val="30000"/>
                  <a:satMod val="115000"/>
                </a:srgbClr>
              </a:gs>
              <a:gs pos="50000">
                <a:srgbClr val="3366CC">
                  <a:shade val="67500"/>
                  <a:satMod val="115000"/>
                </a:srgbClr>
              </a:gs>
              <a:gs pos="100000">
                <a:srgbClr val="3366CC">
                  <a:shade val="100000"/>
                  <a:satMod val="115000"/>
                </a:srgbClr>
              </a:gs>
            </a:gsLst>
            <a:lin ang="10800000" scaled="1"/>
            <a:tileRect/>
          </a:gradFill>
          <a:ln/>
          <a:effectLst>
            <a:outerShdw blurRad="50800" dist="38100" algn="l" rotWithShape="0">
              <a:prstClr val="black">
                <a:alpha val="40000"/>
              </a:prstClr>
            </a:outerShdw>
            <a:reflection blurRad="25400" stA="50000" endA="300" endPos="28000" dist="25400" dir="5400000" sy="-100000" algn="bl" rotWithShape="0"/>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dirty="0"/>
          </a:p>
        </p:txBody>
      </p:sp>
      <p:sp>
        <p:nvSpPr>
          <p:cNvPr id="9" name="Rectangle 8"/>
          <p:cNvSpPr/>
          <p:nvPr userDrawn="1"/>
        </p:nvSpPr>
        <p:spPr>
          <a:xfrm>
            <a:off x="0" y="6"/>
            <a:ext cx="12168000" cy="669716"/>
          </a:xfrm>
          <a:prstGeom prst="rect">
            <a:avLst/>
          </a:prstGeom>
          <a:gradFill flip="none" rotWithShape="1">
            <a:gsLst>
              <a:gs pos="0">
                <a:srgbClr val="3366CC">
                  <a:shade val="30000"/>
                  <a:satMod val="115000"/>
                </a:srgbClr>
              </a:gs>
              <a:gs pos="50000">
                <a:srgbClr val="3366CC">
                  <a:shade val="67500"/>
                  <a:satMod val="115000"/>
                </a:srgbClr>
              </a:gs>
              <a:gs pos="100000">
                <a:srgbClr val="3366CC">
                  <a:shade val="100000"/>
                  <a:satMod val="115000"/>
                </a:srgbClr>
              </a:gs>
            </a:gsLst>
            <a:lin ang="10800000" scaled="1"/>
            <a:tileRect/>
          </a:gradFill>
          <a:ln/>
          <a:effectLst>
            <a:outerShdw blurRad="50800" dist="38100" algn="l" rotWithShape="0">
              <a:prstClr val="black">
                <a:alpha val="40000"/>
              </a:prstClr>
            </a:outerShdw>
            <a:reflection blurRad="25400" stA="50000" endA="300" endPos="28000" dist="25400" dir="5400000" sy="-100000" algn="bl" rotWithShape="0"/>
          </a:effectLst>
        </p:spPr>
        <p:style>
          <a:lnRef idx="1">
            <a:schemeClr val="accent1"/>
          </a:lnRef>
          <a:fillRef idx="2">
            <a:schemeClr val="accent1"/>
          </a:fillRef>
          <a:effectRef idx="1">
            <a:schemeClr val="accent1"/>
          </a:effectRef>
          <a:fontRef idx="minor">
            <a:schemeClr val="dk1"/>
          </a:fontRef>
        </p:style>
        <p:txBody>
          <a:bodyPr rtlCol="0" anchor="ctr"/>
          <a:lstStyle/>
          <a:p>
            <a:pPr algn="ctr"/>
            <a:endParaRPr lang="en-GB"/>
          </a:p>
        </p:txBody>
      </p:sp>
      <p:sp>
        <p:nvSpPr>
          <p:cNvPr id="11" name="TextBox 10"/>
          <p:cNvSpPr txBox="1"/>
          <p:nvPr userDrawn="1"/>
        </p:nvSpPr>
        <p:spPr>
          <a:xfrm>
            <a:off x="24000" y="6491439"/>
            <a:ext cx="320677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chemeClr val="bg1"/>
                </a:solidFill>
                <a:latin typeface="+mn-lt"/>
                <a:ea typeface="Liberation Sans" panose="020B0604020202020204" pitchFamily="34" charset="0"/>
                <a:cs typeface="Liberation Sans" panose="020B0604020202020204" pitchFamily="34" charset="0"/>
              </a:rPr>
              <a:t>BI-Seminar, TWEPP18 highlights, E. Calvo</a:t>
            </a:r>
            <a:endParaRPr lang="en-GB" sz="1400" dirty="0" smtClean="0">
              <a:solidFill>
                <a:schemeClr val="bg1"/>
              </a:solidFill>
              <a:latin typeface="+mn-lt"/>
              <a:ea typeface="Liberation Sans" panose="020B0604020202020204" pitchFamily="34" charset="0"/>
              <a:cs typeface="Liberation Sans" panose="020B0604020202020204" pitchFamily="34" charset="0"/>
            </a:endParaRPr>
          </a:p>
        </p:txBody>
      </p:sp>
      <p:sp>
        <p:nvSpPr>
          <p:cNvPr id="12" name="TextBox 11"/>
          <p:cNvSpPr txBox="1"/>
          <p:nvPr userDrawn="1"/>
        </p:nvSpPr>
        <p:spPr>
          <a:xfrm>
            <a:off x="11353800" y="6422283"/>
            <a:ext cx="23756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solidFill>
                  <a:schemeClr val="bg1"/>
                </a:solidFill>
              </a:rPr>
              <a:t> </a:t>
            </a:r>
            <a:endParaRPr lang="en-GB" dirty="0" smtClean="0">
              <a:solidFill>
                <a:schemeClr val="bg1"/>
              </a:solidFill>
            </a:endParaRPr>
          </a:p>
        </p:txBody>
      </p:sp>
      <p:sp>
        <p:nvSpPr>
          <p:cNvPr id="13" name="Slide Number Placeholder 5"/>
          <p:cNvSpPr>
            <a:spLocks noGrp="1"/>
          </p:cNvSpPr>
          <p:nvPr>
            <p:ph type="sldNum" sz="quarter" idx="12"/>
          </p:nvPr>
        </p:nvSpPr>
        <p:spPr>
          <a:xfrm>
            <a:off x="9256056" y="6463926"/>
            <a:ext cx="2743200" cy="365125"/>
          </a:xfrm>
        </p:spPr>
        <p:txBody>
          <a:bodyPr/>
          <a:lstStyle>
            <a:lvl1pPr>
              <a:defRPr sz="1100" i="1">
                <a:solidFill>
                  <a:schemeClr val="bg1">
                    <a:lumMod val="95000"/>
                  </a:schemeClr>
                </a:solidFill>
                <a:effectLst/>
              </a:defRPr>
            </a:lvl1pPr>
          </a:lstStyle>
          <a:p>
            <a:fld id="{745EE746-69A9-49B1-AF02-0F0CA2D2AE4A}" type="slidenum">
              <a:rPr lang="en-GB" smtClean="0"/>
              <a:pPr/>
              <a:t>‹#›</a:t>
            </a:fld>
            <a:endParaRPr lang="en-GB"/>
          </a:p>
        </p:txBody>
      </p:sp>
    </p:spTree>
    <p:extLst>
      <p:ext uri="{BB962C8B-B14F-4D97-AF65-F5344CB8AC3E}">
        <p14:creationId xmlns:p14="http://schemas.microsoft.com/office/powerpoint/2010/main" val="1679986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45EE746-69A9-49B1-AF02-0F0CA2D2AE4A}" type="slidenum">
              <a:rPr lang="en-GB" smtClean="0"/>
              <a:t>‹#›</a:t>
            </a:fld>
            <a:endParaRPr lang="en-GB"/>
          </a:p>
        </p:txBody>
      </p:sp>
      <p:cxnSp>
        <p:nvCxnSpPr>
          <p:cNvPr id="6" name="Straight Connector 5"/>
          <p:cNvCxnSpPr/>
          <p:nvPr userDrawn="1"/>
        </p:nvCxnSpPr>
        <p:spPr>
          <a:xfrm>
            <a:off x="102000" y="6356350"/>
            <a:ext cx="11988000" cy="0"/>
          </a:xfrm>
          <a:prstGeom prst="line">
            <a:avLst/>
          </a:prstGeom>
          <a:ln/>
        </p:spPr>
        <p:style>
          <a:lnRef idx="2">
            <a:schemeClr val="accent5"/>
          </a:lnRef>
          <a:fillRef idx="0">
            <a:schemeClr val="accent5"/>
          </a:fillRef>
          <a:effectRef idx="1">
            <a:schemeClr val="accent5"/>
          </a:effectRef>
          <a:fontRef idx="minor">
            <a:schemeClr val="tx1"/>
          </a:fontRef>
        </p:style>
      </p:cxnSp>
      <p:cxnSp>
        <p:nvCxnSpPr>
          <p:cNvPr id="8" name="Straight Connector 7"/>
          <p:cNvCxnSpPr/>
          <p:nvPr userDrawn="1"/>
        </p:nvCxnSpPr>
        <p:spPr>
          <a:xfrm>
            <a:off x="102000" y="669717"/>
            <a:ext cx="11988000" cy="0"/>
          </a:xfrm>
          <a:prstGeom prst="line">
            <a:avLst/>
          </a:prstGeom>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6332390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45EE746-69A9-49B1-AF02-0F0CA2D2AE4A}" type="slidenum">
              <a:rPr lang="en-GB" smtClean="0"/>
              <a:t>‹#›</a:t>
            </a:fld>
            <a:endParaRPr lang="en-GB"/>
          </a:p>
        </p:txBody>
      </p:sp>
    </p:spTree>
    <p:extLst>
      <p:ext uri="{BB962C8B-B14F-4D97-AF65-F5344CB8AC3E}">
        <p14:creationId xmlns:p14="http://schemas.microsoft.com/office/powerpoint/2010/main" val="67990763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5EE746-69A9-49B1-AF02-0F0CA2D2AE4A}" type="slidenum">
              <a:rPr lang="en-GB" smtClean="0"/>
              <a:t>‹#›</a:t>
            </a:fld>
            <a:endParaRPr lang="en-GB"/>
          </a:p>
        </p:txBody>
      </p:sp>
    </p:spTree>
    <p:extLst>
      <p:ext uri="{BB962C8B-B14F-4D97-AF65-F5344CB8AC3E}">
        <p14:creationId xmlns:p14="http://schemas.microsoft.com/office/powerpoint/2010/main" val="246581545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56" r:id="rId9"/>
    <p:sldLayoutId id="2147483657" r:id="rId10"/>
    <p:sldLayoutId id="2147483658" r:id="rId11"/>
    <p:sldLayoutId id="2147483659"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20.png"/><Relationship Id="rId4" Type="http://schemas.openxmlformats.org/officeDocument/2006/relationships/image" Target="../media/image19.png"/></Relationships>
</file>

<file path=ppt/slides/_rels/slide11.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 Id="rId9"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28.pn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video" Target="../media/media2.mp4"/><Relationship Id="rId1" Type="http://schemas.microsoft.com/office/2007/relationships/media" Target="../media/media2.mp4"/><Relationship Id="rId5" Type="http://schemas.openxmlformats.org/officeDocument/2006/relationships/image" Target="../media/image29.png"/><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5.xml"/><Relationship Id="rId1" Type="http://schemas.openxmlformats.org/officeDocument/2006/relationships/slideLayout" Target="../slideLayouts/slideLayout7.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tiff"/></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image" Target="../media/image38.png"/><Relationship Id="rId7" Type="http://schemas.openxmlformats.org/officeDocument/2006/relationships/image" Target="../media/image42.png"/><Relationship Id="rId2" Type="http://schemas.openxmlformats.org/officeDocument/2006/relationships/notesSlide" Target="../notesSlides/notesSlide17.xml"/><Relationship Id="rId1" Type="http://schemas.openxmlformats.org/officeDocument/2006/relationships/slideLayout" Target="../slideLayouts/slideLayout7.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18.xml"/><Relationship Id="rId1" Type="http://schemas.openxmlformats.org/officeDocument/2006/relationships/slideLayout" Target="../slideLayouts/slideLayout7.xml"/><Relationship Id="rId6" Type="http://schemas.openxmlformats.org/officeDocument/2006/relationships/image" Target="../media/image46.png"/><Relationship Id="rId5" Type="http://schemas.microsoft.com/office/2007/relationships/hdphoto" Target="../media/hdphoto2.wdp"/><Relationship Id="rId4" Type="http://schemas.openxmlformats.org/officeDocument/2006/relationships/image" Target="../media/image45.png"/></Relationships>
</file>

<file path=ppt/slides/_rels/slide19.xml.rels><?xml version="1.0" encoding="UTF-8" standalone="yes"?>
<Relationships xmlns="http://schemas.openxmlformats.org/package/2006/relationships"><Relationship Id="rId8" Type="http://schemas.openxmlformats.org/officeDocument/2006/relationships/image" Target="../media/image52.png"/><Relationship Id="rId3" Type="http://schemas.openxmlformats.org/officeDocument/2006/relationships/image" Target="../media/image47.png"/><Relationship Id="rId7" Type="http://schemas.openxmlformats.org/officeDocument/2006/relationships/image" Target="../media/image51.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50.png"/><Relationship Id="rId11" Type="http://schemas.openxmlformats.org/officeDocument/2006/relationships/image" Target="../media/image55.jpeg"/><Relationship Id="rId5" Type="http://schemas.openxmlformats.org/officeDocument/2006/relationships/image" Target="../media/image49.png"/><Relationship Id="rId10" Type="http://schemas.openxmlformats.org/officeDocument/2006/relationships/image" Target="../media/image54.jpeg"/><Relationship Id="rId4" Type="http://schemas.openxmlformats.org/officeDocument/2006/relationships/image" Target="../media/image48.png"/><Relationship Id="rId9" Type="http://schemas.openxmlformats.org/officeDocument/2006/relationships/image" Target="../media/image5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0.xml"/><Relationship Id="rId1" Type="http://schemas.openxmlformats.org/officeDocument/2006/relationships/slideLayout" Target="../slideLayouts/slideLayout7.xml"/><Relationship Id="rId5" Type="http://schemas.openxmlformats.org/officeDocument/2006/relationships/image" Target="../media/image58.png"/><Relationship Id="rId4" Type="http://schemas.openxmlformats.org/officeDocument/2006/relationships/image" Target="../media/image57.png"/></Relationships>
</file>

<file path=ppt/slides/_rels/slide21.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22.xml"/><Relationship Id="rId1" Type="http://schemas.openxmlformats.org/officeDocument/2006/relationships/slideLayout" Target="../slideLayouts/slideLayout7.xml"/><Relationship Id="rId6" Type="http://schemas.openxmlformats.org/officeDocument/2006/relationships/image" Target="../media/image63.png"/><Relationship Id="rId5" Type="http://schemas.openxmlformats.org/officeDocument/2006/relationships/image" Target="../media/image62.png"/><Relationship Id="rId4" Type="http://schemas.openxmlformats.org/officeDocument/2006/relationships/image" Target="../media/image61.png"/></Relationships>
</file>

<file path=ppt/slides/_rels/slide23.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3.xml"/><Relationship Id="rId1" Type="http://schemas.openxmlformats.org/officeDocument/2006/relationships/slideLayout" Target="../slideLayouts/slideLayout7.xml"/><Relationship Id="rId5" Type="http://schemas.openxmlformats.org/officeDocument/2006/relationships/image" Target="../media/image66.png"/><Relationship Id="rId4" Type="http://schemas.openxmlformats.org/officeDocument/2006/relationships/image" Target="../media/image65.png"/></Relationships>
</file>

<file path=ppt/slides/_rels/slide24.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68.png"/></Relationships>
</file>

<file path=ppt/slides/_rels/slide25.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26.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75.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74.jpeg"/><Relationship Id="rId5" Type="http://schemas.openxmlformats.org/officeDocument/2006/relationships/image" Target="../media/image73.png"/><Relationship Id="rId4" Type="http://schemas.openxmlformats.org/officeDocument/2006/relationships/image" Target="../media/image72.png"/></Relationships>
</file>

<file path=ppt/slides/_rels/slide2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7.xml"/><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28.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notesSlide" Target="../notesSlides/notesSlide28.xml"/><Relationship Id="rId1" Type="http://schemas.openxmlformats.org/officeDocument/2006/relationships/slideLayout" Target="../slideLayouts/slideLayout7.xml"/><Relationship Id="rId4" Type="http://schemas.openxmlformats.org/officeDocument/2006/relationships/image" Target="../media/image81.png"/></Relationships>
</file>

<file path=ppt/slides/_rels/slide2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9.xml"/><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event/697988"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2.png"/><Relationship Id="rId4" Type="http://schemas.openxmlformats.org/officeDocument/2006/relationships/hyperlink" Target="htpss://pos.sissa.it/"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notesSlide" Target="../notesSlides/notesSlide30.xml"/><Relationship Id="rId1" Type="http://schemas.openxmlformats.org/officeDocument/2006/relationships/slideLayout" Target="../slideLayouts/slideLayout7.xml"/><Relationship Id="rId4" Type="http://schemas.openxmlformats.org/officeDocument/2006/relationships/image" Target="../media/image87.png"/></Relationships>
</file>

<file path=ppt/slides/_rels/slide31.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31.xml"/><Relationship Id="rId1" Type="http://schemas.openxmlformats.org/officeDocument/2006/relationships/slideLayout" Target="../slideLayouts/slideLayout7.xml"/><Relationship Id="rId4" Type="http://schemas.openxmlformats.org/officeDocument/2006/relationships/image" Target="../media/image89.png"/></Relationships>
</file>

<file path=ppt/slides/_rels/slide32.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32.xml"/><Relationship Id="rId1" Type="http://schemas.openxmlformats.org/officeDocument/2006/relationships/slideLayout" Target="../slideLayouts/slideLayout7.xml"/><Relationship Id="rId5" Type="http://schemas.openxmlformats.org/officeDocument/2006/relationships/image" Target="../media/image92.png"/><Relationship Id="rId4" Type="http://schemas.openxmlformats.org/officeDocument/2006/relationships/image" Target="../media/image91.png"/></Relationships>
</file>

<file path=ppt/slides/_rels/slide33.xml.rels><?xml version="1.0" encoding="UTF-8" standalone="yes"?>
<Relationships xmlns="http://schemas.openxmlformats.org/package/2006/relationships"><Relationship Id="rId3" Type="http://schemas.openxmlformats.org/officeDocument/2006/relationships/hyperlink" Target="https://gitlab.cern.ch/HPTD/tx_phase_aligner" TargetMode="External"/><Relationship Id="rId2" Type="http://schemas.openxmlformats.org/officeDocument/2006/relationships/notesSlide" Target="../notesSlides/notesSlide33.xml"/><Relationship Id="rId1" Type="http://schemas.openxmlformats.org/officeDocument/2006/relationships/slideLayout" Target="../slideLayouts/slideLayout7.xml"/><Relationship Id="rId6" Type="http://schemas.openxmlformats.org/officeDocument/2006/relationships/hyperlink" Target="https://hls-fpga-machine-learning.github.io/hls4ml/" TargetMode="External"/><Relationship Id="rId5" Type="http://schemas.openxmlformats.org/officeDocument/2006/relationships/hyperlink" Target="https://arxiv.org/abs/1804.06913" TargetMode="External"/><Relationship Id="rId4" Type="http://schemas.openxmlformats.org/officeDocument/2006/relationships/hyperlink" Target="http://lpgbt-fpga.web.cern.ch/doc/html/" TargetMode="Externa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16.png"/><Relationship Id="rId5" Type="http://schemas.openxmlformats.org/officeDocument/2006/relationships/image" Target="../media/image15.png"/><Relationship Id="rId4" Type="http://schemas.microsoft.com/office/2007/relationships/hdphoto" Target="../media/hdphoto1.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662554" y="281972"/>
            <a:ext cx="6127831" cy="461665"/>
          </a:xfrm>
          <a:prstGeom prst="rect">
            <a:avLst/>
          </a:prstGeom>
        </p:spPr>
        <p:txBody>
          <a:bodyPr wrap="none">
            <a:spAutoFit/>
          </a:bodyPr>
          <a:lstStyle/>
          <a:p>
            <a:r>
              <a:rPr lang="en-GB" sz="2400" b="1" i="0" dirty="0" smtClean="0">
                <a:solidFill>
                  <a:srgbClr val="333399"/>
                </a:solidFill>
                <a:latin typeface="Liberation Sans" panose="020B0604020202020204" pitchFamily="34" charset="0"/>
                <a:ea typeface="Liberation Sans" panose="020B0604020202020204" pitchFamily="34" charset="0"/>
                <a:cs typeface="Liberation Sans" panose="020B0604020202020204" pitchFamily="34" charset="0"/>
              </a:rPr>
              <a:t>Highlights from TWEPP 2018 conference</a:t>
            </a:r>
            <a:endParaRPr lang="en-GB" sz="2400" dirty="0">
              <a:latin typeface="Liberation Sans" panose="020B0604020202020204" pitchFamily="34" charset="0"/>
              <a:ea typeface="Liberation Sans" panose="020B0604020202020204" pitchFamily="34" charset="0"/>
              <a:cs typeface="Liberation Sans" panose="020B0604020202020204" pitchFamily="34" charset="0"/>
            </a:endParaRPr>
          </a:p>
        </p:txBody>
      </p:sp>
      <p:pic>
        <p:nvPicPr>
          <p:cNvPr id="8" name="Picture 7"/>
          <p:cNvPicPr>
            <a:picLocks noChangeAspect="1"/>
          </p:cNvPicPr>
          <p:nvPr/>
        </p:nvPicPr>
        <p:blipFill rotWithShape="1">
          <a:blip r:embed="rId3"/>
          <a:srcRect t="281" b="10926"/>
          <a:stretch/>
        </p:blipFill>
        <p:spPr>
          <a:xfrm>
            <a:off x="0" y="1151068"/>
            <a:ext cx="12192000" cy="4572000"/>
          </a:xfrm>
          <a:prstGeom prst="rect">
            <a:avLst/>
          </a:prstGeom>
        </p:spPr>
      </p:pic>
    </p:spTree>
    <p:extLst>
      <p:ext uri="{BB962C8B-B14F-4D97-AF65-F5344CB8AC3E}">
        <p14:creationId xmlns:p14="http://schemas.microsoft.com/office/powerpoint/2010/main" val="238110886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stretch>
            <a:fillRect/>
          </a:stretch>
        </p:blipFill>
        <p:spPr>
          <a:xfrm>
            <a:off x="4801902" y="4426192"/>
            <a:ext cx="7036839" cy="1327803"/>
          </a:xfrm>
          <a:prstGeom prst="rect">
            <a:avLst/>
          </a:prstGeom>
        </p:spPr>
      </p:pic>
      <p:sp>
        <p:nvSpPr>
          <p:cNvPr id="3" name="TextBox 2"/>
          <p:cNvSpPr txBox="1"/>
          <p:nvPr/>
        </p:nvSpPr>
        <p:spPr>
          <a:xfrm>
            <a:off x="361150" y="645459"/>
            <a:ext cx="10365761" cy="923330"/>
          </a:xfrm>
          <a:prstGeom prst="rect">
            <a:avLst/>
          </a:prstGeom>
          <a:noFill/>
        </p:spPr>
        <p:txBody>
          <a:bodyPr wrap="square" rtlCol="0">
            <a:spAutoFit/>
          </a:bodyPr>
          <a:lstStyle/>
          <a:p>
            <a:r>
              <a:rPr lang="en-US" u="sng" dirty="0" smtClean="0"/>
              <a:t>3</a:t>
            </a:r>
            <a:r>
              <a:rPr lang="en-US" u="sng" baseline="30000" dirty="0" smtClean="0"/>
              <a:t>rd</a:t>
            </a:r>
            <a:r>
              <a:rPr lang="en-US" u="sng" dirty="0" smtClean="0"/>
              <a:t> test – BRAM in 3 diff. </a:t>
            </a:r>
            <a:r>
              <a:rPr lang="en-US" u="sng" dirty="0" err="1" smtClean="0"/>
              <a:t>config</a:t>
            </a:r>
            <a:r>
              <a:rPr lang="en-US" u="sng" dirty="0" smtClean="0"/>
              <a:t>. Modes </a:t>
            </a:r>
            <a:r>
              <a:rPr lang="en-US" dirty="0" smtClean="0"/>
              <a:t>: No ECC (6 runs), Fast ECC (3 runs) and Slow ECC (3 runs).</a:t>
            </a:r>
          </a:p>
          <a:p>
            <a:r>
              <a:rPr lang="en-US" dirty="0" smtClean="0"/>
              <a:t>@ every Run: Write into the memory </a:t>
            </a:r>
            <a:r>
              <a:rPr lang="en-US" dirty="0"/>
              <a:t>→ </a:t>
            </a:r>
            <a:r>
              <a:rPr lang="en-US" dirty="0" smtClean="0"/>
              <a:t>Irradiate up to 3x10</a:t>
            </a:r>
            <a:r>
              <a:rPr lang="en-US" baseline="30000" dirty="0" smtClean="0"/>
              <a:t>10 </a:t>
            </a:r>
            <a:r>
              <a:rPr lang="en-US" dirty="0" smtClean="0"/>
              <a:t>p → Read back and </a:t>
            </a:r>
            <a:r>
              <a:rPr lang="en-US" dirty="0" err="1" smtClean="0"/>
              <a:t>tx</a:t>
            </a:r>
            <a:r>
              <a:rPr lang="en-US" dirty="0" smtClean="0"/>
              <a:t>. wrong data</a:t>
            </a:r>
            <a:endParaRPr lang="en-US" dirty="0"/>
          </a:p>
          <a:p>
            <a:endParaRPr lang="en-GB" dirty="0"/>
          </a:p>
        </p:txBody>
      </p:sp>
      <p:sp>
        <p:nvSpPr>
          <p:cNvPr id="5" name="TextBox 4"/>
          <p:cNvSpPr txBox="1"/>
          <p:nvPr/>
        </p:nvSpPr>
        <p:spPr>
          <a:xfrm>
            <a:off x="361149" y="2804674"/>
            <a:ext cx="11687975" cy="1200329"/>
          </a:xfrm>
          <a:prstGeom prst="rect">
            <a:avLst/>
          </a:prstGeom>
          <a:noFill/>
        </p:spPr>
        <p:txBody>
          <a:bodyPr wrap="square" rtlCol="0">
            <a:spAutoFit/>
          </a:bodyPr>
          <a:lstStyle/>
          <a:p>
            <a:r>
              <a:rPr lang="en-US" u="sng" dirty="0" smtClean="0"/>
              <a:t>4</a:t>
            </a:r>
            <a:r>
              <a:rPr lang="en-US" u="sng" baseline="30000" dirty="0" smtClean="0"/>
              <a:t>th</a:t>
            </a:r>
            <a:r>
              <a:rPr lang="en-US" u="sng" dirty="0" smtClean="0"/>
              <a:t> test – FF </a:t>
            </a:r>
            <a:r>
              <a:rPr lang="en-US" dirty="0" smtClean="0"/>
              <a:t>: 2 setups: </a:t>
            </a:r>
          </a:p>
          <a:p>
            <a:pPr marL="342900" indent="-342900">
              <a:buAutoNum type="alphaLcParenR"/>
            </a:pPr>
            <a:r>
              <a:rPr lang="en-US" dirty="0" smtClean="0"/>
              <a:t>8 chains of 3072 flip-flops initialized with an alternating pattern. → 4 runs up to 3x10</a:t>
            </a:r>
            <a:r>
              <a:rPr lang="en-US" baseline="30000" dirty="0" smtClean="0"/>
              <a:t>10</a:t>
            </a:r>
            <a:r>
              <a:rPr lang="en-US" dirty="0" smtClean="0"/>
              <a:t> p</a:t>
            </a:r>
          </a:p>
          <a:p>
            <a:pPr marL="342900" indent="-342900">
              <a:buFontTx/>
              <a:buAutoNum type="alphaLcParenR"/>
            </a:pPr>
            <a:r>
              <a:rPr lang="en-US" dirty="0" smtClean="0"/>
              <a:t>8 </a:t>
            </a:r>
            <a:r>
              <a:rPr lang="en-US" dirty="0" err="1" smtClean="0"/>
              <a:t>inversors</a:t>
            </a:r>
            <a:r>
              <a:rPr lang="en-US" dirty="0" smtClean="0"/>
              <a:t> interfered between every flip-flop column. (More sensitive to SETs) → 1 run up to 1.72x10</a:t>
            </a:r>
            <a:r>
              <a:rPr lang="en-US" baseline="30000" dirty="0" smtClean="0"/>
              <a:t>10</a:t>
            </a:r>
            <a:r>
              <a:rPr lang="en-US" dirty="0" smtClean="0"/>
              <a:t> p</a:t>
            </a:r>
          </a:p>
          <a:p>
            <a:r>
              <a:rPr lang="en-US" dirty="0" smtClean="0"/>
              <a:t>@ every Run: Results check at every clock → </a:t>
            </a:r>
            <a:r>
              <a:rPr lang="en-US" dirty="0" err="1" smtClean="0"/>
              <a:t>tx</a:t>
            </a:r>
            <a:r>
              <a:rPr lang="en-US" dirty="0" smtClean="0"/>
              <a:t>. to a computer.</a:t>
            </a:r>
          </a:p>
        </p:txBody>
      </p:sp>
      <p:pic>
        <p:nvPicPr>
          <p:cNvPr id="6" name="Picture 5" descr="E:\cern_box\Projects\FPGA\NanoXplore\report\flipflop.png">
            <a:extLst>
              <a:ext uri="{FF2B5EF4-FFF2-40B4-BE49-F238E27FC236}">
                <a16:creationId xmlns:a16="http://schemas.microsoft.com/office/drawing/2014/main" id="{58C2106C-51E0-4669-AE09-ECFAA75BF584}"/>
              </a:ext>
            </a:extLst>
          </p:cNvPr>
          <p:cNvPicPr>
            <a:picLocks noChangeAspect="1"/>
          </p:cNvPicPr>
          <p:nvPr/>
        </p:nvPicPr>
        <p:blipFill rotWithShape="1">
          <a:blip r:embed="rId4">
            <a:extLst>
              <a:ext uri="{28A0092B-C50C-407E-A947-70E740481C1C}">
                <a14:useLocalDpi xmlns:a14="http://schemas.microsoft.com/office/drawing/2010/main" val="0"/>
              </a:ext>
            </a:extLst>
          </a:blip>
          <a:srcRect r="30582"/>
          <a:stretch/>
        </p:blipFill>
        <p:spPr bwMode="auto">
          <a:xfrm>
            <a:off x="322729" y="4156091"/>
            <a:ext cx="4164462" cy="2167870"/>
          </a:xfrm>
          <a:prstGeom prst="rect">
            <a:avLst/>
          </a:prstGeom>
          <a:noFill/>
          <a:ln>
            <a:noFill/>
          </a:ln>
        </p:spPr>
      </p:pic>
      <p:sp>
        <p:nvSpPr>
          <p:cNvPr id="11" name="Rectangle 10"/>
          <p:cNvSpPr/>
          <p:nvPr/>
        </p:nvSpPr>
        <p:spPr>
          <a:xfrm>
            <a:off x="7079366" y="5666230"/>
            <a:ext cx="1286378" cy="276999"/>
          </a:xfrm>
          <a:prstGeom prst="rect">
            <a:avLst/>
          </a:prstGeom>
        </p:spPr>
        <p:txBody>
          <a:bodyPr wrap="none">
            <a:spAutoFit/>
          </a:bodyPr>
          <a:lstStyle/>
          <a:p>
            <a:r>
              <a:rPr lang="en-US" sz="1200" i="1" dirty="0" smtClean="0"/>
              <a:t>* All in the 1</a:t>
            </a:r>
            <a:r>
              <a:rPr lang="en-US" sz="1200" i="1" baseline="30000" dirty="0" smtClean="0"/>
              <a:t>st</a:t>
            </a:r>
            <a:r>
              <a:rPr lang="en-US" sz="1200" i="1" dirty="0" smtClean="0"/>
              <a:t> run</a:t>
            </a:r>
          </a:p>
        </p:txBody>
      </p:sp>
      <p:sp>
        <p:nvSpPr>
          <p:cNvPr id="12" name="Rectangle 11"/>
          <p:cNvSpPr/>
          <p:nvPr/>
        </p:nvSpPr>
        <p:spPr>
          <a:xfrm>
            <a:off x="8322011" y="4874098"/>
            <a:ext cx="261610" cy="276999"/>
          </a:xfrm>
          <a:prstGeom prst="rect">
            <a:avLst/>
          </a:prstGeom>
        </p:spPr>
        <p:txBody>
          <a:bodyPr wrap="none">
            <a:spAutoFit/>
          </a:bodyPr>
          <a:lstStyle/>
          <a:p>
            <a:r>
              <a:rPr lang="en-US" sz="1200" i="1" dirty="0" smtClean="0"/>
              <a:t>*</a:t>
            </a:r>
          </a:p>
        </p:txBody>
      </p:sp>
      <p:sp>
        <p:nvSpPr>
          <p:cNvPr id="13" name="Rectangle 12"/>
          <p:cNvSpPr/>
          <p:nvPr/>
        </p:nvSpPr>
        <p:spPr>
          <a:xfrm>
            <a:off x="8936733" y="4874098"/>
            <a:ext cx="261610" cy="276999"/>
          </a:xfrm>
          <a:prstGeom prst="rect">
            <a:avLst/>
          </a:prstGeom>
        </p:spPr>
        <p:txBody>
          <a:bodyPr wrap="none">
            <a:spAutoFit/>
          </a:bodyPr>
          <a:lstStyle/>
          <a:p>
            <a:r>
              <a:rPr lang="en-US" sz="1200" i="1" dirty="0" smtClean="0"/>
              <a:t>*</a:t>
            </a:r>
          </a:p>
        </p:txBody>
      </p:sp>
      <p:sp>
        <p:nvSpPr>
          <p:cNvPr id="14" name="Rectangle 13"/>
          <p:cNvSpPr/>
          <p:nvPr/>
        </p:nvSpPr>
        <p:spPr>
          <a:xfrm>
            <a:off x="0" y="105460"/>
            <a:ext cx="12191999"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Evaluating the </a:t>
            </a:r>
            <a:r>
              <a:rPr lang="en-GB" b="1" dirty="0" err="1">
                <a:solidFill>
                  <a:schemeClr val="bg1"/>
                </a:solidFill>
                <a:latin typeface="Liberation Sans" panose="020B0604020202020204" pitchFamily="34" charset="0"/>
              </a:rPr>
              <a:t>NanoXplore</a:t>
            </a:r>
            <a:r>
              <a:rPr lang="en-GB" b="1" dirty="0">
                <a:solidFill>
                  <a:schemeClr val="bg1"/>
                </a:solidFill>
                <a:latin typeface="Liberation Sans" panose="020B0604020202020204" pitchFamily="34" charset="0"/>
              </a:rPr>
              <a:t> 65nm SRAM based </a:t>
            </a:r>
            <a:r>
              <a:rPr lang="en-GB" b="1" dirty="0" err="1">
                <a:solidFill>
                  <a:schemeClr val="bg1"/>
                </a:solidFill>
                <a:latin typeface="Liberation Sans" panose="020B0604020202020204" pitchFamily="34" charset="0"/>
              </a:rPr>
              <a:t>RadHard</a:t>
            </a:r>
            <a:r>
              <a:rPr lang="en-GB" b="1" dirty="0">
                <a:solidFill>
                  <a:schemeClr val="bg1"/>
                </a:solidFill>
                <a:latin typeface="Liberation Sans" panose="020B0604020202020204" pitchFamily="34" charset="0"/>
              </a:rPr>
              <a:t> FPGA for CERN applications. (</a:t>
            </a:r>
            <a:r>
              <a:rPr lang="en-GB" b="1" dirty="0" smtClean="0">
                <a:solidFill>
                  <a:schemeClr val="bg1"/>
                </a:solidFill>
                <a:latin typeface="Liberation Sans" panose="020B0604020202020204" pitchFamily="34" charset="0"/>
              </a:rPr>
              <a:t>2/2)</a:t>
            </a:r>
            <a:endParaRPr lang="en-GB" b="1" dirty="0">
              <a:solidFill>
                <a:schemeClr val="bg1"/>
              </a:solidFill>
              <a:latin typeface="Liberation Sans" panose="020B0604020202020204" pitchFamily="34" charset="0"/>
            </a:endParaRPr>
          </a:p>
        </p:txBody>
      </p:sp>
      <p:sp>
        <p:nvSpPr>
          <p:cNvPr id="2" name="Slide Number Placeholder 1"/>
          <p:cNvSpPr>
            <a:spLocks noGrp="1"/>
          </p:cNvSpPr>
          <p:nvPr>
            <p:ph type="sldNum" sz="quarter" idx="12"/>
          </p:nvPr>
        </p:nvSpPr>
        <p:spPr/>
        <p:txBody>
          <a:bodyPr/>
          <a:lstStyle/>
          <a:p>
            <a:r>
              <a:rPr lang="en-GB" smtClean="0"/>
              <a:t>10 of 34</a:t>
            </a:r>
            <a:endParaRPr lang="en-GB"/>
          </a:p>
        </p:txBody>
      </p:sp>
      <p:pic>
        <p:nvPicPr>
          <p:cNvPr id="7" name="Picture 6"/>
          <p:cNvPicPr>
            <a:picLocks noChangeAspect="1"/>
          </p:cNvPicPr>
          <p:nvPr/>
        </p:nvPicPr>
        <p:blipFill>
          <a:blip r:embed="rId5"/>
          <a:stretch>
            <a:fillRect/>
          </a:stretch>
        </p:blipFill>
        <p:spPr>
          <a:xfrm>
            <a:off x="5325028" y="1362075"/>
            <a:ext cx="6513713" cy="1621518"/>
          </a:xfrm>
          <a:prstGeom prst="rect">
            <a:avLst/>
          </a:prstGeom>
        </p:spPr>
      </p:pic>
    </p:spTree>
    <p:extLst>
      <p:ext uri="{BB962C8B-B14F-4D97-AF65-F5344CB8AC3E}">
        <p14:creationId xmlns:p14="http://schemas.microsoft.com/office/powerpoint/2010/main" val="21459649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192000" cy="646331"/>
          </a:xfrm>
          <a:prstGeom prst="rect">
            <a:avLst/>
          </a:prstGeom>
          <a:noFill/>
        </p:spPr>
        <p:txBody>
          <a:bodyPr wrap="square" lIns="288000" rtlCol="0">
            <a:spAutoFit/>
          </a:bodyPr>
          <a:lstStyle/>
          <a:p>
            <a:r>
              <a:rPr lang="en-GB" b="1" dirty="0">
                <a:solidFill>
                  <a:schemeClr val="bg1"/>
                </a:solidFill>
                <a:latin typeface="Liberation Sans" panose="020B0604020202020204" pitchFamily="34" charset="0"/>
                <a:ea typeface="Liberation Sans" panose="020B0604020202020204" pitchFamily="34" charset="0"/>
                <a:cs typeface="Liberation Sans" panose="020B0604020202020204" pitchFamily="34" charset="0"/>
              </a:rPr>
              <a:t>Technology and challenges for extreme ultraviolet </a:t>
            </a:r>
            <a:r>
              <a:rPr lang="en-GB" b="1" dirty="0" smtClean="0">
                <a:solidFill>
                  <a:schemeClr val="bg1"/>
                </a:solidFill>
                <a:latin typeface="Liberation Sans" panose="020B0604020202020204" pitchFamily="34" charset="0"/>
                <a:ea typeface="Liberation Sans" panose="020B0604020202020204" pitchFamily="34" charset="0"/>
                <a:cs typeface="Liberation Sans" panose="020B0604020202020204" pitchFamily="34" charset="0"/>
              </a:rPr>
              <a:t>lithography.  (1/3) </a:t>
            </a:r>
          </a:p>
          <a:p>
            <a:r>
              <a:rPr lang="en-GB" i="1" dirty="0" smtClean="0">
                <a:solidFill>
                  <a:schemeClr val="bg1"/>
                </a:solidFill>
              </a:rPr>
              <a:t>Van Der Zande </a:t>
            </a:r>
            <a:r>
              <a:rPr lang="en-GB" i="1" dirty="0" err="1" smtClean="0">
                <a:solidFill>
                  <a:schemeClr val="bg1"/>
                </a:solidFill>
              </a:rPr>
              <a:t>Wim</a:t>
            </a:r>
            <a:r>
              <a:rPr lang="en-GB" i="1" dirty="0" smtClean="0">
                <a:solidFill>
                  <a:schemeClr val="bg1"/>
                </a:solidFill>
              </a:rPr>
              <a:t> (ASML) – </a:t>
            </a:r>
            <a:r>
              <a:rPr lang="en-GB" i="1" dirty="0" smtClean="0">
                <a:solidFill>
                  <a:schemeClr val="bg1"/>
                </a:solidFill>
                <a:latin typeface="Liberation Sans" panose="020B0604020202020204" pitchFamily="34" charset="0"/>
              </a:rPr>
              <a:t> </a:t>
            </a:r>
            <a:r>
              <a:rPr lang="en-GB" i="1" dirty="0">
                <a:solidFill>
                  <a:schemeClr val="bg1"/>
                </a:solidFill>
                <a:latin typeface="Liberation Sans" panose="020B0604020202020204" pitchFamily="34" charset="0"/>
              </a:rPr>
              <a:t>no slides </a:t>
            </a:r>
            <a:r>
              <a:rPr lang="en-GB" i="1" dirty="0" smtClean="0">
                <a:solidFill>
                  <a:schemeClr val="bg1"/>
                </a:solidFill>
                <a:latin typeface="Liberation Sans" panose="020B0604020202020204" pitchFamily="34" charset="0"/>
              </a:rPr>
              <a:t>neither </a:t>
            </a:r>
            <a:r>
              <a:rPr lang="en-GB" i="1" dirty="0">
                <a:solidFill>
                  <a:schemeClr val="bg1"/>
                </a:solidFill>
                <a:latin typeface="Liberation Sans" panose="020B0604020202020204" pitchFamily="34" charset="0"/>
              </a:rPr>
              <a:t>paper will be available</a:t>
            </a:r>
          </a:p>
        </p:txBody>
      </p:sp>
      <p:pic>
        <p:nvPicPr>
          <p:cNvPr id="3" name="Picture 2"/>
          <p:cNvPicPr>
            <a:picLocks noChangeAspect="1"/>
          </p:cNvPicPr>
          <p:nvPr/>
        </p:nvPicPr>
        <p:blipFill>
          <a:blip r:embed="rId3"/>
          <a:stretch>
            <a:fillRect/>
          </a:stretch>
        </p:blipFill>
        <p:spPr>
          <a:xfrm>
            <a:off x="-3697669" y="2112361"/>
            <a:ext cx="3044526" cy="3819840"/>
          </a:xfrm>
          <a:prstGeom prst="rect">
            <a:avLst/>
          </a:prstGeom>
        </p:spPr>
      </p:pic>
      <p:sp>
        <p:nvSpPr>
          <p:cNvPr id="7" name="TextBox 6"/>
          <p:cNvSpPr txBox="1"/>
          <p:nvPr/>
        </p:nvSpPr>
        <p:spPr>
          <a:xfrm>
            <a:off x="299677" y="869293"/>
            <a:ext cx="11579839" cy="2723823"/>
          </a:xfrm>
          <a:prstGeom prst="rect">
            <a:avLst/>
          </a:prstGeom>
          <a:noFill/>
        </p:spPr>
        <p:txBody>
          <a:bodyPr wrap="square" rtlCol="0">
            <a:spAutoFit/>
          </a:bodyPr>
          <a:lstStyle/>
          <a:p>
            <a:r>
              <a:rPr lang="en-US" sz="1600" dirty="0" smtClean="0"/>
              <a:t>Presentation of main techniques used to solve the challenges to obtain EUV lithography at 7nm.</a:t>
            </a:r>
          </a:p>
          <a:p>
            <a:endParaRPr lang="en-US" sz="1100" dirty="0" smtClean="0"/>
          </a:p>
          <a:p>
            <a:pPr marL="285750" indent="-285750">
              <a:buFontTx/>
              <a:buChar char="-"/>
            </a:pPr>
            <a:r>
              <a:rPr lang="en-US" sz="1600" dirty="0" smtClean="0"/>
              <a:t>CO</a:t>
            </a:r>
            <a:r>
              <a:rPr lang="en-US" sz="1600" baseline="-25000" dirty="0" smtClean="0"/>
              <a:t>2</a:t>
            </a:r>
            <a:r>
              <a:rPr lang="en-US" sz="1600" dirty="0" smtClean="0"/>
              <a:t> laser hits small Sn droplets (~30um diameter) x2 at ~50kHz. This creates a ionized gas plasma and a</a:t>
            </a:r>
            <a:r>
              <a:rPr lang="en-GB" sz="1600" dirty="0" smtClean="0"/>
              <a:t> </a:t>
            </a:r>
            <a:r>
              <a:rPr lang="en-GB" sz="1600" dirty="0"/>
              <a:t>13.5 nm radiation is then </a:t>
            </a:r>
            <a:r>
              <a:rPr lang="en-GB" sz="1600" dirty="0" smtClean="0"/>
              <a:t>produced and collected by a </a:t>
            </a:r>
            <a:r>
              <a:rPr lang="en-GB" sz="1600" dirty="0"/>
              <a:t>special ~0.5 meter </a:t>
            </a:r>
            <a:r>
              <a:rPr lang="en-GB" sz="1600" dirty="0" smtClean="0"/>
              <a:t>mirror in </a:t>
            </a:r>
            <a:r>
              <a:rPr lang="en-GB" sz="1600" dirty="0"/>
              <a:t>order to </a:t>
            </a:r>
            <a:r>
              <a:rPr lang="en-GB" sz="1600" dirty="0" smtClean="0"/>
              <a:t>selectively </a:t>
            </a:r>
            <a:r>
              <a:rPr lang="en-GB" sz="1600" dirty="0"/>
              <a:t>reflect </a:t>
            </a:r>
            <a:r>
              <a:rPr lang="en-GB" sz="1600" dirty="0" smtClean="0"/>
              <a:t>and </a:t>
            </a:r>
            <a:r>
              <a:rPr lang="en-GB" sz="1600" dirty="0"/>
              <a:t>direct </a:t>
            </a:r>
            <a:r>
              <a:rPr lang="en-GB" sz="1600" dirty="0" smtClean="0"/>
              <a:t>the 13.5nm light to </a:t>
            </a:r>
            <a:r>
              <a:rPr lang="en-GB" sz="1600" dirty="0"/>
              <a:t>the Intermediate </a:t>
            </a:r>
            <a:r>
              <a:rPr lang="en-GB" sz="1600" dirty="0" smtClean="0"/>
              <a:t>Focus </a:t>
            </a:r>
            <a:r>
              <a:rPr lang="en-GB" sz="1600" dirty="0"/>
              <a:t>(IF) </a:t>
            </a:r>
            <a:r>
              <a:rPr lang="en-GB" sz="1600" dirty="0" smtClean="0"/>
              <a:t>position at </a:t>
            </a:r>
            <a:r>
              <a:rPr lang="en-GB" sz="1600" dirty="0"/>
              <a:t>the </a:t>
            </a:r>
            <a:r>
              <a:rPr lang="en-GB" sz="1600" dirty="0" smtClean="0"/>
              <a:t>entrance </a:t>
            </a:r>
            <a:r>
              <a:rPr lang="en-GB" sz="1600" dirty="0"/>
              <a:t>to the scanner system</a:t>
            </a:r>
            <a:r>
              <a:rPr lang="en-GB" sz="1600" dirty="0" smtClean="0"/>
              <a:t>.</a:t>
            </a:r>
            <a:endParaRPr lang="en-US" sz="1600" dirty="0" smtClean="0"/>
          </a:p>
          <a:p>
            <a:pPr marL="285750" indent="-285750">
              <a:buFontTx/>
              <a:buChar char="-"/>
            </a:pPr>
            <a:r>
              <a:rPr lang="en-GB" sz="1600" dirty="0" smtClean="0"/>
              <a:t>Since </a:t>
            </a:r>
            <a:r>
              <a:rPr lang="en-GB" sz="1600" dirty="0"/>
              <a:t>EUV light with 13.5 nm wavelength can be absorbed by almost any matter, EUV lithography has to be done in vacuum</a:t>
            </a:r>
            <a:r>
              <a:rPr lang="en-GB" sz="1600" dirty="0" smtClean="0"/>
              <a:t>.</a:t>
            </a:r>
          </a:p>
          <a:p>
            <a:pPr marL="285750" indent="-285750">
              <a:buFontTx/>
              <a:buChar char="-"/>
            </a:pPr>
            <a:r>
              <a:rPr lang="en-GB" sz="1600" dirty="0" smtClean="0"/>
              <a:t>Lenses </a:t>
            </a:r>
            <a:r>
              <a:rPr lang="en-GB" sz="1600" dirty="0"/>
              <a:t>cannot be used with </a:t>
            </a:r>
            <a:r>
              <a:rPr lang="en-GB" sz="1600" dirty="0" smtClean="0"/>
              <a:t>EUV, instead</a:t>
            </a:r>
            <a:r>
              <a:rPr lang="en-GB" sz="1600" dirty="0"/>
              <a:t>, specialized multilayer </a:t>
            </a:r>
            <a:r>
              <a:rPr lang="en-GB" sz="1600" dirty="0" smtClean="0"/>
              <a:t>mirrors are used. Even those, absorb ~30% of the light, so the laser</a:t>
            </a:r>
          </a:p>
          <a:p>
            <a:r>
              <a:rPr lang="en-GB" sz="1600" dirty="0" smtClean="0"/>
              <a:t>should be very powerful.</a:t>
            </a:r>
          </a:p>
          <a:p>
            <a:pPr marL="285750" indent="-285750">
              <a:buFontTx/>
              <a:buChar char="-"/>
            </a:pPr>
            <a:r>
              <a:rPr lang="en-US" sz="1600" dirty="0" smtClean="0"/>
              <a:t>Every chip in the wafer is scan individually and the system should produce 125 wafers/hours. </a:t>
            </a:r>
            <a:r>
              <a:rPr lang="en-GB" sz="1600" dirty="0" smtClean="0"/>
              <a:t>For a 7 nm node there is an on-product overlay requirement of 3.5 nm, so scanners have to support an overlay budget of 2.5 nm (&lt;10 silicon atoms!!) and this with acceleration ~100m/s</a:t>
            </a:r>
            <a:r>
              <a:rPr lang="en-GB" sz="1600" baseline="30000" dirty="0" smtClean="0"/>
              <a:t>2</a:t>
            </a:r>
            <a:r>
              <a:rPr lang="en-GB" sz="1600" dirty="0" smtClean="0"/>
              <a:t>.</a:t>
            </a:r>
            <a:endParaRPr lang="en-GB" sz="1600" dirty="0"/>
          </a:p>
        </p:txBody>
      </p:sp>
      <p:pic>
        <p:nvPicPr>
          <p:cNvPr id="8" name="Picture 7"/>
          <p:cNvPicPr>
            <a:picLocks noChangeAspect="1"/>
          </p:cNvPicPr>
          <p:nvPr/>
        </p:nvPicPr>
        <p:blipFill rotWithShape="1">
          <a:blip r:embed="rId4"/>
          <a:srcRect l="4409" t="2371" r="68" b="66175"/>
          <a:stretch/>
        </p:blipFill>
        <p:spPr>
          <a:xfrm>
            <a:off x="208111" y="3717441"/>
            <a:ext cx="5001666" cy="926413"/>
          </a:xfrm>
          <a:prstGeom prst="rect">
            <a:avLst/>
          </a:prstGeom>
        </p:spPr>
      </p:pic>
      <p:pic>
        <p:nvPicPr>
          <p:cNvPr id="10" name="Picture 9"/>
          <p:cNvPicPr>
            <a:picLocks noChangeAspect="1"/>
          </p:cNvPicPr>
          <p:nvPr/>
        </p:nvPicPr>
        <p:blipFill>
          <a:blip r:embed="rId5"/>
          <a:stretch>
            <a:fillRect/>
          </a:stretch>
        </p:blipFill>
        <p:spPr>
          <a:xfrm>
            <a:off x="-7647195" y="901832"/>
            <a:ext cx="3672534" cy="2815609"/>
          </a:xfrm>
          <a:prstGeom prst="rect">
            <a:avLst/>
          </a:prstGeom>
        </p:spPr>
      </p:pic>
      <p:pic>
        <p:nvPicPr>
          <p:cNvPr id="11" name="Picture 10"/>
          <p:cNvPicPr>
            <a:picLocks noChangeAspect="1"/>
          </p:cNvPicPr>
          <p:nvPr/>
        </p:nvPicPr>
        <p:blipFill>
          <a:blip r:embed="rId6"/>
          <a:stretch>
            <a:fillRect/>
          </a:stretch>
        </p:blipFill>
        <p:spPr>
          <a:xfrm>
            <a:off x="1578798" y="4768385"/>
            <a:ext cx="2442201" cy="1632656"/>
          </a:xfrm>
          <a:prstGeom prst="rect">
            <a:avLst/>
          </a:prstGeom>
        </p:spPr>
      </p:pic>
      <p:pic>
        <p:nvPicPr>
          <p:cNvPr id="12" name="Picture 11"/>
          <p:cNvPicPr>
            <a:picLocks noChangeAspect="1"/>
          </p:cNvPicPr>
          <p:nvPr/>
        </p:nvPicPr>
        <p:blipFill>
          <a:blip r:embed="rId7"/>
          <a:stretch>
            <a:fillRect/>
          </a:stretch>
        </p:blipFill>
        <p:spPr>
          <a:xfrm>
            <a:off x="-7811570" y="4005472"/>
            <a:ext cx="3763919" cy="2641016"/>
          </a:xfrm>
          <a:prstGeom prst="rect">
            <a:avLst/>
          </a:prstGeom>
        </p:spPr>
      </p:pic>
      <p:sp>
        <p:nvSpPr>
          <p:cNvPr id="4" name="Slide Number Placeholder 3"/>
          <p:cNvSpPr>
            <a:spLocks noGrp="1"/>
          </p:cNvSpPr>
          <p:nvPr>
            <p:ph type="sldNum" sz="quarter" idx="12"/>
          </p:nvPr>
        </p:nvSpPr>
        <p:spPr/>
        <p:txBody>
          <a:bodyPr/>
          <a:lstStyle/>
          <a:p>
            <a:r>
              <a:rPr lang="en-GB" smtClean="0"/>
              <a:t>11 of 34</a:t>
            </a:r>
            <a:endParaRPr lang="en-GB"/>
          </a:p>
        </p:txBody>
      </p:sp>
      <p:pic>
        <p:nvPicPr>
          <p:cNvPr id="5" name="Picture 4"/>
          <p:cNvPicPr>
            <a:picLocks noChangeAspect="1"/>
          </p:cNvPicPr>
          <p:nvPr/>
        </p:nvPicPr>
        <p:blipFill>
          <a:blip r:embed="rId8"/>
          <a:stretch>
            <a:fillRect/>
          </a:stretch>
        </p:blipFill>
        <p:spPr>
          <a:xfrm>
            <a:off x="9044995" y="3878414"/>
            <a:ext cx="2939747" cy="1878529"/>
          </a:xfrm>
          <a:prstGeom prst="rect">
            <a:avLst/>
          </a:prstGeom>
        </p:spPr>
      </p:pic>
      <p:pic>
        <p:nvPicPr>
          <p:cNvPr id="6" name="Picture 5"/>
          <p:cNvPicPr>
            <a:picLocks noChangeAspect="1"/>
          </p:cNvPicPr>
          <p:nvPr/>
        </p:nvPicPr>
        <p:blipFill>
          <a:blip r:embed="rId9"/>
          <a:stretch>
            <a:fillRect/>
          </a:stretch>
        </p:blipFill>
        <p:spPr>
          <a:xfrm>
            <a:off x="5335860" y="3667083"/>
            <a:ext cx="3446657" cy="2638531"/>
          </a:xfrm>
          <a:prstGeom prst="rect">
            <a:avLst/>
          </a:prstGeom>
          <a:ln w="12700">
            <a:solidFill>
              <a:schemeClr val="tx1"/>
            </a:solidFill>
          </a:ln>
        </p:spPr>
      </p:pic>
    </p:spTree>
    <p:extLst>
      <p:ext uri="{BB962C8B-B14F-4D97-AF65-F5344CB8AC3E}">
        <p14:creationId xmlns:p14="http://schemas.microsoft.com/office/powerpoint/2010/main" val="19822500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ASML  Chip making goes vacuum with EUV-2">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322729" y="181535"/>
            <a:ext cx="11272478" cy="6340769"/>
          </a:xfrm>
          <a:prstGeom prst="rect">
            <a:avLst/>
          </a:prstGeom>
        </p:spPr>
      </p:pic>
      <p:sp>
        <p:nvSpPr>
          <p:cNvPr id="2" name="Slide Number Placeholder 1"/>
          <p:cNvSpPr>
            <a:spLocks noGrp="1"/>
          </p:cNvSpPr>
          <p:nvPr>
            <p:ph type="sldNum" sz="quarter" idx="12"/>
          </p:nvPr>
        </p:nvSpPr>
        <p:spPr/>
        <p:txBody>
          <a:bodyPr/>
          <a:lstStyle/>
          <a:p>
            <a:r>
              <a:rPr lang="en-GB" smtClean="0"/>
              <a:t>12 of 34</a:t>
            </a:r>
            <a:endParaRPr lang="en-GB"/>
          </a:p>
        </p:txBody>
      </p:sp>
    </p:spTree>
    <p:extLst>
      <p:ext uri="{BB962C8B-B14F-4D97-AF65-F5344CB8AC3E}">
        <p14:creationId xmlns:p14="http://schemas.microsoft.com/office/powerpoint/2010/main" val="51460166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3"/>
                                        </p:tgtEl>
                                      </p:cBhvr>
                                    </p:cmd>
                                  </p:childTnLst>
                                </p:cTn>
                              </p:par>
                            </p:childTnLst>
                          </p:cTn>
                        </p:par>
                      </p:childTnLst>
                    </p:cTn>
                  </p:par>
                </p:childTnLst>
              </p:cTn>
              <p:nextCondLst>
                <p:cond evt="onClick" delay="0">
                  <p:tgtEl>
                    <p:spTgt spid="3"/>
                  </p:tgtEl>
                </p:cond>
              </p:nextCondLst>
            </p:seq>
            <p:video>
              <p:cMediaNode vol="80000">
                <p:cTn id="7" fill="hold" display="0">
                  <p:stCondLst>
                    <p:cond delay="indefinite"/>
                  </p:stCondLst>
                </p:cTn>
                <p:tgtEl>
                  <p:spTgt spid="3"/>
                </p:tgtEl>
              </p:cMediaNode>
            </p:video>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SML - Powering the Next Phase of Semiconductor Manufacturing-3">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276624" y="158157"/>
            <a:ext cx="11310899" cy="6357413"/>
          </a:xfrm>
          <a:prstGeom prst="rect">
            <a:avLst/>
          </a:prstGeom>
        </p:spPr>
      </p:pic>
      <p:sp>
        <p:nvSpPr>
          <p:cNvPr id="3" name="Slide Number Placeholder 2"/>
          <p:cNvSpPr>
            <a:spLocks noGrp="1"/>
          </p:cNvSpPr>
          <p:nvPr>
            <p:ph type="sldNum" sz="quarter" idx="12"/>
          </p:nvPr>
        </p:nvSpPr>
        <p:spPr/>
        <p:txBody>
          <a:bodyPr/>
          <a:lstStyle/>
          <a:p>
            <a:r>
              <a:rPr lang="en-GB" smtClean="0"/>
              <a:t>13 of 34</a:t>
            </a:r>
            <a:endParaRPr lang="en-GB"/>
          </a:p>
        </p:txBody>
      </p:sp>
    </p:spTree>
    <p:extLst>
      <p:ext uri="{BB962C8B-B14F-4D97-AF65-F5344CB8AC3E}">
        <p14:creationId xmlns:p14="http://schemas.microsoft.com/office/powerpoint/2010/main" val="1076581202"/>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2"/>
                                        </p:tgtEl>
                                      </p:cBhvr>
                                    </p:cmd>
                                  </p:childTnLst>
                                </p:cTn>
                              </p:par>
                            </p:childTnLst>
                          </p:cTn>
                        </p:par>
                      </p:childTnLst>
                    </p:cTn>
                  </p:par>
                </p:childTnLst>
              </p:cTn>
              <p:nextCondLst>
                <p:cond evt="onClick" delay="0">
                  <p:tgtEl>
                    <p:spTgt spid="2"/>
                  </p:tgtEl>
                </p:cond>
              </p:nextCondLst>
            </p:seq>
            <p:video>
              <p:cMediaNode vol="80000">
                <p:cTn id="7" fill="hold" display="0">
                  <p:stCondLst>
                    <p:cond delay="indefinite"/>
                  </p:stCondLst>
                </p:cTn>
                <p:tgtEl>
                  <p:spTgt spid="2"/>
                </p:tgtEl>
              </p:cMediaNode>
            </p:video>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46331"/>
          </a:xfrm>
          <a:prstGeom prst="rect">
            <a:avLst/>
          </a:prstGeom>
        </p:spPr>
        <p:txBody>
          <a:bodyPr wrap="square" lIns="288000">
            <a:spAutoFit/>
          </a:bodyPr>
          <a:lstStyle/>
          <a:p>
            <a:r>
              <a:rPr lang="en-GB" b="1" dirty="0">
                <a:solidFill>
                  <a:schemeClr val="bg1"/>
                </a:solidFill>
                <a:latin typeface="Liberation Sans" panose="020B0604020202020204" pitchFamily="34" charset="0"/>
              </a:rPr>
              <a:t>The CMS High Granularity Calorimeter for HL-LHC. (</a:t>
            </a:r>
            <a:r>
              <a:rPr lang="en-GB" b="1" dirty="0" smtClean="0">
                <a:solidFill>
                  <a:schemeClr val="bg1"/>
                </a:solidFill>
                <a:latin typeface="Liberation Sans" panose="020B0604020202020204" pitchFamily="34" charset="0"/>
              </a:rPr>
              <a:t>1/7) </a:t>
            </a:r>
            <a:endParaRPr lang="en-GB" b="1" dirty="0">
              <a:solidFill>
                <a:schemeClr val="bg1"/>
              </a:solidFill>
              <a:latin typeface="Liberation Sans" panose="020B0604020202020204" pitchFamily="34" charset="0"/>
            </a:endParaRPr>
          </a:p>
          <a:p>
            <a:r>
              <a:rPr lang="en-GB" i="1" dirty="0">
                <a:solidFill>
                  <a:schemeClr val="bg1"/>
                </a:solidFill>
                <a:latin typeface="Liberation Sans" panose="020B0604020202020204" pitchFamily="34" charset="0"/>
              </a:rPr>
              <a:t>David </a:t>
            </a:r>
            <a:r>
              <a:rPr lang="en-GB" i="1" dirty="0" smtClean="0">
                <a:solidFill>
                  <a:schemeClr val="bg1"/>
                </a:solidFill>
                <a:latin typeface="Liberation Sans" panose="020B0604020202020204" pitchFamily="34" charset="0"/>
              </a:rPr>
              <a:t>Barney (CERN, EP-CMX)</a:t>
            </a:r>
            <a:endParaRPr lang="en-GB" i="1" dirty="0">
              <a:solidFill>
                <a:schemeClr val="bg1"/>
              </a:solidFill>
              <a:latin typeface="Liberation Sans" panose="020B0604020202020204" pitchFamily="34" charset="0"/>
            </a:endParaRPr>
          </a:p>
        </p:txBody>
      </p:sp>
      <p:sp>
        <p:nvSpPr>
          <p:cNvPr id="4" name="TextBox 3"/>
          <p:cNvSpPr txBox="1"/>
          <p:nvPr/>
        </p:nvSpPr>
        <p:spPr>
          <a:xfrm>
            <a:off x="5413654" y="4781524"/>
            <a:ext cx="2897989" cy="1384995"/>
          </a:xfrm>
          <a:prstGeom prst="rect">
            <a:avLst/>
          </a:prstGeom>
        </p:spPr>
        <p:style>
          <a:lnRef idx="1">
            <a:schemeClr val="accent1"/>
          </a:lnRef>
          <a:fillRef idx="2">
            <a:schemeClr val="accent1"/>
          </a:fillRef>
          <a:effectRef idx="1">
            <a:schemeClr val="accent1"/>
          </a:effectRef>
          <a:fontRef idx="minor">
            <a:schemeClr val="dk1"/>
          </a:fontRef>
        </p:style>
        <p:txBody>
          <a:bodyPr wrap="square" rtlCol="0">
            <a:spAutoFit/>
          </a:bodyPr>
          <a:lstStyle/>
          <a:p>
            <a:r>
              <a:rPr lang="en-US" b="1" dirty="0" smtClean="0">
                <a:solidFill>
                  <a:srgbClr val="FF0000"/>
                </a:solidFill>
              </a:rPr>
              <a:t>CMS @ HL-LHC:</a:t>
            </a:r>
            <a:br>
              <a:rPr lang="en-US" b="1" dirty="0" smtClean="0">
                <a:solidFill>
                  <a:srgbClr val="FF0000"/>
                </a:solidFill>
              </a:rPr>
            </a:br>
            <a:r>
              <a:rPr lang="en-US" sz="1600" dirty="0" smtClean="0"/>
              <a:t>~</a:t>
            </a:r>
            <a:r>
              <a:rPr lang="en-US" sz="1600" b="1" dirty="0" smtClean="0"/>
              <a:t>10</a:t>
            </a:r>
            <a:r>
              <a:rPr lang="en-US" sz="1600" b="1" baseline="30000" dirty="0" smtClean="0"/>
              <a:t>16</a:t>
            </a:r>
            <a:r>
              <a:rPr lang="en-US" sz="1600" dirty="0" smtClean="0"/>
              <a:t> 1 MeV </a:t>
            </a:r>
            <a:r>
              <a:rPr lang="en-US" sz="1600" dirty="0" err="1" smtClean="0"/>
              <a:t>n</a:t>
            </a:r>
            <a:r>
              <a:rPr lang="en-US" sz="1600" baseline="-25000" dirty="0" err="1" smtClean="0"/>
              <a:t>eq</a:t>
            </a:r>
            <a:r>
              <a:rPr lang="en-US" sz="1600" dirty="0" smtClean="0"/>
              <a:t> cm</a:t>
            </a:r>
            <a:r>
              <a:rPr lang="en-US" sz="1600" baseline="30000" dirty="0" smtClean="0"/>
              <a:t>-2 </a:t>
            </a:r>
            <a:r>
              <a:rPr lang="en-US" sz="1600" dirty="0" smtClean="0"/>
              <a:t>@ 3ab</a:t>
            </a:r>
            <a:r>
              <a:rPr lang="en-US" sz="1600" baseline="30000" dirty="0" smtClean="0"/>
              <a:t>-1</a:t>
            </a:r>
          </a:p>
          <a:p>
            <a:r>
              <a:rPr lang="en-US" sz="1600" dirty="0"/>
              <a:t>i</a:t>
            </a:r>
            <a:r>
              <a:rPr lang="en-US" sz="1600" dirty="0" smtClean="0"/>
              <a:t>n forward calorimeters, </a:t>
            </a:r>
            <a:br>
              <a:rPr lang="en-US" sz="1600" dirty="0" smtClean="0"/>
            </a:br>
            <a:r>
              <a:rPr lang="en-US" sz="1600" dirty="0" smtClean="0"/>
              <a:t>with </a:t>
            </a:r>
            <a:r>
              <a:rPr lang="en-US" sz="1600" b="1" dirty="0" smtClean="0"/>
              <a:t>pileup ~200</a:t>
            </a:r>
            <a:br>
              <a:rPr lang="en-US" sz="1600" b="1" dirty="0" smtClean="0"/>
            </a:br>
            <a:r>
              <a:rPr lang="en-US" sz="1600" dirty="0" smtClean="0"/>
              <a:t>And up to </a:t>
            </a:r>
            <a:r>
              <a:rPr lang="en-US" sz="1600" b="1" dirty="0" smtClean="0"/>
              <a:t>2 </a:t>
            </a:r>
            <a:r>
              <a:rPr lang="en-US" sz="1600" b="1" dirty="0" err="1" smtClean="0"/>
              <a:t>MGy</a:t>
            </a:r>
            <a:r>
              <a:rPr lang="en-US" sz="1600" dirty="0" smtClean="0"/>
              <a:t> absorbed dose</a:t>
            </a:r>
          </a:p>
        </p:txBody>
      </p:sp>
      <p:sp>
        <p:nvSpPr>
          <p:cNvPr id="10" name="Rectangle 9"/>
          <p:cNvSpPr/>
          <p:nvPr/>
        </p:nvSpPr>
        <p:spPr>
          <a:xfrm>
            <a:off x="5320314" y="3742778"/>
            <a:ext cx="3344794" cy="923330"/>
          </a:xfrm>
          <a:prstGeom prst="rect">
            <a:avLst/>
          </a:prstGeom>
        </p:spPr>
        <p:txBody>
          <a:bodyPr wrap="square">
            <a:spAutoFit/>
          </a:bodyPr>
          <a:lstStyle/>
          <a:p>
            <a:r>
              <a:rPr lang="en-GB" dirty="0"/>
              <a:t>Existing CMS endcap calorimeters cannot cope with the expected radiation or pileup @ HL-LHC</a:t>
            </a:r>
          </a:p>
        </p:txBody>
      </p:sp>
      <p:grpSp>
        <p:nvGrpSpPr>
          <p:cNvPr id="16" name="Group 15"/>
          <p:cNvGrpSpPr/>
          <p:nvPr/>
        </p:nvGrpSpPr>
        <p:grpSpPr>
          <a:xfrm>
            <a:off x="297458" y="3482338"/>
            <a:ext cx="5116196" cy="3051285"/>
            <a:chOff x="297458" y="843032"/>
            <a:chExt cx="5116196" cy="3051285"/>
          </a:xfrm>
        </p:grpSpPr>
        <p:pic>
          <p:nvPicPr>
            <p:cNvPr id="17" name="Picture 16"/>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97458" y="843032"/>
              <a:ext cx="4979576" cy="3043769"/>
            </a:xfrm>
            <a:prstGeom prst="rect">
              <a:avLst/>
            </a:prstGeom>
          </p:spPr>
        </p:pic>
        <p:sp>
          <p:nvSpPr>
            <p:cNvPr id="18" name="Rectangle 17"/>
            <p:cNvSpPr/>
            <p:nvPr/>
          </p:nvSpPr>
          <p:spPr>
            <a:xfrm>
              <a:off x="297458" y="3806707"/>
              <a:ext cx="1498736" cy="8009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Rectangle 18"/>
            <p:cNvSpPr/>
            <p:nvPr/>
          </p:nvSpPr>
          <p:spPr>
            <a:xfrm>
              <a:off x="3295183" y="3814223"/>
              <a:ext cx="1498736" cy="8009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Oval 20"/>
            <p:cNvSpPr/>
            <p:nvPr/>
          </p:nvSpPr>
          <p:spPr>
            <a:xfrm>
              <a:off x="1647464" y="2960005"/>
              <a:ext cx="675003" cy="451868"/>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ndParaRPr>
            </a:p>
          </p:txBody>
        </p:sp>
        <p:cxnSp>
          <p:nvCxnSpPr>
            <p:cNvPr id="22" name="Straight Connector 21"/>
            <p:cNvCxnSpPr>
              <a:stCxn id="4" idx="1"/>
              <a:endCxn id="21" idx="6"/>
            </p:cNvCxnSpPr>
            <p:nvPr/>
          </p:nvCxnSpPr>
          <p:spPr>
            <a:xfrm flipH="1">
              <a:off x="2322467" y="2834716"/>
              <a:ext cx="3091187" cy="351223"/>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365768" y="3814223"/>
              <a:ext cx="1498736" cy="8009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pic>
        <p:nvPicPr>
          <p:cNvPr id="23" name="Picture 22"/>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714615" y="754818"/>
            <a:ext cx="8922412" cy="2757009"/>
          </a:xfrm>
          <a:prstGeom prst="rect">
            <a:avLst/>
          </a:prstGeom>
        </p:spPr>
      </p:pic>
      <p:sp>
        <p:nvSpPr>
          <p:cNvPr id="24" name="TextBox 23"/>
          <p:cNvSpPr txBox="1"/>
          <p:nvPr/>
        </p:nvSpPr>
        <p:spPr>
          <a:xfrm>
            <a:off x="9963567" y="1971675"/>
            <a:ext cx="2140403" cy="1472882"/>
          </a:xfrm>
          <a:prstGeom prst="rect">
            <a:avLst/>
          </a:prstGeom>
          <a:noFill/>
        </p:spPr>
        <p:txBody>
          <a:bodyPr wrap="square" rtlCol="0">
            <a:spAutoFit/>
          </a:bodyPr>
          <a:lstStyle/>
          <a:p>
            <a:r>
              <a:rPr lang="en-US" b="1" dirty="0" smtClean="0"/>
              <a:t>HL-LHC</a:t>
            </a:r>
            <a:r>
              <a:rPr lang="en-US" dirty="0" smtClean="0"/>
              <a:t>:</a:t>
            </a:r>
          </a:p>
          <a:p>
            <a:r>
              <a:rPr lang="en-US" b="1" dirty="0" smtClean="0">
                <a:latin typeface="Apple Chancery"/>
                <a:cs typeface="Apple Chancery"/>
              </a:rPr>
              <a:t>L</a:t>
            </a:r>
            <a:r>
              <a:rPr lang="en-US" b="1" dirty="0" smtClean="0"/>
              <a:t> = 5x10</a:t>
            </a:r>
            <a:r>
              <a:rPr lang="en-US" b="1" baseline="30000" dirty="0" smtClean="0"/>
              <a:t>34</a:t>
            </a:r>
            <a:r>
              <a:rPr lang="en-US" b="1" dirty="0" smtClean="0"/>
              <a:t>cm</a:t>
            </a:r>
            <a:r>
              <a:rPr lang="en-US" b="1" baseline="30000" dirty="0" smtClean="0"/>
              <a:t>-2</a:t>
            </a:r>
            <a:r>
              <a:rPr lang="en-US" b="1" dirty="0" smtClean="0"/>
              <a:t>s</a:t>
            </a:r>
            <a:r>
              <a:rPr lang="en-US" b="1" baseline="30000" dirty="0" smtClean="0"/>
              <a:t>-1</a:t>
            </a:r>
            <a:r>
              <a:rPr lang="en-US" b="1" dirty="0" smtClean="0"/>
              <a:t> and pileup 140</a:t>
            </a:r>
            <a:r>
              <a:rPr lang="en-US" dirty="0" smtClean="0"/>
              <a:t>, with potential for 50% higher </a:t>
            </a:r>
            <a:r>
              <a:rPr lang="en-US" dirty="0" smtClean="0">
                <a:latin typeface="Apple Chancery"/>
                <a:cs typeface="Apple Chancery"/>
              </a:rPr>
              <a:t>L </a:t>
            </a:r>
            <a:r>
              <a:rPr lang="en-US" dirty="0" smtClean="0"/>
              <a:t>&amp; pileup</a:t>
            </a:r>
          </a:p>
        </p:txBody>
      </p:sp>
      <p:sp>
        <p:nvSpPr>
          <p:cNvPr id="26" name="TextBox 25"/>
          <p:cNvSpPr txBox="1"/>
          <p:nvPr/>
        </p:nvSpPr>
        <p:spPr>
          <a:xfrm>
            <a:off x="9963567" y="3605282"/>
            <a:ext cx="1944920" cy="1477328"/>
          </a:xfrm>
          <a:prstGeom prst="rect">
            <a:avLst/>
          </a:prstGeom>
          <a:gradFill rotWithShape="1">
            <a:gsLst>
              <a:gs pos="0">
                <a:srgbClr val="00CC99">
                  <a:tint val="50000"/>
                  <a:satMod val="300000"/>
                </a:srgbClr>
              </a:gs>
              <a:gs pos="35000">
                <a:srgbClr val="00CC99">
                  <a:tint val="37000"/>
                  <a:satMod val="300000"/>
                </a:srgbClr>
              </a:gs>
              <a:gs pos="100000">
                <a:srgbClr val="00CC99">
                  <a:tint val="15000"/>
                  <a:satMod val="350000"/>
                </a:srgbClr>
              </a:gs>
            </a:gsLst>
            <a:lin ang="16200000" scaled="1"/>
          </a:gradFill>
          <a:ln w="9525" cap="flat" cmpd="sng" algn="ctr">
            <a:solidFill>
              <a:srgbClr val="00CC99">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b="0" i="0" u="none" strike="noStrike" kern="0" cap="none" spc="0" normalizeH="0" baseline="0" noProof="0" dirty="0" smtClean="0">
                <a:ln>
                  <a:noFill/>
                </a:ln>
                <a:solidFill>
                  <a:srgbClr val="000000"/>
                </a:solidFill>
                <a:effectLst/>
                <a:uLnTx/>
                <a:uFillTx/>
                <a:latin typeface="Times New Roman"/>
                <a:ea typeface="ＭＳ Ｐゴシック"/>
                <a:cs typeface="+mn-cs"/>
              </a:rPr>
              <a:t>Good </a:t>
            </a:r>
            <a:r>
              <a:rPr kumimoji="0" lang="en-US" b="1" i="0" u="none" strike="noStrike" kern="0" cap="none" spc="0" normalizeH="0" baseline="0" noProof="0" dirty="0" smtClean="0">
                <a:ln>
                  <a:noFill/>
                </a:ln>
                <a:solidFill>
                  <a:srgbClr val="000000"/>
                </a:solidFill>
                <a:effectLst/>
                <a:uLnTx/>
                <a:uFillTx/>
                <a:latin typeface="Times New Roman"/>
                <a:ea typeface="ＭＳ Ｐゴシック"/>
                <a:cs typeface="+mn-cs"/>
              </a:rPr>
              <a:t>jet identification and measurement</a:t>
            </a:r>
            <a:r>
              <a:rPr kumimoji="0" lang="en-US" b="0" i="0" u="none" strike="noStrike" kern="0" cap="none" spc="0" normalizeH="0" baseline="0" noProof="0" dirty="0" smtClean="0">
                <a:ln>
                  <a:noFill/>
                </a:ln>
                <a:solidFill>
                  <a:srgbClr val="000000"/>
                </a:solidFill>
                <a:effectLst/>
                <a:uLnTx/>
                <a:uFillTx/>
                <a:latin typeface="Times New Roman"/>
                <a:ea typeface="ＭＳ Ｐゴシック"/>
                <a:cs typeface="+mn-cs"/>
              </a:rPr>
              <a:t>: crucial for HL-LHC</a:t>
            </a:r>
          </a:p>
        </p:txBody>
      </p:sp>
      <p:sp>
        <p:nvSpPr>
          <p:cNvPr id="3" name="Slide Number Placeholder 2"/>
          <p:cNvSpPr>
            <a:spLocks noGrp="1"/>
          </p:cNvSpPr>
          <p:nvPr>
            <p:ph type="sldNum" sz="quarter" idx="12"/>
          </p:nvPr>
        </p:nvSpPr>
        <p:spPr/>
        <p:txBody>
          <a:bodyPr/>
          <a:lstStyle/>
          <a:p>
            <a:r>
              <a:rPr lang="en-GB" smtClean="0"/>
              <a:t>14 of 34</a:t>
            </a:r>
            <a:endParaRPr lang="en-GB"/>
          </a:p>
        </p:txBody>
      </p:sp>
    </p:spTree>
    <p:extLst>
      <p:ext uri="{BB962C8B-B14F-4D97-AF65-F5344CB8AC3E}">
        <p14:creationId xmlns:p14="http://schemas.microsoft.com/office/powerpoint/2010/main" val="25438201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a:grpSpLocks noChangeAspect="1"/>
          </p:cNvGrpSpPr>
          <p:nvPr/>
        </p:nvGrpSpPr>
        <p:grpSpPr>
          <a:xfrm>
            <a:off x="5770405" y="834276"/>
            <a:ext cx="6007600" cy="3403537"/>
            <a:chOff x="-144899" y="915274"/>
            <a:chExt cx="9527118" cy="5397482"/>
          </a:xfrm>
        </p:grpSpPr>
        <p:pic>
          <p:nvPicPr>
            <p:cNvPr id="3" name="Content Placeholder 8" descr="CMSinCavernHighlightingEndcap.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bwMode="auto">
            <a:xfrm flipH="1">
              <a:off x="172306" y="1346400"/>
              <a:ext cx="4004006" cy="4533185"/>
            </a:xfrm>
            <a:prstGeom prst="rect">
              <a:avLst/>
            </a:prstGeom>
            <a:noFill/>
            <a:ln w="6350">
              <a:solidFill>
                <a:srgbClr val="000080"/>
              </a:solidFill>
              <a:miter lim="800000"/>
              <a:headEnd/>
              <a:tailEnd/>
            </a:ln>
            <a:effectLst/>
            <a:extLst>
              <a:ext uri="{909E8E84-426E-40dd-AFC4-6F175D3DCCD1}">
                <a14:hiddenFill xmlns="" xmlns:a14="http://schemas.microsoft.com/office/drawing/2010/main">
                  <a:solidFill>
                    <a:schemeClr val="accent1"/>
                  </a:solidFill>
                </a14:hiddenFill>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pic>
        <p:grpSp>
          <p:nvGrpSpPr>
            <p:cNvPr id="4" name="Group 3"/>
            <p:cNvGrpSpPr/>
            <p:nvPr/>
          </p:nvGrpSpPr>
          <p:grpSpPr>
            <a:xfrm>
              <a:off x="4932096" y="1231120"/>
              <a:ext cx="4211904" cy="4648467"/>
              <a:chOff x="4143826" y="1175305"/>
              <a:chExt cx="4811883" cy="5310634"/>
            </a:xfrm>
          </p:grpSpPr>
          <p:pic>
            <p:nvPicPr>
              <p:cNvPr id="9" name="Picture 8"/>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4143826" y="1175305"/>
                <a:ext cx="4811883" cy="5310634"/>
              </a:xfrm>
              <a:prstGeom prst="rect">
                <a:avLst/>
              </a:prstGeom>
            </p:spPr>
          </p:pic>
          <p:sp>
            <p:nvSpPr>
              <p:cNvPr id="10" name="Rectangle 9"/>
              <p:cNvSpPr/>
              <p:nvPr/>
            </p:nvSpPr>
            <p:spPr bwMode="auto">
              <a:xfrm>
                <a:off x="4143826" y="1834359"/>
                <a:ext cx="583245" cy="1449528"/>
              </a:xfrm>
              <a:prstGeom prst="rect">
                <a:avLst/>
              </a:prstGeom>
              <a:solidFill>
                <a:schemeClr val="bg1"/>
              </a:solidFill>
              <a:ln w="12700" cap="flat" cmpd="sng" algn="ctr">
                <a:noFill/>
                <a:prstDash val="solid"/>
                <a:round/>
                <a:headEnd type="none" w="sm" len="sm"/>
                <a:tailEnd type="none" w="sm" len="sm"/>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charset="0"/>
                  <a:ea typeface="ＭＳ Ｐゴシック" charset="0"/>
                </a:endParaRPr>
              </a:p>
            </p:txBody>
          </p:sp>
        </p:grpSp>
        <p:sp>
          <p:nvSpPr>
            <p:cNvPr id="5" name="TextBox 4"/>
            <p:cNvSpPr txBox="1"/>
            <p:nvPr/>
          </p:nvSpPr>
          <p:spPr>
            <a:xfrm>
              <a:off x="-144899" y="915274"/>
              <a:ext cx="4805103" cy="390468"/>
            </a:xfrm>
            <a:prstGeom prst="rect">
              <a:avLst/>
            </a:prstGeom>
          </p:spPr>
          <p:style>
            <a:lnRef idx="1">
              <a:schemeClr val="accent1"/>
            </a:lnRef>
            <a:fillRef idx="2">
              <a:schemeClr val="accent1"/>
            </a:fillRef>
            <a:effectRef idx="1">
              <a:schemeClr val="accent1"/>
            </a:effectRef>
            <a:fontRef idx="minor">
              <a:schemeClr val="dk1"/>
            </a:fontRef>
          </p:style>
          <p:txBody>
            <a:bodyPr wrap="square" lIns="0" tIns="0" rIns="0" bIns="0" rtlCol="0">
              <a:spAutoFit/>
            </a:bodyPr>
            <a:lstStyle/>
            <a:p>
              <a:pPr algn="ctr"/>
              <a:r>
                <a:rPr lang="en-US" sz="1600" dirty="0" smtClean="0"/>
                <a:t>Present CMS </a:t>
              </a:r>
              <a:r>
                <a:rPr lang="en-US" sz="1600" dirty="0" err="1" smtClean="0"/>
                <a:t>endcap</a:t>
              </a:r>
              <a:r>
                <a:rPr lang="en-US" sz="1600" dirty="0" smtClean="0"/>
                <a:t> calorimeters</a:t>
              </a:r>
              <a:endParaRPr lang="en-US" sz="1600" dirty="0"/>
            </a:p>
          </p:txBody>
        </p:sp>
        <p:sp>
          <p:nvSpPr>
            <p:cNvPr id="6" name="TextBox 5"/>
            <p:cNvSpPr txBox="1"/>
            <p:nvPr/>
          </p:nvSpPr>
          <p:spPr>
            <a:xfrm>
              <a:off x="5899934" y="915274"/>
              <a:ext cx="2117468" cy="390468"/>
            </a:xfrm>
            <a:prstGeom prst="rect">
              <a:avLst/>
            </a:prstGeom>
          </p:spPr>
          <p:style>
            <a:lnRef idx="1">
              <a:schemeClr val="accent1"/>
            </a:lnRef>
            <a:fillRef idx="2">
              <a:schemeClr val="accent1"/>
            </a:fillRef>
            <a:effectRef idx="1">
              <a:schemeClr val="accent1"/>
            </a:effectRef>
            <a:fontRef idx="minor">
              <a:schemeClr val="dk1"/>
            </a:fontRef>
          </p:style>
          <p:txBody>
            <a:bodyPr wrap="square" lIns="0" tIns="0" rIns="0" bIns="0" rtlCol="0">
              <a:spAutoFit/>
            </a:bodyPr>
            <a:lstStyle/>
            <a:p>
              <a:pPr algn="ctr"/>
              <a:r>
                <a:rPr lang="en-US" sz="1600" dirty="0" smtClean="0"/>
                <a:t>HGCAL design</a:t>
              </a:r>
              <a:endParaRPr lang="en-US" sz="1600" dirty="0"/>
            </a:p>
          </p:txBody>
        </p:sp>
        <p:cxnSp>
          <p:nvCxnSpPr>
            <p:cNvPr id="7" name="Straight Arrow Connector 6"/>
            <p:cNvCxnSpPr/>
            <p:nvPr/>
          </p:nvCxnSpPr>
          <p:spPr bwMode="auto">
            <a:xfrm>
              <a:off x="4479038" y="3506465"/>
              <a:ext cx="742175" cy="0"/>
            </a:xfrm>
            <a:prstGeom prst="straightConnector1">
              <a:avLst/>
            </a:prstGeom>
            <a:solidFill>
              <a:schemeClr val="accent1"/>
            </a:solidFill>
            <a:ln w="38100" cap="flat" cmpd="sng" algn="ctr">
              <a:solidFill>
                <a:schemeClr val="tx1"/>
              </a:solidFill>
              <a:prstDash val="solid"/>
              <a:round/>
              <a:headEnd type="none" w="sm" len="sm"/>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8" name="TextBox 7"/>
            <p:cNvSpPr txBox="1"/>
            <p:nvPr/>
          </p:nvSpPr>
          <p:spPr>
            <a:xfrm>
              <a:off x="126991" y="5971095"/>
              <a:ext cx="9255228" cy="341661"/>
            </a:xfrm>
            <a:prstGeom prst="rect">
              <a:avLst/>
            </a:prstGeom>
          </p:spPr>
          <p:style>
            <a:lnRef idx="1">
              <a:schemeClr val="accent2"/>
            </a:lnRef>
            <a:fillRef idx="2">
              <a:schemeClr val="accent2"/>
            </a:fillRef>
            <a:effectRef idx="1">
              <a:schemeClr val="accent2"/>
            </a:effectRef>
            <a:fontRef idx="minor">
              <a:schemeClr val="dk1"/>
            </a:fontRef>
          </p:style>
          <p:txBody>
            <a:bodyPr wrap="square" lIns="0" tIns="0" rIns="0" bIns="0" rtlCol="0">
              <a:spAutoFit/>
            </a:bodyPr>
            <a:lstStyle/>
            <a:p>
              <a:pPr algn="ctr"/>
              <a:r>
                <a:rPr lang="en-US" sz="1400" dirty="0" smtClean="0"/>
                <a:t>Concept: </a:t>
              </a:r>
              <a:r>
                <a:rPr lang="en-US" sz="1400" b="1" dirty="0" smtClean="0"/>
                <a:t>remove</a:t>
              </a:r>
              <a:r>
                <a:rPr lang="en-US" sz="1400" dirty="0" smtClean="0"/>
                <a:t> complete </a:t>
              </a:r>
              <a:r>
                <a:rPr lang="en-US" sz="1400" dirty="0" err="1" smtClean="0"/>
                <a:t>endcap</a:t>
              </a:r>
              <a:r>
                <a:rPr lang="en-US" sz="1400" dirty="0" smtClean="0"/>
                <a:t> </a:t>
              </a:r>
              <a:r>
                <a:rPr lang="en-US" sz="1400" dirty="0" err="1" smtClean="0"/>
                <a:t>calo</a:t>
              </a:r>
              <a:r>
                <a:rPr lang="en-US" sz="1400" dirty="0" smtClean="0"/>
                <a:t>. system and </a:t>
              </a:r>
              <a:r>
                <a:rPr lang="en-US" sz="1400" b="1" dirty="0" smtClean="0"/>
                <a:t>replace</a:t>
              </a:r>
              <a:r>
                <a:rPr lang="en-US" sz="1400" dirty="0" smtClean="0"/>
                <a:t> with HGCAL</a:t>
              </a:r>
              <a:endParaRPr lang="en-US" sz="1400" dirty="0"/>
            </a:p>
          </p:txBody>
        </p:sp>
      </p:grpSp>
      <p:sp>
        <p:nvSpPr>
          <p:cNvPr id="11" name="Rectangle 10"/>
          <p:cNvSpPr/>
          <p:nvPr/>
        </p:nvSpPr>
        <p:spPr>
          <a:xfrm>
            <a:off x="0" y="128474"/>
            <a:ext cx="12191999"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The CMS High Granularity Calorimeter for HL-LHC. </a:t>
            </a:r>
            <a:r>
              <a:rPr lang="en-GB" b="1" dirty="0" smtClean="0">
                <a:solidFill>
                  <a:schemeClr val="bg1"/>
                </a:solidFill>
                <a:latin typeface="Liberation Sans" panose="020B0604020202020204" pitchFamily="34" charset="0"/>
              </a:rPr>
              <a:t>(2/7) </a:t>
            </a:r>
            <a:endParaRPr lang="en-GB" b="1" dirty="0">
              <a:solidFill>
                <a:schemeClr val="bg1"/>
              </a:solidFill>
              <a:latin typeface="Liberation Sans" panose="020B0604020202020204" pitchFamily="34" charset="0"/>
            </a:endParaRPr>
          </a:p>
        </p:txBody>
      </p:sp>
      <p:pic>
        <p:nvPicPr>
          <p:cNvPr id="12" name="Picture 11"/>
          <p:cNvPicPr>
            <a:picLocks noChangeAspect="1"/>
          </p:cNvPicPr>
          <p:nvPr/>
        </p:nvPicPr>
        <p:blipFill>
          <a:blip r:embed="rId5"/>
          <a:stretch>
            <a:fillRect/>
          </a:stretch>
        </p:blipFill>
        <p:spPr>
          <a:xfrm>
            <a:off x="676276" y="916360"/>
            <a:ext cx="4162424" cy="3121818"/>
          </a:xfrm>
          <a:prstGeom prst="rect">
            <a:avLst/>
          </a:prstGeom>
        </p:spPr>
      </p:pic>
      <p:sp>
        <p:nvSpPr>
          <p:cNvPr id="13" name="Rectangle 12"/>
          <p:cNvSpPr/>
          <p:nvPr/>
        </p:nvSpPr>
        <p:spPr>
          <a:xfrm>
            <a:off x="313111" y="4038178"/>
            <a:ext cx="5220021" cy="1754326"/>
          </a:xfrm>
          <a:prstGeom prst="rect">
            <a:avLst/>
          </a:prstGeom>
        </p:spPr>
        <p:txBody>
          <a:bodyPr wrap="square">
            <a:spAutoFit/>
          </a:bodyPr>
          <a:lstStyle/>
          <a:p>
            <a:r>
              <a:rPr lang="en-GB" dirty="0"/>
              <a:t>Precise reconstruction of each particle within the </a:t>
            </a:r>
            <a:r>
              <a:rPr lang="en-GB" dirty="0" smtClean="0"/>
              <a:t>jet: </a:t>
            </a:r>
            <a:r>
              <a:rPr lang="en-GB" dirty="0"/>
              <a:t/>
            </a:r>
            <a:br>
              <a:rPr lang="en-GB" dirty="0"/>
            </a:br>
            <a:r>
              <a:rPr lang="en-GB" dirty="0" smtClean="0"/>
              <a:t>Particle Flow Algorithms </a:t>
            </a:r>
            <a:r>
              <a:rPr lang="en-GB" dirty="0"/>
              <a:t>and imaging calorimeters </a:t>
            </a:r>
            <a:br>
              <a:rPr lang="en-GB" dirty="0"/>
            </a:br>
            <a:r>
              <a:rPr lang="en-GB" dirty="0"/>
              <a:t> e.g. CALICE detectors for linear colliders (CLIC, ILC), </a:t>
            </a:r>
            <a:br>
              <a:rPr lang="en-GB" dirty="0"/>
            </a:br>
            <a:r>
              <a:rPr lang="en-GB" dirty="0"/>
              <a:t>        CMS </a:t>
            </a:r>
            <a:r>
              <a:rPr lang="en-GB" dirty="0" smtClean="0"/>
              <a:t>HGCAL</a:t>
            </a:r>
          </a:p>
          <a:p>
            <a:endParaRPr lang="en-US" dirty="0"/>
          </a:p>
          <a:p>
            <a:r>
              <a:rPr lang="en-US" u="sng" dirty="0" smtClean="0"/>
              <a:t>Granularity is more important than energy resolution</a:t>
            </a:r>
            <a:endParaRPr lang="en-GB" u="sng" dirty="0"/>
          </a:p>
        </p:txBody>
      </p:sp>
      <p:pic>
        <p:nvPicPr>
          <p:cNvPr id="14" name="Picture 13"/>
          <p:cNvPicPr>
            <a:picLocks noChangeAspect="1"/>
          </p:cNvPicPr>
          <p:nvPr/>
        </p:nvPicPr>
        <p:blipFill>
          <a:blip r:embed="rId6"/>
          <a:stretch>
            <a:fillRect/>
          </a:stretch>
        </p:blipFill>
        <p:spPr>
          <a:xfrm>
            <a:off x="5857327" y="4652835"/>
            <a:ext cx="6075975" cy="1801532"/>
          </a:xfrm>
          <a:prstGeom prst="rect">
            <a:avLst/>
          </a:prstGeom>
        </p:spPr>
      </p:pic>
      <p:sp>
        <p:nvSpPr>
          <p:cNvPr id="15" name="Slide Number Placeholder 14"/>
          <p:cNvSpPr>
            <a:spLocks noGrp="1"/>
          </p:cNvSpPr>
          <p:nvPr>
            <p:ph type="sldNum" sz="quarter" idx="12"/>
          </p:nvPr>
        </p:nvSpPr>
        <p:spPr/>
        <p:txBody>
          <a:bodyPr/>
          <a:lstStyle/>
          <a:p>
            <a:r>
              <a:rPr lang="en-GB" smtClean="0"/>
              <a:t>15 of 34</a:t>
            </a:r>
            <a:endParaRPr lang="en-GB"/>
          </a:p>
        </p:txBody>
      </p:sp>
    </p:spTree>
    <p:extLst>
      <p:ext uri="{BB962C8B-B14F-4D97-AF65-F5344CB8AC3E}">
        <p14:creationId xmlns:p14="http://schemas.microsoft.com/office/powerpoint/2010/main" val="159829113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72023" y="1049126"/>
            <a:ext cx="4350565" cy="1323439"/>
          </a:xfrm>
          <a:prstGeom prst="rect">
            <a:avLst/>
          </a:prstGeom>
          <a:noFill/>
          <a:ln>
            <a:solidFill>
              <a:srgbClr val="000000"/>
            </a:solidFill>
          </a:ln>
        </p:spPr>
        <p:txBody>
          <a:bodyPr wrap="square" rtlCol="0">
            <a:spAutoFit/>
          </a:bodyPr>
          <a:lstStyle/>
          <a:p>
            <a:r>
              <a:rPr lang="en-US" sz="1600" b="1" u="sng" dirty="0" smtClean="0"/>
              <a:t>Active Elements:</a:t>
            </a:r>
          </a:p>
          <a:p>
            <a:pPr marL="177800" indent="-177800">
              <a:buFont typeface="Arial"/>
              <a:buChar char="•"/>
            </a:pPr>
            <a:r>
              <a:rPr lang="en-US" sz="1600" dirty="0" smtClean="0"/>
              <a:t>Hexagonal modules based on Si sensors</a:t>
            </a:r>
            <a:br>
              <a:rPr lang="en-US" sz="1600" dirty="0" smtClean="0"/>
            </a:br>
            <a:r>
              <a:rPr lang="en-US" sz="1600" dirty="0" smtClean="0"/>
              <a:t>in CE-E and high-radiation regions of CE-H</a:t>
            </a:r>
          </a:p>
          <a:p>
            <a:pPr marL="177800" indent="-177800">
              <a:buFont typeface="Arial"/>
              <a:buChar char="•"/>
            </a:pPr>
            <a:r>
              <a:rPr lang="en-US" sz="1600" dirty="0" smtClean="0"/>
              <a:t>Scintillating tiles with </a:t>
            </a:r>
            <a:r>
              <a:rPr lang="en-US" sz="1600" dirty="0" err="1" smtClean="0"/>
              <a:t>SiPM</a:t>
            </a:r>
            <a:r>
              <a:rPr lang="en-US" sz="1600" dirty="0" smtClean="0"/>
              <a:t> readout in</a:t>
            </a:r>
            <a:br>
              <a:rPr lang="en-US" sz="1600" dirty="0" smtClean="0"/>
            </a:br>
            <a:r>
              <a:rPr lang="en-US" sz="1600" dirty="0" smtClean="0"/>
              <a:t>low-radiation regions of CE-H</a:t>
            </a:r>
            <a:endParaRPr lang="en-US" sz="1600" dirty="0"/>
          </a:p>
        </p:txBody>
      </p:sp>
      <p:sp>
        <p:nvSpPr>
          <p:cNvPr id="4" name="TextBox 3"/>
          <p:cNvSpPr txBox="1"/>
          <p:nvPr/>
        </p:nvSpPr>
        <p:spPr>
          <a:xfrm>
            <a:off x="7072023" y="2455603"/>
            <a:ext cx="4584053" cy="2308324"/>
          </a:xfrm>
          <a:prstGeom prst="rect">
            <a:avLst/>
          </a:prstGeom>
          <a:noFill/>
          <a:ln>
            <a:solidFill>
              <a:srgbClr val="000000"/>
            </a:solidFill>
          </a:ln>
        </p:spPr>
        <p:txBody>
          <a:bodyPr wrap="square" rtlCol="0">
            <a:spAutoFit/>
          </a:bodyPr>
          <a:lstStyle/>
          <a:p>
            <a:pPr marL="177800" indent="-177800">
              <a:buFont typeface="Arial"/>
              <a:buChar char="•"/>
            </a:pPr>
            <a:r>
              <a:rPr lang="en-US" sz="1600" b="1" dirty="0" smtClean="0"/>
              <a:t>Full system maintained at </a:t>
            </a:r>
            <a:r>
              <a:rPr lang="en-US" sz="1600" b="1" dirty="0" smtClean="0">
                <a:solidFill>
                  <a:srgbClr val="FF0000"/>
                </a:solidFill>
              </a:rPr>
              <a:t>-30</a:t>
            </a:r>
            <a:r>
              <a:rPr lang="en-US" sz="1600" b="1" baseline="30000" dirty="0" smtClean="0">
                <a:solidFill>
                  <a:srgbClr val="FF0000"/>
                </a:solidFill>
              </a:rPr>
              <a:t>o</a:t>
            </a:r>
            <a:r>
              <a:rPr lang="en-US" sz="1600" b="1" dirty="0" smtClean="0">
                <a:solidFill>
                  <a:srgbClr val="FF0000"/>
                </a:solidFill>
              </a:rPr>
              <a:t>C</a:t>
            </a:r>
          </a:p>
          <a:p>
            <a:pPr marL="177800" indent="-177800">
              <a:buFont typeface="Arial"/>
              <a:buChar char="•"/>
            </a:pPr>
            <a:r>
              <a:rPr lang="en-US" sz="1600" b="1" dirty="0" smtClean="0"/>
              <a:t>~600m</a:t>
            </a:r>
            <a:r>
              <a:rPr lang="en-US" sz="1600" b="1" baseline="30000" dirty="0" smtClean="0"/>
              <a:t>2</a:t>
            </a:r>
            <a:r>
              <a:rPr lang="en-US" sz="1600" b="1" dirty="0" smtClean="0"/>
              <a:t> </a:t>
            </a:r>
            <a:r>
              <a:rPr lang="en-US" sz="1600" dirty="0" smtClean="0"/>
              <a:t>of silicon sensors</a:t>
            </a:r>
          </a:p>
          <a:p>
            <a:pPr marL="177800" indent="-177800">
              <a:buFont typeface="Arial"/>
              <a:buChar char="•"/>
            </a:pPr>
            <a:r>
              <a:rPr lang="en-US" sz="1600" b="1" dirty="0" smtClean="0"/>
              <a:t>~500m</a:t>
            </a:r>
            <a:r>
              <a:rPr lang="en-US" sz="1600" b="1" baseline="30000" dirty="0" smtClean="0"/>
              <a:t>2</a:t>
            </a:r>
            <a:r>
              <a:rPr lang="en-US" sz="1600" b="1" dirty="0" smtClean="0"/>
              <a:t> </a:t>
            </a:r>
            <a:r>
              <a:rPr lang="en-US" sz="1600" dirty="0" smtClean="0"/>
              <a:t>of scintillators</a:t>
            </a:r>
          </a:p>
          <a:p>
            <a:pPr marL="177800" indent="-177800">
              <a:buFont typeface="Arial"/>
              <a:buChar char="•"/>
            </a:pPr>
            <a:r>
              <a:rPr lang="en-US" sz="1600" dirty="0" smtClean="0"/>
              <a:t>6M </a:t>
            </a:r>
            <a:r>
              <a:rPr lang="en-US" sz="1600" dirty="0"/>
              <a:t>S</a:t>
            </a:r>
            <a:r>
              <a:rPr lang="en-US" sz="1600" dirty="0" smtClean="0"/>
              <a:t>i channels, 0.5 or 1.1 cm</a:t>
            </a:r>
            <a:r>
              <a:rPr lang="en-US" sz="1600" baseline="30000" dirty="0" smtClean="0"/>
              <a:t>2</a:t>
            </a:r>
            <a:r>
              <a:rPr lang="en-US" sz="1600" dirty="0" smtClean="0"/>
              <a:t> cell size</a:t>
            </a:r>
          </a:p>
          <a:p>
            <a:pPr marL="355600" lvl="1" indent="-177800">
              <a:buFont typeface="Arial"/>
              <a:buChar char="•"/>
            </a:pPr>
            <a:r>
              <a:rPr lang="en-US" sz="1600" dirty="0" smtClean="0"/>
              <a:t>Data readout from all layers</a:t>
            </a:r>
          </a:p>
          <a:p>
            <a:pPr marL="355600" lvl="1" indent="-177800">
              <a:buFont typeface="Arial"/>
              <a:buChar char="•"/>
            </a:pPr>
            <a:r>
              <a:rPr lang="en-US" sz="1600" dirty="0" smtClean="0"/>
              <a:t>Trigger readout from alternate layers </a:t>
            </a:r>
            <a:br>
              <a:rPr lang="en-US" sz="1600" dirty="0" smtClean="0"/>
            </a:br>
            <a:r>
              <a:rPr lang="en-US" sz="1600" dirty="0" smtClean="0"/>
              <a:t>in CE-E and all layers in CE-H</a:t>
            </a:r>
          </a:p>
          <a:p>
            <a:pPr marL="177800" indent="-177800">
              <a:buFont typeface="Arial"/>
              <a:buChar char="•"/>
            </a:pPr>
            <a:r>
              <a:rPr lang="en-US" sz="1600" dirty="0" smtClean="0"/>
              <a:t>~27000 </a:t>
            </a:r>
            <a:r>
              <a:rPr lang="en-US" sz="1600" dirty="0"/>
              <a:t>S</a:t>
            </a:r>
            <a:r>
              <a:rPr lang="en-US" sz="1600" dirty="0" smtClean="0"/>
              <a:t>i modules</a:t>
            </a:r>
          </a:p>
          <a:p>
            <a:pPr marL="177800" indent="-177800">
              <a:buFont typeface="Arial"/>
              <a:buChar char="•"/>
            </a:pPr>
            <a:r>
              <a:rPr lang="en-US" sz="1600" dirty="0" smtClean="0"/>
              <a:t>~110 kW per endcap</a:t>
            </a:r>
          </a:p>
        </p:txBody>
      </p:sp>
      <p:pic>
        <p:nvPicPr>
          <p:cNvPr id="6" name="Picture 5"/>
          <p:cNvPicPr>
            <a:picLocks noChangeAspect="1"/>
          </p:cNvPicPr>
          <p:nvPr/>
        </p:nvPicPr>
        <p:blipFill>
          <a:blip r:embed="rId3"/>
          <a:stretch>
            <a:fillRect/>
          </a:stretch>
        </p:blipFill>
        <p:spPr>
          <a:xfrm>
            <a:off x="1381808" y="657573"/>
            <a:ext cx="5679813" cy="5866603"/>
          </a:xfrm>
          <a:prstGeom prst="rect">
            <a:avLst/>
          </a:prstGeom>
        </p:spPr>
      </p:pic>
      <p:sp>
        <p:nvSpPr>
          <p:cNvPr id="7" name="Rectangle 6"/>
          <p:cNvSpPr/>
          <p:nvPr/>
        </p:nvSpPr>
        <p:spPr>
          <a:xfrm>
            <a:off x="0" y="120790"/>
            <a:ext cx="12191999"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The CMS High Granularity Calorimeter for HL-LHC. </a:t>
            </a:r>
            <a:r>
              <a:rPr lang="en-GB" b="1" dirty="0" smtClean="0">
                <a:solidFill>
                  <a:schemeClr val="bg1"/>
                </a:solidFill>
                <a:latin typeface="Liberation Sans" panose="020B0604020202020204" pitchFamily="34" charset="0"/>
              </a:rPr>
              <a:t>(3/7) </a:t>
            </a:r>
            <a:endParaRPr lang="en-GB" b="1" dirty="0">
              <a:solidFill>
                <a:schemeClr val="bg1"/>
              </a:solidFill>
              <a:latin typeface="Liberation Sans" panose="020B0604020202020204" pitchFamily="34" charset="0"/>
            </a:endParaRPr>
          </a:p>
        </p:txBody>
      </p:sp>
      <p:pic>
        <p:nvPicPr>
          <p:cNvPr id="8" name="Picture 7"/>
          <p:cNvPicPr>
            <a:picLocks noChangeAspect="1"/>
          </p:cNvPicPr>
          <p:nvPr/>
        </p:nvPicPr>
        <p:blipFill rotWithShape="1">
          <a:blip r:embed="rId4"/>
          <a:srcRect t="1205" b="2053"/>
          <a:stretch/>
        </p:blipFill>
        <p:spPr>
          <a:xfrm>
            <a:off x="467781" y="716914"/>
            <a:ext cx="2407056" cy="2263775"/>
          </a:xfrm>
          <a:prstGeom prst="rect">
            <a:avLst/>
          </a:prstGeom>
        </p:spPr>
      </p:pic>
      <p:sp>
        <p:nvSpPr>
          <p:cNvPr id="9" name="TextBox 8"/>
          <p:cNvSpPr txBox="1"/>
          <p:nvPr/>
        </p:nvSpPr>
        <p:spPr>
          <a:xfrm rot="2216443">
            <a:off x="822960" y="2270937"/>
            <a:ext cx="803874" cy="369332"/>
          </a:xfrm>
          <a:prstGeom prst="rect">
            <a:avLst/>
          </a:prstGeom>
          <a:noFill/>
        </p:spPr>
        <p:txBody>
          <a:bodyPr wrap="none" rtlCol="0">
            <a:spAutoFit/>
          </a:bodyPr>
          <a:lstStyle/>
          <a:p>
            <a:r>
              <a:rPr lang="en-US" b="1" dirty="0" smtClean="0">
                <a:solidFill>
                  <a:schemeClr val="bg1"/>
                </a:solidFill>
              </a:rPr>
              <a:t>Silicon</a:t>
            </a:r>
            <a:endParaRPr lang="en-GB" b="1" dirty="0">
              <a:solidFill>
                <a:schemeClr val="bg1"/>
              </a:solidFill>
            </a:endParaRPr>
          </a:p>
        </p:txBody>
      </p:sp>
      <p:sp>
        <p:nvSpPr>
          <p:cNvPr id="10" name="TextBox 9"/>
          <p:cNvSpPr txBox="1"/>
          <p:nvPr/>
        </p:nvSpPr>
        <p:spPr>
          <a:xfrm rot="2216443">
            <a:off x="1364482" y="1526179"/>
            <a:ext cx="1210524" cy="369332"/>
          </a:xfrm>
          <a:prstGeom prst="rect">
            <a:avLst/>
          </a:prstGeom>
          <a:noFill/>
        </p:spPr>
        <p:txBody>
          <a:bodyPr wrap="none" rtlCol="0">
            <a:spAutoFit/>
          </a:bodyPr>
          <a:lstStyle/>
          <a:p>
            <a:r>
              <a:rPr lang="en-US" b="1" dirty="0" smtClean="0">
                <a:solidFill>
                  <a:schemeClr val="bg1"/>
                </a:solidFill>
              </a:rPr>
              <a:t>Scintillator</a:t>
            </a:r>
            <a:endParaRPr lang="en-GB" b="1" dirty="0">
              <a:solidFill>
                <a:schemeClr val="bg1"/>
              </a:solidFill>
            </a:endParaRPr>
          </a:p>
        </p:txBody>
      </p:sp>
      <p:sp>
        <p:nvSpPr>
          <p:cNvPr id="2" name="Slide Number Placeholder 1"/>
          <p:cNvSpPr>
            <a:spLocks noGrp="1"/>
          </p:cNvSpPr>
          <p:nvPr>
            <p:ph type="sldNum" sz="quarter" idx="12"/>
          </p:nvPr>
        </p:nvSpPr>
        <p:spPr/>
        <p:txBody>
          <a:bodyPr/>
          <a:lstStyle/>
          <a:p>
            <a:r>
              <a:rPr lang="en-GB" smtClean="0"/>
              <a:t>16 of 34</a:t>
            </a:r>
            <a:endParaRPr lang="en-GB"/>
          </a:p>
        </p:txBody>
      </p:sp>
    </p:spTree>
    <p:extLst>
      <p:ext uri="{BB962C8B-B14F-4D97-AF65-F5344CB8AC3E}">
        <p14:creationId xmlns:p14="http://schemas.microsoft.com/office/powerpoint/2010/main" val="24832745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3"/>
          <a:stretch>
            <a:fillRect/>
          </a:stretch>
        </p:blipFill>
        <p:spPr>
          <a:xfrm>
            <a:off x="333567" y="1044396"/>
            <a:ext cx="3607612" cy="2813229"/>
          </a:xfrm>
          <a:prstGeom prst="rect">
            <a:avLst/>
          </a:prstGeom>
        </p:spPr>
      </p:pic>
      <p:pic>
        <p:nvPicPr>
          <p:cNvPr id="5" name="Picture 4"/>
          <p:cNvPicPr>
            <a:picLocks noChangeAspect="1"/>
          </p:cNvPicPr>
          <p:nvPr/>
        </p:nvPicPr>
        <p:blipFill>
          <a:blip r:embed="rId4"/>
          <a:stretch>
            <a:fillRect/>
          </a:stretch>
        </p:blipFill>
        <p:spPr>
          <a:xfrm>
            <a:off x="4283743" y="684916"/>
            <a:ext cx="3472761" cy="3360737"/>
          </a:xfrm>
          <a:prstGeom prst="rect">
            <a:avLst/>
          </a:prstGeom>
        </p:spPr>
      </p:pic>
      <p:pic>
        <p:nvPicPr>
          <p:cNvPr id="6" name="Picture 5"/>
          <p:cNvPicPr>
            <a:picLocks noChangeAspect="1"/>
          </p:cNvPicPr>
          <p:nvPr/>
        </p:nvPicPr>
        <p:blipFill>
          <a:blip r:embed="rId5"/>
          <a:stretch>
            <a:fillRect/>
          </a:stretch>
        </p:blipFill>
        <p:spPr>
          <a:xfrm>
            <a:off x="8004616" y="906464"/>
            <a:ext cx="4053517" cy="3139190"/>
          </a:xfrm>
          <a:prstGeom prst="rect">
            <a:avLst/>
          </a:prstGeom>
        </p:spPr>
      </p:pic>
      <p:pic>
        <p:nvPicPr>
          <p:cNvPr id="11" name="Picture 10"/>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a:off x="8004616" y="4305300"/>
            <a:ext cx="2032598" cy="1962893"/>
          </a:xfrm>
          <a:prstGeom prst="rect">
            <a:avLst/>
          </a:prstGeom>
        </p:spPr>
      </p:pic>
      <p:sp>
        <p:nvSpPr>
          <p:cNvPr id="12" name="Rectangle 11"/>
          <p:cNvSpPr/>
          <p:nvPr/>
        </p:nvSpPr>
        <p:spPr>
          <a:xfrm>
            <a:off x="10509249" y="2652927"/>
            <a:ext cx="252000" cy="252000"/>
          </a:xfrm>
          <a:prstGeom prst="rect">
            <a:avLst/>
          </a:prstGeom>
          <a:noFill/>
          <a:ln w="15875"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3" name="Straight Connector 12"/>
          <p:cNvCxnSpPr>
            <a:stCxn id="12" idx="2"/>
          </p:cNvCxnSpPr>
          <p:nvPr/>
        </p:nvCxnSpPr>
        <p:spPr>
          <a:xfrm flipH="1">
            <a:off x="9486900" y="2904927"/>
            <a:ext cx="1148349" cy="1400373"/>
          </a:xfrm>
          <a:prstGeom prst="line">
            <a:avLst/>
          </a:prstGeom>
          <a:ln w="15875">
            <a:solidFill>
              <a:srgbClr val="FF0000"/>
            </a:solidFill>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0" y="113106"/>
            <a:ext cx="12191999"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The CMS High Granularity Calorimeter for HL-LHC. </a:t>
            </a:r>
            <a:r>
              <a:rPr lang="en-GB" b="1" dirty="0" smtClean="0">
                <a:solidFill>
                  <a:schemeClr val="bg1"/>
                </a:solidFill>
                <a:latin typeface="Liberation Sans" panose="020B0604020202020204" pitchFamily="34" charset="0"/>
              </a:rPr>
              <a:t>(4/7) </a:t>
            </a:r>
            <a:endParaRPr lang="en-GB" b="1" dirty="0">
              <a:solidFill>
                <a:schemeClr val="bg1"/>
              </a:solidFill>
              <a:latin typeface="Liberation Sans" panose="020B0604020202020204" pitchFamily="34" charset="0"/>
            </a:endParaRPr>
          </a:p>
        </p:txBody>
      </p:sp>
      <p:pic>
        <p:nvPicPr>
          <p:cNvPr id="20" name="Picture 19"/>
          <p:cNvPicPr>
            <a:picLocks noChangeAspect="1"/>
          </p:cNvPicPr>
          <p:nvPr/>
        </p:nvPicPr>
        <p:blipFill>
          <a:blip r:embed="rId7"/>
          <a:stretch>
            <a:fillRect/>
          </a:stretch>
        </p:blipFill>
        <p:spPr>
          <a:xfrm>
            <a:off x="463400" y="4111072"/>
            <a:ext cx="3347946" cy="2351348"/>
          </a:xfrm>
          <a:prstGeom prst="rect">
            <a:avLst/>
          </a:prstGeom>
        </p:spPr>
      </p:pic>
      <p:pic>
        <p:nvPicPr>
          <p:cNvPr id="22" name="Picture 21"/>
          <p:cNvPicPr>
            <a:picLocks noChangeAspect="1"/>
          </p:cNvPicPr>
          <p:nvPr/>
        </p:nvPicPr>
        <p:blipFill>
          <a:blip r:embed="rId8"/>
          <a:stretch>
            <a:fillRect/>
          </a:stretch>
        </p:blipFill>
        <p:spPr>
          <a:xfrm>
            <a:off x="2829873" y="5948783"/>
            <a:ext cx="2337066" cy="319410"/>
          </a:xfrm>
          <a:prstGeom prst="rect">
            <a:avLst/>
          </a:prstGeom>
        </p:spPr>
      </p:pic>
      <p:sp>
        <p:nvSpPr>
          <p:cNvPr id="2" name="Slide Number Placeholder 1"/>
          <p:cNvSpPr>
            <a:spLocks noGrp="1"/>
          </p:cNvSpPr>
          <p:nvPr>
            <p:ph type="sldNum" sz="quarter" idx="12"/>
          </p:nvPr>
        </p:nvSpPr>
        <p:spPr/>
        <p:txBody>
          <a:bodyPr/>
          <a:lstStyle/>
          <a:p>
            <a:r>
              <a:rPr lang="en-GB" smtClean="0"/>
              <a:t>17 of 34</a:t>
            </a:r>
            <a:endParaRPr lang="en-GB"/>
          </a:p>
        </p:txBody>
      </p:sp>
      <p:sp>
        <p:nvSpPr>
          <p:cNvPr id="14" name="TextBox 13"/>
          <p:cNvSpPr txBox="1"/>
          <p:nvPr/>
        </p:nvSpPr>
        <p:spPr>
          <a:xfrm>
            <a:off x="10126863" y="4969114"/>
            <a:ext cx="2027036" cy="830997"/>
          </a:xfrm>
          <a:prstGeom prst="rect">
            <a:avLst/>
          </a:prstGeom>
          <a:noFill/>
        </p:spPr>
        <p:txBody>
          <a:bodyPr wrap="square" rtlCol="0">
            <a:spAutoFit/>
          </a:bodyPr>
          <a:lstStyle/>
          <a:p>
            <a:r>
              <a:rPr lang="en-US" sz="1600" dirty="0" smtClean="0"/>
              <a:t>Wire bonding from PCB to silicon through holes</a:t>
            </a:r>
            <a:endParaRPr lang="en-US" sz="1600" dirty="0"/>
          </a:p>
        </p:txBody>
      </p:sp>
    </p:spTree>
    <p:extLst>
      <p:ext uri="{BB962C8B-B14F-4D97-AF65-F5344CB8AC3E}">
        <p14:creationId xmlns:p14="http://schemas.microsoft.com/office/powerpoint/2010/main" val="18912750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a:xfrm>
            <a:off x="0" y="113106"/>
            <a:ext cx="12191999"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The CMS High Granularity Calorimeter for HL-LHC. </a:t>
            </a:r>
            <a:r>
              <a:rPr lang="en-GB" b="1" dirty="0" smtClean="0">
                <a:solidFill>
                  <a:schemeClr val="bg1"/>
                </a:solidFill>
                <a:latin typeface="Liberation Sans" panose="020B0604020202020204" pitchFamily="34" charset="0"/>
              </a:rPr>
              <a:t>(5/7) </a:t>
            </a:r>
            <a:endParaRPr lang="en-GB" b="1" dirty="0">
              <a:solidFill>
                <a:schemeClr val="bg1"/>
              </a:solidFill>
              <a:latin typeface="Liberation Sans" panose="020B0604020202020204" pitchFamily="34" charset="0"/>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71262" y="958042"/>
            <a:ext cx="7390585" cy="2046415"/>
          </a:xfrm>
          <a:prstGeom prst="rect">
            <a:avLst/>
          </a:prstGeom>
        </p:spPr>
      </p:pic>
      <p:sp>
        <p:nvSpPr>
          <p:cNvPr id="16" name="TextBox 15"/>
          <p:cNvSpPr txBox="1"/>
          <p:nvPr/>
        </p:nvSpPr>
        <p:spPr>
          <a:xfrm>
            <a:off x="314765" y="3095132"/>
            <a:ext cx="3020106" cy="839093"/>
          </a:xfrm>
          <a:prstGeom prst="rect">
            <a:avLst/>
          </a:prstGeom>
          <a:gradFill rotWithShape="1">
            <a:gsLst>
              <a:gs pos="0">
                <a:srgbClr val="00CC99">
                  <a:tint val="50000"/>
                  <a:satMod val="300000"/>
                </a:srgbClr>
              </a:gs>
              <a:gs pos="35000">
                <a:srgbClr val="00CC99">
                  <a:tint val="37000"/>
                  <a:satMod val="300000"/>
                </a:srgbClr>
              </a:gs>
              <a:gs pos="100000">
                <a:srgbClr val="00CC99">
                  <a:tint val="15000"/>
                  <a:satMod val="350000"/>
                </a:srgbClr>
              </a:gs>
            </a:gsLst>
            <a:lin ang="16200000" scaled="1"/>
          </a:gradFill>
          <a:ln w="9525" cap="flat" cmpd="sng" algn="ctr">
            <a:solidFill>
              <a:srgbClr val="00CC99">
                <a:shade val="95000"/>
                <a:satMod val="105000"/>
              </a:srgbClr>
            </a:solidFill>
            <a:prstDash val="solid"/>
          </a:ln>
          <a:effectLst>
            <a:outerShdw blurRad="40000" dist="20000" dir="5400000" rotWithShape="0">
              <a:srgbClr val="000000">
                <a:alpha val="38000"/>
              </a:srgbClr>
            </a:outerShdw>
          </a:effectLst>
        </p:spPr>
        <p:txBody>
          <a:bodyPr wrap="square" rtlCol="0">
            <a:spAutoFit/>
          </a:bodyPr>
          <a:lstStyle/>
          <a:p>
            <a:pPr marL="0" marR="0" lvl="0" indent="0" defTabSz="4572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000000"/>
                </a:solidFill>
                <a:effectLst/>
                <a:uLnTx/>
                <a:uFillTx/>
                <a:latin typeface="Times New Roman"/>
                <a:ea typeface="ＭＳ Ｐゴシック"/>
                <a:cs typeface="+mn-cs"/>
                <a:sym typeface="Wingdings"/>
              </a:rPr>
              <a:t>3 modules connected to a single “</a:t>
            </a:r>
            <a:r>
              <a:rPr kumimoji="0" lang="en-US" sz="1600" b="1" i="0" u="none" strike="noStrike" kern="0" cap="none" spc="0" normalizeH="0" baseline="0" noProof="0" dirty="0" smtClean="0">
                <a:ln>
                  <a:noFill/>
                </a:ln>
                <a:solidFill>
                  <a:srgbClr val="000000"/>
                </a:solidFill>
                <a:effectLst/>
                <a:uLnTx/>
                <a:uFillTx/>
                <a:latin typeface="Times New Roman"/>
                <a:ea typeface="ＭＳ Ｐゴシック"/>
                <a:cs typeface="+mn-cs"/>
                <a:sym typeface="Wingdings"/>
              </a:rPr>
              <a:t>motherboard</a:t>
            </a:r>
            <a:r>
              <a:rPr kumimoji="0" lang="en-US" sz="1600" b="0" i="0" u="none" strike="noStrike" kern="0" cap="none" spc="0" normalizeH="0" baseline="0" noProof="0" dirty="0" smtClean="0">
                <a:ln>
                  <a:noFill/>
                </a:ln>
                <a:solidFill>
                  <a:srgbClr val="000000"/>
                </a:solidFill>
                <a:effectLst/>
                <a:uLnTx/>
                <a:uFillTx/>
                <a:latin typeface="Times New Roman"/>
                <a:ea typeface="ＭＳ Ｐゴシック"/>
                <a:cs typeface="+mn-cs"/>
                <a:sym typeface="Wingdings"/>
              </a:rPr>
              <a:t>” providing power, data concentrator and optical links </a:t>
            </a:r>
            <a:endParaRPr kumimoji="0" lang="en-US" sz="1600" b="0" i="0" u="none" strike="noStrike" kern="0" cap="none" spc="0" normalizeH="0" baseline="0" noProof="0" dirty="0" smtClean="0">
              <a:ln>
                <a:noFill/>
              </a:ln>
              <a:solidFill>
                <a:srgbClr val="000000"/>
              </a:solidFill>
              <a:effectLst/>
              <a:uLnTx/>
              <a:uFillTx/>
              <a:latin typeface="Times New Roman"/>
              <a:ea typeface="ＭＳ Ｐゴシック"/>
              <a:cs typeface="+mn-cs"/>
            </a:endParaRPr>
          </a:p>
        </p:txBody>
      </p:sp>
      <p:pic>
        <p:nvPicPr>
          <p:cNvPr id="21" name="Picture 20"/>
          <p:cNvPicPr>
            <a:picLocks noChangeAspect="1"/>
          </p:cNvPicPr>
          <p:nvPr/>
        </p:nvPicPr>
        <p:blipFill>
          <a:blip r:embed="rId4" cstate="print">
            <a:extLst>
              <a:ext uri="{BEBA8EAE-BF5A-486C-A8C5-ECC9F3942E4B}">
                <a14:imgProps xmlns:a14="http://schemas.microsoft.com/office/drawing/2010/main">
                  <a14:imgLayer r:embed="rId5">
                    <a14:imgEffect>
                      <a14:backgroundRemoval t="2687" b="94118" l="4798" r="94192">
                        <a14:foregroundMark x1="7386" y1="89034" x2="7386" y2="89034"/>
                        <a14:foregroundMark x1="4798" y1="91213" x2="4798" y2="91213"/>
                        <a14:foregroundMark x1="43182" y1="94190" x2="43182" y2="94190"/>
                        <a14:foregroundMark x1="94318" y1="84386" x2="94318" y2="84386"/>
                        <a14:foregroundMark x1="55366" y1="7044" x2="55366" y2="7044"/>
                        <a14:foregroundMark x1="52778" y1="3341" x2="52778" y2="3341"/>
                        <a14:foregroundMark x1="52336" y1="2687" x2="52336" y2="2687"/>
                        <a14:foregroundMark x1="16414" y1="91068" x2="16414" y2="91068"/>
                        <a14:foregroundMark x1="11174" y1="86710" x2="11174" y2="86710"/>
                        <a14:foregroundMark x1="10290" y1="91068" x2="10290" y2="91068"/>
                        <a14:foregroundMark x1="14836" y1="84386" x2="14836" y2="84386"/>
                        <a14:foregroundMark x1="18434" y1="81409" x2="18434" y2="81409"/>
                        <a14:foregroundMark x1="83902" y1="38054" x2="83902" y2="38054"/>
                        <a14:foregroundMark x1="87689" y1="35730" x2="87689" y2="35730"/>
                        <a14:foregroundMark x1="7639" y1="91140" x2="7639" y2="91140"/>
                        <a14:foregroundMark x1="13384" y1="84822" x2="13384" y2="84822"/>
                        <a14:foregroundMark x1="13384" y1="90850" x2="13384" y2="90850"/>
                        <a14:foregroundMark x1="21086" y1="79666" x2="21086" y2="79666"/>
                        <a14:foregroundMark x1="15972" y1="83079" x2="15972" y2="83079"/>
                        <a14:foregroundMark x1="17361" y1="82353" x2="17361" y2="82353"/>
                        <a14:foregroundMark x1="19949" y1="80755" x2="19949" y2="80755"/>
                        <a14:foregroundMark x1="9785" y1="87219" x2="9785" y2="87219"/>
                        <a14:foregroundMark x1="8460" y1="88163" x2="8460" y2="88163"/>
                        <a14:foregroundMark x1="5808" y1="89760" x2="5808" y2="89760"/>
                        <a14:foregroundMark x1="6250" y1="91285" x2="6250" y2="91285"/>
                        <a14:foregroundMark x1="8965" y1="90559" x2="8965" y2="90559"/>
                        <a14:foregroundMark x1="11995" y1="91140" x2="11995" y2="91140"/>
                        <a14:foregroundMark x1="14899" y1="91358" x2="14899" y2="91358"/>
                        <a14:foregroundMark x1="17740" y1="91140" x2="17740" y2="91140"/>
                        <a14:foregroundMark x1="12437" y1="85839" x2="12437" y2="85839"/>
                        <a14:foregroundMark x1="22601" y1="79158" x2="22601" y2="79158"/>
                        <a14:foregroundMark x1="82702" y1="39361" x2="82702" y2="39361"/>
                        <a14:foregroundMark x1="85164" y1="37618" x2="85164" y2="37618"/>
                        <a14:foregroundMark x1="86553" y1="36529" x2="86553" y2="36529"/>
                        <a14:foregroundMark x1="89141" y1="34786" x2="89141" y2="34786"/>
                        <a14:foregroundMark x1="90404" y1="33987" x2="90404" y2="33987"/>
                        <a14:foregroundMark x1="91604" y1="33333" x2="91604" y2="33333"/>
                        <a14:foregroundMark x1="92992" y1="32244" x2="92992" y2="32244"/>
                        <a14:foregroundMark x1="81503" y1="40015" x2="81503" y2="40015"/>
                        <a14:foregroundMark x1="9091" y1="91285" x2="9091" y2="91285"/>
                        <a14:backgroundMark x1="6376" y1="18736" x2="6376" y2="18736"/>
                        <a14:backgroundMark x1="96212" y1="14234" x2="96212" y2="14234"/>
                      </a14:backgroundRemoval>
                    </a14:imgEffect>
                  </a14:imgLayer>
                </a14:imgProps>
              </a:ext>
              <a:ext uri="{28A0092B-C50C-407E-A947-70E740481C1C}">
                <a14:useLocalDpi xmlns:a14="http://schemas.microsoft.com/office/drawing/2010/main"/>
              </a:ext>
            </a:extLst>
          </a:blip>
          <a:stretch>
            <a:fillRect/>
          </a:stretch>
        </p:blipFill>
        <p:spPr>
          <a:xfrm>
            <a:off x="5763024" y="1174804"/>
            <a:ext cx="6162655" cy="5357080"/>
          </a:xfrm>
          <a:prstGeom prst="rect">
            <a:avLst/>
          </a:prstGeom>
        </p:spPr>
      </p:pic>
      <p:pic>
        <p:nvPicPr>
          <p:cNvPr id="23" name="Picture 22"/>
          <p:cNvPicPr>
            <a:picLocks noChangeAspect="1"/>
          </p:cNvPicPr>
          <p:nvPr/>
        </p:nvPicPr>
        <p:blipFill rotWithShape="1">
          <a:blip r:embed="rId6" cstate="print">
            <a:extLst>
              <a:ext uri="{28A0092B-C50C-407E-A947-70E740481C1C}">
                <a14:useLocalDpi xmlns:a14="http://schemas.microsoft.com/office/drawing/2010/main"/>
              </a:ext>
            </a:extLst>
          </a:blip>
          <a:srcRect/>
          <a:stretch/>
        </p:blipFill>
        <p:spPr>
          <a:xfrm rot="21600000">
            <a:off x="166487" y="4150987"/>
            <a:ext cx="5856030" cy="2130011"/>
          </a:xfrm>
          <a:prstGeom prst="rect">
            <a:avLst/>
          </a:prstGeom>
        </p:spPr>
      </p:pic>
      <p:sp>
        <p:nvSpPr>
          <p:cNvPr id="2" name="Slide Number Placeholder 1"/>
          <p:cNvSpPr>
            <a:spLocks noGrp="1"/>
          </p:cNvSpPr>
          <p:nvPr>
            <p:ph type="sldNum" sz="quarter" idx="12"/>
          </p:nvPr>
        </p:nvSpPr>
        <p:spPr/>
        <p:txBody>
          <a:bodyPr/>
          <a:lstStyle/>
          <a:p>
            <a:r>
              <a:rPr lang="en-GB" smtClean="0"/>
              <a:t>18 of 34</a:t>
            </a:r>
            <a:endParaRPr lang="en-GB"/>
          </a:p>
        </p:txBody>
      </p:sp>
    </p:spTree>
    <p:extLst>
      <p:ext uri="{BB962C8B-B14F-4D97-AF65-F5344CB8AC3E}">
        <p14:creationId xmlns:p14="http://schemas.microsoft.com/office/powerpoint/2010/main" val="159287605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Picture 50"/>
          <p:cNvPicPr>
            <a:picLocks noChangeAspect="1"/>
          </p:cNvPicPr>
          <p:nvPr/>
        </p:nvPicPr>
        <p:blipFill>
          <a:blip r:embed="rId3"/>
          <a:stretch>
            <a:fillRect/>
          </a:stretch>
        </p:blipFill>
        <p:spPr>
          <a:xfrm>
            <a:off x="-5679579" y="-1985166"/>
            <a:ext cx="6317580" cy="2054720"/>
          </a:xfrm>
          <a:prstGeom prst="rect">
            <a:avLst/>
          </a:prstGeom>
        </p:spPr>
      </p:pic>
      <p:pic>
        <p:nvPicPr>
          <p:cNvPr id="52" name="Picture 51"/>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88421" y="3391656"/>
            <a:ext cx="4029964" cy="2908583"/>
          </a:xfrm>
          <a:prstGeom prst="rect">
            <a:avLst/>
          </a:prstGeom>
        </p:spPr>
      </p:pic>
      <p:pic>
        <p:nvPicPr>
          <p:cNvPr id="53" name="Picture 52" descr="P1-4-2-3_Plane26_Cassette_dave.pn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4346489" y="3446495"/>
            <a:ext cx="2092584" cy="2853743"/>
          </a:xfrm>
          <a:prstGeom prst="rect">
            <a:avLst/>
          </a:prstGeom>
        </p:spPr>
      </p:pic>
      <p:pic>
        <p:nvPicPr>
          <p:cNvPr id="54" name="Picture 53"/>
          <p:cNvPicPr>
            <a:picLocks noChangeAspect="1"/>
          </p:cNvPicPr>
          <p:nvPr/>
        </p:nvPicPr>
        <p:blipFill>
          <a:blip r:embed="rId6"/>
          <a:stretch>
            <a:fillRect/>
          </a:stretch>
        </p:blipFill>
        <p:spPr>
          <a:xfrm>
            <a:off x="7990417" y="3446495"/>
            <a:ext cx="3866503" cy="3198219"/>
          </a:xfrm>
          <a:prstGeom prst="rect">
            <a:avLst/>
          </a:prstGeom>
        </p:spPr>
      </p:pic>
      <p:sp>
        <p:nvSpPr>
          <p:cNvPr id="55" name="Rectangle 54"/>
          <p:cNvSpPr/>
          <p:nvPr/>
        </p:nvSpPr>
        <p:spPr>
          <a:xfrm>
            <a:off x="0" y="113106"/>
            <a:ext cx="12191999"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The CMS High Granularity Calorimeter for HL-LHC. </a:t>
            </a:r>
            <a:r>
              <a:rPr lang="en-GB" b="1" dirty="0" smtClean="0">
                <a:solidFill>
                  <a:schemeClr val="bg1"/>
                </a:solidFill>
                <a:latin typeface="Liberation Sans" panose="020B0604020202020204" pitchFamily="34" charset="0"/>
              </a:rPr>
              <a:t>(6/7) </a:t>
            </a:r>
            <a:endParaRPr lang="en-GB" b="1" dirty="0">
              <a:solidFill>
                <a:schemeClr val="bg1"/>
              </a:solidFill>
              <a:latin typeface="Liberation Sans" panose="020B0604020202020204" pitchFamily="34" charset="0"/>
            </a:endParaRPr>
          </a:p>
        </p:txBody>
      </p:sp>
      <p:sp>
        <p:nvSpPr>
          <p:cNvPr id="2" name="Slide Number Placeholder 1"/>
          <p:cNvSpPr>
            <a:spLocks noGrp="1"/>
          </p:cNvSpPr>
          <p:nvPr>
            <p:ph type="sldNum" sz="quarter" idx="12"/>
          </p:nvPr>
        </p:nvSpPr>
        <p:spPr/>
        <p:txBody>
          <a:bodyPr/>
          <a:lstStyle/>
          <a:p>
            <a:r>
              <a:rPr lang="en-GB" smtClean="0"/>
              <a:t>19 of 34</a:t>
            </a:r>
            <a:endParaRPr lang="en-GB"/>
          </a:p>
        </p:txBody>
      </p:sp>
      <p:pic>
        <p:nvPicPr>
          <p:cNvPr id="3" name="Picture 2"/>
          <p:cNvPicPr>
            <a:picLocks noChangeAspect="1"/>
          </p:cNvPicPr>
          <p:nvPr/>
        </p:nvPicPr>
        <p:blipFill>
          <a:blip r:embed="rId7"/>
          <a:stretch>
            <a:fillRect/>
          </a:stretch>
        </p:blipFill>
        <p:spPr>
          <a:xfrm>
            <a:off x="-6959164" y="20870"/>
            <a:ext cx="6652291" cy="3540959"/>
          </a:xfrm>
          <a:prstGeom prst="rect">
            <a:avLst/>
          </a:prstGeom>
        </p:spPr>
      </p:pic>
      <p:pic>
        <p:nvPicPr>
          <p:cNvPr id="4" name="Picture 3"/>
          <p:cNvPicPr>
            <a:picLocks noChangeAspect="1"/>
          </p:cNvPicPr>
          <p:nvPr/>
        </p:nvPicPr>
        <p:blipFill>
          <a:blip r:embed="rId8"/>
          <a:stretch>
            <a:fillRect/>
          </a:stretch>
        </p:blipFill>
        <p:spPr>
          <a:xfrm>
            <a:off x="-6955303" y="3648934"/>
            <a:ext cx="6648430" cy="4237766"/>
          </a:xfrm>
          <a:prstGeom prst="rect">
            <a:avLst/>
          </a:prstGeom>
        </p:spPr>
      </p:pic>
      <p:grpSp>
        <p:nvGrpSpPr>
          <p:cNvPr id="7" name="Group 6"/>
          <p:cNvGrpSpPr/>
          <p:nvPr/>
        </p:nvGrpSpPr>
        <p:grpSpPr>
          <a:xfrm>
            <a:off x="507324" y="833273"/>
            <a:ext cx="2864525" cy="2558383"/>
            <a:chOff x="507324" y="833273"/>
            <a:chExt cx="2864525" cy="2558383"/>
          </a:xfrm>
        </p:grpSpPr>
        <p:pic>
          <p:nvPicPr>
            <p:cNvPr id="10" name="Picture 9"/>
            <p:cNvPicPr>
              <a:picLocks noChangeAspect="1"/>
            </p:cNvPicPr>
            <p:nvPr/>
          </p:nvPicPr>
          <p:blipFill rotWithShape="1">
            <a:blip r:embed="rId7"/>
            <a:srcRect l="50758"/>
            <a:stretch/>
          </p:blipFill>
          <p:spPr>
            <a:xfrm>
              <a:off x="1005122" y="833273"/>
              <a:ext cx="2366727" cy="2558383"/>
            </a:xfrm>
            <a:prstGeom prst="rect">
              <a:avLst/>
            </a:prstGeom>
          </p:spPr>
        </p:pic>
        <p:grpSp>
          <p:nvGrpSpPr>
            <p:cNvPr id="6" name="Group 5"/>
            <p:cNvGrpSpPr/>
            <p:nvPr/>
          </p:nvGrpSpPr>
          <p:grpSpPr>
            <a:xfrm>
              <a:off x="507324" y="914400"/>
              <a:ext cx="1064301" cy="1757362"/>
              <a:chOff x="507324" y="914400"/>
              <a:chExt cx="1064301" cy="1757362"/>
            </a:xfrm>
          </p:grpSpPr>
          <p:sp>
            <p:nvSpPr>
              <p:cNvPr id="5" name="Rectangle 4"/>
              <p:cNvSpPr/>
              <p:nvPr/>
            </p:nvSpPr>
            <p:spPr>
              <a:xfrm>
                <a:off x="790575" y="914400"/>
                <a:ext cx="781050" cy="1171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p:cNvSpPr/>
              <p:nvPr/>
            </p:nvSpPr>
            <p:spPr>
              <a:xfrm>
                <a:off x="507324" y="1500187"/>
                <a:ext cx="781050" cy="11715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pic>
        <p:nvPicPr>
          <p:cNvPr id="8" name="Picture 7"/>
          <p:cNvPicPr>
            <a:picLocks noChangeAspect="1"/>
          </p:cNvPicPr>
          <p:nvPr/>
        </p:nvPicPr>
        <p:blipFill rotWithShape="1">
          <a:blip r:embed="rId9"/>
          <a:srcRect l="49141" r="-1" b="43031"/>
          <a:stretch/>
        </p:blipFill>
        <p:spPr>
          <a:xfrm>
            <a:off x="8511540" y="973074"/>
            <a:ext cx="3382806" cy="2413819"/>
          </a:xfrm>
          <a:prstGeom prst="rect">
            <a:avLst/>
          </a:prstGeom>
        </p:spPr>
      </p:pic>
      <p:pic>
        <p:nvPicPr>
          <p:cNvPr id="17" name="Picture 16" descr="Straight_View_backside.jp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5075370" y="1055822"/>
            <a:ext cx="3146610" cy="2000703"/>
          </a:xfrm>
          <a:prstGeom prst="rect">
            <a:avLst/>
          </a:prstGeom>
        </p:spPr>
      </p:pic>
      <p:pic>
        <p:nvPicPr>
          <p:cNvPr id="18" name="Picture 17" descr="Tile_5_corrected.jpg"/>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7665004" y="2467772"/>
            <a:ext cx="801305" cy="794386"/>
          </a:xfrm>
          <a:prstGeom prst="rect">
            <a:avLst/>
          </a:prstGeom>
        </p:spPr>
      </p:pic>
    </p:spTree>
    <p:extLst>
      <p:ext uri="{BB962C8B-B14F-4D97-AF65-F5344CB8AC3E}">
        <p14:creationId xmlns:p14="http://schemas.microsoft.com/office/powerpoint/2010/main" val="10454761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5878"/>
            <a:ext cx="12191999" cy="400110"/>
          </a:xfrm>
          <a:prstGeom prst="rect">
            <a:avLst/>
          </a:prstGeom>
          <a:noFill/>
        </p:spPr>
        <p:txBody>
          <a:bodyPr wrap="square" lIns="288000" rtlCol="0">
            <a:spAutoFit/>
          </a:bodyPr>
          <a:lstStyle/>
          <a:p>
            <a:r>
              <a:rPr lang="en-US" sz="2000" b="1" dirty="0" smtClean="0">
                <a:solidFill>
                  <a:schemeClr val="bg1"/>
                </a:solidFill>
                <a:latin typeface="Liberation Sans" panose="020B0604020202020204" pitchFamily="34" charset="0"/>
              </a:rPr>
              <a:t>Outline</a:t>
            </a:r>
            <a:endParaRPr lang="en-GB" sz="2000" b="1" dirty="0">
              <a:solidFill>
                <a:schemeClr val="bg1"/>
              </a:solidFill>
              <a:latin typeface="Liberation Sans" panose="020B0604020202020204" pitchFamily="34" charset="0"/>
            </a:endParaRPr>
          </a:p>
        </p:txBody>
      </p:sp>
      <p:sp>
        <p:nvSpPr>
          <p:cNvPr id="3" name="TextBox 2"/>
          <p:cNvSpPr txBox="1"/>
          <p:nvPr/>
        </p:nvSpPr>
        <p:spPr>
          <a:xfrm>
            <a:off x="407987" y="1228004"/>
            <a:ext cx="11445093" cy="4616648"/>
          </a:xfrm>
          <a:prstGeom prst="rect">
            <a:avLst/>
          </a:prstGeom>
          <a:noFill/>
        </p:spPr>
        <p:txBody>
          <a:bodyPr wrap="square" rtlCol="0">
            <a:spAutoFit/>
          </a:bodyPr>
          <a:lstStyle/>
          <a:p>
            <a:pPr marL="285750" indent="-285750">
              <a:spcAft>
                <a:spcPts val="600"/>
              </a:spcAft>
              <a:buFont typeface="Wingdings" panose="05000000000000000000" pitchFamily="2" charset="2"/>
              <a:buChar char="§"/>
            </a:pPr>
            <a:r>
              <a:rPr lang="en-US" dirty="0" smtClean="0"/>
              <a:t>Brief overview about the conference</a:t>
            </a:r>
          </a:p>
          <a:p>
            <a:pPr marL="285750" indent="-285750">
              <a:spcAft>
                <a:spcPts val="600"/>
              </a:spcAft>
              <a:buFont typeface="Wingdings" panose="05000000000000000000" pitchFamily="2" charset="2"/>
              <a:buChar char="§"/>
            </a:pPr>
            <a:r>
              <a:rPr lang="en-US" dirty="0" smtClean="0"/>
              <a:t>Summary of some presentations</a:t>
            </a:r>
          </a:p>
          <a:p>
            <a:pPr marL="742950" lvl="1" indent="-285750">
              <a:spcAft>
                <a:spcPts val="600"/>
              </a:spcAft>
              <a:buFont typeface="Wingdings" panose="05000000000000000000" pitchFamily="2" charset="2"/>
              <a:buChar char="§"/>
            </a:pPr>
            <a:r>
              <a:rPr lang="en-GB" dirty="0"/>
              <a:t>The BRAVE FPGAs: overview and status of the European radiation-hardened FPGAs for </a:t>
            </a:r>
            <a:r>
              <a:rPr lang="en-GB" dirty="0" smtClean="0"/>
              <a:t>space</a:t>
            </a:r>
          </a:p>
          <a:p>
            <a:pPr marL="742950" lvl="1" indent="-285750">
              <a:spcAft>
                <a:spcPts val="600"/>
              </a:spcAft>
              <a:buFont typeface="Wingdings" panose="05000000000000000000" pitchFamily="2" charset="2"/>
              <a:buChar char="§"/>
            </a:pPr>
            <a:r>
              <a:rPr lang="en-GB" dirty="0"/>
              <a:t>Evaluating the </a:t>
            </a:r>
            <a:r>
              <a:rPr lang="en-GB" dirty="0" err="1"/>
              <a:t>NanoXplore</a:t>
            </a:r>
            <a:r>
              <a:rPr lang="en-GB" dirty="0"/>
              <a:t> 65nm SRAM based </a:t>
            </a:r>
            <a:r>
              <a:rPr lang="en-GB" dirty="0" err="1"/>
              <a:t>RadHard</a:t>
            </a:r>
            <a:r>
              <a:rPr lang="en-GB" dirty="0"/>
              <a:t> FPGA for CERN </a:t>
            </a:r>
            <a:r>
              <a:rPr lang="en-GB" dirty="0" smtClean="0"/>
              <a:t>applications</a:t>
            </a:r>
          </a:p>
          <a:p>
            <a:pPr marL="742950" lvl="1" indent="-285750">
              <a:spcAft>
                <a:spcPts val="600"/>
              </a:spcAft>
              <a:buFont typeface="Wingdings" panose="05000000000000000000" pitchFamily="2" charset="2"/>
              <a:buChar char="§"/>
            </a:pPr>
            <a:r>
              <a:rPr lang="en-GB" dirty="0"/>
              <a:t>Technology and challenges for extreme ultraviolet </a:t>
            </a:r>
            <a:r>
              <a:rPr lang="en-GB" dirty="0" smtClean="0"/>
              <a:t>lithography</a:t>
            </a:r>
            <a:endParaRPr lang="en-GB" dirty="0"/>
          </a:p>
          <a:p>
            <a:pPr marL="742950" lvl="1" indent="-285750">
              <a:spcAft>
                <a:spcPts val="600"/>
              </a:spcAft>
              <a:buFont typeface="Wingdings" panose="05000000000000000000" pitchFamily="2" charset="2"/>
              <a:buChar char="§"/>
            </a:pPr>
            <a:r>
              <a:rPr lang="en-GB" dirty="0"/>
              <a:t>The CMS High Granularity Calorimeter for </a:t>
            </a:r>
            <a:r>
              <a:rPr lang="en-GB" dirty="0" smtClean="0"/>
              <a:t>HL-LHC</a:t>
            </a:r>
            <a:endParaRPr lang="en-GB" dirty="0"/>
          </a:p>
          <a:p>
            <a:pPr marL="742950" lvl="1" indent="-285750">
              <a:spcAft>
                <a:spcPts val="600"/>
              </a:spcAft>
              <a:buFont typeface="Wingdings" panose="05000000000000000000" pitchFamily="2" charset="2"/>
              <a:buChar char="§"/>
            </a:pPr>
            <a:r>
              <a:rPr lang="en-GB" dirty="0"/>
              <a:t>SAMPIC-based systems for precise timing detectors: implementation and </a:t>
            </a:r>
            <a:r>
              <a:rPr lang="en-GB" dirty="0" smtClean="0"/>
              <a:t>performance</a:t>
            </a:r>
          </a:p>
          <a:p>
            <a:pPr marL="742950" lvl="1" indent="-285750">
              <a:spcAft>
                <a:spcPts val="600"/>
              </a:spcAft>
              <a:buFont typeface="Wingdings" panose="05000000000000000000" pitchFamily="2" charset="2"/>
              <a:buChar char="§"/>
            </a:pPr>
            <a:r>
              <a:rPr lang="en-GB" dirty="0"/>
              <a:t>The proton timing system of the TOTEM </a:t>
            </a:r>
            <a:r>
              <a:rPr lang="en-GB" dirty="0" smtClean="0"/>
              <a:t>experiment</a:t>
            </a:r>
          </a:p>
          <a:p>
            <a:pPr marL="742950" lvl="1" indent="-285750">
              <a:spcAft>
                <a:spcPts val="600"/>
              </a:spcAft>
              <a:buFont typeface="Wingdings" panose="05000000000000000000" pitchFamily="2" charset="2"/>
              <a:buChar char="§"/>
            </a:pPr>
            <a:r>
              <a:rPr lang="en-GB" dirty="0"/>
              <a:t>Radiation tolerance enhancement of silicon photonics for HEP </a:t>
            </a:r>
            <a:r>
              <a:rPr lang="en-GB" dirty="0" smtClean="0"/>
              <a:t>applications</a:t>
            </a:r>
          </a:p>
          <a:p>
            <a:pPr marL="742950" lvl="1" indent="-285750">
              <a:spcAft>
                <a:spcPts val="600"/>
              </a:spcAft>
              <a:buFont typeface="Wingdings" panose="05000000000000000000" pitchFamily="2" charset="2"/>
              <a:buChar char="§"/>
            </a:pPr>
            <a:r>
              <a:rPr lang="en-GB" dirty="0"/>
              <a:t>Next generation of radiation tolerant Single-Mode Optical Links for Accelerator </a:t>
            </a:r>
            <a:r>
              <a:rPr lang="en-GB" dirty="0" err="1" smtClean="0"/>
              <a:t>Instrumentation</a:t>
            </a:r>
            <a:r>
              <a:rPr lang="en-GB" b="1" dirty="0" err="1" smtClean="0">
                <a:solidFill>
                  <a:schemeClr val="bg1"/>
                </a:solidFill>
              </a:rPr>
              <a:t>FPGAs</a:t>
            </a:r>
            <a:r>
              <a:rPr lang="en-GB" b="1" dirty="0" smtClean="0">
                <a:solidFill>
                  <a:schemeClr val="bg1"/>
                </a:solidFill>
              </a:rPr>
              <a:t> for space</a:t>
            </a:r>
            <a:endParaRPr lang="en-US" dirty="0" smtClean="0"/>
          </a:p>
          <a:p>
            <a:pPr marL="285750" indent="-285750">
              <a:spcAft>
                <a:spcPts val="600"/>
              </a:spcAft>
              <a:buFont typeface="Wingdings" panose="05000000000000000000" pitchFamily="2" charset="2"/>
              <a:buChar char="§"/>
            </a:pPr>
            <a:r>
              <a:rPr lang="en-US" dirty="0" smtClean="0"/>
              <a:t>Additional topics</a:t>
            </a:r>
          </a:p>
          <a:p>
            <a:pPr marL="285750" indent="-285750">
              <a:spcAft>
                <a:spcPts val="600"/>
              </a:spcAft>
              <a:buFont typeface="Wingdings" panose="05000000000000000000" pitchFamily="2" charset="2"/>
              <a:buChar char="§"/>
            </a:pPr>
            <a:endParaRPr lang="en-GB" dirty="0" smtClean="0"/>
          </a:p>
          <a:p>
            <a:pPr>
              <a:spcAft>
                <a:spcPts val="600"/>
              </a:spcAft>
            </a:pPr>
            <a:endParaRPr lang="en-GB" dirty="0"/>
          </a:p>
        </p:txBody>
      </p:sp>
      <p:sp>
        <p:nvSpPr>
          <p:cNvPr id="4" name="Slide Number Placeholder 3"/>
          <p:cNvSpPr>
            <a:spLocks noGrp="1"/>
          </p:cNvSpPr>
          <p:nvPr>
            <p:ph type="sldNum" sz="quarter" idx="12"/>
          </p:nvPr>
        </p:nvSpPr>
        <p:spPr/>
        <p:txBody>
          <a:bodyPr/>
          <a:lstStyle/>
          <a:p>
            <a:r>
              <a:rPr lang="en-GB" smtClean="0"/>
              <a:t>2 of 34</a:t>
            </a:r>
            <a:endParaRPr lang="en-GB"/>
          </a:p>
        </p:txBody>
      </p:sp>
    </p:spTree>
    <p:extLst>
      <p:ext uri="{BB962C8B-B14F-4D97-AF65-F5344CB8AC3E}">
        <p14:creationId xmlns:p14="http://schemas.microsoft.com/office/powerpoint/2010/main" val="387824731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46626"/>
          <a:stretch/>
        </p:blipFill>
        <p:spPr>
          <a:xfrm>
            <a:off x="388619" y="828702"/>
            <a:ext cx="4567581" cy="5623714"/>
          </a:xfrm>
          <a:prstGeom prst="rect">
            <a:avLst/>
          </a:prstGeom>
        </p:spPr>
      </p:pic>
      <p:pic>
        <p:nvPicPr>
          <p:cNvPr id="6" name="Picture 5"/>
          <p:cNvPicPr>
            <a:picLocks noChangeAspect="1"/>
          </p:cNvPicPr>
          <p:nvPr/>
        </p:nvPicPr>
        <p:blipFill>
          <a:blip r:embed="rId4"/>
          <a:stretch>
            <a:fillRect/>
          </a:stretch>
        </p:blipFill>
        <p:spPr>
          <a:xfrm>
            <a:off x="5132934" y="1617956"/>
            <a:ext cx="6855060" cy="4360222"/>
          </a:xfrm>
          <a:prstGeom prst="rect">
            <a:avLst/>
          </a:prstGeom>
        </p:spPr>
      </p:pic>
      <p:sp>
        <p:nvSpPr>
          <p:cNvPr id="7" name="Rectangle 6"/>
          <p:cNvSpPr/>
          <p:nvPr/>
        </p:nvSpPr>
        <p:spPr>
          <a:xfrm>
            <a:off x="0" y="113106"/>
            <a:ext cx="12191999"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The CMS High Granularity Calorimeter for HL-LHC. </a:t>
            </a:r>
            <a:r>
              <a:rPr lang="en-GB" b="1" dirty="0" smtClean="0">
                <a:solidFill>
                  <a:schemeClr val="bg1"/>
                </a:solidFill>
                <a:latin typeface="Liberation Sans" panose="020B0604020202020204" pitchFamily="34" charset="0"/>
              </a:rPr>
              <a:t>(7/7) </a:t>
            </a:r>
            <a:endParaRPr lang="en-GB" b="1" dirty="0">
              <a:solidFill>
                <a:schemeClr val="bg1"/>
              </a:solidFill>
              <a:latin typeface="Liberation Sans" panose="020B0604020202020204" pitchFamily="34" charset="0"/>
            </a:endParaRPr>
          </a:p>
        </p:txBody>
      </p:sp>
      <p:sp>
        <p:nvSpPr>
          <p:cNvPr id="3" name="Slide Number Placeholder 2"/>
          <p:cNvSpPr>
            <a:spLocks noGrp="1"/>
          </p:cNvSpPr>
          <p:nvPr>
            <p:ph type="sldNum" sz="quarter" idx="12"/>
          </p:nvPr>
        </p:nvSpPr>
        <p:spPr/>
        <p:txBody>
          <a:bodyPr/>
          <a:lstStyle/>
          <a:p>
            <a:r>
              <a:rPr lang="en-GB" smtClean="0"/>
              <a:t>20 of 34</a:t>
            </a:r>
            <a:endParaRPr lang="en-GB"/>
          </a:p>
        </p:txBody>
      </p:sp>
      <p:pic>
        <p:nvPicPr>
          <p:cNvPr id="4" name="Picture 3"/>
          <p:cNvPicPr>
            <a:picLocks noChangeAspect="1"/>
          </p:cNvPicPr>
          <p:nvPr/>
        </p:nvPicPr>
        <p:blipFill>
          <a:blip r:embed="rId5"/>
          <a:stretch>
            <a:fillRect/>
          </a:stretch>
        </p:blipFill>
        <p:spPr>
          <a:xfrm>
            <a:off x="8221979" y="1702247"/>
            <a:ext cx="3502351" cy="1063711"/>
          </a:xfrm>
          <a:prstGeom prst="rect">
            <a:avLst/>
          </a:prstGeom>
        </p:spPr>
      </p:pic>
    </p:spTree>
    <p:extLst>
      <p:ext uri="{BB962C8B-B14F-4D97-AF65-F5344CB8AC3E}">
        <p14:creationId xmlns:p14="http://schemas.microsoft.com/office/powerpoint/2010/main" val="27208753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2854"/>
            <a:ext cx="12192000" cy="646331"/>
          </a:xfrm>
          <a:prstGeom prst="rect">
            <a:avLst/>
          </a:prstGeom>
        </p:spPr>
        <p:txBody>
          <a:bodyPr wrap="square" lIns="288000">
            <a:spAutoFit/>
          </a:bodyPr>
          <a:lstStyle/>
          <a:p>
            <a:r>
              <a:rPr lang="en-GB" b="1" dirty="0">
                <a:solidFill>
                  <a:schemeClr val="bg1"/>
                </a:solidFill>
                <a:latin typeface="Liberation Sans" panose="020B0604020202020204" pitchFamily="34" charset="0"/>
              </a:rPr>
              <a:t>SAMPIC-based systems for precise timing detectors: implementation and performance</a:t>
            </a:r>
            <a:r>
              <a:rPr lang="en-GB" b="1" dirty="0" smtClean="0">
                <a:solidFill>
                  <a:schemeClr val="bg1"/>
                </a:solidFill>
                <a:latin typeface="Liberation Sans" panose="020B0604020202020204" pitchFamily="34" charset="0"/>
              </a:rPr>
              <a:t>. (1/2)</a:t>
            </a:r>
          </a:p>
          <a:p>
            <a:r>
              <a:rPr lang="en-GB" i="1" dirty="0" err="1" smtClean="0">
                <a:solidFill>
                  <a:schemeClr val="bg1"/>
                </a:solidFill>
                <a:latin typeface="Liberation Sans" panose="020B0604020202020204" pitchFamily="34" charset="0"/>
              </a:rPr>
              <a:t>Jihane</a:t>
            </a:r>
            <a:r>
              <a:rPr lang="en-GB" i="1" dirty="0" smtClean="0">
                <a:solidFill>
                  <a:schemeClr val="bg1"/>
                </a:solidFill>
                <a:latin typeface="Liberation Sans" panose="020B0604020202020204" pitchFamily="34" charset="0"/>
              </a:rPr>
              <a:t> </a:t>
            </a:r>
            <a:r>
              <a:rPr lang="en-GB" i="1" dirty="0" err="1">
                <a:solidFill>
                  <a:schemeClr val="bg1"/>
                </a:solidFill>
                <a:latin typeface="Liberation Sans" panose="020B0604020202020204" pitchFamily="34" charset="0"/>
              </a:rPr>
              <a:t>Maalmi</a:t>
            </a:r>
            <a:r>
              <a:rPr lang="en-GB" i="1" dirty="0">
                <a:solidFill>
                  <a:schemeClr val="bg1"/>
                </a:solidFill>
                <a:latin typeface="Liberation Sans" panose="020B0604020202020204" pitchFamily="34" charset="0"/>
              </a:rPr>
              <a:t> (CNRS/LAL </a:t>
            </a:r>
            <a:r>
              <a:rPr lang="en-GB" i="1" dirty="0" err="1" smtClean="0">
                <a:solidFill>
                  <a:schemeClr val="bg1"/>
                </a:solidFill>
                <a:latin typeface="Liberation Sans" panose="020B0604020202020204" pitchFamily="34" charset="0"/>
              </a:rPr>
              <a:t>Orsay</a:t>
            </a:r>
            <a:r>
              <a:rPr lang="en-GB" i="1" dirty="0" smtClean="0">
                <a:solidFill>
                  <a:schemeClr val="bg1"/>
                </a:solidFill>
                <a:latin typeface="Liberation Sans" panose="020B0604020202020204" pitchFamily="34" charset="0"/>
              </a:rPr>
              <a:t>)</a:t>
            </a:r>
            <a:endParaRPr lang="en-GB" i="1" dirty="0">
              <a:solidFill>
                <a:schemeClr val="bg1"/>
              </a:solidFill>
              <a:latin typeface="Liberation Sans" panose="020B0604020202020204" pitchFamily="34" charset="0"/>
            </a:endParaRPr>
          </a:p>
        </p:txBody>
      </p:sp>
      <p:sp>
        <p:nvSpPr>
          <p:cNvPr id="9" name="Slide Number Placeholder 8"/>
          <p:cNvSpPr>
            <a:spLocks noGrp="1"/>
          </p:cNvSpPr>
          <p:nvPr>
            <p:ph type="sldNum" sz="quarter" idx="12"/>
          </p:nvPr>
        </p:nvSpPr>
        <p:spPr/>
        <p:txBody>
          <a:bodyPr/>
          <a:lstStyle/>
          <a:p>
            <a:r>
              <a:rPr lang="en-GB" smtClean="0"/>
              <a:t>21 of 34</a:t>
            </a:r>
            <a:endParaRPr lang="en-GB"/>
          </a:p>
        </p:txBody>
      </p:sp>
      <p:sp>
        <p:nvSpPr>
          <p:cNvPr id="17" name="Rectangle 16"/>
          <p:cNvSpPr/>
          <p:nvPr/>
        </p:nvSpPr>
        <p:spPr>
          <a:xfrm>
            <a:off x="235881" y="990441"/>
            <a:ext cx="11763375" cy="2185214"/>
          </a:xfrm>
          <a:prstGeom prst="rect">
            <a:avLst/>
          </a:prstGeom>
        </p:spPr>
        <p:txBody>
          <a:bodyPr wrap="square">
            <a:spAutoFit/>
          </a:bodyPr>
          <a:lstStyle/>
          <a:p>
            <a:r>
              <a:rPr lang="en-US" sz="1600" dirty="0">
                <a:solidFill>
                  <a:srgbClr val="3366CC"/>
                </a:solidFill>
              </a:rPr>
              <a:t>SAMPIC</a:t>
            </a:r>
            <a:r>
              <a:rPr lang="en-US" sz="1600" dirty="0"/>
              <a:t> : </a:t>
            </a:r>
            <a:r>
              <a:rPr lang="en-US" sz="1600" dirty="0" err="1">
                <a:solidFill>
                  <a:srgbClr val="3366CC"/>
                </a:solidFill>
              </a:rPr>
              <a:t>SAM</a:t>
            </a:r>
            <a:r>
              <a:rPr lang="en-US" sz="1600" dirty="0" err="1"/>
              <a:t>pler</a:t>
            </a:r>
            <a:r>
              <a:rPr lang="en-US" sz="1600" dirty="0"/>
              <a:t> for </a:t>
            </a:r>
            <a:r>
              <a:rPr lang="en-US" sz="1600" dirty="0" err="1">
                <a:solidFill>
                  <a:srgbClr val="3366CC"/>
                </a:solidFill>
              </a:rPr>
              <a:t>PIC</a:t>
            </a:r>
            <a:r>
              <a:rPr lang="en-US" sz="1600" dirty="0" err="1"/>
              <a:t>osecond</a:t>
            </a:r>
            <a:r>
              <a:rPr lang="en-US" sz="1600" dirty="0"/>
              <a:t> time</a:t>
            </a:r>
            <a:r>
              <a:rPr lang="en-US" sz="1600" dirty="0" smtClean="0"/>
              <a:t>. </a:t>
            </a:r>
            <a:endParaRPr lang="en-GB" sz="1600" i="1" dirty="0"/>
          </a:p>
          <a:p>
            <a:r>
              <a:rPr lang="en-US" sz="1600" dirty="0" smtClean="0"/>
              <a:t>Based </a:t>
            </a:r>
            <a:r>
              <a:rPr lang="en-US" sz="1600" dirty="0"/>
              <a:t>on the concept of </a:t>
            </a:r>
            <a:r>
              <a:rPr lang="en-US" sz="1600" dirty="0" smtClean="0"/>
              <a:t>“</a:t>
            </a:r>
            <a:r>
              <a:rPr lang="en-US" sz="1600" i="1" dirty="0" smtClean="0"/>
              <a:t>Waveform TDC</a:t>
            </a:r>
            <a:r>
              <a:rPr lang="en-US" sz="1600" dirty="0" smtClean="0"/>
              <a:t>” </a:t>
            </a:r>
            <a:r>
              <a:rPr lang="en-US" sz="1600" dirty="0"/>
              <a:t>(WTDC). </a:t>
            </a:r>
            <a:endParaRPr lang="en-US" sz="1600" dirty="0" smtClean="0"/>
          </a:p>
          <a:p>
            <a:r>
              <a:rPr lang="en-GB" sz="1600" dirty="0"/>
              <a:t>SAMPIC is designed to digitize a short signal or only a small part of a longer </a:t>
            </a:r>
            <a:r>
              <a:rPr lang="en-GB" sz="1600" dirty="0" smtClean="0"/>
              <a:t>one</a:t>
            </a:r>
          </a:p>
          <a:p>
            <a:r>
              <a:rPr lang="en-GB" sz="1600" dirty="0" smtClean="0"/>
              <a:t>(</a:t>
            </a:r>
            <a:r>
              <a:rPr lang="en-GB" sz="1600" dirty="0" err="1" smtClean="0"/>
              <a:t>eg</a:t>
            </a:r>
            <a:r>
              <a:rPr lang="en-GB" sz="1600" dirty="0" smtClean="0"/>
              <a:t>. rising edge) to </a:t>
            </a:r>
            <a:r>
              <a:rPr lang="en-GB" sz="1600" dirty="0"/>
              <a:t>extract </a:t>
            </a:r>
            <a:r>
              <a:rPr lang="en-GB" sz="1600" dirty="0" smtClean="0"/>
              <a:t>timing information.</a:t>
            </a:r>
            <a:endParaRPr lang="en-GB" sz="1600" dirty="0"/>
          </a:p>
          <a:p>
            <a:endParaRPr lang="en-US" sz="800" dirty="0" smtClean="0"/>
          </a:p>
          <a:p>
            <a:r>
              <a:rPr lang="en-US" sz="1600" dirty="0" smtClean="0"/>
              <a:t>Time information is obtained combining 3 acquired time stamps:</a:t>
            </a:r>
          </a:p>
          <a:p>
            <a:pPr marL="285750" indent="-285750">
              <a:buFontTx/>
              <a:buChar char="-"/>
              <a:tabLst>
                <a:tab pos="1076325" algn="l"/>
              </a:tabLst>
            </a:pPr>
            <a:r>
              <a:rPr lang="en-US" sz="1600" dirty="0" smtClean="0"/>
              <a:t>Coarse 	→ Counter → few ns step</a:t>
            </a:r>
          </a:p>
          <a:p>
            <a:pPr marL="285750" indent="-285750">
              <a:buFontTx/>
              <a:buChar char="-"/>
              <a:tabLst>
                <a:tab pos="1076325" algn="l"/>
              </a:tabLst>
            </a:pPr>
            <a:r>
              <a:rPr lang="en-US" sz="1600" dirty="0" smtClean="0"/>
              <a:t>Medium 	→ DLL locked on the </a:t>
            </a:r>
            <a:r>
              <a:rPr lang="en-US" sz="1600" dirty="0" err="1" smtClean="0"/>
              <a:t>clk</a:t>
            </a:r>
            <a:r>
              <a:rPr lang="en-US" sz="1600" dirty="0" smtClean="0"/>
              <a:t> to define region of interest → ~100ps step</a:t>
            </a:r>
          </a:p>
          <a:p>
            <a:pPr marL="285750" indent="-285750">
              <a:buFontTx/>
              <a:buChar char="-"/>
              <a:tabLst>
                <a:tab pos="1076325" algn="l"/>
              </a:tabLst>
            </a:pPr>
            <a:r>
              <a:rPr lang="en-US" sz="1600" dirty="0"/>
              <a:t>Fine </a:t>
            </a:r>
            <a:r>
              <a:rPr lang="en-US" sz="1600" dirty="0" smtClean="0"/>
              <a:t>   	→ Digital algorithms applied on samples of the waveform → few </a:t>
            </a:r>
            <a:r>
              <a:rPr lang="en-US" sz="1600" dirty="0" err="1" smtClean="0"/>
              <a:t>ps</a:t>
            </a:r>
            <a:endParaRPr lang="en-GB" sz="1600" dirty="0"/>
          </a:p>
        </p:txBody>
      </p:sp>
      <p:grpSp>
        <p:nvGrpSpPr>
          <p:cNvPr id="2" name="Group 1"/>
          <p:cNvGrpSpPr/>
          <p:nvPr/>
        </p:nvGrpSpPr>
        <p:grpSpPr>
          <a:xfrm>
            <a:off x="3706386" y="2388962"/>
            <a:ext cx="3493874" cy="478185"/>
            <a:chOff x="3706386" y="1788885"/>
            <a:chExt cx="3493874" cy="478185"/>
          </a:xfrm>
        </p:grpSpPr>
        <p:sp>
          <p:nvSpPr>
            <p:cNvPr id="7" name="Right Brace 6"/>
            <p:cNvSpPr/>
            <p:nvPr/>
          </p:nvSpPr>
          <p:spPr>
            <a:xfrm>
              <a:off x="7015843" y="1788885"/>
              <a:ext cx="184417" cy="478185"/>
            </a:xfrm>
            <a:prstGeom prst="rightBrace">
              <a:avLst>
                <a:gd name="adj1" fmla="val 33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cxnSp>
          <p:nvCxnSpPr>
            <p:cNvPr id="20" name="Straight Connector 19"/>
            <p:cNvCxnSpPr/>
            <p:nvPr/>
          </p:nvCxnSpPr>
          <p:spPr>
            <a:xfrm>
              <a:off x="3706386" y="1790660"/>
              <a:ext cx="3276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a:off x="3706386" y="2267070"/>
              <a:ext cx="3276000"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
        <p:nvSpPr>
          <p:cNvPr id="22" name="TextBox 21"/>
          <p:cNvSpPr txBox="1"/>
          <p:nvPr/>
        </p:nvSpPr>
        <p:spPr>
          <a:xfrm>
            <a:off x="7315200" y="1854200"/>
            <a:ext cx="519694" cy="338554"/>
          </a:xfrm>
          <a:prstGeom prst="rect">
            <a:avLst/>
          </a:prstGeom>
          <a:noFill/>
        </p:spPr>
        <p:txBody>
          <a:bodyPr wrap="none" rtlCol="0">
            <a:spAutoFit/>
          </a:bodyPr>
          <a:lstStyle/>
          <a:p>
            <a:r>
              <a:rPr lang="en-US" sz="1600" dirty="0" smtClean="0"/>
              <a:t>TDC</a:t>
            </a:r>
            <a:endParaRPr lang="en-GB" sz="1600" dirty="0"/>
          </a:p>
        </p:txBody>
      </p:sp>
      <p:sp>
        <p:nvSpPr>
          <p:cNvPr id="23" name="Rectangle 22"/>
          <p:cNvSpPr/>
          <p:nvPr/>
        </p:nvSpPr>
        <p:spPr>
          <a:xfrm>
            <a:off x="257936" y="3262318"/>
            <a:ext cx="7057264" cy="738664"/>
          </a:xfrm>
          <a:prstGeom prst="rect">
            <a:avLst/>
          </a:prstGeom>
        </p:spPr>
        <p:txBody>
          <a:bodyPr wrap="square">
            <a:spAutoFit/>
          </a:bodyPr>
          <a:lstStyle/>
          <a:p>
            <a:pPr marL="285750" indent="-285750">
              <a:buFont typeface="Arial" panose="020B0604020202020204" pitchFamily="34" charset="0"/>
              <a:buChar char="•"/>
            </a:pPr>
            <a:r>
              <a:rPr lang="en-GB" sz="1400" dirty="0"/>
              <a:t>Discriminator is used only for triggering, not for timing </a:t>
            </a:r>
            <a:r>
              <a:rPr lang="en-GB" sz="1400" dirty="0" smtClean="0"/>
              <a:t>→ </a:t>
            </a:r>
            <a:r>
              <a:rPr lang="en-GB" sz="1400" dirty="0"/>
              <a:t>no jitter added </a:t>
            </a:r>
            <a:r>
              <a:rPr lang="en-GB" sz="1400" dirty="0" smtClean="0"/>
              <a:t>on measurement</a:t>
            </a:r>
            <a:r>
              <a:rPr lang="en-GB" sz="1400" dirty="0"/>
              <a:t>, low power</a:t>
            </a:r>
          </a:p>
          <a:p>
            <a:pPr marL="285750" indent="-285750">
              <a:buFont typeface="Arial" panose="020B0604020202020204" pitchFamily="34" charset="0"/>
              <a:buChar char="•"/>
            </a:pPr>
            <a:r>
              <a:rPr lang="en-GB" sz="1400" dirty="0" smtClean="0"/>
              <a:t>Digitized </a:t>
            </a:r>
            <a:r>
              <a:rPr lang="en-GB" sz="1400" dirty="0"/>
              <a:t>waveform available to extract other parameters (Q, amplitude,…)</a:t>
            </a:r>
          </a:p>
        </p:txBody>
      </p:sp>
      <p:pic>
        <p:nvPicPr>
          <p:cNvPr id="24" name="Picture 23"/>
          <p:cNvPicPr>
            <a:picLocks noChangeAspect="1"/>
          </p:cNvPicPr>
          <p:nvPr/>
        </p:nvPicPr>
        <p:blipFill rotWithShape="1">
          <a:blip r:embed="rId3"/>
          <a:srcRect b="612"/>
          <a:stretch/>
        </p:blipFill>
        <p:spPr>
          <a:xfrm>
            <a:off x="7378673" y="952021"/>
            <a:ext cx="4588165" cy="3681451"/>
          </a:xfrm>
          <a:prstGeom prst="rect">
            <a:avLst/>
          </a:prstGeom>
        </p:spPr>
      </p:pic>
      <p:sp>
        <p:nvSpPr>
          <p:cNvPr id="25" name="Rectangle 24"/>
          <p:cNvSpPr/>
          <p:nvPr/>
        </p:nvSpPr>
        <p:spPr>
          <a:xfrm>
            <a:off x="257936" y="4060713"/>
            <a:ext cx="6757908" cy="2246769"/>
          </a:xfrm>
          <a:prstGeom prst="rect">
            <a:avLst/>
          </a:prstGeom>
        </p:spPr>
        <p:txBody>
          <a:bodyPr wrap="square">
            <a:spAutoFit/>
          </a:bodyPr>
          <a:lstStyle/>
          <a:p>
            <a:pPr marL="285750" indent="-285750">
              <a:buFont typeface="Arial" panose="020B0604020202020204" pitchFamily="34" charset="0"/>
              <a:buChar char="•"/>
            </a:pPr>
            <a:r>
              <a:rPr lang="en-GB" sz="1400" dirty="0" smtClean="0"/>
              <a:t>One </a:t>
            </a:r>
            <a:r>
              <a:rPr lang="en-GB" sz="1400" dirty="0"/>
              <a:t>Common 12-bit </a:t>
            </a:r>
            <a:r>
              <a:rPr lang="en-GB" sz="1400" dirty="0" err="1" smtClean="0"/>
              <a:t>Gray</a:t>
            </a:r>
            <a:r>
              <a:rPr lang="en-GB" sz="1400" dirty="0" smtClean="0"/>
              <a:t> Counter </a:t>
            </a:r>
            <a:r>
              <a:rPr lang="en-GB" sz="1400" dirty="0"/>
              <a:t>(</a:t>
            </a:r>
            <a:r>
              <a:rPr lang="en-GB" sz="1400" dirty="0" err="1"/>
              <a:t>FClk</a:t>
            </a:r>
            <a:r>
              <a:rPr lang="en-GB" sz="1400" dirty="0"/>
              <a:t> up to 160MHz) </a:t>
            </a:r>
            <a:r>
              <a:rPr lang="en-GB" sz="1400" dirty="0" smtClean="0"/>
              <a:t>for Coarse Timestamping</a:t>
            </a:r>
            <a:r>
              <a:rPr lang="en-GB" sz="1400" dirty="0"/>
              <a:t>.</a:t>
            </a:r>
          </a:p>
          <a:p>
            <a:pPr marL="285750" indent="-285750">
              <a:buFont typeface="Arial" panose="020B0604020202020204" pitchFamily="34" charset="0"/>
              <a:buChar char="•"/>
            </a:pPr>
            <a:r>
              <a:rPr lang="en-GB" sz="1400" dirty="0" smtClean="0"/>
              <a:t>One </a:t>
            </a:r>
            <a:r>
              <a:rPr lang="en-GB" sz="1400" dirty="0"/>
              <a:t>Common </a:t>
            </a:r>
            <a:r>
              <a:rPr lang="en-GB" sz="1400" dirty="0" smtClean="0"/>
              <a:t>servo-controlled 64-cell DLL : </a:t>
            </a:r>
            <a:r>
              <a:rPr lang="en-GB" sz="1400" dirty="0"/>
              <a:t>(from 1 to 10 GHz) used </a:t>
            </a:r>
            <a:r>
              <a:rPr lang="en-GB" sz="1400" dirty="0" smtClean="0"/>
              <a:t>for medium </a:t>
            </a:r>
            <a:r>
              <a:rPr lang="en-GB" sz="1400" dirty="0"/>
              <a:t>precision timing &amp; </a:t>
            </a:r>
            <a:r>
              <a:rPr lang="en-GB" sz="1400" dirty="0" err="1" smtClean="0"/>
              <a:t>analog</a:t>
            </a:r>
            <a:r>
              <a:rPr lang="en-GB" sz="1400" dirty="0" smtClean="0"/>
              <a:t> sampling</a:t>
            </a:r>
            <a:endParaRPr lang="en-GB" sz="1400" dirty="0"/>
          </a:p>
          <a:p>
            <a:pPr marL="285750" indent="-285750">
              <a:buFont typeface="Arial" panose="020B0604020202020204" pitchFamily="34" charset="0"/>
              <a:buChar char="•"/>
            </a:pPr>
            <a:r>
              <a:rPr lang="en-GB" sz="1400" dirty="0" smtClean="0"/>
              <a:t>16 </a:t>
            </a:r>
            <a:r>
              <a:rPr lang="en-GB" sz="1400" dirty="0"/>
              <a:t>independent WTDC </a:t>
            </a:r>
            <a:r>
              <a:rPr lang="en-GB" sz="1400" dirty="0" smtClean="0"/>
              <a:t>channels each </a:t>
            </a:r>
            <a:r>
              <a:rPr lang="en-GB" sz="1400" dirty="0"/>
              <a:t>with :</a:t>
            </a:r>
          </a:p>
          <a:p>
            <a:pPr marL="742950" lvl="1" indent="-285750">
              <a:buFont typeface="Arial" panose="020B0604020202020204" pitchFamily="34" charset="0"/>
              <a:buChar char="•"/>
            </a:pPr>
            <a:r>
              <a:rPr lang="en-GB" sz="1400" dirty="0" smtClean="0"/>
              <a:t>1 </a:t>
            </a:r>
            <a:r>
              <a:rPr lang="en-GB" sz="1400" dirty="0"/>
              <a:t>discriminator for self triggering</a:t>
            </a:r>
          </a:p>
          <a:p>
            <a:pPr marL="742950" lvl="1" indent="-285750">
              <a:buFont typeface="Arial" panose="020B0604020202020204" pitchFamily="34" charset="0"/>
              <a:buChar char="•"/>
            </a:pPr>
            <a:r>
              <a:rPr lang="en-GB" sz="1400" dirty="0" smtClean="0"/>
              <a:t>Registers </a:t>
            </a:r>
            <a:r>
              <a:rPr lang="en-GB" sz="1400" dirty="0"/>
              <a:t>to store the timestamps</a:t>
            </a:r>
          </a:p>
          <a:p>
            <a:pPr marL="742950" lvl="1" indent="-285750">
              <a:buFont typeface="Arial" panose="020B0604020202020204" pitchFamily="34" charset="0"/>
              <a:buChar char="•"/>
            </a:pPr>
            <a:r>
              <a:rPr lang="en-GB" sz="1400" dirty="0" smtClean="0"/>
              <a:t>64-cell </a:t>
            </a:r>
            <a:r>
              <a:rPr lang="en-GB" sz="1400" dirty="0"/>
              <a:t>deep SCA </a:t>
            </a:r>
            <a:r>
              <a:rPr lang="en-GB" sz="1400" dirty="0" err="1"/>
              <a:t>analog</a:t>
            </a:r>
            <a:r>
              <a:rPr lang="en-GB" sz="1400" dirty="0"/>
              <a:t> memory</a:t>
            </a:r>
          </a:p>
          <a:p>
            <a:pPr marL="742950" lvl="1" indent="-285750">
              <a:buFont typeface="Arial" panose="020B0604020202020204" pitchFamily="34" charset="0"/>
              <a:buChar char="•"/>
            </a:pPr>
            <a:r>
              <a:rPr lang="en-GB" sz="1400" dirty="0" smtClean="0"/>
              <a:t>One </a:t>
            </a:r>
            <a:r>
              <a:rPr lang="en-GB" sz="1400" dirty="0"/>
              <a:t>11-bit ADC/ </a:t>
            </a:r>
            <a:r>
              <a:rPr lang="en-GB" sz="1400" dirty="0" smtClean="0"/>
              <a:t>cell  (Total </a:t>
            </a:r>
            <a:r>
              <a:rPr lang="en-GB" sz="1400" dirty="0"/>
              <a:t>: 64 x 16 = 1024 on-chip ADCs)</a:t>
            </a:r>
          </a:p>
          <a:p>
            <a:pPr marL="285750" indent="-285750">
              <a:buFont typeface="Arial" panose="020B0604020202020204" pitchFamily="34" charset="0"/>
              <a:buChar char="•"/>
            </a:pPr>
            <a:r>
              <a:rPr lang="en-GB" sz="1400" dirty="0" smtClean="0"/>
              <a:t>One </a:t>
            </a:r>
            <a:r>
              <a:rPr lang="en-GB" sz="1400" dirty="0"/>
              <a:t>common 1.3 GHz oscillator </a:t>
            </a:r>
            <a:r>
              <a:rPr lang="en-GB" sz="1400" dirty="0" smtClean="0"/>
              <a:t>+ counter </a:t>
            </a:r>
            <a:r>
              <a:rPr lang="en-GB" sz="1400" dirty="0"/>
              <a:t>used as </a:t>
            </a:r>
            <a:r>
              <a:rPr lang="en-GB" sz="1400" dirty="0" smtClean="0"/>
              <a:t>time base </a:t>
            </a:r>
            <a:r>
              <a:rPr lang="en-GB" sz="1400" dirty="0"/>
              <a:t>for all </a:t>
            </a:r>
            <a:r>
              <a:rPr lang="en-GB" sz="1400" dirty="0" smtClean="0"/>
              <a:t>the Wilkinson ADCs.</a:t>
            </a:r>
            <a:endParaRPr lang="en-GB" sz="1400" dirty="0"/>
          </a:p>
          <a:p>
            <a:pPr marL="285750" indent="-285750">
              <a:buFont typeface="Arial" panose="020B0604020202020204" pitchFamily="34" charset="0"/>
              <a:buChar char="•"/>
            </a:pPr>
            <a:r>
              <a:rPr lang="en-GB" sz="1400" dirty="0" smtClean="0"/>
              <a:t>Read-Out interface</a:t>
            </a:r>
            <a:endParaRPr lang="en-GB" sz="1400" dirty="0"/>
          </a:p>
        </p:txBody>
      </p:sp>
      <p:sp>
        <p:nvSpPr>
          <p:cNvPr id="26" name="TextBox 25"/>
          <p:cNvSpPr txBox="1"/>
          <p:nvPr/>
        </p:nvSpPr>
        <p:spPr>
          <a:xfrm>
            <a:off x="7378674" y="5111870"/>
            <a:ext cx="4447054" cy="1169551"/>
          </a:xfrm>
          <a:prstGeom prst="rect">
            <a:avLst/>
          </a:prstGeom>
          <a:noFill/>
        </p:spPr>
        <p:txBody>
          <a:bodyPr wrap="square" rtlCol="0">
            <a:spAutoFit/>
          </a:bodyPr>
          <a:lstStyle/>
          <a:p>
            <a:pPr marL="285750" indent="-285750">
              <a:buFont typeface="Arial" panose="020B0604020202020204" pitchFamily="34" charset="0"/>
              <a:buChar char="•"/>
            </a:pPr>
            <a:r>
              <a:rPr lang="en-GB" sz="1400" dirty="0"/>
              <a:t>Waveform continuously recorded (circular buffer), then stopped on </a:t>
            </a:r>
            <a:r>
              <a:rPr lang="en-GB" sz="1400" dirty="0" smtClean="0"/>
              <a:t>trigger</a:t>
            </a:r>
          </a:p>
          <a:p>
            <a:pPr marL="285750" indent="-285750">
              <a:buFont typeface="Arial" panose="020B0604020202020204" pitchFamily="34" charset="0"/>
              <a:buChar char="•"/>
            </a:pPr>
            <a:r>
              <a:rPr lang="en-US" sz="1400" dirty="0" smtClean="0"/>
              <a:t>Main limitation is the dead time of conversion once the channel is triggered. </a:t>
            </a:r>
          </a:p>
          <a:p>
            <a:pPr marL="285750" indent="-285750">
              <a:buFont typeface="Arial" panose="020B0604020202020204" pitchFamily="34" charset="0"/>
              <a:buChar char="•"/>
            </a:pPr>
            <a:r>
              <a:rPr lang="en-US" sz="1400" dirty="0" smtClean="0"/>
              <a:t>Only the triggered channels are in dead time.</a:t>
            </a:r>
            <a:endParaRPr lang="en-GB" sz="1400" dirty="0"/>
          </a:p>
        </p:txBody>
      </p:sp>
    </p:spTree>
    <p:extLst>
      <p:ext uri="{BB962C8B-B14F-4D97-AF65-F5344CB8AC3E}">
        <p14:creationId xmlns:p14="http://schemas.microsoft.com/office/powerpoint/2010/main" val="308030421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43482"/>
            <a:ext cx="12192000"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SAMPIC-based systems for precise timing detectors: implementation and performance</a:t>
            </a:r>
            <a:r>
              <a:rPr lang="en-GB" b="1" dirty="0" smtClean="0">
                <a:solidFill>
                  <a:schemeClr val="bg1"/>
                </a:solidFill>
                <a:latin typeface="Liberation Sans" panose="020B0604020202020204" pitchFamily="34" charset="0"/>
              </a:rPr>
              <a:t>. (2/2)</a:t>
            </a:r>
          </a:p>
        </p:txBody>
      </p:sp>
      <p:sp>
        <p:nvSpPr>
          <p:cNvPr id="9" name="Slide Number Placeholder 8"/>
          <p:cNvSpPr>
            <a:spLocks noGrp="1"/>
          </p:cNvSpPr>
          <p:nvPr>
            <p:ph type="sldNum" sz="quarter" idx="12"/>
          </p:nvPr>
        </p:nvSpPr>
        <p:spPr/>
        <p:txBody>
          <a:bodyPr/>
          <a:lstStyle/>
          <a:p>
            <a:r>
              <a:rPr lang="en-GB" smtClean="0"/>
              <a:t>22 of 34</a:t>
            </a:r>
            <a:endParaRPr lang="en-GB"/>
          </a:p>
        </p:txBody>
      </p:sp>
      <p:grpSp>
        <p:nvGrpSpPr>
          <p:cNvPr id="18" name="Group 17"/>
          <p:cNvGrpSpPr>
            <a:grpSpLocks noChangeAspect="1"/>
          </p:cNvGrpSpPr>
          <p:nvPr/>
        </p:nvGrpSpPr>
        <p:grpSpPr>
          <a:xfrm>
            <a:off x="5970492" y="821085"/>
            <a:ext cx="5015693" cy="2496481"/>
            <a:chOff x="5897249" y="1127760"/>
            <a:chExt cx="6102007" cy="3037177"/>
          </a:xfrm>
        </p:grpSpPr>
        <p:pic>
          <p:nvPicPr>
            <p:cNvPr id="19" name="Picture 18"/>
            <p:cNvPicPr>
              <a:picLocks noChangeAspect="1"/>
            </p:cNvPicPr>
            <p:nvPr/>
          </p:nvPicPr>
          <p:blipFill rotWithShape="1">
            <a:blip r:embed="rId3"/>
            <a:srcRect l="22266" t="23899"/>
            <a:stretch/>
          </p:blipFill>
          <p:spPr>
            <a:xfrm>
              <a:off x="5897249" y="1127760"/>
              <a:ext cx="6102007" cy="3037177"/>
            </a:xfrm>
            <a:prstGeom prst="rect">
              <a:avLst/>
            </a:prstGeom>
          </p:spPr>
        </p:pic>
        <p:sp>
          <p:nvSpPr>
            <p:cNvPr id="27" name="Rectangle 26"/>
            <p:cNvSpPr/>
            <p:nvPr/>
          </p:nvSpPr>
          <p:spPr>
            <a:xfrm>
              <a:off x="5897249" y="1127760"/>
              <a:ext cx="2317111" cy="99822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 name="Rectangle 2"/>
          <p:cNvSpPr/>
          <p:nvPr/>
        </p:nvSpPr>
        <p:spPr>
          <a:xfrm>
            <a:off x="441320" y="1109384"/>
            <a:ext cx="6096000" cy="2123658"/>
          </a:xfrm>
          <a:prstGeom prst="rect">
            <a:avLst/>
          </a:prstGeom>
        </p:spPr>
        <p:txBody>
          <a:bodyPr>
            <a:spAutoFit/>
          </a:bodyPr>
          <a:lstStyle/>
          <a:p>
            <a:r>
              <a:rPr lang="en-GB" sz="1600" dirty="0"/>
              <a:t>Several trigger modes programmable for each channel:</a:t>
            </a:r>
          </a:p>
          <a:p>
            <a:pPr marL="285750" indent="-285750">
              <a:buFont typeface="Arial" panose="020B0604020202020204" pitchFamily="34" charset="0"/>
              <a:buChar char="•"/>
            </a:pPr>
            <a:r>
              <a:rPr lang="en-GB" sz="1600" dirty="0" smtClean="0"/>
              <a:t>External</a:t>
            </a:r>
            <a:endParaRPr lang="en-GB" sz="1600" dirty="0"/>
          </a:p>
          <a:p>
            <a:pPr marL="285750" indent="-285750">
              <a:buFont typeface="Arial" panose="020B0604020202020204" pitchFamily="34" charset="0"/>
              <a:buChar char="•"/>
            </a:pPr>
            <a:r>
              <a:rPr lang="en-GB" sz="1600" dirty="0" smtClean="0"/>
              <a:t>“</a:t>
            </a:r>
            <a:r>
              <a:rPr lang="en-GB" sz="1600" dirty="0"/>
              <a:t>Central” trigger (only OR in V1)</a:t>
            </a:r>
          </a:p>
          <a:p>
            <a:pPr marL="285750" indent="-285750">
              <a:buFont typeface="Arial" panose="020B0604020202020204" pitchFamily="34" charset="0"/>
              <a:buChar char="•"/>
            </a:pPr>
            <a:r>
              <a:rPr lang="en-GB" sz="1600" dirty="0" smtClean="0"/>
              <a:t>Edge </a:t>
            </a:r>
            <a:r>
              <a:rPr lang="en-GB" sz="1600" dirty="0"/>
              <a:t>selection</a:t>
            </a:r>
          </a:p>
          <a:p>
            <a:pPr marL="285750" indent="-285750">
              <a:buFont typeface="Arial" panose="020B0604020202020204" pitchFamily="34" charset="0"/>
              <a:buChar char="•"/>
            </a:pPr>
            <a:r>
              <a:rPr lang="en-GB" sz="1600" dirty="0" smtClean="0"/>
              <a:t>Enable/disable</a:t>
            </a:r>
            <a:endParaRPr lang="en-GB" sz="1600" dirty="0"/>
          </a:p>
          <a:p>
            <a:pPr marL="285750" indent="-285750">
              <a:buFont typeface="Arial" panose="020B0604020202020204" pitchFamily="34" charset="0"/>
              <a:buChar char="•"/>
            </a:pPr>
            <a:r>
              <a:rPr lang="en-GB" sz="1600" dirty="0" smtClean="0"/>
              <a:t>Internal/external </a:t>
            </a:r>
            <a:r>
              <a:rPr lang="en-GB" sz="1600" dirty="0"/>
              <a:t>threshold</a:t>
            </a:r>
          </a:p>
          <a:p>
            <a:pPr marL="285750" indent="-285750">
              <a:buFont typeface="Arial" panose="020B0604020202020204" pitchFamily="34" charset="0"/>
              <a:buChar char="•"/>
            </a:pPr>
            <a:r>
              <a:rPr lang="en-GB" sz="1600" dirty="0" err="1" smtClean="0"/>
              <a:t>Posttrig</a:t>
            </a:r>
            <a:r>
              <a:rPr lang="en-GB" sz="1600" dirty="0" smtClean="0"/>
              <a:t> </a:t>
            </a:r>
            <a:r>
              <a:rPr lang="en-GB" sz="1600" dirty="0"/>
              <a:t>(0,1,2 elementary delays)</a:t>
            </a:r>
          </a:p>
          <a:p>
            <a:pPr marL="285750" indent="-285750">
              <a:buFont typeface="Arial" panose="020B0604020202020204" pitchFamily="34" charset="0"/>
              <a:buChar char="•"/>
            </a:pPr>
            <a:r>
              <a:rPr lang="en-GB" sz="1600" dirty="0" smtClean="0"/>
              <a:t>Fast </a:t>
            </a:r>
            <a:r>
              <a:rPr lang="en-GB" sz="1600" dirty="0"/>
              <a:t>Global Enable for common </a:t>
            </a:r>
            <a:r>
              <a:rPr lang="en-GB" sz="1600" dirty="0" err="1"/>
              <a:t>deadtime</a:t>
            </a:r>
            <a:endParaRPr lang="en-GB" sz="1600" dirty="0"/>
          </a:p>
        </p:txBody>
      </p:sp>
      <p:pic>
        <p:nvPicPr>
          <p:cNvPr id="6" name="Picture 5"/>
          <p:cNvPicPr>
            <a:picLocks noChangeAspect="1"/>
          </p:cNvPicPr>
          <p:nvPr/>
        </p:nvPicPr>
        <p:blipFill rotWithShape="1">
          <a:blip r:embed="rId4"/>
          <a:srcRect l="324" t="1938" r="2262" b="1"/>
          <a:stretch/>
        </p:blipFill>
        <p:spPr>
          <a:xfrm>
            <a:off x="4948238" y="3404287"/>
            <a:ext cx="6805612" cy="1420893"/>
          </a:xfrm>
          <a:prstGeom prst="rect">
            <a:avLst/>
          </a:prstGeom>
        </p:spPr>
      </p:pic>
      <p:sp>
        <p:nvSpPr>
          <p:cNvPr id="28" name="Rectangle 27"/>
          <p:cNvSpPr/>
          <p:nvPr/>
        </p:nvSpPr>
        <p:spPr>
          <a:xfrm>
            <a:off x="441320" y="3429133"/>
            <a:ext cx="4284361" cy="1323439"/>
          </a:xfrm>
          <a:prstGeom prst="rect">
            <a:avLst/>
          </a:prstGeom>
        </p:spPr>
        <p:txBody>
          <a:bodyPr wrap="square">
            <a:spAutoFit/>
          </a:bodyPr>
          <a:lstStyle/>
          <a:p>
            <a:pPr marL="285750" indent="-285750">
              <a:buFont typeface="Arial" panose="020B0604020202020204" pitchFamily="34" charset="0"/>
              <a:buChar char="•"/>
            </a:pPr>
            <a:r>
              <a:rPr lang="en-GB" sz="1600" dirty="0" smtClean="0"/>
              <a:t>@ </a:t>
            </a:r>
            <a:r>
              <a:rPr lang="en-GB" sz="1600" dirty="0"/>
              <a:t>Trigger: simultaneous digitization of all the cells of all the triggered </a:t>
            </a:r>
            <a:r>
              <a:rPr lang="en-GB" sz="1600" dirty="0" err="1" smtClean="0"/>
              <a:t>ch.</a:t>
            </a:r>
            <a:endParaRPr lang="en-GB" sz="1600" dirty="0" smtClean="0"/>
          </a:p>
          <a:p>
            <a:pPr marL="285750" indent="-285750">
              <a:buFont typeface="Arial" panose="020B0604020202020204" pitchFamily="34" charset="0"/>
              <a:buChar char="•"/>
            </a:pPr>
            <a:r>
              <a:rPr lang="en-GB" sz="1600" dirty="0"/>
              <a:t>Ramp slope is </a:t>
            </a:r>
            <a:r>
              <a:rPr lang="en-GB" sz="1600" dirty="0" err="1"/>
              <a:t>tunable</a:t>
            </a:r>
            <a:r>
              <a:rPr lang="en-GB" sz="1600" dirty="0"/>
              <a:t>: speed/precision </a:t>
            </a:r>
            <a:r>
              <a:rPr lang="en-GB" sz="1600" dirty="0" err="1"/>
              <a:t>tradeoff</a:t>
            </a:r>
            <a:r>
              <a:rPr lang="en-GB" sz="1600" dirty="0"/>
              <a:t> =&gt; 1.6µs for 11bits down to 100ns for 7 bits =&gt;</a:t>
            </a:r>
            <a:r>
              <a:rPr lang="en-GB" sz="1600" dirty="0" smtClean="0"/>
              <a:t> </a:t>
            </a:r>
            <a:r>
              <a:rPr lang="en-GB" sz="1600" dirty="0"/>
              <a:t>main contribution to the Dead Time</a:t>
            </a:r>
            <a:endParaRPr lang="en-GB" sz="1600" dirty="0" smtClean="0"/>
          </a:p>
        </p:txBody>
      </p:sp>
      <p:sp>
        <p:nvSpPr>
          <p:cNvPr id="10" name="Rectangle 9"/>
          <p:cNvSpPr/>
          <p:nvPr/>
        </p:nvSpPr>
        <p:spPr>
          <a:xfrm>
            <a:off x="6237474" y="1090811"/>
            <a:ext cx="1008609" cy="369332"/>
          </a:xfrm>
          <a:prstGeom prst="rect">
            <a:avLst/>
          </a:prstGeom>
        </p:spPr>
        <p:txBody>
          <a:bodyPr wrap="none">
            <a:spAutoFit/>
          </a:bodyPr>
          <a:lstStyle/>
          <a:p>
            <a:r>
              <a:rPr lang="en-GB" dirty="0" smtClean="0">
                <a:solidFill>
                  <a:schemeClr val="accent1">
                    <a:lumMod val="50000"/>
                  </a:schemeClr>
                </a:solidFill>
              </a:rPr>
              <a:t>TRIGGER</a:t>
            </a:r>
            <a:endParaRPr lang="en-GB" dirty="0">
              <a:solidFill>
                <a:schemeClr val="accent1">
                  <a:lumMod val="50000"/>
                </a:schemeClr>
              </a:solidFill>
            </a:endParaRPr>
          </a:p>
        </p:txBody>
      </p:sp>
      <p:sp>
        <p:nvSpPr>
          <p:cNvPr id="32" name="Rectangle 31"/>
          <p:cNvSpPr/>
          <p:nvPr/>
        </p:nvSpPr>
        <p:spPr>
          <a:xfrm>
            <a:off x="10022362" y="3227932"/>
            <a:ext cx="1210588" cy="369332"/>
          </a:xfrm>
          <a:prstGeom prst="rect">
            <a:avLst/>
          </a:prstGeom>
        </p:spPr>
        <p:txBody>
          <a:bodyPr wrap="none">
            <a:spAutoFit/>
          </a:bodyPr>
          <a:lstStyle/>
          <a:p>
            <a:r>
              <a:rPr lang="en-GB" dirty="0" smtClean="0">
                <a:solidFill>
                  <a:schemeClr val="accent1">
                    <a:lumMod val="50000"/>
                  </a:schemeClr>
                </a:solidFill>
              </a:rPr>
              <a:t>RAMP ADC</a:t>
            </a:r>
            <a:endParaRPr lang="en-GB" dirty="0">
              <a:solidFill>
                <a:schemeClr val="accent1">
                  <a:lumMod val="50000"/>
                </a:schemeClr>
              </a:solidFill>
            </a:endParaRPr>
          </a:p>
        </p:txBody>
      </p:sp>
      <p:pic>
        <p:nvPicPr>
          <p:cNvPr id="11" name="Picture 10"/>
          <p:cNvPicPr>
            <a:picLocks noChangeAspect="1"/>
          </p:cNvPicPr>
          <p:nvPr/>
        </p:nvPicPr>
        <p:blipFill>
          <a:blip r:embed="rId5"/>
          <a:stretch>
            <a:fillRect/>
          </a:stretch>
        </p:blipFill>
        <p:spPr>
          <a:xfrm>
            <a:off x="588809" y="5029683"/>
            <a:ext cx="2177443" cy="1317330"/>
          </a:xfrm>
          <a:prstGeom prst="rect">
            <a:avLst/>
          </a:prstGeom>
        </p:spPr>
      </p:pic>
      <p:sp>
        <p:nvSpPr>
          <p:cNvPr id="33" name="Rectangle 32"/>
          <p:cNvSpPr/>
          <p:nvPr/>
        </p:nvSpPr>
        <p:spPr>
          <a:xfrm>
            <a:off x="2861795" y="5395960"/>
            <a:ext cx="4614809" cy="584775"/>
          </a:xfrm>
          <a:prstGeom prst="rect">
            <a:avLst/>
          </a:prstGeom>
        </p:spPr>
        <p:txBody>
          <a:bodyPr wrap="square">
            <a:spAutoFit/>
          </a:bodyPr>
          <a:lstStyle/>
          <a:p>
            <a:pPr marL="285750" indent="-285750">
              <a:buFont typeface="Arial" panose="020B0604020202020204" pitchFamily="34" charset="0"/>
              <a:buChar char="•"/>
            </a:pPr>
            <a:r>
              <a:rPr lang="en-GB" sz="1600" dirty="0" smtClean="0"/>
              <a:t>Module with several mezzanines (32/64/256-channels) + software and C libraries available</a:t>
            </a:r>
          </a:p>
        </p:txBody>
      </p:sp>
      <p:pic>
        <p:nvPicPr>
          <p:cNvPr id="12" name="Picture 11"/>
          <p:cNvPicPr>
            <a:picLocks noChangeAspect="1"/>
          </p:cNvPicPr>
          <p:nvPr/>
        </p:nvPicPr>
        <p:blipFill>
          <a:blip r:embed="rId6"/>
          <a:stretch>
            <a:fillRect/>
          </a:stretch>
        </p:blipFill>
        <p:spPr>
          <a:xfrm>
            <a:off x="7572147" y="4987967"/>
            <a:ext cx="2363308" cy="1380927"/>
          </a:xfrm>
          <a:prstGeom prst="rect">
            <a:avLst/>
          </a:prstGeom>
        </p:spPr>
      </p:pic>
    </p:spTree>
    <p:extLst>
      <p:ext uri="{BB962C8B-B14F-4D97-AF65-F5344CB8AC3E}">
        <p14:creationId xmlns:p14="http://schemas.microsoft.com/office/powerpoint/2010/main" val="257406960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4806"/>
            <a:ext cx="12191999" cy="646331"/>
          </a:xfrm>
          <a:prstGeom prst="rect">
            <a:avLst/>
          </a:prstGeom>
        </p:spPr>
        <p:txBody>
          <a:bodyPr wrap="square" lIns="288000">
            <a:spAutoFit/>
          </a:bodyPr>
          <a:lstStyle/>
          <a:p>
            <a:r>
              <a:rPr lang="en-GB" b="1" dirty="0">
                <a:solidFill>
                  <a:schemeClr val="bg1"/>
                </a:solidFill>
                <a:latin typeface="Liberation Sans" panose="020B0604020202020204" pitchFamily="34" charset="0"/>
              </a:rPr>
              <a:t>The proton timing system of the </a:t>
            </a:r>
            <a:r>
              <a:rPr lang="en-GB" b="1" dirty="0" smtClean="0">
                <a:solidFill>
                  <a:schemeClr val="bg1"/>
                </a:solidFill>
                <a:latin typeface="Liberation Sans" panose="020B0604020202020204" pitchFamily="34" charset="0"/>
              </a:rPr>
              <a:t>TOTEM experiment (1/2) </a:t>
            </a:r>
          </a:p>
          <a:p>
            <a:r>
              <a:rPr lang="en-GB" i="1" dirty="0" err="1">
                <a:solidFill>
                  <a:schemeClr val="bg1"/>
                </a:solidFill>
                <a:latin typeface="Liberation Sans" panose="020B0604020202020204" pitchFamily="34" charset="0"/>
              </a:rPr>
              <a:t>Edoardo</a:t>
            </a:r>
            <a:r>
              <a:rPr lang="en-GB" i="1" dirty="0">
                <a:solidFill>
                  <a:schemeClr val="bg1"/>
                </a:solidFill>
                <a:latin typeface="Liberation Sans" panose="020B0604020202020204" pitchFamily="34" charset="0"/>
              </a:rPr>
              <a:t> </a:t>
            </a:r>
            <a:r>
              <a:rPr lang="en-GB" i="1" dirty="0" err="1" smtClean="0">
                <a:solidFill>
                  <a:schemeClr val="bg1"/>
                </a:solidFill>
                <a:latin typeface="Liberation Sans" panose="020B0604020202020204" pitchFamily="34" charset="0"/>
              </a:rPr>
              <a:t>Bossini</a:t>
            </a:r>
            <a:r>
              <a:rPr lang="en-GB" i="1" dirty="0" smtClean="0">
                <a:solidFill>
                  <a:schemeClr val="bg1"/>
                </a:solidFill>
                <a:latin typeface="Liberation Sans" panose="020B0604020202020204" pitchFamily="34" charset="0"/>
              </a:rPr>
              <a:t> (CERN)</a:t>
            </a:r>
            <a:endParaRPr lang="en-GB" i="1" dirty="0">
              <a:solidFill>
                <a:schemeClr val="bg1"/>
              </a:solidFill>
              <a:latin typeface="Liberation Sans" panose="020B0604020202020204" pitchFamily="34" charset="0"/>
            </a:endParaRPr>
          </a:p>
        </p:txBody>
      </p:sp>
      <p:pic>
        <p:nvPicPr>
          <p:cNvPr id="3" name="Picture 2"/>
          <p:cNvPicPr>
            <a:picLocks noChangeAspect="1"/>
          </p:cNvPicPr>
          <p:nvPr/>
        </p:nvPicPr>
        <p:blipFill>
          <a:blip r:embed="rId3"/>
          <a:stretch>
            <a:fillRect/>
          </a:stretch>
        </p:blipFill>
        <p:spPr>
          <a:xfrm>
            <a:off x="166487" y="906797"/>
            <a:ext cx="4184729" cy="2827003"/>
          </a:xfrm>
          <a:prstGeom prst="rect">
            <a:avLst/>
          </a:prstGeom>
        </p:spPr>
      </p:pic>
      <p:sp>
        <p:nvSpPr>
          <p:cNvPr id="4" name="TextBox 3"/>
          <p:cNvSpPr txBox="1"/>
          <p:nvPr/>
        </p:nvSpPr>
        <p:spPr>
          <a:xfrm>
            <a:off x="328364" y="3802380"/>
            <a:ext cx="4428000" cy="1169551"/>
          </a:xfrm>
          <a:prstGeom prst="rect">
            <a:avLst/>
          </a:prstGeom>
          <a:noFill/>
        </p:spPr>
        <p:txBody>
          <a:bodyPr wrap="square" rtlCol="0">
            <a:spAutoFit/>
          </a:bodyPr>
          <a:lstStyle/>
          <a:p>
            <a:r>
              <a:rPr lang="en-GB" sz="1400" dirty="0"/>
              <a:t>On each arm: </a:t>
            </a:r>
            <a:endParaRPr lang="en-GB" sz="1400" dirty="0" smtClean="0"/>
          </a:p>
          <a:p>
            <a:r>
              <a:rPr lang="en-GB" sz="1400" dirty="0" smtClean="0"/>
              <a:t>• </a:t>
            </a:r>
            <a:r>
              <a:rPr lang="en-GB" sz="1400" dirty="0"/>
              <a:t>4 tracking RP equipped with TOTEM strip detectors (210 and 220 m from the IP) </a:t>
            </a:r>
            <a:endParaRPr lang="en-GB" sz="1400" dirty="0" smtClean="0"/>
          </a:p>
          <a:p>
            <a:r>
              <a:rPr lang="en-GB" sz="1400" dirty="0" smtClean="0"/>
              <a:t>• </a:t>
            </a:r>
            <a:r>
              <a:rPr lang="en-GB" sz="1400" dirty="0"/>
              <a:t>2 timing RP equipped with UFSD and readout with the SAMPIC chip</a:t>
            </a:r>
          </a:p>
        </p:txBody>
      </p:sp>
      <p:pic>
        <p:nvPicPr>
          <p:cNvPr id="5" name="Picture 4"/>
          <p:cNvPicPr>
            <a:picLocks noChangeAspect="1"/>
          </p:cNvPicPr>
          <p:nvPr/>
        </p:nvPicPr>
        <p:blipFill rotWithShape="1">
          <a:blip r:embed="rId4"/>
          <a:srcRect l="2465" t="16581"/>
          <a:stretch/>
        </p:blipFill>
        <p:spPr>
          <a:xfrm>
            <a:off x="5271248" y="876061"/>
            <a:ext cx="6621431" cy="3099187"/>
          </a:xfrm>
          <a:prstGeom prst="rect">
            <a:avLst/>
          </a:prstGeom>
          <a:ln>
            <a:solidFill>
              <a:srgbClr val="000000"/>
            </a:solidFill>
          </a:ln>
        </p:spPr>
      </p:pic>
      <p:pic>
        <p:nvPicPr>
          <p:cNvPr id="6" name="Picture 5"/>
          <p:cNvPicPr>
            <a:picLocks noChangeAspect="1"/>
          </p:cNvPicPr>
          <p:nvPr/>
        </p:nvPicPr>
        <p:blipFill>
          <a:blip r:embed="rId5"/>
          <a:stretch>
            <a:fillRect/>
          </a:stretch>
        </p:blipFill>
        <p:spPr>
          <a:xfrm>
            <a:off x="6884896" y="4053062"/>
            <a:ext cx="3788104" cy="2366348"/>
          </a:xfrm>
          <a:prstGeom prst="rect">
            <a:avLst/>
          </a:prstGeom>
          <a:ln>
            <a:solidFill>
              <a:srgbClr val="000000"/>
            </a:solidFill>
          </a:ln>
        </p:spPr>
      </p:pic>
      <p:sp>
        <p:nvSpPr>
          <p:cNvPr id="7" name="Rectangle 6"/>
          <p:cNvSpPr/>
          <p:nvPr/>
        </p:nvSpPr>
        <p:spPr>
          <a:xfrm>
            <a:off x="328364" y="5191911"/>
            <a:ext cx="4428000" cy="523220"/>
          </a:xfrm>
          <a:prstGeom prst="rect">
            <a:avLst/>
          </a:prstGeom>
        </p:spPr>
        <p:txBody>
          <a:bodyPr wrap="square">
            <a:spAutoFit/>
          </a:bodyPr>
          <a:lstStyle/>
          <a:p>
            <a:r>
              <a:rPr lang="en-GB" sz="1400" dirty="0" smtClean="0"/>
              <a:t>Reconstruction </a:t>
            </a:r>
            <a:r>
              <a:rPr lang="en-GB" sz="1400" dirty="0"/>
              <a:t>of primary </a:t>
            </a:r>
            <a:r>
              <a:rPr lang="en-GB" sz="1400" dirty="0" smtClean="0"/>
              <a:t>vertex, they require to measure the p-p TOF in the two arms with a resolution of ~50ps </a:t>
            </a:r>
            <a:endParaRPr lang="en-GB" sz="1400" dirty="0"/>
          </a:p>
        </p:txBody>
      </p:sp>
      <p:sp>
        <p:nvSpPr>
          <p:cNvPr id="8" name="Slide Number Placeholder 7"/>
          <p:cNvSpPr>
            <a:spLocks noGrp="1"/>
          </p:cNvSpPr>
          <p:nvPr>
            <p:ph type="sldNum" sz="quarter" idx="12"/>
          </p:nvPr>
        </p:nvSpPr>
        <p:spPr/>
        <p:txBody>
          <a:bodyPr/>
          <a:lstStyle/>
          <a:p>
            <a:r>
              <a:rPr lang="en-GB" smtClean="0"/>
              <a:t>23 of 34</a:t>
            </a:r>
            <a:endParaRPr lang="en-GB"/>
          </a:p>
        </p:txBody>
      </p:sp>
    </p:spTree>
    <p:extLst>
      <p:ext uri="{BB962C8B-B14F-4D97-AF65-F5344CB8AC3E}">
        <p14:creationId xmlns:p14="http://schemas.microsoft.com/office/powerpoint/2010/main" val="125405996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13106"/>
            <a:ext cx="12191999"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The proton timing system of the </a:t>
            </a:r>
            <a:r>
              <a:rPr lang="en-GB" b="1" dirty="0" smtClean="0">
                <a:solidFill>
                  <a:schemeClr val="bg1"/>
                </a:solidFill>
                <a:latin typeface="Liberation Sans" panose="020B0604020202020204" pitchFamily="34" charset="0"/>
              </a:rPr>
              <a:t>TOTEM experiment (2/2) </a:t>
            </a:r>
          </a:p>
        </p:txBody>
      </p:sp>
      <p:pic>
        <p:nvPicPr>
          <p:cNvPr id="7" name="Picture 6"/>
          <p:cNvPicPr>
            <a:picLocks noChangeAspect="1"/>
          </p:cNvPicPr>
          <p:nvPr/>
        </p:nvPicPr>
        <p:blipFill>
          <a:blip r:embed="rId3"/>
          <a:stretch>
            <a:fillRect/>
          </a:stretch>
        </p:blipFill>
        <p:spPr>
          <a:xfrm>
            <a:off x="356029" y="1512586"/>
            <a:ext cx="2502432" cy="3271361"/>
          </a:xfrm>
          <a:prstGeom prst="rect">
            <a:avLst/>
          </a:prstGeom>
        </p:spPr>
      </p:pic>
      <p:sp>
        <p:nvSpPr>
          <p:cNvPr id="8" name="Rectangle 7"/>
          <p:cNvSpPr/>
          <p:nvPr/>
        </p:nvSpPr>
        <p:spPr>
          <a:xfrm>
            <a:off x="3009580" y="1529121"/>
            <a:ext cx="3114595" cy="1569660"/>
          </a:xfrm>
          <a:prstGeom prst="rect">
            <a:avLst/>
          </a:prstGeom>
        </p:spPr>
        <p:txBody>
          <a:bodyPr wrap="square">
            <a:spAutoFit/>
          </a:bodyPr>
          <a:lstStyle/>
          <a:p>
            <a:r>
              <a:rPr lang="en-GB" sz="1600" u="sng" dirty="0" smtClean="0"/>
              <a:t>SAMPIC</a:t>
            </a:r>
            <a:r>
              <a:rPr lang="en-GB" sz="1600" dirty="0" smtClean="0"/>
              <a:t>:</a:t>
            </a:r>
          </a:p>
          <a:p>
            <a:pPr marL="285750" indent="-285750">
              <a:buFont typeface="Arial" panose="020B0604020202020204" pitchFamily="34" charset="0"/>
              <a:buChar char="•"/>
            </a:pPr>
            <a:r>
              <a:rPr lang="en-GB" sz="1600" dirty="0" smtClean="0"/>
              <a:t>16 </a:t>
            </a:r>
            <a:r>
              <a:rPr lang="en-GB" sz="1600" dirty="0"/>
              <a:t>channel/chip</a:t>
            </a:r>
          </a:p>
          <a:p>
            <a:pPr marL="285750" indent="-285750">
              <a:buFont typeface="Arial" panose="020B0604020202020204" pitchFamily="34" charset="0"/>
              <a:buChar char="•"/>
            </a:pPr>
            <a:r>
              <a:rPr lang="en-GB" sz="1600" dirty="0" smtClean="0"/>
              <a:t>Up </a:t>
            </a:r>
            <a:r>
              <a:rPr lang="en-GB" sz="1600" dirty="0"/>
              <a:t>to 64 sample/hit @ 10 </a:t>
            </a:r>
            <a:r>
              <a:rPr lang="en-GB" sz="1600" dirty="0" err="1"/>
              <a:t>GSa</a:t>
            </a:r>
            <a:r>
              <a:rPr lang="en-GB" sz="1600" dirty="0"/>
              <a:t>/s</a:t>
            </a:r>
          </a:p>
          <a:p>
            <a:pPr marL="285750" indent="-285750">
              <a:buFont typeface="Arial" panose="020B0604020202020204" pitchFamily="34" charset="0"/>
              <a:buChar char="•"/>
            </a:pPr>
            <a:r>
              <a:rPr lang="en-GB" sz="1600" dirty="0" smtClean="0"/>
              <a:t>1.5 </a:t>
            </a:r>
            <a:r>
              <a:rPr lang="en-GB" sz="1600" dirty="0"/>
              <a:t>GHz bandwidth</a:t>
            </a:r>
          </a:p>
          <a:p>
            <a:pPr marL="285750" indent="-285750">
              <a:buFont typeface="Arial" panose="020B0604020202020204" pitchFamily="34" charset="0"/>
              <a:buChar char="•"/>
            </a:pPr>
            <a:r>
              <a:rPr lang="en-GB" sz="1600" dirty="0" smtClean="0"/>
              <a:t>8-11 </a:t>
            </a:r>
            <a:r>
              <a:rPr lang="en-GB" sz="1600" dirty="0"/>
              <a:t>bit resolution</a:t>
            </a:r>
          </a:p>
          <a:p>
            <a:pPr marL="285750" indent="-285750">
              <a:buFont typeface="Arial" panose="020B0604020202020204" pitchFamily="34" charset="0"/>
              <a:buChar char="•"/>
            </a:pPr>
            <a:r>
              <a:rPr lang="en-GB" sz="1600" dirty="0" smtClean="0"/>
              <a:t>0.25-1.6 </a:t>
            </a:r>
            <a:r>
              <a:rPr lang="en-GB" sz="1600" dirty="0"/>
              <a:t>µs channel dead time</a:t>
            </a:r>
          </a:p>
        </p:txBody>
      </p:sp>
      <p:pic>
        <p:nvPicPr>
          <p:cNvPr id="9" name="Picture 8"/>
          <p:cNvPicPr>
            <a:picLocks noChangeAspect="1"/>
          </p:cNvPicPr>
          <p:nvPr/>
        </p:nvPicPr>
        <p:blipFill>
          <a:blip r:embed="rId4"/>
          <a:stretch>
            <a:fillRect/>
          </a:stretch>
        </p:blipFill>
        <p:spPr>
          <a:xfrm>
            <a:off x="6493007" y="1412694"/>
            <a:ext cx="4954281" cy="4109801"/>
          </a:xfrm>
          <a:prstGeom prst="rect">
            <a:avLst/>
          </a:prstGeom>
        </p:spPr>
      </p:pic>
      <p:sp>
        <p:nvSpPr>
          <p:cNvPr id="3" name="Slide Number Placeholder 2"/>
          <p:cNvSpPr>
            <a:spLocks noGrp="1"/>
          </p:cNvSpPr>
          <p:nvPr>
            <p:ph type="sldNum" sz="quarter" idx="12"/>
          </p:nvPr>
        </p:nvSpPr>
        <p:spPr/>
        <p:txBody>
          <a:bodyPr/>
          <a:lstStyle/>
          <a:p>
            <a:r>
              <a:rPr lang="en-GB" smtClean="0"/>
              <a:t>24 of 34</a:t>
            </a:r>
            <a:endParaRPr lang="en-GB"/>
          </a:p>
        </p:txBody>
      </p:sp>
    </p:spTree>
    <p:extLst>
      <p:ext uri="{BB962C8B-B14F-4D97-AF65-F5344CB8AC3E}">
        <p14:creationId xmlns:p14="http://schemas.microsoft.com/office/powerpoint/2010/main" val="2487662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0"/>
            <a:ext cx="12192000" cy="646331"/>
          </a:xfrm>
          <a:prstGeom prst="rect">
            <a:avLst/>
          </a:prstGeom>
        </p:spPr>
        <p:txBody>
          <a:bodyPr wrap="square" lIns="288000">
            <a:spAutoFit/>
          </a:bodyPr>
          <a:lstStyle/>
          <a:p>
            <a:r>
              <a:rPr lang="en-GB" b="1" dirty="0" err="1" smtClean="0">
                <a:solidFill>
                  <a:schemeClr val="bg1"/>
                </a:solidFill>
                <a:latin typeface="Liberation Sans" panose="020B0604020202020204" pitchFamily="34" charset="0"/>
              </a:rPr>
              <a:t>Charact</a:t>
            </a:r>
            <a:r>
              <a:rPr lang="en-GB" b="1" dirty="0" smtClean="0">
                <a:solidFill>
                  <a:schemeClr val="bg1"/>
                </a:solidFill>
                <a:latin typeface="Liberation Sans" panose="020B0604020202020204" pitchFamily="34" charset="0"/>
              </a:rPr>
              <a:t>. of the 65nm </a:t>
            </a:r>
            <a:r>
              <a:rPr lang="en-GB" b="1" dirty="0">
                <a:solidFill>
                  <a:schemeClr val="bg1"/>
                </a:solidFill>
                <a:latin typeface="Liberation Sans" panose="020B0604020202020204" pitchFamily="34" charset="0"/>
              </a:rPr>
              <a:t>pixel readout ASIC with on-chip quick transverse momentum discrimination </a:t>
            </a:r>
            <a:r>
              <a:rPr lang="en-GB" b="1" dirty="0" smtClean="0">
                <a:solidFill>
                  <a:schemeClr val="bg1"/>
                </a:solidFill>
                <a:latin typeface="Liberation Sans" panose="020B0604020202020204" pitchFamily="34" charset="0"/>
              </a:rPr>
              <a:t>capabilities. </a:t>
            </a:r>
            <a:r>
              <a:rPr lang="en-GB" dirty="0" err="1" smtClean="0">
                <a:solidFill>
                  <a:schemeClr val="bg1"/>
                </a:solidFill>
              </a:rPr>
              <a:t>Davide</a:t>
            </a:r>
            <a:r>
              <a:rPr lang="en-GB" dirty="0" smtClean="0">
                <a:solidFill>
                  <a:schemeClr val="bg1"/>
                </a:solidFill>
              </a:rPr>
              <a:t> </a:t>
            </a:r>
            <a:r>
              <a:rPr lang="en-GB" dirty="0" err="1" smtClean="0">
                <a:solidFill>
                  <a:schemeClr val="bg1"/>
                </a:solidFill>
              </a:rPr>
              <a:t>Ceresa</a:t>
            </a:r>
            <a:r>
              <a:rPr lang="en-GB" dirty="0" smtClean="0">
                <a:solidFill>
                  <a:schemeClr val="bg1"/>
                </a:solidFill>
              </a:rPr>
              <a:t> (CERN)</a:t>
            </a:r>
            <a:endParaRPr lang="en-GB" b="1" dirty="0">
              <a:solidFill>
                <a:schemeClr val="bg1"/>
              </a:solidFill>
              <a:latin typeface="Liberation Sans" panose="020B0604020202020204" pitchFamily="34" charset="0"/>
            </a:endParaRPr>
          </a:p>
        </p:txBody>
      </p:sp>
      <p:sp>
        <p:nvSpPr>
          <p:cNvPr id="3" name="TextBox 2"/>
          <p:cNvSpPr txBox="1"/>
          <p:nvPr/>
        </p:nvSpPr>
        <p:spPr>
          <a:xfrm>
            <a:off x="281748" y="1313968"/>
            <a:ext cx="6811202" cy="1569660"/>
          </a:xfrm>
          <a:prstGeom prst="rect">
            <a:avLst/>
          </a:prstGeom>
          <a:noFill/>
        </p:spPr>
        <p:txBody>
          <a:bodyPr wrap="square" rtlCol="0">
            <a:spAutoFit/>
          </a:bodyPr>
          <a:lstStyle/>
          <a:p>
            <a:r>
              <a:rPr lang="en-GB" sz="1600" dirty="0"/>
              <a:t>Phase-II upgrade of CMS Outer Tracker requirements: </a:t>
            </a:r>
            <a:endParaRPr lang="en-GB" sz="1600" dirty="0" smtClean="0"/>
          </a:p>
          <a:p>
            <a:pPr>
              <a:tabLst>
                <a:tab pos="2873375" algn="l"/>
              </a:tabLst>
            </a:pPr>
            <a:r>
              <a:rPr lang="en-GB" sz="1600" dirty="0" smtClean="0"/>
              <a:t>• </a:t>
            </a:r>
            <a:r>
              <a:rPr lang="en-GB" sz="1600" dirty="0"/>
              <a:t>Increase granularity </a:t>
            </a:r>
            <a:r>
              <a:rPr lang="en-GB" sz="1600" dirty="0" smtClean="0"/>
              <a:t>                  	→   Introduction </a:t>
            </a:r>
            <a:r>
              <a:rPr lang="en-GB" sz="1600" dirty="0"/>
              <a:t>of a pixelated sensor </a:t>
            </a:r>
            <a:endParaRPr lang="en-GB" sz="1600" dirty="0" smtClean="0"/>
          </a:p>
          <a:p>
            <a:pPr>
              <a:tabLst>
                <a:tab pos="2873375" algn="l"/>
              </a:tabLst>
            </a:pPr>
            <a:r>
              <a:rPr lang="en-GB" sz="1600" dirty="0" smtClean="0"/>
              <a:t>• </a:t>
            </a:r>
            <a:r>
              <a:rPr lang="en-GB" sz="1600" dirty="0"/>
              <a:t>Increase radiation </a:t>
            </a:r>
            <a:r>
              <a:rPr lang="en-GB" sz="1600" dirty="0" smtClean="0"/>
              <a:t>tolerance	→</a:t>
            </a:r>
            <a:r>
              <a:rPr lang="en-GB" sz="1600" dirty="0"/>
              <a:t> </a:t>
            </a:r>
            <a:r>
              <a:rPr lang="en-GB" sz="1600" dirty="0" smtClean="0"/>
              <a:t>  Radiation </a:t>
            </a:r>
            <a:r>
              <a:rPr lang="en-GB" sz="1600" dirty="0"/>
              <a:t>tolerance up to 100 </a:t>
            </a:r>
            <a:r>
              <a:rPr lang="en-GB" sz="1600" dirty="0" err="1"/>
              <a:t>Mrad</a:t>
            </a:r>
            <a:r>
              <a:rPr lang="en-GB" sz="1600" dirty="0"/>
              <a:t> </a:t>
            </a:r>
            <a:endParaRPr lang="en-GB" sz="1600" dirty="0" smtClean="0"/>
          </a:p>
          <a:p>
            <a:pPr>
              <a:tabLst>
                <a:tab pos="2873375" algn="l"/>
              </a:tabLst>
            </a:pPr>
            <a:r>
              <a:rPr lang="en-GB" sz="1600" dirty="0" smtClean="0"/>
              <a:t>• </a:t>
            </a:r>
            <a:r>
              <a:rPr lang="en-GB" sz="1600" dirty="0"/>
              <a:t>Participate in the L1 </a:t>
            </a:r>
            <a:r>
              <a:rPr lang="en-GB" sz="1600" dirty="0" smtClean="0"/>
              <a:t>trigger	→   Quick </a:t>
            </a:r>
            <a:r>
              <a:rPr lang="en-GB" sz="1600" dirty="0"/>
              <a:t>and on-chip particle discrimination </a:t>
            </a:r>
          </a:p>
          <a:p>
            <a:pPr>
              <a:tabLst>
                <a:tab pos="2873375" algn="l"/>
              </a:tabLst>
            </a:pPr>
            <a:r>
              <a:rPr lang="en-GB" sz="1600" dirty="0" smtClean="0"/>
              <a:t>• </a:t>
            </a:r>
            <a:r>
              <a:rPr lang="en-GB" sz="1600" dirty="0"/>
              <a:t>Improve trigger performance 	</a:t>
            </a:r>
            <a:r>
              <a:rPr lang="en-GB" sz="1600" dirty="0" smtClean="0"/>
              <a:t>→   Higher </a:t>
            </a:r>
            <a:r>
              <a:rPr lang="en-GB" sz="1600" dirty="0"/>
              <a:t>trigger rate and longer latency </a:t>
            </a:r>
            <a:endParaRPr lang="en-GB" sz="1600" dirty="0" smtClean="0"/>
          </a:p>
          <a:p>
            <a:pPr>
              <a:tabLst>
                <a:tab pos="2873375" algn="l"/>
              </a:tabLst>
            </a:pPr>
            <a:r>
              <a:rPr lang="en-GB" sz="1600" dirty="0" smtClean="0"/>
              <a:t>• </a:t>
            </a:r>
            <a:r>
              <a:rPr lang="en-GB" sz="1600" dirty="0"/>
              <a:t>Reduction of material </a:t>
            </a:r>
            <a:r>
              <a:rPr lang="en-GB" sz="1600" dirty="0" smtClean="0"/>
              <a:t>budget  	→   Power </a:t>
            </a:r>
            <a:r>
              <a:rPr lang="en-GB" sz="1600" dirty="0"/>
              <a:t>density &lt; 100 </a:t>
            </a:r>
            <a:r>
              <a:rPr lang="en-GB" sz="1600" dirty="0" err="1"/>
              <a:t>mW</a:t>
            </a:r>
            <a:r>
              <a:rPr lang="en-GB" sz="1600" dirty="0"/>
              <a:t>/cm2 </a:t>
            </a:r>
          </a:p>
        </p:txBody>
      </p:sp>
      <p:pic>
        <p:nvPicPr>
          <p:cNvPr id="5" name="Picture 4"/>
          <p:cNvPicPr>
            <a:picLocks noChangeAspect="1"/>
          </p:cNvPicPr>
          <p:nvPr/>
        </p:nvPicPr>
        <p:blipFill>
          <a:blip r:embed="rId3"/>
          <a:stretch>
            <a:fillRect/>
          </a:stretch>
        </p:blipFill>
        <p:spPr>
          <a:xfrm>
            <a:off x="786222" y="3196559"/>
            <a:ext cx="4931206" cy="2955458"/>
          </a:xfrm>
          <a:prstGeom prst="rect">
            <a:avLst/>
          </a:prstGeom>
        </p:spPr>
      </p:pic>
      <p:pic>
        <p:nvPicPr>
          <p:cNvPr id="6" name="Picture 5"/>
          <p:cNvPicPr>
            <a:picLocks noChangeAspect="1"/>
          </p:cNvPicPr>
          <p:nvPr/>
        </p:nvPicPr>
        <p:blipFill>
          <a:blip r:embed="rId4"/>
          <a:stretch>
            <a:fillRect/>
          </a:stretch>
        </p:blipFill>
        <p:spPr>
          <a:xfrm>
            <a:off x="7092950" y="1832908"/>
            <a:ext cx="4799796" cy="3653492"/>
          </a:xfrm>
          <a:prstGeom prst="rect">
            <a:avLst/>
          </a:prstGeom>
        </p:spPr>
      </p:pic>
      <p:sp>
        <p:nvSpPr>
          <p:cNvPr id="4" name="Slide Number Placeholder 3"/>
          <p:cNvSpPr>
            <a:spLocks noGrp="1"/>
          </p:cNvSpPr>
          <p:nvPr>
            <p:ph type="sldNum" sz="quarter" idx="12"/>
          </p:nvPr>
        </p:nvSpPr>
        <p:spPr/>
        <p:txBody>
          <a:bodyPr/>
          <a:lstStyle/>
          <a:p>
            <a:r>
              <a:rPr lang="en-GB" smtClean="0"/>
              <a:t>25 of 34</a:t>
            </a:r>
            <a:endParaRPr lang="en-GB"/>
          </a:p>
        </p:txBody>
      </p:sp>
    </p:spTree>
    <p:extLst>
      <p:ext uri="{BB962C8B-B14F-4D97-AF65-F5344CB8AC3E}">
        <p14:creationId xmlns:p14="http://schemas.microsoft.com/office/powerpoint/2010/main" val="372045583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6667"/>
            <a:ext cx="12192000" cy="646331"/>
          </a:xfrm>
          <a:prstGeom prst="rect">
            <a:avLst/>
          </a:prstGeom>
        </p:spPr>
        <p:txBody>
          <a:bodyPr wrap="square" lIns="288000">
            <a:spAutoFit/>
          </a:bodyPr>
          <a:lstStyle/>
          <a:p>
            <a:r>
              <a:rPr lang="en-GB" b="1" dirty="0">
                <a:solidFill>
                  <a:schemeClr val="bg1"/>
                </a:solidFill>
                <a:latin typeface="Liberation Sans" panose="020B0604020202020204" pitchFamily="34" charset="0"/>
              </a:rPr>
              <a:t>Radiation tolerance enhancement of </a:t>
            </a:r>
            <a:r>
              <a:rPr lang="en-GB" b="1" dirty="0" smtClean="0">
                <a:solidFill>
                  <a:schemeClr val="bg1"/>
                </a:solidFill>
                <a:latin typeface="Liberation Sans" panose="020B0604020202020204" pitchFamily="34" charset="0"/>
              </a:rPr>
              <a:t>silicon photonics </a:t>
            </a:r>
            <a:r>
              <a:rPr lang="en-GB" b="1" dirty="0">
                <a:solidFill>
                  <a:schemeClr val="bg1"/>
                </a:solidFill>
                <a:latin typeface="Liberation Sans" panose="020B0604020202020204" pitchFamily="34" charset="0"/>
              </a:rPr>
              <a:t>for HEP </a:t>
            </a:r>
            <a:r>
              <a:rPr lang="en-GB" b="1" dirty="0" smtClean="0">
                <a:solidFill>
                  <a:schemeClr val="bg1"/>
                </a:solidFill>
                <a:latin typeface="Liberation Sans" panose="020B0604020202020204" pitchFamily="34" charset="0"/>
              </a:rPr>
              <a:t>applications. (1/3)</a:t>
            </a:r>
          </a:p>
          <a:p>
            <a:r>
              <a:rPr lang="en-GB" i="1" dirty="0">
                <a:solidFill>
                  <a:schemeClr val="bg1"/>
                </a:solidFill>
              </a:rPr>
              <a:t>Andrea </a:t>
            </a:r>
            <a:r>
              <a:rPr lang="en-GB" i="1" dirty="0" err="1" smtClean="0">
                <a:solidFill>
                  <a:schemeClr val="bg1"/>
                </a:solidFill>
              </a:rPr>
              <a:t>Kraxner</a:t>
            </a:r>
            <a:r>
              <a:rPr lang="en-GB" i="1" dirty="0" smtClean="0">
                <a:solidFill>
                  <a:schemeClr val="bg1"/>
                </a:solidFill>
              </a:rPr>
              <a:t> (CERN, EP-ESE)</a:t>
            </a:r>
            <a:endParaRPr lang="en-GB" i="1" dirty="0">
              <a:solidFill>
                <a:schemeClr val="bg1"/>
              </a:solidFill>
            </a:endParaRPr>
          </a:p>
        </p:txBody>
      </p:sp>
      <p:pic>
        <p:nvPicPr>
          <p:cNvPr id="3" name="Picture 2"/>
          <p:cNvPicPr>
            <a:picLocks noChangeAspect="1"/>
          </p:cNvPicPr>
          <p:nvPr/>
        </p:nvPicPr>
        <p:blipFill rotWithShape="1">
          <a:blip r:embed="rId3"/>
          <a:srcRect l="16762" t="10315" r="7824" b="31811"/>
          <a:stretch/>
        </p:blipFill>
        <p:spPr>
          <a:xfrm>
            <a:off x="441121" y="903622"/>
            <a:ext cx="4892879" cy="2426963"/>
          </a:xfrm>
          <a:prstGeom prst="rect">
            <a:avLst/>
          </a:prstGeom>
        </p:spPr>
      </p:pic>
      <p:grpSp>
        <p:nvGrpSpPr>
          <p:cNvPr id="9" name="Group 8"/>
          <p:cNvGrpSpPr>
            <a:grpSpLocks noChangeAspect="1"/>
          </p:cNvGrpSpPr>
          <p:nvPr/>
        </p:nvGrpSpPr>
        <p:grpSpPr>
          <a:xfrm>
            <a:off x="6328278" y="1030616"/>
            <a:ext cx="5368422" cy="3099583"/>
            <a:chOff x="4952359" y="1097536"/>
            <a:chExt cx="4686941" cy="2706114"/>
          </a:xfrm>
        </p:grpSpPr>
        <p:pic>
          <p:nvPicPr>
            <p:cNvPr id="6" name="Picture 5"/>
            <p:cNvPicPr>
              <a:picLocks noChangeAspect="1"/>
            </p:cNvPicPr>
            <p:nvPr/>
          </p:nvPicPr>
          <p:blipFill rotWithShape="1">
            <a:blip r:embed="rId4"/>
            <a:srcRect r="708"/>
            <a:stretch/>
          </p:blipFill>
          <p:spPr>
            <a:xfrm>
              <a:off x="5013991" y="1097536"/>
              <a:ext cx="4625309" cy="2647452"/>
            </a:xfrm>
            <a:prstGeom prst="rect">
              <a:avLst/>
            </a:prstGeom>
          </p:spPr>
        </p:pic>
        <p:sp>
          <p:nvSpPr>
            <p:cNvPr id="7" name="Rectangle 6"/>
            <p:cNvSpPr/>
            <p:nvPr/>
          </p:nvSpPr>
          <p:spPr>
            <a:xfrm>
              <a:off x="4952359" y="3260894"/>
              <a:ext cx="317607" cy="4840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p:nvSpPr>
          <p:spPr>
            <a:xfrm>
              <a:off x="9238609" y="3572488"/>
              <a:ext cx="317607" cy="231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3" name="Rectangle 12"/>
          <p:cNvSpPr/>
          <p:nvPr/>
        </p:nvSpPr>
        <p:spPr>
          <a:xfrm>
            <a:off x="300038" y="3324101"/>
            <a:ext cx="5514016" cy="923330"/>
          </a:xfrm>
          <a:prstGeom prst="rect">
            <a:avLst/>
          </a:prstGeom>
        </p:spPr>
        <p:txBody>
          <a:bodyPr wrap="square">
            <a:spAutoFit/>
          </a:bodyPr>
          <a:lstStyle/>
          <a:p>
            <a:r>
              <a:rPr lang="en-GB" dirty="0"/>
              <a:t>Laser based transceivers reach their limit after HL-LHC </a:t>
            </a:r>
            <a:r>
              <a:rPr lang="en-GB" dirty="0" smtClean="0"/>
              <a:t>and no </a:t>
            </a:r>
            <a:r>
              <a:rPr lang="en-GB" dirty="0"/>
              <a:t>optical links possible so far at the innermost pixel</a:t>
            </a:r>
          </a:p>
          <a:p>
            <a:r>
              <a:rPr lang="en-GB" dirty="0"/>
              <a:t>detectors and parts of the endcap </a:t>
            </a:r>
            <a:r>
              <a:rPr lang="en-GB" dirty="0" smtClean="0"/>
              <a:t>calorimeter.</a:t>
            </a:r>
            <a:endParaRPr lang="en-GB" dirty="0"/>
          </a:p>
        </p:txBody>
      </p:sp>
      <p:sp>
        <p:nvSpPr>
          <p:cNvPr id="4" name="Slide Number Placeholder 3"/>
          <p:cNvSpPr>
            <a:spLocks noGrp="1"/>
          </p:cNvSpPr>
          <p:nvPr>
            <p:ph type="sldNum" sz="quarter" idx="12"/>
          </p:nvPr>
        </p:nvSpPr>
        <p:spPr/>
        <p:txBody>
          <a:bodyPr/>
          <a:lstStyle/>
          <a:p>
            <a:r>
              <a:rPr lang="en-GB" smtClean="0"/>
              <a:t>26 of 34</a:t>
            </a:r>
            <a:endParaRPr lang="en-GB"/>
          </a:p>
        </p:txBody>
      </p:sp>
      <p:pic>
        <p:nvPicPr>
          <p:cNvPr id="5" name="Picture 4"/>
          <p:cNvPicPr>
            <a:picLocks noChangeAspect="1"/>
          </p:cNvPicPr>
          <p:nvPr/>
        </p:nvPicPr>
        <p:blipFill>
          <a:blip r:embed="rId5"/>
          <a:stretch>
            <a:fillRect/>
          </a:stretch>
        </p:blipFill>
        <p:spPr>
          <a:xfrm>
            <a:off x="6653965" y="4430626"/>
            <a:ext cx="3450170" cy="1991241"/>
          </a:xfrm>
          <a:prstGeom prst="rect">
            <a:avLst/>
          </a:prstGeom>
        </p:spPr>
      </p:pic>
      <p:pic>
        <p:nvPicPr>
          <p:cNvPr id="1026" name="Picture 2" descr="Image associÃ©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691969" y="4363951"/>
            <a:ext cx="3817237" cy="196700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p:nvPicPr>
        <p:blipFill rotWithShape="1">
          <a:blip r:embed="rId7"/>
          <a:srcRect t="-1" b="18163"/>
          <a:stretch/>
        </p:blipFill>
        <p:spPr>
          <a:xfrm>
            <a:off x="1698319" y="4363951"/>
            <a:ext cx="3810887" cy="1958871"/>
          </a:xfrm>
          <a:prstGeom prst="rect">
            <a:avLst/>
          </a:prstGeom>
        </p:spPr>
      </p:pic>
    </p:spTree>
    <p:extLst>
      <p:ext uri="{BB962C8B-B14F-4D97-AF65-F5344CB8AC3E}">
        <p14:creationId xmlns:p14="http://schemas.microsoft.com/office/powerpoint/2010/main" val="2462795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l="11865" t="23595" r="7731"/>
          <a:stretch/>
        </p:blipFill>
        <p:spPr>
          <a:xfrm>
            <a:off x="392366" y="987420"/>
            <a:ext cx="10065257" cy="5086204"/>
          </a:xfrm>
          <a:prstGeom prst="rect">
            <a:avLst/>
          </a:prstGeom>
        </p:spPr>
      </p:pic>
      <p:sp>
        <p:nvSpPr>
          <p:cNvPr id="3" name="Rectangle 2"/>
          <p:cNvSpPr/>
          <p:nvPr/>
        </p:nvSpPr>
        <p:spPr>
          <a:xfrm>
            <a:off x="392366" y="1130295"/>
            <a:ext cx="4927503" cy="369332"/>
          </a:xfrm>
          <a:prstGeom prst="rect">
            <a:avLst/>
          </a:prstGeom>
        </p:spPr>
        <p:txBody>
          <a:bodyPr wrap="none">
            <a:spAutoFit/>
          </a:bodyPr>
          <a:lstStyle/>
          <a:p>
            <a:r>
              <a:rPr lang="en-GB" dirty="0"/>
              <a:t>Proposal for a Silicon Photonics optical Transmitter</a:t>
            </a:r>
          </a:p>
        </p:txBody>
      </p:sp>
      <p:sp>
        <p:nvSpPr>
          <p:cNvPr id="5" name="Rectangle 4"/>
          <p:cNvSpPr/>
          <p:nvPr/>
        </p:nvSpPr>
        <p:spPr>
          <a:xfrm>
            <a:off x="0" y="139611"/>
            <a:ext cx="12192000"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Radiation tolerance enhancement of </a:t>
            </a:r>
            <a:r>
              <a:rPr lang="en-GB" b="1" dirty="0" smtClean="0">
                <a:solidFill>
                  <a:schemeClr val="bg1"/>
                </a:solidFill>
                <a:latin typeface="Liberation Sans" panose="020B0604020202020204" pitchFamily="34" charset="0"/>
              </a:rPr>
              <a:t>silicon photonics </a:t>
            </a:r>
            <a:r>
              <a:rPr lang="en-GB" b="1" dirty="0">
                <a:solidFill>
                  <a:schemeClr val="bg1"/>
                </a:solidFill>
                <a:latin typeface="Liberation Sans" panose="020B0604020202020204" pitchFamily="34" charset="0"/>
              </a:rPr>
              <a:t>for HEP </a:t>
            </a:r>
            <a:r>
              <a:rPr lang="en-GB" b="1" dirty="0" smtClean="0">
                <a:solidFill>
                  <a:schemeClr val="bg1"/>
                </a:solidFill>
                <a:latin typeface="Liberation Sans" panose="020B0604020202020204" pitchFamily="34" charset="0"/>
              </a:rPr>
              <a:t>applications</a:t>
            </a:r>
            <a:r>
              <a:rPr lang="en-GB" b="1" dirty="0">
                <a:solidFill>
                  <a:schemeClr val="bg1"/>
                </a:solidFill>
                <a:latin typeface="Liberation Sans" panose="020B0604020202020204" pitchFamily="34" charset="0"/>
              </a:rPr>
              <a:t>. </a:t>
            </a:r>
            <a:r>
              <a:rPr lang="en-GB" b="1" dirty="0" smtClean="0">
                <a:solidFill>
                  <a:schemeClr val="bg1"/>
                </a:solidFill>
                <a:latin typeface="Liberation Sans" panose="020B0604020202020204" pitchFamily="34" charset="0"/>
              </a:rPr>
              <a:t>(2/3)</a:t>
            </a:r>
            <a:endParaRPr lang="en-GB" b="1" dirty="0">
              <a:solidFill>
                <a:schemeClr val="bg1"/>
              </a:solidFill>
              <a:latin typeface="Liberation Sans" panose="020B0604020202020204" pitchFamily="34" charset="0"/>
            </a:endParaRPr>
          </a:p>
        </p:txBody>
      </p:sp>
      <p:pic>
        <p:nvPicPr>
          <p:cNvPr id="6" name="Picture 5"/>
          <p:cNvPicPr>
            <a:picLocks noChangeAspect="1"/>
          </p:cNvPicPr>
          <p:nvPr/>
        </p:nvPicPr>
        <p:blipFill>
          <a:blip r:embed="rId4"/>
          <a:stretch>
            <a:fillRect/>
          </a:stretch>
        </p:blipFill>
        <p:spPr>
          <a:xfrm>
            <a:off x="6915149" y="3462816"/>
            <a:ext cx="2807449" cy="803032"/>
          </a:xfrm>
          <a:prstGeom prst="rect">
            <a:avLst/>
          </a:prstGeom>
          <a:solidFill>
            <a:srgbClr val="FFFF00"/>
          </a:solidFill>
          <a:ln cmpd="dbl">
            <a:solidFill>
              <a:srgbClr val="FF0000"/>
            </a:solidFill>
          </a:ln>
          <a:effectLst>
            <a:outerShdw blurRad="50800" dist="38100" dir="2700000" algn="tl" rotWithShape="0">
              <a:prstClr val="black">
                <a:alpha val="40000"/>
              </a:prstClr>
            </a:outerShdw>
          </a:effectLst>
        </p:spPr>
      </p:pic>
      <p:cxnSp>
        <p:nvCxnSpPr>
          <p:cNvPr id="8" name="Straight Arrow Connector 7"/>
          <p:cNvCxnSpPr/>
          <p:nvPr/>
        </p:nvCxnSpPr>
        <p:spPr>
          <a:xfrm flipV="1">
            <a:off x="5934075" y="3974683"/>
            <a:ext cx="885825" cy="62589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nvGrpSpPr>
          <p:cNvPr id="15" name="Group 14"/>
          <p:cNvGrpSpPr/>
          <p:nvPr/>
        </p:nvGrpSpPr>
        <p:grpSpPr>
          <a:xfrm>
            <a:off x="7696200" y="2082984"/>
            <a:ext cx="2457450" cy="574491"/>
            <a:chOff x="7534275" y="2149659"/>
            <a:chExt cx="2457450" cy="574491"/>
          </a:xfrm>
        </p:grpSpPr>
        <p:grpSp>
          <p:nvGrpSpPr>
            <p:cNvPr id="13" name="Group 12"/>
            <p:cNvGrpSpPr/>
            <p:nvPr/>
          </p:nvGrpSpPr>
          <p:grpSpPr>
            <a:xfrm>
              <a:off x="7534275" y="2149659"/>
              <a:ext cx="2457450" cy="552450"/>
              <a:chOff x="7534275" y="2149659"/>
              <a:chExt cx="2457450" cy="552450"/>
            </a:xfrm>
          </p:grpSpPr>
          <p:pic>
            <p:nvPicPr>
              <p:cNvPr id="11" name="Picture 10"/>
              <p:cNvPicPr>
                <a:picLocks noChangeAspect="1"/>
              </p:cNvPicPr>
              <p:nvPr/>
            </p:nvPicPr>
            <p:blipFill>
              <a:blip r:embed="rId5"/>
              <a:stretch>
                <a:fillRect/>
              </a:stretch>
            </p:blipFill>
            <p:spPr>
              <a:xfrm>
                <a:off x="7534275" y="2258718"/>
                <a:ext cx="1200150" cy="381000"/>
              </a:xfrm>
              <a:prstGeom prst="rect">
                <a:avLst/>
              </a:prstGeom>
              <a:ln>
                <a:noFill/>
              </a:ln>
              <a:effectLst/>
            </p:spPr>
          </p:pic>
          <p:pic>
            <p:nvPicPr>
              <p:cNvPr id="12" name="Picture 11"/>
              <p:cNvPicPr>
                <a:picLocks noChangeAspect="1"/>
              </p:cNvPicPr>
              <p:nvPr/>
            </p:nvPicPr>
            <p:blipFill>
              <a:blip r:embed="rId6"/>
              <a:stretch>
                <a:fillRect/>
              </a:stretch>
            </p:blipFill>
            <p:spPr>
              <a:xfrm>
                <a:off x="8772525" y="2149659"/>
                <a:ext cx="1219200" cy="552450"/>
              </a:xfrm>
              <a:prstGeom prst="rect">
                <a:avLst/>
              </a:prstGeom>
              <a:ln>
                <a:noFill/>
              </a:ln>
            </p:spPr>
          </p:pic>
        </p:grpSp>
        <p:sp>
          <p:nvSpPr>
            <p:cNvPr id="14" name="Rectangle 13"/>
            <p:cNvSpPr/>
            <p:nvPr/>
          </p:nvSpPr>
          <p:spPr>
            <a:xfrm>
              <a:off x="7534275" y="2149659"/>
              <a:ext cx="2419350" cy="574491"/>
            </a:xfrm>
            <a:prstGeom prst="rect">
              <a:avLst/>
            </a:prstGeom>
            <a:noFill/>
            <a:ln>
              <a:solidFill>
                <a:srgbClr val="FF0000"/>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6" name="Straight Arrow Connector 15"/>
          <p:cNvCxnSpPr/>
          <p:nvPr/>
        </p:nvCxnSpPr>
        <p:spPr>
          <a:xfrm flipV="1">
            <a:off x="7486650" y="2501003"/>
            <a:ext cx="171450" cy="49937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2"/>
          </p:nvPr>
        </p:nvSpPr>
        <p:spPr/>
        <p:txBody>
          <a:bodyPr/>
          <a:lstStyle/>
          <a:p>
            <a:r>
              <a:rPr lang="en-GB" smtClean="0"/>
              <a:t>27 of 34</a:t>
            </a:r>
            <a:endParaRPr lang="en-GB"/>
          </a:p>
        </p:txBody>
      </p:sp>
    </p:spTree>
    <p:extLst>
      <p:ext uri="{BB962C8B-B14F-4D97-AF65-F5344CB8AC3E}">
        <p14:creationId xmlns:p14="http://schemas.microsoft.com/office/powerpoint/2010/main" val="217268514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a:grpSpLocks noChangeAspect="1"/>
          </p:cNvGrpSpPr>
          <p:nvPr/>
        </p:nvGrpSpPr>
        <p:grpSpPr>
          <a:xfrm>
            <a:off x="454250" y="682237"/>
            <a:ext cx="6845581" cy="3231520"/>
            <a:chOff x="495300" y="1206499"/>
            <a:chExt cx="7432066" cy="3508376"/>
          </a:xfrm>
        </p:grpSpPr>
        <p:pic>
          <p:nvPicPr>
            <p:cNvPr id="2" name="Picture 1"/>
            <p:cNvPicPr>
              <a:picLocks noChangeAspect="1"/>
            </p:cNvPicPr>
            <p:nvPr/>
          </p:nvPicPr>
          <p:blipFill rotWithShape="1">
            <a:blip r:embed="rId3"/>
            <a:srcRect r="55583"/>
            <a:stretch/>
          </p:blipFill>
          <p:spPr>
            <a:xfrm>
              <a:off x="495300" y="1206499"/>
              <a:ext cx="3533775" cy="3508375"/>
            </a:xfrm>
            <a:prstGeom prst="rect">
              <a:avLst/>
            </a:prstGeom>
          </p:spPr>
        </p:pic>
        <p:pic>
          <p:nvPicPr>
            <p:cNvPr id="4" name="Picture 3"/>
            <p:cNvPicPr>
              <a:picLocks noChangeAspect="1"/>
            </p:cNvPicPr>
            <p:nvPr/>
          </p:nvPicPr>
          <p:blipFill rotWithShape="1">
            <a:blip r:embed="rId3"/>
            <a:srcRect l="53635"/>
            <a:stretch/>
          </p:blipFill>
          <p:spPr>
            <a:xfrm>
              <a:off x="4238625" y="1206500"/>
              <a:ext cx="3688741" cy="3508375"/>
            </a:xfrm>
            <a:prstGeom prst="rect">
              <a:avLst/>
            </a:prstGeom>
          </p:spPr>
        </p:pic>
      </p:grpSp>
      <p:pic>
        <p:nvPicPr>
          <p:cNvPr id="6" name="Picture 5"/>
          <p:cNvPicPr>
            <a:picLocks noChangeAspect="1"/>
          </p:cNvPicPr>
          <p:nvPr/>
        </p:nvPicPr>
        <p:blipFill>
          <a:blip r:embed="rId4"/>
          <a:stretch>
            <a:fillRect/>
          </a:stretch>
        </p:blipFill>
        <p:spPr>
          <a:xfrm>
            <a:off x="254502" y="3961258"/>
            <a:ext cx="7199011" cy="2458199"/>
          </a:xfrm>
          <a:prstGeom prst="rect">
            <a:avLst/>
          </a:prstGeom>
        </p:spPr>
      </p:pic>
      <p:sp>
        <p:nvSpPr>
          <p:cNvPr id="3" name="Rectangle 2"/>
          <p:cNvSpPr/>
          <p:nvPr/>
        </p:nvSpPr>
        <p:spPr>
          <a:xfrm>
            <a:off x="7527668" y="2055813"/>
            <a:ext cx="4261585" cy="646331"/>
          </a:xfrm>
          <a:prstGeom prst="rect">
            <a:avLst/>
          </a:prstGeom>
        </p:spPr>
        <p:txBody>
          <a:bodyPr wrap="square">
            <a:spAutoFit/>
          </a:bodyPr>
          <a:lstStyle/>
          <a:p>
            <a:r>
              <a:rPr lang="en-GB" dirty="0"/>
              <a:t>Very resistant against displacement damage </a:t>
            </a:r>
            <a:r>
              <a:rPr lang="en-GB" dirty="0" smtClean="0"/>
              <a:t>BUT strong </a:t>
            </a:r>
            <a:r>
              <a:rPr lang="en-GB" dirty="0"/>
              <a:t>degradation due to ionization</a:t>
            </a:r>
          </a:p>
        </p:txBody>
      </p:sp>
      <p:sp>
        <p:nvSpPr>
          <p:cNvPr id="7" name="Rectangle 6"/>
          <p:cNvSpPr/>
          <p:nvPr/>
        </p:nvSpPr>
        <p:spPr>
          <a:xfrm>
            <a:off x="7749908" y="4564757"/>
            <a:ext cx="3943350" cy="923330"/>
          </a:xfrm>
          <a:prstGeom prst="rect">
            <a:avLst/>
          </a:prstGeom>
        </p:spPr>
        <p:txBody>
          <a:bodyPr wrap="square">
            <a:spAutoFit/>
          </a:bodyPr>
          <a:lstStyle/>
          <a:p>
            <a:r>
              <a:rPr lang="en-GB" dirty="0"/>
              <a:t>No degradation up to 3 </a:t>
            </a:r>
            <a:r>
              <a:rPr lang="en-GB" dirty="0" err="1"/>
              <a:t>MGy</a:t>
            </a:r>
            <a:r>
              <a:rPr lang="en-GB" dirty="0"/>
              <a:t> </a:t>
            </a:r>
            <a:r>
              <a:rPr lang="en-GB" dirty="0" smtClean="0"/>
              <a:t>  →</a:t>
            </a:r>
          </a:p>
          <a:p>
            <a:r>
              <a:rPr lang="en-GB" dirty="0" smtClean="0"/>
              <a:t>Compensation of irradiation </a:t>
            </a:r>
            <a:r>
              <a:rPr lang="en-GB" dirty="0"/>
              <a:t>effect during irradiation</a:t>
            </a:r>
          </a:p>
        </p:txBody>
      </p:sp>
      <p:sp>
        <p:nvSpPr>
          <p:cNvPr id="8" name="Rectangle 7"/>
          <p:cNvSpPr/>
          <p:nvPr/>
        </p:nvSpPr>
        <p:spPr>
          <a:xfrm>
            <a:off x="0" y="143482"/>
            <a:ext cx="12192000"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Radiation tolerance enhancement of </a:t>
            </a:r>
            <a:r>
              <a:rPr lang="en-GB" b="1" dirty="0" smtClean="0">
                <a:solidFill>
                  <a:schemeClr val="bg1"/>
                </a:solidFill>
                <a:latin typeface="Liberation Sans" panose="020B0604020202020204" pitchFamily="34" charset="0"/>
              </a:rPr>
              <a:t>silicon photonics </a:t>
            </a:r>
            <a:r>
              <a:rPr lang="en-GB" b="1" dirty="0">
                <a:solidFill>
                  <a:schemeClr val="bg1"/>
                </a:solidFill>
                <a:latin typeface="Liberation Sans" panose="020B0604020202020204" pitchFamily="34" charset="0"/>
              </a:rPr>
              <a:t>for HEP </a:t>
            </a:r>
            <a:r>
              <a:rPr lang="en-GB" b="1" dirty="0" smtClean="0">
                <a:solidFill>
                  <a:schemeClr val="bg1"/>
                </a:solidFill>
                <a:latin typeface="Liberation Sans" panose="020B0604020202020204" pitchFamily="34" charset="0"/>
              </a:rPr>
              <a:t>applications</a:t>
            </a:r>
            <a:r>
              <a:rPr lang="en-GB" b="1" dirty="0">
                <a:solidFill>
                  <a:schemeClr val="bg1"/>
                </a:solidFill>
                <a:latin typeface="Liberation Sans" panose="020B0604020202020204" pitchFamily="34" charset="0"/>
              </a:rPr>
              <a:t>. </a:t>
            </a:r>
            <a:r>
              <a:rPr lang="en-GB" b="1" dirty="0" smtClean="0">
                <a:solidFill>
                  <a:schemeClr val="bg1"/>
                </a:solidFill>
                <a:latin typeface="Liberation Sans" panose="020B0604020202020204" pitchFamily="34" charset="0"/>
              </a:rPr>
              <a:t>(3/3)</a:t>
            </a:r>
            <a:endParaRPr lang="en-GB" b="1" dirty="0">
              <a:solidFill>
                <a:schemeClr val="bg1"/>
              </a:solidFill>
              <a:latin typeface="Liberation Sans" panose="020B0604020202020204" pitchFamily="34" charset="0"/>
            </a:endParaRPr>
          </a:p>
        </p:txBody>
      </p:sp>
      <p:sp>
        <p:nvSpPr>
          <p:cNvPr id="9" name="Slide Number Placeholder 8"/>
          <p:cNvSpPr>
            <a:spLocks noGrp="1"/>
          </p:cNvSpPr>
          <p:nvPr>
            <p:ph type="sldNum" sz="quarter" idx="12"/>
          </p:nvPr>
        </p:nvSpPr>
        <p:spPr/>
        <p:txBody>
          <a:bodyPr/>
          <a:lstStyle/>
          <a:p>
            <a:r>
              <a:rPr lang="en-GB" smtClean="0"/>
              <a:t>28 of 34</a:t>
            </a:r>
            <a:endParaRPr lang="en-GB"/>
          </a:p>
        </p:txBody>
      </p:sp>
    </p:spTree>
    <p:extLst>
      <p:ext uri="{BB962C8B-B14F-4D97-AF65-F5344CB8AC3E}">
        <p14:creationId xmlns:p14="http://schemas.microsoft.com/office/powerpoint/2010/main" val="31910337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5170"/>
            <a:ext cx="12192000" cy="646331"/>
          </a:xfrm>
          <a:prstGeom prst="rect">
            <a:avLst/>
          </a:prstGeom>
        </p:spPr>
        <p:txBody>
          <a:bodyPr wrap="square" lIns="288000">
            <a:spAutoFit/>
          </a:bodyPr>
          <a:lstStyle/>
          <a:p>
            <a:r>
              <a:rPr lang="en-GB" b="1" dirty="0">
                <a:solidFill>
                  <a:schemeClr val="bg1"/>
                </a:solidFill>
                <a:latin typeface="Liberation Sans" panose="020B0604020202020204" pitchFamily="34" charset="0"/>
              </a:rPr>
              <a:t>Next generation of radiation </a:t>
            </a:r>
            <a:r>
              <a:rPr lang="en-GB" b="1" dirty="0" smtClean="0">
                <a:solidFill>
                  <a:schemeClr val="bg1"/>
                </a:solidFill>
                <a:latin typeface="Liberation Sans" panose="020B0604020202020204" pitchFamily="34" charset="0"/>
              </a:rPr>
              <a:t>tolerant Single-Mode </a:t>
            </a:r>
            <a:r>
              <a:rPr lang="en-GB" b="1" dirty="0">
                <a:solidFill>
                  <a:schemeClr val="bg1"/>
                </a:solidFill>
                <a:latin typeface="Liberation Sans" panose="020B0604020202020204" pitchFamily="34" charset="0"/>
              </a:rPr>
              <a:t>Optical </a:t>
            </a:r>
            <a:r>
              <a:rPr lang="en-GB" b="1" dirty="0" smtClean="0">
                <a:solidFill>
                  <a:schemeClr val="bg1"/>
                </a:solidFill>
                <a:latin typeface="Liberation Sans" panose="020B0604020202020204" pitchFamily="34" charset="0"/>
              </a:rPr>
              <a:t>Links for </a:t>
            </a:r>
            <a:r>
              <a:rPr lang="en-GB" b="1" dirty="0">
                <a:solidFill>
                  <a:schemeClr val="bg1"/>
                </a:solidFill>
                <a:latin typeface="Liberation Sans" panose="020B0604020202020204" pitchFamily="34" charset="0"/>
              </a:rPr>
              <a:t>Accelerator Instrumentation. </a:t>
            </a:r>
            <a:r>
              <a:rPr lang="en-GB" b="1" dirty="0" smtClean="0">
                <a:solidFill>
                  <a:schemeClr val="bg1"/>
                </a:solidFill>
                <a:latin typeface="Liberation Sans" panose="020B0604020202020204" pitchFamily="34" charset="0"/>
              </a:rPr>
              <a:t>(1/2)</a:t>
            </a:r>
            <a:endParaRPr lang="en-GB" b="1" dirty="0">
              <a:solidFill>
                <a:schemeClr val="bg1"/>
              </a:solidFill>
              <a:latin typeface="Liberation Sans" panose="020B0604020202020204" pitchFamily="34" charset="0"/>
            </a:endParaRPr>
          </a:p>
          <a:p>
            <a:r>
              <a:rPr lang="en-GB" i="1" dirty="0">
                <a:solidFill>
                  <a:schemeClr val="bg1"/>
                </a:solidFill>
              </a:rPr>
              <a:t>Carmelo </a:t>
            </a:r>
            <a:r>
              <a:rPr lang="en-GB" i="1" dirty="0" err="1" smtClean="0">
                <a:solidFill>
                  <a:schemeClr val="bg1"/>
                </a:solidFill>
              </a:rPr>
              <a:t>Scarcella</a:t>
            </a:r>
            <a:r>
              <a:rPr lang="en-GB" i="1" dirty="0" smtClean="0">
                <a:solidFill>
                  <a:schemeClr val="bg1"/>
                </a:solidFill>
              </a:rPr>
              <a:t> (</a:t>
            </a:r>
            <a:r>
              <a:rPr lang="en-GB" i="1" dirty="0">
                <a:solidFill>
                  <a:schemeClr val="bg1"/>
                </a:solidFill>
              </a:rPr>
              <a:t>CERN</a:t>
            </a:r>
            <a:r>
              <a:rPr lang="en-GB" i="1" dirty="0" smtClean="0">
                <a:solidFill>
                  <a:schemeClr val="bg1"/>
                </a:solidFill>
              </a:rPr>
              <a:t>, EP-ESE)</a:t>
            </a:r>
            <a:endParaRPr lang="en-GB" i="1" dirty="0">
              <a:solidFill>
                <a:schemeClr val="bg1"/>
              </a:solidFill>
            </a:endParaRPr>
          </a:p>
        </p:txBody>
      </p:sp>
      <p:pic>
        <p:nvPicPr>
          <p:cNvPr id="9" name="Picture 8"/>
          <p:cNvPicPr>
            <a:picLocks noChangeAspect="1"/>
          </p:cNvPicPr>
          <p:nvPr/>
        </p:nvPicPr>
        <p:blipFill rotWithShape="1">
          <a:blip r:embed="rId3"/>
          <a:srcRect l="4431" t="2655"/>
          <a:stretch/>
        </p:blipFill>
        <p:spPr>
          <a:xfrm>
            <a:off x="358877" y="1233035"/>
            <a:ext cx="4492171" cy="2379958"/>
          </a:xfrm>
          <a:prstGeom prst="rect">
            <a:avLst/>
          </a:prstGeom>
        </p:spPr>
      </p:pic>
      <p:sp>
        <p:nvSpPr>
          <p:cNvPr id="10" name="TextBox 9"/>
          <p:cNvSpPr txBox="1"/>
          <p:nvPr/>
        </p:nvSpPr>
        <p:spPr>
          <a:xfrm>
            <a:off x="66675" y="800100"/>
            <a:ext cx="5648325" cy="377825"/>
          </a:xfrm>
          <a:prstGeom prst="rect">
            <a:avLst/>
          </a:prstGeom>
          <a:noFill/>
        </p:spPr>
        <p:txBody>
          <a:bodyPr wrap="square" rtlCol="0">
            <a:spAutoFit/>
          </a:bodyPr>
          <a:lstStyle/>
          <a:p>
            <a:r>
              <a:rPr lang="en-US" dirty="0" smtClean="0"/>
              <a:t>BE-BI roadmap for project requiring RH HS optical links</a:t>
            </a:r>
            <a:endParaRPr lang="en-GB" dirty="0"/>
          </a:p>
        </p:txBody>
      </p:sp>
      <p:pic>
        <p:nvPicPr>
          <p:cNvPr id="11" name="Picture 10"/>
          <p:cNvPicPr>
            <a:picLocks noChangeAspect="1"/>
          </p:cNvPicPr>
          <p:nvPr/>
        </p:nvPicPr>
        <p:blipFill>
          <a:blip r:embed="rId4"/>
          <a:stretch>
            <a:fillRect/>
          </a:stretch>
        </p:blipFill>
        <p:spPr>
          <a:xfrm>
            <a:off x="5596578" y="1371399"/>
            <a:ext cx="3090224" cy="1113704"/>
          </a:xfrm>
          <a:prstGeom prst="rect">
            <a:avLst/>
          </a:prstGeom>
        </p:spPr>
      </p:pic>
      <p:pic>
        <p:nvPicPr>
          <p:cNvPr id="12" name="Picture 11"/>
          <p:cNvPicPr>
            <a:picLocks noChangeAspect="1"/>
          </p:cNvPicPr>
          <p:nvPr/>
        </p:nvPicPr>
        <p:blipFill rotWithShape="1">
          <a:blip r:embed="rId5"/>
          <a:srcRect l="1059"/>
          <a:stretch/>
        </p:blipFill>
        <p:spPr>
          <a:xfrm>
            <a:off x="5692877" y="2650990"/>
            <a:ext cx="3057516" cy="1125778"/>
          </a:xfrm>
          <a:prstGeom prst="rect">
            <a:avLst/>
          </a:prstGeom>
        </p:spPr>
      </p:pic>
      <p:sp>
        <p:nvSpPr>
          <p:cNvPr id="13" name="Rectangle 12"/>
          <p:cNvSpPr/>
          <p:nvPr/>
        </p:nvSpPr>
        <p:spPr>
          <a:xfrm>
            <a:off x="5453064" y="722868"/>
            <a:ext cx="3758978" cy="646331"/>
          </a:xfrm>
          <a:prstGeom prst="rect">
            <a:avLst/>
          </a:prstGeom>
        </p:spPr>
        <p:txBody>
          <a:bodyPr wrap="none">
            <a:spAutoFit/>
          </a:bodyPr>
          <a:lstStyle/>
          <a:p>
            <a:r>
              <a:rPr lang="en-GB" dirty="0"/>
              <a:t>Single-mode Versatile Link </a:t>
            </a:r>
            <a:r>
              <a:rPr lang="en-GB" dirty="0" smtClean="0"/>
              <a:t>Transceiver</a:t>
            </a:r>
          </a:p>
          <a:p>
            <a:pPr algn="ctr"/>
            <a:r>
              <a:rPr lang="en-GB" dirty="0" err="1" smtClean="0"/>
              <a:t>VTRx</a:t>
            </a:r>
            <a:endParaRPr lang="en-GB" dirty="0"/>
          </a:p>
        </p:txBody>
      </p:sp>
      <p:sp>
        <p:nvSpPr>
          <p:cNvPr id="14" name="Rectangle 13"/>
          <p:cNvSpPr/>
          <p:nvPr/>
        </p:nvSpPr>
        <p:spPr>
          <a:xfrm>
            <a:off x="9020175" y="1511201"/>
            <a:ext cx="3295650" cy="2308324"/>
          </a:xfrm>
          <a:prstGeom prst="rect">
            <a:avLst/>
          </a:prstGeom>
        </p:spPr>
        <p:txBody>
          <a:bodyPr wrap="square">
            <a:spAutoFit/>
          </a:bodyPr>
          <a:lstStyle/>
          <a:p>
            <a:r>
              <a:rPr lang="en-GB" dirty="0"/>
              <a:t>Front-End pluggable module</a:t>
            </a:r>
          </a:p>
          <a:p>
            <a:r>
              <a:rPr lang="en-GB" u="sng" dirty="0" smtClean="0"/>
              <a:t>Receiver</a:t>
            </a:r>
            <a:r>
              <a:rPr lang="en-GB" dirty="0" smtClean="0"/>
              <a:t>:</a:t>
            </a:r>
            <a:endParaRPr lang="en-GB" dirty="0"/>
          </a:p>
          <a:p>
            <a:r>
              <a:rPr lang="en-GB" dirty="0"/>
              <a:t>• COTS </a:t>
            </a:r>
            <a:r>
              <a:rPr lang="en-GB" dirty="0" err="1"/>
              <a:t>InGaAs</a:t>
            </a:r>
            <a:r>
              <a:rPr lang="en-GB" dirty="0"/>
              <a:t> Photodiode</a:t>
            </a:r>
          </a:p>
          <a:p>
            <a:r>
              <a:rPr lang="en-GB" dirty="0"/>
              <a:t>• </a:t>
            </a:r>
            <a:r>
              <a:rPr lang="en-GB" dirty="0" err="1"/>
              <a:t>Transimpedance</a:t>
            </a:r>
            <a:r>
              <a:rPr lang="en-GB" dirty="0"/>
              <a:t> amplifier GBTIA v3</a:t>
            </a:r>
          </a:p>
          <a:p>
            <a:r>
              <a:rPr lang="en-GB" u="sng" dirty="0" smtClean="0"/>
              <a:t>Transmitter</a:t>
            </a:r>
            <a:r>
              <a:rPr lang="en-GB" dirty="0" smtClean="0"/>
              <a:t>:</a:t>
            </a:r>
            <a:endParaRPr lang="en-GB" dirty="0"/>
          </a:p>
          <a:p>
            <a:r>
              <a:rPr lang="en-GB" dirty="0"/>
              <a:t>• COTS Edge emitter DFB laser</a:t>
            </a:r>
          </a:p>
          <a:p>
            <a:r>
              <a:rPr lang="en-GB" dirty="0"/>
              <a:t>• Laser driver GBLD v4.2</a:t>
            </a:r>
          </a:p>
        </p:txBody>
      </p:sp>
      <p:pic>
        <p:nvPicPr>
          <p:cNvPr id="15" name="Picture 14"/>
          <p:cNvPicPr>
            <a:picLocks noChangeAspect="1"/>
          </p:cNvPicPr>
          <p:nvPr/>
        </p:nvPicPr>
        <p:blipFill>
          <a:blip r:embed="rId6"/>
          <a:stretch>
            <a:fillRect/>
          </a:stretch>
        </p:blipFill>
        <p:spPr>
          <a:xfrm>
            <a:off x="589935" y="3690225"/>
            <a:ext cx="4561549" cy="2828391"/>
          </a:xfrm>
          <a:prstGeom prst="rect">
            <a:avLst/>
          </a:prstGeom>
        </p:spPr>
      </p:pic>
      <p:sp>
        <p:nvSpPr>
          <p:cNvPr id="16" name="Rectangle 15"/>
          <p:cNvSpPr/>
          <p:nvPr/>
        </p:nvSpPr>
        <p:spPr>
          <a:xfrm>
            <a:off x="5286375" y="4337382"/>
            <a:ext cx="6496050" cy="1754326"/>
          </a:xfrm>
          <a:prstGeom prst="rect">
            <a:avLst/>
          </a:prstGeom>
        </p:spPr>
        <p:txBody>
          <a:bodyPr wrap="square">
            <a:spAutoFit/>
          </a:bodyPr>
          <a:lstStyle/>
          <a:p>
            <a:r>
              <a:rPr lang="en-GB" dirty="0" smtClean="0"/>
              <a:t>TOSA Displacement damage test :</a:t>
            </a:r>
          </a:p>
          <a:p>
            <a:pPr marL="285750" indent="-285750">
              <a:buFont typeface="Arial" panose="020B0604020202020204" pitchFamily="34" charset="0"/>
              <a:buChar char="•"/>
            </a:pPr>
            <a:r>
              <a:rPr lang="en-GB" dirty="0" smtClean="0"/>
              <a:t>SM </a:t>
            </a:r>
            <a:r>
              <a:rPr lang="en-GB" dirty="0"/>
              <a:t>TOSAs exposed to neutron beam at UC Louvain </a:t>
            </a:r>
            <a:r>
              <a:rPr lang="en-GB" dirty="0" smtClean="0"/>
              <a:t>facility</a:t>
            </a:r>
            <a:endParaRPr lang="en-GB" dirty="0"/>
          </a:p>
          <a:p>
            <a:pPr marL="285750" indent="-285750">
              <a:buFont typeface="Arial" panose="020B0604020202020204" pitchFamily="34" charset="0"/>
              <a:buChar char="•"/>
            </a:pPr>
            <a:r>
              <a:rPr lang="en-GB" dirty="0"/>
              <a:t>Irradiation with </a:t>
            </a:r>
            <a:r>
              <a:rPr lang="en-GB" dirty="0" err="1"/>
              <a:t>fluence</a:t>
            </a:r>
            <a:r>
              <a:rPr lang="en-GB" dirty="0"/>
              <a:t> up to 5 x 10</a:t>
            </a:r>
            <a:r>
              <a:rPr lang="en-GB" baseline="30000" dirty="0"/>
              <a:t>14</a:t>
            </a:r>
            <a:r>
              <a:rPr lang="en-GB" dirty="0"/>
              <a:t> n/cm</a:t>
            </a:r>
            <a:r>
              <a:rPr lang="en-GB" baseline="30000" dirty="0"/>
              <a:t>2</a:t>
            </a:r>
            <a:r>
              <a:rPr lang="en-GB" dirty="0"/>
              <a:t> 20 MeV </a:t>
            </a:r>
            <a:r>
              <a:rPr lang="en-GB" dirty="0" smtClean="0"/>
              <a:t>neutrons</a:t>
            </a:r>
          </a:p>
          <a:p>
            <a:pPr marL="285750" indent="-285750">
              <a:buFont typeface="Arial" panose="020B0604020202020204" pitchFamily="34" charset="0"/>
              <a:buChar char="•"/>
            </a:pPr>
            <a:r>
              <a:rPr lang="en-GB" dirty="0"/>
              <a:t>Output optical power decreases due to threshold current rising </a:t>
            </a:r>
            <a:endParaRPr lang="en-GB" dirty="0" smtClean="0"/>
          </a:p>
          <a:p>
            <a:pPr marL="285750" indent="-285750">
              <a:buFont typeface="Arial" panose="020B0604020202020204" pitchFamily="34" charset="0"/>
              <a:buChar char="•"/>
            </a:pPr>
            <a:r>
              <a:rPr lang="en-GB" dirty="0" smtClean="0"/>
              <a:t>Best </a:t>
            </a:r>
            <a:r>
              <a:rPr lang="en-GB" dirty="0"/>
              <a:t>in class with optical power drop of 40 % at 40 mA bias current</a:t>
            </a:r>
          </a:p>
        </p:txBody>
      </p:sp>
      <p:sp>
        <p:nvSpPr>
          <p:cNvPr id="2" name="Slide Number Placeholder 1"/>
          <p:cNvSpPr>
            <a:spLocks noGrp="1"/>
          </p:cNvSpPr>
          <p:nvPr>
            <p:ph type="sldNum" sz="quarter" idx="12"/>
          </p:nvPr>
        </p:nvSpPr>
        <p:spPr/>
        <p:txBody>
          <a:bodyPr/>
          <a:lstStyle/>
          <a:p>
            <a:r>
              <a:rPr lang="en-GB" smtClean="0"/>
              <a:t>29 of 34</a:t>
            </a:r>
            <a:endParaRPr lang="en-GB"/>
          </a:p>
        </p:txBody>
      </p:sp>
    </p:spTree>
    <p:extLst>
      <p:ext uri="{BB962C8B-B14F-4D97-AF65-F5344CB8AC3E}">
        <p14:creationId xmlns:p14="http://schemas.microsoft.com/office/powerpoint/2010/main" val="155050478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45878"/>
            <a:ext cx="12191999" cy="400110"/>
          </a:xfrm>
          <a:prstGeom prst="rect">
            <a:avLst/>
          </a:prstGeom>
          <a:noFill/>
        </p:spPr>
        <p:txBody>
          <a:bodyPr wrap="square" lIns="288000" rtlCol="0">
            <a:spAutoFit/>
          </a:bodyPr>
          <a:lstStyle/>
          <a:p>
            <a:r>
              <a:rPr lang="en-US" sz="2000" b="1" dirty="0">
                <a:solidFill>
                  <a:schemeClr val="bg1"/>
                </a:solidFill>
                <a:latin typeface="Liberation Sans" panose="020B0604020202020204" pitchFamily="34" charset="0"/>
              </a:rPr>
              <a:t>Conference</a:t>
            </a:r>
            <a:r>
              <a:rPr lang="en-US" sz="2000" dirty="0" smtClean="0"/>
              <a:t> </a:t>
            </a:r>
            <a:r>
              <a:rPr lang="en-US" sz="2000" b="1" dirty="0">
                <a:solidFill>
                  <a:schemeClr val="bg1"/>
                </a:solidFill>
                <a:latin typeface="Liberation Sans" panose="020B0604020202020204" pitchFamily="34" charset="0"/>
              </a:rPr>
              <a:t>overview </a:t>
            </a:r>
            <a:endParaRPr lang="en-GB" sz="2000" b="1" dirty="0">
              <a:solidFill>
                <a:schemeClr val="bg1"/>
              </a:solidFill>
              <a:latin typeface="Liberation Sans" panose="020B0604020202020204" pitchFamily="34" charset="0"/>
            </a:endParaRPr>
          </a:p>
        </p:txBody>
      </p:sp>
      <p:sp>
        <p:nvSpPr>
          <p:cNvPr id="3" name="TextBox 2"/>
          <p:cNvSpPr txBox="1"/>
          <p:nvPr/>
        </p:nvSpPr>
        <p:spPr>
          <a:xfrm>
            <a:off x="460452" y="682094"/>
            <a:ext cx="10159612" cy="5986254"/>
          </a:xfrm>
          <a:prstGeom prst="rect">
            <a:avLst/>
          </a:prstGeom>
          <a:noFill/>
        </p:spPr>
        <p:txBody>
          <a:bodyPr wrap="square" rtlCol="0">
            <a:spAutoFit/>
          </a:bodyPr>
          <a:lstStyle/>
          <a:p>
            <a:pPr>
              <a:spcAft>
                <a:spcPts val="600"/>
              </a:spcAft>
            </a:pPr>
            <a:r>
              <a:rPr lang="en-US" sz="1600" dirty="0"/>
              <a:t>General information:</a:t>
            </a:r>
          </a:p>
          <a:p>
            <a:pPr marL="285750" indent="-285750">
              <a:buFont typeface="Arial" panose="020B0604020202020204" pitchFamily="34" charset="0"/>
              <a:buChar char="•"/>
            </a:pPr>
            <a:r>
              <a:rPr lang="en-US" sz="1600" dirty="0" smtClean="0"/>
              <a:t>Hold annually since 1995</a:t>
            </a:r>
          </a:p>
          <a:p>
            <a:pPr marL="285750" indent="-285750">
              <a:buFont typeface="Arial" panose="020B0604020202020204" pitchFamily="34" charset="0"/>
              <a:buChar char="•"/>
            </a:pPr>
            <a:r>
              <a:rPr lang="en-US" sz="1600" dirty="0" smtClean="0"/>
              <a:t>Covers “all aspects of electronics for particle physics experiments, and accelerator instrumentation of general interest to users”</a:t>
            </a:r>
          </a:p>
          <a:p>
            <a:pPr marL="285750" indent="-285750">
              <a:buFont typeface="Arial" panose="020B0604020202020204" pitchFamily="34" charset="0"/>
              <a:buChar char="•"/>
            </a:pPr>
            <a:r>
              <a:rPr lang="en-US" sz="1600" dirty="0" smtClean="0"/>
              <a:t>Particular focus on LHC experiments</a:t>
            </a:r>
          </a:p>
          <a:p>
            <a:endParaRPr lang="en-US" sz="1600" dirty="0" smtClean="0"/>
          </a:p>
          <a:p>
            <a:pPr>
              <a:spcAft>
                <a:spcPts val="600"/>
              </a:spcAft>
            </a:pPr>
            <a:r>
              <a:rPr lang="en-US" sz="1600" dirty="0" smtClean="0"/>
              <a:t>Purpose: </a:t>
            </a:r>
          </a:p>
          <a:p>
            <a:pPr indent="268288">
              <a:buFont typeface="Arial" panose="020B0604020202020204" pitchFamily="34" charset="0"/>
              <a:buChar char="•"/>
            </a:pPr>
            <a:r>
              <a:rPr lang="en-US" sz="1600" dirty="0"/>
              <a:t>P</a:t>
            </a:r>
            <a:r>
              <a:rPr lang="en-GB" sz="1600" dirty="0"/>
              <a:t>resent results and original concepts for electronic research and development relevant to experiments as well as accelerator and beam instrumentation at future facilities</a:t>
            </a:r>
          </a:p>
          <a:p>
            <a:pPr marL="285750" indent="-285750">
              <a:buFont typeface="Arial" panose="020B0604020202020204" pitchFamily="34" charset="0"/>
              <a:buChar char="•"/>
            </a:pPr>
            <a:r>
              <a:rPr lang="en-GB" sz="1600" dirty="0" smtClean="0"/>
              <a:t>Review the status of electronics for the LHC experiments</a:t>
            </a:r>
          </a:p>
          <a:p>
            <a:pPr marL="268288" indent="-268288">
              <a:buFont typeface="Arial" panose="020B0604020202020204" pitchFamily="34" charset="0"/>
              <a:buChar char="•"/>
            </a:pPr>
            <a:r>
              <a:rPr lang="en-GB" sz="1600" dirty="0" smtClean="0"/>
              <a:t>Identify and encourage common efforts for the development</a:t>
            </a:r>
          </a:p>
          <a:p>
            <a:pPr marL="268288" indent="-268288"/>
            <a:r>
              <a:rPr lang="en-GB" sz="1600" dirty="0" smtClean="0"/>
              <a:t>of electronics</a:t>
            </a:r>
          </a:p>
          <a:p>
            <a:pPr marL="285750" indent="-285750">
              <a:buFont typeface="Arial" panose="020B0604020202020204" pitchFamily="34" charset="0"/>
              <a:buChar char="•"/>
            </a:pPr>
            <a:r>
              <a:rPr lang="en-GB" sz="1600" dirty="0" smtClean="0"/>
              <a:t>Promote information exchange and collaboration in the </a:t>
            </a:r>
          </a:p>
          <a:p>
            <a:r>
              <a:rPr lang="en-GB" sz="1600" dirty="0" smtClean="0"/>
              <a:t>relevant engineering and physics communities.</a:t>
            </a:r>
          </a:p>
          <a:p>
            <a:pPr marL="285750" indent="-285750">
              <a:buFont typeface="Arial" panose="020B0604020202020204" pitchFamily="34" charset="0"/>
              <a:buChar char="•"/>
            </a:pPr>
            <a:endParaRPr lang="en-US" sz="1600" dirty="0" smtClean="0"/>
          </a:p>
          <a:p>
            <a:pPr>
              <a:spcAft>
                <a:spcPts val="600"/>
              </a:spcAft>
            </a:pPr>
            <a:r>
              <a:rPr lang="en-US" sz="1600" dirty="0"/>
              <a:t>Practical information:</a:t>
            </a:r>
          </a:p>
          <a:p>
            <a:pPr marL="285750" indent="-285750">
              <a:buFont typeface="Arial" panose="020B0604020202020204" pitchFamily="34" charset="0"/>
              <a:buChar char="•"/>
            </a:pPr>
            <a:r>
              <a:rPr lang="en-US" sz="1600" dirty="0"/>
              <a:t>Website :  </a:t>
            </a:r>
            <a:r>
              <a:rPr lang="en-US" sz="1600" dirty="0">
                <a:hlinkClick r:id="rId3"/>
              </a:rPr>
              <a:t>https://indico.cern.ch/event/697988</a:t>
            </a:r>
            <a:endParaRPr lang="en-US" sz="1600" dirty="0"/>
          </a:p>
          <a:p>
            <a:pPr marL="285750" indent="-285750">
              <a:buFont typeface="Arial" panose="020B0604020202020204" pitchFamily="34" charset="0"/>
              <a:buChar char="•"/>
            </a:pPr>
            <a:r>
              <a:rPr lang="en-US" sz="1600" dirty="0"/>
              <a:t>Papers will be published in “Proceedings of Science</a:t>
            </a:r>
            <a:r>
              <a:rPr lang="en-US" sz="1600" dirty="0" smtClean="0"/>
              <a:t>”:</a:t>
            </a:r>
          </a:p>
          <a:p>
            <a:r>
              <a:rPr lang="en-US" sz="1600" dirty="0" smtClean="0">
                <a:hlinkClick r:id="rId4"/>
              </a:rPr>
              <a:t>htpss</a:t>
            </a:r>
            <a:r>
              <a:rPr lang="en-US" sz="1600" dirty="0">
                <a:hlinkClick r:id="rId4"/>
              </a:rPr>
              <a:t>://pos.sissa.it</a:t>
            </a:r>
            <a:endParaRPr lang="en-US" sz="1600" dirty="0"/>
          </a:p>
          <a:p>
            <a:pPr marL="285750" indent="-285750">
              <a:buFont typeface="Arial" panose="020B0604020202020204" pitchFamily="34" charset="0"/>
              <a:buChar char="•"/>
            </a:pPr>
            <a:r>
              <a:rPr lang="en-US" sz="1600" dirty="0"/>
              <a:t>Duration : 4.5 days with plenary + 2 parallel sessions + 2 </a:t>
            </a:r>
            <a:r>
              <a:rPr lang="en-US" sz="1600" dirty="0" smtClean="0"/>
              <a:t>tutorials</a:t>
            </a:r>
          </a:p>
          <a:p>
            <a:pPr marL="285750" indent="-285750">
              <a:buFont typeface="Arial" panose="020B0604020202020204" pitchFamily="34" charset="0"/>
              <a:buChar char="•"/>
            </a:pPr>
            <a:r>
              <a:rPr lang="en-US" sz="1600" dirty="0" smtClean="0"/>
              <a:t>183 </a:t>
            </a:r>
            <a:r>
              <a:rPr lang="en-US" sz="1600" dirty="0"/>
              <a:t>paper </a:t>
            </a:r>
            <a:r>
              <a:rPr lang="en-US" sz="1600" dirty="0" smtClean="0"/>
              <a:t>submissions, 60 </a:t>
            </a:r>
            <a:r>
              <a:rPr lang="en-US" sz="1600" dirty="0"/>
              <a:t>oral </a:t>
            </a:r>
            <a:r>
              <a:rPr lang="en-US" sz="1600" dirty="0" smtClean="0"/>
              <a:t>presentations &amp; 100 </a:t>
            </a:r>
            <a:r>
              <a:rPr lang="en-US" sz="1600" dirty="0"/>
              <a:t>posters</a:t>
            </a:r>
            <a:endParaRPr lang="en-GB" sz="1600" dirty="0"/>
          </a:p>
          <a:p>
            <a:endParaRPr lang="en-GB" sz="1600" dirty="0"/>
          </a:p>
          <a:p>
            <a:endParaRPr lang="en-GB" sz="1600" dirty="0"/>
          </a:p>
        </p:txBody>
      </p:sp>
      <p:pic>
        <p:nvPicPr>
          <p:cNvPr id="6" name="Picture 5"/>
          <p:cNvPicPr>
            <a:picLocks noChangeAspect="1"/>
          </p:cNvPicPr>
          <p:nvPr/>
        </p:nvPicPr>
        <p:blipFill>
          <a:blip r:embed="rId5"/>
          <a:stretch>
            <a:fillRect/>
          </a:stretch>
        </p:blipFill>
        <p:spPr>
          <a:xfrm>
            <a:off x="6431536" y="3023277"/>
            <a:ext cx="5543737" cy="3298625"/>
          </a:xfrm>
          <a:prstGeom prst="rect">
            <a:avLst/>
          </a:prstGeom>
        </p:spPr>
      </p:pic>
      <p:sp>
        <p:nvSpPr>
          <p:cNvPr id="4" name="Slide Number Placeholder 3"/>
          <p:cNvSpPr>
            <a:spLocks noGrp="1"/>
          </p:cNvSpPr>
          <p:nvPr>
            <p:ph type="sldNum" sz="quarter" idx="12"/>
          </p:nvPr>
        </p:nvSpPr>
        <p:spPr/>
        <p:txBody>
          <a:bodyPr/>
          <a:lstStyle/>
          <a:p>
            <a:r>
              <a:rPr lang="en-GB" smtClean="0"/>
              <a:t>3 of 34</a:t>
            </a:r>
            <a:endParaRPr lang="en-GB"/>
          </a:p>
        </p:txBody>
      </p:sp>
    </p:spTree>
    <p:extLst>
      <p:ext uri="{BB962C8B-B14F-4D97-AF65-F5344CB8AC3E}">
        <p14:creationId xmlns:p14="http://schemas.microsoft.com/office/powerpoint/2010/main" val="75470648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43669"/>
            <a:ext cx="12192000" cy="369332"/>
          </a:xfrm>
          <a:prstGeom prst="rect">
            <a:avLst/>
          </a:prstGeom>
        </p:spPr>
        <p:txBody>
          <a:bodyPr wrap="square" lIns="288000" anchor="ctr">
            <a:spAutoFit/>
          </a:bodyPr>
          <a:lstStyle/>
          <a:p>
            <a:r>
              <a:rPr lang="en-GB" b="1" dirty="0">
                <a:solidFill>
                  <a:schemeClr val="bg1"/>
                </a:solidFill>
                <a:latin typeface="Liberation Sans" panose="020B0604020202020204" pitchFamily="34" charset="0"/>
              </a:rPr>
              <a:t>Next generation of radiation </a:t>
            </a:r>
            <a:r>
              <a:rPr lang="en-GB" b="1" dirty="0" smtClean="0">
                <a:solidFill>
                  <a:schemeClr val="bg1"/>
                </a:solidFill>
                <a:latin typeface="Liberation Sans" panose="020B0604020202020204" pitchFamily="34" charset="0"/>
              </a:rPr>
              <a:t>tolerant Single-Mode </a:t>
            </a:r>
            <a:r>
              <a:rPr lang="en-GB" b="1" dirty="0">
                <a:solidFill>
                  <a:schemeClr val="bg1"/>
                </a:solidFill>
                <a:latin typeface="Liberation Sans" panose="020B0604020202020204" pitchFamily="34" charset="0"/>
              </a:rPr>
              <a:t>Optical </a:t>
            </a:r>
            <a:r>
              <a:rPr lang="en-GB" b="1" dirty="0" smtClean="0">
                <a:solidFill>
                  <a:schemeClr val="bg1"/>
                </a:solidFill>
                <a:latin typeface="Liberation Sans" panose="020B0604020202020204" pitchFamily="34" charset="0"/>
              </a:rPr>
              <a:t>Links for </a:t>
            </a:r>
            <a:r>
              <a:rPr lang="en-GB" b="1" dirty="0">
                <a:solidFill>
                  <a:schemeClr val="bg1"/>
                </a:solidFill>
                <a:latin typeface="Liberation Sans" panose="020B0604020202020204" pitchFamily="34" charset="0"/>
              </a:rPr>
              <a:t>Accelerator Instrumentation. </a:t>
            </a:r>
            <a:r>
              <a:rPr lang="en-GB" b="1" dirty="0" smtClean="0">
                <a:solidFill>
                  <a:schemeClr val="bg1"/>
                </a:solidFill>
                <a:latin typeface="Liberation Sans" panose="020B0604020202020204" pitchFamily="34" charset="0"/>
              </a:rPr>
              <a:t>(2/2)</a:t>
            </a:r>
          </a:p>
        </p:txBody>
      </p:sp>
      <p:sp>
        <p:nvSpPr>
          <p:cNvPr id="2" name="Slide Number Placeholder 1"/>
          <p:cNvSpPr>
            <a:spLocks noGrp="1"/>
          </p:cNvSpPr>
          <p:nvPr>
            <p:ph type="sldNum" sz="quarter" idx="12"/>
          </p:nvPr>
        </p:nvSpPr>
        <p:spPr/>
        <p:txBody>
          <a:bodyPr/>
          <a:lstStyle/>
          <a:p>
            <a:r>
              <a:rPr lang="en-GB" smtClean="0"/>
              <a:t>30 of 34</a:t>
            </a:r>
            <a:endParaRPr lang="en-GB"/>
          </a:p>
        </p:txBody>
      </p:sp>
      <p:pic>
        <p:nvPicPr>
          <p:cNvPr id="7" name="Picture 6"/>
          <p:cNvPicPr>
            <a:picLocks noChangeAspect="1"/>
          </p:cNvPicPr>
          <p:nvPr/>
        </p:nvPicPr>
        <p:blipFill>
          <a:blip r:embed="rId3"/>
          <a:stretch>
            <a:fillRect/>
          </a:stretch>
        </p:blipFill>
        <p:spPr>
          <a:xfrm>
            <a:off x="6236506" y="1731661"/>
            <a:ext cx="5868322" cy="3394679"/>
          </a:xfrm>
          <a:prstGeom prst="rect">
            <a:avLst/>
          </a:prstGeom>
        </p:spPr>
      </p:pic>
      <p:pic>
        <p:nvPicPr>
          <p:cNvPr id="17" name="Picture 16"/>
          <p:cNvPicPr>
            <a:picLocks noChangeAspect="1"/>
          </p:cNvPicPr>
          <p:nvPr/>
        </p:nvPicPr>
        <p:blipFill>
          <a:blip r:embed="rId4"/>
          <a:stretch>
            <a:fillRect/>
          </a:stretch>
        </p:blipFill>
        <p:spPr>
          <a:xfrm>
            <a:off x="87171" y="1875481"/>
            <a:ext cx="6062164" cy="3107039"/>
          </a:xfrm>
          <a:prstGeom prst="rect">
            <a:avLst/>
          </a:prstGeom>
        </p:spPr>
      </p:pic>
    </p:spTree>
    <p:extLst>
      <p:ext uri="{BB962C8B-B14F-4D97-AF65-F5344CB8AC3E}">
        <p14:creationId xmlns:p14="http://schemas.microsoft.com/office/powerpoint/2010/main" val="22781971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8" name="Rectangle 7"/>
          <p:cNvSpPr/>
          <p:nvPr/>
        </p:nvSpPr>
        <p:spPr>
          <a:xfrm>
            <a:off x="0" y="12854"/>
            <a:ext cx="12192000" cy="646331"/>
          </a:xfrm>
          <a:prstGeom prst="rect">
            <a:avLst/>
          </a:prstGeom>
        </p:spPr>
        <p:txBody>
          <a:bodyPr wrap="square" lIns="288000">
            <a:spAutoFit/>
          </a:bodyPr>
          <a:lstStyle/>
          <a:p>
            <a:r>
              <a:rPr lang="en-GB" b="1" dirty="0">
                <a:solidFill>
                  <a:schemeClr val="bg1"/>
                </a:solidFill>
                <a:latin typeface="Liberation Sans" panose="020B0604020202020204" pitchFamily="34" charset="0"/>
              </a:rPr>
              <a:t>System level serial powering studies of RD53A </a:t>
            </a:r>
            <a:r>
              <a:rPr lang="en-GB" b="1" dirty="0" smtClean="0">
                <a:solidFill>
                  <a:schemeClr val="bg1"/>
                </a:solidFill>
                <a:latin typeface="Liberation Sans" panose="020B0604020202020204" pitchFamily="34" charset="0"/>
              </a:rPr>
              <a:t>chip</a:t>
            </a:r>
          </a:p>
          <a:p>
            <a:r>
              <a:rPr lang="en-GB" i="1" dirty="0">
                <a:solidFill>
                  <a:schemeClr val="bg1"/>
                </a:solidFill>
                <a:latin typeface="Liberation Sans" panose="020B0604020202020204" pitchFamily="34" charset="0"/>
              </a:rPr>
              <a:t>A. </a:t>
            </a:r>
            <a:r>
              <a:rPr lang="en-GB" i="1" dirty="0" err="1">
                <a:solidFill>
                  <a:schemeClr val="bg1"/>
                </a:solidFill>
                <a:latin typeface="Liberation Sans" panose="020B0604020202020204" pitchFamily="34" charset="0"/>
              </a:rPr>
              <a:t>Pradas</a:t>
            </a:r>
            <a:r>
              <a:rPr lang="en-GB" i="1" dirty="0">
                <a:solidFill>
                  <a:schemeClr val="bg1"/>
                </a:solidFill>
                <a:latin typeface="Liberation Sans" panose="020B0604020202020204" pitchFamily="34" charset="0"/>
              </a:rPr>
              <a:t> (ITAINNOVA)</a:t>
            </a:r>
          </a:p>
        </p:txBody>
      </p:sp>
      <p:sp>
        <p:nvSpPr>
          <p:cNvPr id="9" name="Slide Number Placeholder 8"/>
          <p:cNvSpPr>
            <a:spLocks noGrp="1"/>
          </p:cNvSpPr>
          <p:nvPr>
            <p:ph type="sldNum" sz="quarter" idx="12"/>
          </p:nvPr>
        </p:nvSpPr>
        <p:spPr/>
        <p:txBody>
          <a:bodyPr/>
          <a:lstStyle/>
          <a:p>
            <a:r>
              <a:rPr lang="en-GB" smtClean="0"/>
              <a:t>31 of 34</a:t>
            </a:r>
            <a:endParaRPr lang="en-GB"/>
          </a:p>
        </p:txBody>
      </p:sp>
      <p:pic>
        <p:nvPicPr>
          <p:cNvPr id="11" name="Picture 10"/>
          <p:cNvPicPr>
            <a:picLocks noChangeAspect="1"/>
          </p:cNvPicPr>
          <p:nvPr/>
        </p:nvPicPr>
        <p:blipFill>
          <a:blip r:embed="rId3"/>
          <a:stretch>
            <a:fillRect/>
          </a:stretch>
        </p:blipFill>
        <p:spPr>
          <a:xfrm>
            <a:off x="496386" y="1121869"/>
            <a:ext cx="2200710" cy="3240732"/>
          </a:xfrm>
          <a:prstGeom prst="rect">
            <a:avLst/>
          </a:prstGeom>
        </p:spPr>
      </p:pic>
      <p:sp>
        <p:nvSpPr>
          <p:cNvPr id="12" name="Rectangle 11"/>
          <p:cNvSpPr/>
          <p:nvPr/>
        </p:nvSpPr>
        <p:spPr>
          <a:xfrm>
            <a:off x="3009577" y="1353874"/>
            <a:ext cx="3498797" cy="2677656"/>
          </a:xfrm>
          <a:prstGeom prst="rect">
            <a:avLst/>
          </a:prstGeom>
        </p:spPr>
        <p:txBody>
          <a:bodyPr wrap="square">
            <a:spAutoFit/>
          </a:bodyPr>
          <a:lstStyle/>
          <a:p>
            <a:pPr marL="285750" indent="-285750">
              <a:buFont typeface="Arial" panose="020B0604020202020204" pitchFamily="34" charset="0"/>
              <a:buChar char="•"/>
            </a:pPr>
            <a:r>
              <a:rPr lang="en-GB" sz="1400" dirty="0"/>
              <a:t>Serial powering is the baseline choice for CMS and </a:t>
            </a:r>
            <a:r>
              <a:rPr lang="en-GB" sz="1400" dirty="0" smtClean="0"/>
              <a:t>ATLAS detectors </a:t>
            </a:r>
            <a:r>
              <a:rPr lang="en-GB" sz="1400" dirty="0"/>
              <a:t>for HL-LHC </a:t>
            </a:r>
            <a:r>
              <a:rPr lang="en-GB" sz="1400" dirty="0" smtClean="0"/>
              <a:t>era.</a:t>
            </a:r>
          </a:p>
          <a:p>
            <a:pPr marL="285750" indent="-285750">
              <a:buFont typeface="Arial" panose="020B0604020202020204" pitchFamily="34" charset="0"/>
              <a:buChar char="•"/>
            </a:pPr>
            <a:r>
              <a:rPr lang="en-GB" sz="1400" dirty="0"/>
              <a:t>It is based on a </a:t>
            </a:r>
            <a:r>
              <a:rPr lang="en-GB" sz="1400" dirty="0" smtClean="0"/>
              <a:t>Shunt-LDO.</a:t>
            </a:r>
          </a:p>
          <a:p>
            <a:pPr marL="285750" indent="-285750">
              <a:buFont typeface="Arial" panose="020B0604020202020204" pitchFamily="34" charset="0"/>
              <a:buChar char="•"/>
            </a:pPr>
            <a:r>
              <a:rPr lang="en-GB" sz="1400" dirty="0"/>
              <a:t>The total current across each module is always </a:t>
            </a:r>
            <a:r>
              <a:rPr lang="en-GB" sz="1400" dirty="0" smtClean="0"/>
              <a:t>constant, independently </a:t>
            </a:r>
            <a:r>
              <a:rPr lang="en-GB" sz="1400" dirty="0"/>
              <a:t>of the load current </a:t>
            </a:r>
            <a:r>
              <a:rPr lang="en-GB" sz="1400" dirty="0" smtClean="0"/>
              <a:t>→ </a:t>
            </a:r>
            <a:r>
              <a:rPr lang="en-GB" sz="1400" dirty="0"/>
              <a:t>constant </a:t>
            </a:r>
            <a:r>
              <a:rPr lang="en-GB" sz="1400" dirty="0" smtClean="0"/>
              <a:t>power consumption → </a:t>
            </a:r>
            <a:r>
              <a:rPr lang="en-GB" sz="1400" dirty="0"/>
              <a:t>minimum current head-room is </a:t>
            </a:r>
            <a:r>
              <a:rPr lang="en-GB" sz="1400" dirty="0" smtClean="0"/>
              <a:t>needed</a:t>
            </a:r>
          </a:p>
          <a:p>
            <a:pPr marL="285750" indent="-285750">
              <a:buFont typeface="Arial" panose="020B0604020202020204" pitchFamily="34" charset="0"/>
              <a:buChar char="•"/>
            </a:pPr>
            <a:r>
              <a:rPr lang="en-GB" sz="1400" dirty="0"/>
              <a:t>A current source is used to feed each serial </a:t>
            </a:r>
            <a:r>
              <a:rPr lang="en-GB" sz="1400" dirty="0" smtClean="0"/>
              <a:t>chain</a:t>
            </a:r>
          </a:p>
          <a:p>
            <a:pPr marL="285750" indent="-285750">
              <a:buFont typeface="Arial" panose="020B0604020202020204" pitchFamily="34" charset="0"/>
              <a:buChar char="•"/>
            </a:pPr>
            <a:r>
              <a:rPr lang="en-GB" sz="1400" dirty="0"/>
              <a:t>Each Chip has 2 SLDO </a:t>
            </a:r>
            <a:r>
              <a:rPr lang="en-GB" sz="1400" dirty="0" smtClean="0"/>
              <a:t>regulators</a:t>
            </a:r>
            <a:r>
              <a:rPr lang="en-GB" sz="1400" dirty="0"/>
              <a:t> </a:t>
            </a:r>
            <a:r>
              <a:rPr lang="en-GB" sz="1400" dirty="0" smtClean="0"/>
              <a:t>: 1 for </a:t>
            </a:r>
            <a:r>
              <a:rPr lang="en-GB" sz="1400" dirty="0" err="1" smtClean="0"/>
              <a:t>analog</a:t>
            </a:r>
            <a:r>
              <a:rPr lang="en-GB" sz="1400" dirty="0" smtClean="0"/>
              <a:t> domain + 1 for digital</a:t>
            </a:r>
            <a:endParaRPr lang="en-GB" sz="1400" dirty="0"/>
          </a:p>
        </p:txBody>
      </p:sp>
      <p:pic>
        <p:nvPicPr>
          <p:cNvPr id="13" name="Picture 12"/>
          <p:cNvPicPr>
            <a:picLocks noChangeAspect="1"/>
          </p:cNvPicPr>
          <p:nvPr/>
        </p:nvPicPr>
        <p:blipFill>
          <a:blip r:embed="rId4"/>
          <a:stretch>
            <a:fillRect/>
          </a:stretch>
        </p:blipFill>
        <p:spPr>
          <a:xfrm>
            <a:off x="7130782" y="1360535"/>
            <a:ext cx="4118027" cy="2532683"/>
          </a:xfrm>
          <a:prstGeom prst="rect">
            <a:avLst/>
          </a:prstGeom>
        </p:spPr>
      </p:pic>
      <p:sp>
        <p:nvSpPr>
          <p:cNvPr id="14" name="TextBox 13"/>
          <p:cNvSpPr txBox="1"/>
          <p:nvPr/>
        </p:nvSpPr>
        <p:spPr>
          <a:xfrm>
            <a:off x="652527" y="4472910"/>
            <a:ext cx="10388814" cy="584775"/>
          </a:xfrm>
          <a:prstGeom prst="rect">
            <a:avLst/>
          </a:prstGeom>
          <a:noFill/>
        </p:spPr>
        <p:txBody>
          <a:bodyPr wrap="square" rtlCol="0">
            <a:spAutoFit/>
          </a:bodyPr>
          <a:lstStyle/>
          <a:p>
            <a:r>
              <a:rPr lang="en-US" sz="1600" dirty="0" smtClean="0"/>
              <a:t>The paper presents measurements and simulations about the impact of different </a:t>
            </a:r>
            <a:r>
              <a:rPr lang="en-US" sz="1600" dirty="0" err="1" smtClean="0"/>
              <a:t>parasitics</a:t>
            </a:r>
            <a:r>
              <a:rPr lang="en-US" sz="1600" dirty="0" smtClean="0"/>
              <a:t> (inductance of PCB tracks, wire-bonds to IC), transient propagations among Cis, etc.</a:t>
            </a:r>
            <a:endParaRPr lang="en-GB" sz="1600" dirty="0"/>
          </a:p>
        </p:txBody>
      </p:sp>
    </p:spTree>
    <p:extLst>
      <p:ext uri="{BB962C8B-B14F-4D97-AF65-F5344CB8AC3E}">
        <p14:creationId xmlns:p14="http://schemas.microsoft.com/office/powerpoint/2010/main" val="12206937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tangle 1"/>
          <p:cNvSpPr/>
          <p:nvPr/>
        </p:nvSpPr>
        <p:spPr>
          <a:xfrm>
            <a:off x="0" y="7462"/>
            <a:ext cx="12191999" cy="646331"/>
          </a:xfrm>
          <a:prstGeom prst="rect">
            <a:avLst/>
          </a:prstGeom>
        </p:spPr>
        <p:txBody>
          <a:bodyPr wrap="square" lIns="288000">
            <a:spAutoFit/>
          </a:bodyPr>
          <a:lstStyle/>
          <a:p>
            <a:r>
              <a:rPr lang="en-GB" b="1" i="0" dirty="0" smtClean="0">
                <a:solidFill>
                  <a:schemeClr val="bg1"/>
                </a:solidFill>
                <a:effectLst/>
                <a:latin typeface="Liberation Sans" panose="020B0604020202020204" pitchFamily="34" charset="0"/>
              </a:rPr>
              <a:t>Nuclear structure research and applications with Radioactive Ion Beams at ISOLDE/CERN. </a:t>
            </a:r>
          </a:p>
          <a:p>
            <a:r>
              <a:rPr lang="en-GB" i="1" dirty="0" smtClean="0">
                <a:solidFill>
                  <a:schemeClr val="bg1"/>
                </a:solidFill>
                <a:latin typeface="Liberation Sans" panose="020B0604020202020204" pitchFamily="34" charset="0"/>
              </a:rPr>
              <a:t>Riccardo </a:t>
            </a:r>
            <a:r>
              <a:rPr lang="en-GB" i="1" dirty="0" err="1" smtClean="0">
                <a:solidFill>
                  <a:schemeClr val="bg1"/>
                </a:solidFill>
                <a:latin typeface="Liberation Sans" panose="020B0604020202020204" pitchFamily="34" charset="0"/>
              </a:rPr>
              <a:t>Prof.</a:t>
            </a:r>
            <a:r>
              <a:rPr lang="en-GB" i="1" dirty="0" smtClean="0">
                <a:solidFill>
                  <a:schemeClr val="bg1"/>
                </a:solidFill>
                <a:latin typeface="Liberation Sans" panose="020B0604020202020204" pitchFamily="34" charset="0"/>
              </a:rPr>
              <a:t> dr. </a:t>
            </a:r>
            <a:r>
              <a:rPr lang="en-GB" i="1" dirty="0" err="1" smtClean="0">
                <a:solidFill>
                  <a:schemeClr val="bg1"/>
                </a:solidFill>
                <a:latin typeface="Liberation Sans" panose="020B0604020202020204" pitchFamily="34" charset="0"/>
              </a:rPr>
              <a:t>Raabe</a:t>
            </a:r>
            <a:r>
              <a:rPr lang="en-GB" i="1" dirty="0" smtClean="0">
                <a:solidFill>
                  <a:schemeClr val="bg1"/>
                </a:solidFill>
                <a:latin typeface="Liberation Sans" panose="020B0604020202020204" pitchFamily="34" charset="0"/>
              </a:rPr>
              <a:t> (KU Leuven) – no slides or paper will be available</a:t>
            </a:r>
            <a:endParaRPr lang="en-GB" i="1" dirty="0">
              <a:solidFill>
                <a:schemeClr val="bg1"/>
              </a:solidFill>
              <a:latin typeface="Liberation Sans" panose="020B0604020202020204" pitchFamily="34" charset="0"/>
            </a:endParaRPr>
          </a:p>
        </p:txBody>
      </p:sp>
      <p:sp>
        <p:nvSpPr>
          <p:cNvPr id="3" name="Rectangle 2"/>
          <p:cNvSpPr/>
          <p:nvPr/>
        </p:nvSpPr>
        <p:spPr>
          <a:xfrm>
            <a:off x="228598" y="957560"/>
            <a:ext cx="11763375" cy="1754326"/>
          </a:xfrm>
          <a:prstGeom prst="rect">
            <a:avLst/>
          </a:prstGeom>
        </p:spPr>
        <p:txBody>
          <a:bodyPr wrap="square">
            <a:spAutoFit/>
          </a:bodyPr>
          <a:lstStyle/>
          <a:p>
            <a:r>
              <a:rPr lang="en-US" i="0" dirty="0" smtClean="0">
                <a:effectLst/>
              </a:rPr>
              <a:t>Presented several lines of research of the </a:t>
            </a:r>
            <a:r>
              <a:rPr lang="en-GB" i="0" dirty="0" smtClean="0">
                <a:effectLst/>
              </a:rPr>
              <a:t>Institute for Nuclear and Radiation Physics at the KU Leuven, at ISOLDE.</a:t>
            </a:r>
          </a:p>
          <a:p>
            <a:r>
              <a:rPr lang="en-GB" i="0" dirty="0" smtClean="0">
                <a:effectLst/>
              </a:rPr>
              <a:t>ISOLDE = </a:t>
            </a:r>
            <a:r>
              <a:rPr lang="en-GB" b="1" i="0" dirty="0" smtClean="0">
                <a:effectLst/>
              </a:rPr>
              <a:t>Isotope mass Separator On-Line Device. </a:t>
            </a:r>
            <a:r>
              <a:rPr lang="en-GB" dirty="0" smtClean="0"/>
              <a:t>Largest </a:t>
            </a:r>
            <a:r>
              <a:rPr lang="en-GB" dirty="0"/>
              <a:t>range of radioactive beams available </a:t>
            </a:r>
            <a:r>
              <a:rPr lang="en-GB" dirty="0" smtClean="0"/>
              <a:t>worldwide.</a:t>
            </a:r>
          </a:p>
          <a:p>
            <a:pPr marL="285750" indent="-285750">
              <a:buFont typeface="Arial" panose="020B0604020202020204" pitchFamily="34" charset="0"/>
              <a:buChar char="•"/>
            </a:pPr>
            <a:r>
              <a:rPr lang="en-GB" dirty="0" smtClean="0"/>
              <a:t>COLLAPS </a:t>
            </a:r>
            <a:r>
              <a:rPr lang="en-GB" dirty="0"/>
              <a:t>is the </a:t>
            </a:r>
            <a:r>
              <a:rPr lang="en-GB" dirty="0" err="1"/>
              <a:t>COLlinear</a:t>
            </a:r>
            <a:r>
              <a:rPr lang="en-GB" dirty="0"/>
              <a:t> </a:t>
            </a:r>
            <a:r>
              <a:rPr lang="en-GB" dirty="0" err="1"/>
              <a:t>LAser</a:t>
            </a:r>
            <a:r>
              <a:rPr lang="en-GB" dirty="0"/>
              <a:t> </a:t>
            </a:r>
            <a:r>
              <a:rPr lang="en-GB" dirty="0" err="1"/>
              <a:t>SPectroscopy</a:t>
            </a:r>
            <a:r>
              <a:rPr lang="en-GB" dirty="0"/>
              <a:t> beam line located at </a:t>
            </a:r>
            <a:r>
              <a:rPr lang="en-GB" dirty="0" smtClean="0"/>
              <a:t>ISOLDE. Powerful </a:t>
            </a:r>
            <a:r>
              <a:rPr lang="en-GB" dirty="0"/>
              <a:t>tool to measure</a:t>
            </a:r>
            <a:r>
              <a:rPr lang="en-GB" b="1" dirty="0"/>
              <a:t> </a:t>
            </a:r>
            <a:r>
              <a:rPr lang="en-GB" b="1" dirty="0" smtClean="0"/>
              <a:t>ground state properties </a:t>
            </a:r>
            <a:r>
              <a:rPr lang="en-GB" dirty="0" smtClean="0"/>
              <a:t>(nuclear </a:t>
            </a:r>
            <a:r>
              <a:rPr lang="en-GB" dirty="0"/>
              <a:t>spins, magnetic moments, quadrupole moments and mean-square charge </a:t>
            </a:r>
            <a:r>
              <a:rPr lang="en-GB" dirty="0" smtClean="0"/>
              <a:t>radii, </a:t>
            </a:r>
            <a:r>
              <a:rPr lang="en-GB" dirty="0" err="1" smtClean="0"/>
              <a:t>etc</a:t>
            </a:r>
            <a:r>
              <a:rPr lang="en-GB" dirty="0" smtClean="0"/>
              <a:t>)</a:t>
            </a:r>
            <a:r>
              <a:rPr lang="en-GB" dirty="0"/>
              <a:t> of short-lived isotopes far from stability, the so-called exotic nuclei</a:t>
            </a:r>
            <a:r>
              <a:rPr lang="en-GB" dirty="0" smtClean="0"/>
              <a:t>. Laser </a:t>
            </a:r>
            <a:r>
              <a:rPr lang="en-GB" dirty="0"/>
              <a:t>light with a very precise wavelength is used to induce electron-transitions in atoms or </a:t>
            </a:r>
            <a:r>
              <a:rPr lang="en-GB" dirty="0" smtClean="0"/>
              <a:t>ions. </a:t>
            </a:r>
            <a:endParaRPr lang="en-GB" i="1" dirty="0"/>
          </a:p>
        </p:txBody>
      </p:sp>
      <p:pic>
        <p:nvPicPr>
          <p:cNvPr id="4" name="Picture 3"/>
          <p:cNvPicPr>
            <a:picLocks noChangeAspect="1"/>
          </p:cNvPicPr>
          <p:nvPr/>
        </p:nvPicPr>
        <p:blipFill>
          <a:blip r:embed="rId3"/>
          <a:stretch>
            <a:fillRect/>
          </a:stretch>
        </p:blipFill>
        <p:spPr>
          <a:xfrm>
            <a:off x="4000501" y="2711886"/>
            <a:ext cx="4038600" cy="2278055"/>
          </a:xfrm>
          <a:prstGeom prst="rect">
            <a:avLst/>
          </a:prstGeom>
        </p:spPr>
      </p:pic>
      <p:pic>
        <p:nvPicPr>
          <p:cNvPr id="5" name="Picture 4"/>
          <p:cNvPicPr>
            <a:picLocks noChangeAspect="1"/>
          </p:cNvPicPr>
          <p:nvPr/>
        </p:nvPicPr>
        <p:blipFill>
          <a:blip r:embed="rId4"/>
          <a:stretch>
            <a:fillRect/>
          </a:stretch>
        </p:blipFill>
        <p:spPr>
          <a:xfrm>
            <a:off x="881994" y="2846605"/>
            <a:ext cx="2785131" cy="2306081"/>
          </a:xfrm>
          <a:prstGeom prst="rect">
            <a:avLst/>
          </a:prstGeom>
        </p:spPr>
      </p:pic>
      <p:sp>
        <p:nvSpPr>
          <p:cNvPr id="6" name="Rectangle 5"/>
          <p:cNvSpPr/>
          <p:nvPr/>
        </p:nvSpPr>
        <p:spPr>
          <a:xfrm>
            <a:off x="426895" y="5406509"/>
            <a:ext cx="11438131" cy="923330"/>
          </a:xfrm>
          <a:prstGeom prst="rect">
            <a:avLst/>
          </a:prstGeom>
        </p:spPr>
        <p:txBody>
          <a:bodyPr wrap="none">
            <a:spAutoFit/>
          </a:bodyPr>
          <a:lstStyle/>
          <a:p>
            <a:pPr marL="285750" indent="-285750">
              <a:buFont typeface="Arial" panose="020B0604020202020204" pitchFamily="34" charset="0"/>
              <a:buChar char="•"/>
            </a:pPr>
            <a:r>
              <a:rPr lang="en-GB" dirty="0" smtClean="0"/>
              <a:t>MEDICIS (Medical Isotopes Collected from ISOLDE) : Production and shipping of radioisotopes to clinical and research</a:t>
            </a:r>
          </a:p>
          <a:p>
            <a:r>
              <a:rPr lang="en-GB" dirty="0" err="1"/>
              <a:t>c</a:t>
            </a:r>
            <a:r>
              <a:rPr lang="en-GB" dirty="0" err="1" smtClean="0"/>
              <a:t>enters</a:t>
            </a:r>
            <a:r>
              <a:rPr lang="en-GB" dirty="0" smtClean="0"/>
              <a:t> to enable </a:t>
            </a:r>
            <a:r>
              <a:rPr lang="en-GB" dirty="0"/>
              <a:t>researchers to devise and test unconventional </a:t>
            </a:r>
            <a:r>
              <a:rPr lang="en-GB" dirty="0" smtClean="0"/>
              <a:t>radioisotopes with </a:t>
            </a:r>
            <a:r>
              <a:rPr lang="en-GB" dirty="0"/>
              <a:t>a view to developing new cancer </a:t>
            </a:r>
            <a:endParaRPr lang="en-GB" dirty="0" smtClean="0"/>
          </a:p>
          <a:p>
            <a:r>
              <a:rPr lang="en-GB" dirty="0" smtClean="0"/>
              <a:t>treatments</a:t>
            </a:r>
            <a:r>
              <a:rPr lang="en-GB" dirty="0"/>
              <a:t>.</a:t>
            </a:r>
          </a:p>
        </p:txBody>
      </p:sp>
      <p:pic>
        <p:nvPicPr>
          <p:cNvPr id="7" name="Picture 6"/>
          <p:cNvPicPr>
            <a:picLocks noChangeAspect="1"/>
          </p:cNvPicPr>
          <p:nvPr/>
        </p:nvPicPr>
        <p:blipFill>
          <a:blip r:embed="rId5"/>
          <a:stretch>
            <a:fillRect/>
          </a:stretch>
        </p:blipFill>
        <p:spPr>
          <a:xfrm>
            <a:off x="8359828" y="2711886"/>
            <a:ext cx="3505198" cy="2307219"/>
          </a:xfrm>
          <a:prstGeom prst="rect">
            <a:avLst/>
          </a:prstGeom>
        </p:spPr>
      </p:pic>
      <p:sp>
        <p:nvSpPr>
          <p:cNvPr id="8" name="Slide Number Placeholder 7"/>
          <p:cNvSpPr>
            <a:spLocks noGrp="1"/>
          </p:cNvSpPr>
          <p:nvPr>
            <p:ph type="sldNum" sz="quarter" idx="12"/>
          </p:nvPr>
        </p:nvSpPr>
        <p:spPr/>
        <p:txBody>
          <a:bodyPr/>
          <a:lstStyle/>
          <a:p>
            <a:r>
              <a:rPr lang="en-GB" smtClean="0"/>
              <a:t>32 of 34</a:t>
            </a:r>
            <a:endParaRPr lang="en-GB"/>
          </a:p>
        </p:txBody>
      </p:sp>
    </p:spTree>
    <p:extLst>
      <p:ext uri="{BB962C8B-B14F-4D97-AF65-F5344CB8AC3E}">
        <p14:creationId xmlns:p14="http://schemas.microsoft.com/office/powerpoint/2010/main" val="31570003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45774"/>
            <a:ext cx="12191999" cy="369332"/>
          </a:xfrm>
          <a:prstGeom prst="rect">
            <a:avLst/>
          </a:prstGeom>
        </p:spPr>
        <p:txBody>
          <a:bodyPr wrap="square" lIns="288000">
            <a:spAutoFit/>
          </a:bodyPr>
          <a:lstStyle/>
          <a:p>
            <a:r>
              <a:rPr lang="en-GB" b="1" i="0" dirty="0" smtClean="0">
                <a:solidFill>
                  <a:schemeClr val="bg1"/>
                </a:solidFill>
                <a:effectLst/>
                <a:latin typeface="Liberation Sans" panose="020B0604020202020204" pitchFamily="34" charset="0"/>
              </a:rPr>
              <a:t>Others… </a:t>
            </a:r>
          </a:p>
        </p:txBody>
      </p:sp>
      <p:sp>
        <p:nvSpPr>
          <p:cNvPr id="8" name="Slide Number Placeholder 7"/>
          <p:cNvSpPr>
            <a:spLocks noGrp="1"/>
          </p:cNvSpPr>
          <p:nvPr>
            <p:ph type="sldNum" sz="quarter" idx="12"/>
          </p:nvPr>
        </p:nvSpPr>
        <p:spPr/>
        <p:txBody>
          <a:bodyPr/>
          <a:lstStyle/>
          <a:p>
            <a:r>
              <a:rPr lang="en-GB" smtClean="0"/>
              <a:t>33 of 34</a:t>
            </a:r>
            <a:endParaRPr lang="en-GB"/>
          </a:p>
        </p:txBody>
      </p:sp>
      <p:sp>
        <p:nvSpPr>
          <p:cNvPr id="9" name="Rectangle 8"/>
          <p:cNvSpPr/>
          <p:nvPr/>
        </p:nvSpPr>
        <p:spPr>
          <a:xfrm>
            <a:off x="119062" y="1092618"/>
            <a:ext cx="11880193" cy="5078313"/>
          </a:xfrm>
          <a:prstGeom prst="rect">
            <a:avLst/>
          </a:prstGeom>
        </p:spPr>
        <p:txBody>
          <a:bodyPr wrap="square">
            <a:spAutoFit/>
          </a:bodyPr>
          <a:lstStyle/>
          <a:p>
            <a:pPr marL="285750" indent="-285750">
              <a:buFont typeface="Arial" panose="020B0604020202020204" pitchFamily="34" charset="0"/>
              <a:buChar char="•"/>
            </a:pPr>
            <a:r>
              <a:rPr lang="en-GB" b="1" dirty="0"/>
              <a:t>Implementing the High </a:t>
            </a:r>
            <a:r>
              <a:rPr lang="en-GB" b="1" dirty="0" smtClean="0"/>
              <a:t>Precision Timing </a:t>
            </a:r>
            <a:r>
              <a:rPr lang="en-GB" b="1" dirty="0"/>
              <a:t>IP for Xilinx </a:t>
            </a:r>
            <a:r>
              <a:rPr lang="en-GB" b="1" dirty="0" err="1"/>
              <a:t>Ultrascale</a:t>
            </a:r>
            <a:r>
              <a:rPr lang="en-GB" b="1" dirty="0"/>
              <a:t> </a:t>
            </a:r>
            <a:r>
              <a:rPr lang="en-GB" b="1" dirty="0"/>
              <a:t>FPGA’s </a:t>
            </a:r>
            <a:r>
              <a:rPr lang="en-GB" b="1" dirty="0" smtClean="0"/>
              <a:t>(E. Mendes, CERN)</a:t>
            </a:r>
            <a:endParaRPr lang="en-GB" b="1" dirty="0" smtClean="0"/>
          </a:p>
          <a:p>
            <a:r>
              <a:rPr lang="en-US" dirty="0" smtClean="0"/>
              <a:t>Interesting recipes to setup the GTH transceivers for </a:t>
            </a:r>
            <a:r>
              <a:rPr lang="en-US" dirty="0" err="1" smtClean="0"/>
              <a:t>Kintex</a:t>
            </a:r>
            <a:r>
              <a:rPr lang="en-US" dirty="0" smtClean="0"/>
              <a:t> </a:t>
            </a:r>
            <a:r>
              <a:rPr lang="en-US" dirty="0" err="1" smtClean="0"/>
              <a:t>Ultrascale</a:t>
            </a:r>
            <a:r>
              <a:rPr lang="en-US" dirty="0" smtClean="0"/>
              <a:t> so that they start with fixed-phase after link start-up.</a:t>
            </a:r>
          </a:p>
          <a:p>
            <a:r>
              <a:rPr lang="en-GB" dirty="0" smtClean="0">
                <a:hlinkClick r:id="rId3"/>
              </a:rPr>
              <a:t>https</a:t>
            </a:r>
            <a:r>
              <a:rPr lang="en-GB" dirty="0">
                <a:hlinkClick r:id="rId3"/>
              </a:rPr>
              <a:t>://</a:t>
            </a:r>
            <a:r>
              <a:rPr lang="en-GB" dirty="0" smtClean="0">
                <a:hlinkClick r:id="rId3"/>
              </a:rPr>
              <a:t>gitlab.cern.ch/HPTD/tx_phase_aligner</a:t>
            </a:r>
            <a:endParaRPr lang="en-GB" dirty="0" smtClean="0"/>
          </a:p>
          <a:p>
            <a:pPr marL="285750" indent="-285750">
              <a:buFont typeface="Arial" panose="020B0604020202020204" pitchFamily="34" charset="0"/>
              <a:buChar char="•"/>
            </a:pPr>
            <a:r>
              <a:rPr lang="en-GB" b="1" dirty="0"/>
              <a:t>Introduction to the </a:t>
            </a:r>
            <a:r>
              <a:rPr lang="en-GB" b="1" dirty="0" err="1" smtClean="0"/>
              <a:t>LpGBT</a:t>
            </a:r>
            <a:r>
              <a:rPr lang="en-GB" b="1" dirty="0"/>
              <a:t>-FPGA </a:t>
            </a:r>
            <a:r>
              <a:rPr lang="en-GB" b="1" dirty="0" smtClean="0"/>
              <a:t>(J.M. Mendez, CERN)</a:t>
            </a:r>
            <a:endParaRPr lang="en-GB" b="1" dirty="0" smtClean="0"/>
          </a:p>
          <a:p>
            <a:r>
              <a:rPr lang="en-GB" dirty="0"/>
              <a:t>The new FPGA IP implements the encoding/decoding schemes supported by the front-end ASIC, meaning that it can be configured using </a:t>
            </a:r>
            <a:r>
              <a:rPr lang="en-GB" dirty="0" smtClean="0"/>
              <a:t>two </a:t>
            </a:r>
            <a:r>
              <a:rPr lang="en-GB" dirty="0"/>
              <a:t>decoding schemes </a:t>
            </a:r>
            <a:r>
              <a:rPr lang="en-GB" dirty="0" smtClean="0"/>
              <a:t>and </a:t>
            </a:r>
            <a:r>
              <a:rPr lang="en-GB" dirty="0"/>
              <a:t>two line rates (10.24 or 5.12Gbps</a:t>
            </a:r>
            <a:r>
              <a:rPr lang="en-GB" dirty="0" smtClean="0"/>
              <a:t>). The </a:t>
            </a:r>
            <a:r>
              <a:rPr lang="en-GB" dirty="0" err="1"/>
              <a:t>LpGBT</a:t>
            </a:r>
            <a:r>
              <a:rPr lang="en-GB" dirty="0"/>
              <a:t>-FPGA is not anymore given as a generic module that can be implemented in one block. It is now proposed as a set of modules with implementation example and reference notes to help the user in designing its own </a:t>
            </a:r>
            <a:r>
              <a:rPr lang="en-GB" dirty="0" smtClean="0"/>
              <a:t>system. The “</a:t>
            </a:r>
            <a:r>
              <a:rPr lang="en-GB" dirty="0" err="1" smtClean="0"/>
              <a:t>Mgt</a:t>
            </a:r>
            <a:r>
              <a:rPr lang="en-GB" dirty="0" smtClean="0"/>
              <a:t>” block </a:t>
            </a:r>
            <a:r>
              <a:rPr lang="en-GB" dirty="0"/>
              <a:t>is not included in the </a:t>
            </a:r>
            <a:r>
              <a:rPr lang="en-GB" dirty="0" err="1"/>
              <a:t>LpGBT</a:t>
            </a:r>
            <a:r>
              <a:rPr lang="en-GB" dirty="0"/>
              <a:t>-FPGA folder as it is device and user dependant. However, reference notes are provided to show the typical / recommended configuration for different </a:t>
            </a:r>
            <a:r>
              <a:rPr lang="en-GB" dirty="0" smtClean="0"/>
              <a:t>FPGAs.</a:t>
            </a:r>
          </a:p>
          <a:p>
            <a:r>
              <a:rPr lang="en-GB" dirty="0" smtClean="0">
                <a:hlinkClick r:id="rId4"/>
              </a:rPr>
              <a:t> </a:t>
            </a:r>
            <a:r>
              <a:rPr lang="en-GB" dirty="0">
                <a:hlinkClick r:id="rId4"/>
              </a:rPr>
              <a:t>http://lpgbt-fpga.web.cern.ch/doc/html/</a:t>
            </a:r>
            <a:endParaRPr lang="en-GB" dirty="0"/>
          </a:p>
          <a:p>
            <a:pPr marL="285750" indent="-285750">
              <a:buFont typeface="Arial" panose="020B0604020202020204" pitchFamily="34" charset="0"/>
              <a:buChar char="•"/>
            </a:pPr>
            <a:r>
              <a:rPr lang="en-GB" b="1" dirty="0" smtClean="0"/>
              <a:t>Fast </a:t>
            </a:r>
            <a:r>
              <a:rPr lang="en-GB" b="1" dirty="0"/>
              <a:t>Inference of Deep Neural Networks in FPGAs for Particle </a:t>
            </a:r>
            <a:r>
              <a:rPr lang="en-GB" b="1" dirty="0"/>
              <a:t>Physics (</a:t>
            </a:r>
            <a:r>
              <a:rPr lang="en-GB" b="1" dirty="0" smtClean="0"/>
              <a:t>J. Duarte, </a:t>
            </a:r>
            <a:r>
              <a:rPr lang="en-GB" b="1" dirty="0" err="1" smtClean="0"/>
              <a:t>Fermilab</a:t>
            </a:r>
            <a:r>
              <a:rPr lang="en-GB" b="1" dirty="0" smtClean="0"/>
              <a:t>)</a:t>
            </a:r>
            <a:endParaRPr lang="en-GB" b="1" dirty="0" smtClean="0"/>
          </a:p>
          <a:p>
            <a:r>
              <a:rPr lang="en-US" dirty="0"/>
              <a:t>Implementation of machine learning </a:t>
            </a:r>
            <a:r>
              <a:rPr lang="en-US" dirty="0" smtClean="0"/>
              <a:t>methods (neural </a:t>
            </a:r>
            <a:r>
              <a:rPr lang="en-US" dirty="0"/>
              <a:t>network models) into FPGA to </a:t>
            </a:r>
            <a:r>
              <a:rPr lang="en-US" dirty="0" smtClean="0"/>
              <a:t>identify b-quark jets, Higgs candidates, etc. </a:t>
            </a:r>
            <a:r>
              <a:rPr lang="en-US" dirty="0" smtClean="0"/>
              <a:t>They develop hsl4ml </a:t>
            </a:r>
            <a:r>
              <a:rPr lang="en-GB" dirty="0" smtClean="0"/>
              <a:t>translates ML </a:t>
            </a:r>
            <a:r>
              <a:rPr lang="en-GB" dirty="0"/>
              <a:t>models from common open-source software </a:t>
            </a:r>
            <a:r>
              <a:rPr lang="en-GB" dirty="0" smtClean="0"/>
              <a:t>packages into </a:t>
            </a:r>
            <a:r>
              <a:rPr lang="en-GB" dirty="0"/>
              <a:t>RTL </a:t>
            </a:r>
            <a:r>
              <a:rPr lang="en-GB" dirty="0" smtClean="0"/>
              <a:t>abstraction </a:t>
            </a:r>
            <a:r>
              <a:rPr lang="en-GB" dirty="0"/>
              <a:t>for FPGAs using High-Level Synthesis (HLS) </a:t>
            </a:r>
            <a:r>
              <a:rPr lang="en-GB" dirty="0" smtClean="0"/>
              <a:t>tools</a:t>
            </a:r>
            <a:r>
              <a:rPr lang="en-GB" dirty="0"/>
              <a:t>. </a:t>
            </a:r>
            <a:r>
              <a:rPr lang="en-GB" dirty="0" smtClean="0"/>
              <a:t>(</a:t>
            </a:r>
            <a:r>
              <a:rPr lang="en-GB" dirty="0" smtClean="0">
                <a:hlinkClick r:id="rId5"/>
              </a:rPr>
              <a:t>arXiv:1804.06913</a:t>
            </a:r>
            <a:r>
              <a:rPr lang="en-GB" dirty="0" smtClean="0"/>
              <a:t>, </a:t>
            </a:r>
            <a:r>
              <a:rPr lang="en-GB" dirty="0" smtClean="0">
                <a:hlinkClick r:id="rId6"/>
              </a:rPr>
              <a:t>hls-fpga-machine-learning.github.io/hls4ml</a:t>
            </a:r>
            <a:r>
              <a:rPr lang="en-GB" dirty="0" smtClean="0"/>
              <a:t>)</a:t>
            </a:r>
            <a:endParaRPr lang="en-GB" dirty="0"/>
          </a:p>
          <a:p>
            <a:pPr marL="285750" indent="-285750">
              <a:buFont typeface="Arial" panose="020B0604020202020204" pitchFamily="34" charset="0"/>
              <a:buChar char="•"/>
            </a:pPr>
            <a:r>
              <a:rPr lang="en-US" b="1" dirty="0" smtClean="0"/>
              <a:t>2 </a:t>
            </a:r>
            <a:r>
              <a:rPr lang="en-US" b="1" dirty="0"/>
              <a:t>tutorials: </a:t>
            </a:r>
          </a:p>
          <a:p>
            <a:pPr marL="742950" lvl="1" indent="-285750">
              <a:buFont typeface="Arial" panose="020B0604020202020204" pitchFamily="34" charset="0"/>
              <a:buChar char="•"/>
            </a:pPr>
            <a:r>
              <a:rPr lang="en-GB" dirty="0" smtClean="0"/>
              <a:t>SERDES </a:t>
            </a:r>
            <a:r>
              <a:rPr lang="en-GB" dirty="0"/>
              <a:t>Design in Advanced CMOS </a:t>
            </a:r>
            <a:r>
              <a:rPr lang="en-GB" dirty="0" smtClean="0"/>
              <a:t>Technologies (MIROMICO)</a:t>
            </a:r>
          </a:p>
          <a:p>
            <a:pPr marL="742950" lvl="1" indent="-285750">
              <a:buFont typeface="Arial" panose="020B0604020202020204" pitchFamily="34" charset="0"/>
              <a:buChar char="•"/>
            </a:pPr>
            <a:r>
              <a:rPr lang="en-GB" dirty="0" err="1" smtClean="0"/>
              <a:t>lpGBT</a:t>
            </a:r>
            <a:r>
              <a:rPr lang="en-GB" dirty="0" smtClean="0"/>
              <a:t>, a </a:t>
            </a:r>
            <a:r>
              <a:rPr lang="en-GB" dirty="0"/>
              <a:t>user's </a:t>
            </a:r>
            <a:r>
              <a:rPr lang="en-GB" dirty="0" smtClean="0"/>
              <a:t>perspective (</a:t>
            </a:r>
            <a:r>
              <a:rPr lang="en-GB" dirty="0"/>
              <a:t>Paulo Moreira, CERN)</a:t>
            </a:r>
            <a:endParaRPr lang="en-GB" dirty="0"/>
          </a:p>
        </p:txBody>
      </p:sp>
    </p:spTree>
    <p:extLst>
      <p:ext uri="{BB962C8B-B14F-4D97-AF65-F5344CB8AC3E}">
        <p14:creationId xmlns:p14="http://schemas.microsoft.com/office/powerpoint/2010/main" val="238043446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r>
              <a:rPr lang="en-GB" smtClean="0"/>
              <a:t>34 of 34</a:t>
            </a:r>
            <a:endParaRPr lang="en-GB"/>
          </a:p>
        </p:txBody>
      </p:sp>
      <p:sp>
        <p:nvSpPr>
          <p:cNvPr id="3" name="Rectangle 2"/>
          <p:cNvSpPr/>
          <p:nvPr/>
        </p:nvSpPr>
        <p:spPr>
          <a:xfrm>
            <a:off x="0" y="2776652"/>
            <a:ext cx="12192000" cy="646331"/>
          </a:xfrm>
          <a:prstGeom prst="rect">
            <a:avLst/>
          </a:prstGeom>
        </p:spPr>
        <p:txBody>
          <a:bodyPr wrap="square">
            <a:spAutoFit/>
          </a:bodyPr>
          <a:lstStyle/>
          <a:p>
            <a:pPr algn="ctr"/>
            <a:r>
              <a:rPr lang="en-US" sz="3600" b="1" dirty="0" smtClean="0"/>
              <a:t>Thank you</a:t>
            </a:r>
            <a:endParaRPr lang="en-GB" sz="3600" dirty="0"/>
          </a:p>
        </p:txBody>
      </p:sp>
    </p:spTree>
    <p:extLst>
      <p:ext uri="{BB962C8B-B14F-4D97-AF65-F5344CB8AC3E}">
        <p14:creationId xmlns:p14="http://schemas.microsoft.com/office/powerpoint/2010/main" val="5294921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5621"/>
            <a:ext cx="12192000" cy="646331"/>
          </a:xfrm>
          <a:prstGeom prst="rect">
            <a:avLst/>
          </a:prstGeom>
        </p:spPr>
        <p:txBody>
          <a:bodyPr wrap="square" lIns="288000">
            <a:spAutoFit/>
          </a:bodyPr>
          <a:lstStyle/>
          <a:p>
            <a:r>
              <a:rPr lang="en-GB" b="1" dirty="0">
                <a:solidFill>
                  <a:schemeClr val="bg1"/>
                </a:solidFill>
                <a:latin typeface="Liberation Sans" panose="020B0604020202020204" pitchFamily="34" charset="0"/>
              </a:rPr>
              <a:t>The BRAVE FPGAs: overview and status of the European radiation-hardened FPGAs for space. (</a:t>
            </a:r>
            <a:r>
              <a:rPr lang="en-GB" b="1" dirty="0" smtClean="0">
                <a:solidFill>
                  <a:schemeClr val="bg1"/>
                </a:solidFill>
                <a:latin typeface="Liberation Sans" panose="020B0604020202020204" pitchFamily="34" charset="0"/>
              </a:rPr>
              <a:t>1/5) </a:t>
            </a:r>
            <a:endParaRPr lang="en-GB" b="1" dirty="0">
              <a:solidFill>
                <a:schemeClr val="bg1"/>
              </a:solidFill>
              <a:latin typeface="Liberation Sans" panose="020B0604020202020204" pitchFamily="34" charset="0"/>
            </a:endParaRPr>
          </a:p>
          <a:p>
            <a:r>
              <a:rPr lang="en-GB" i="1" dirty="0">
                <a:solidFill>
                  <a:schemeClr val="bg1"/>
                </a:solidFill>
                <a:latin typeface="Liberation Sans" panose="020B0604020202020204" pitchFamily="34" charset="0"/>
              </a:rPr>
              <a:t>David </a:t>
            </a:r>
            <a:r>
              <a:rPr lang="en-GB" i="1" dirty="0" err="1">
                <a:solidFill>
                  <a:schemeClr val="bg1"/>
                </a:solidFill>
                <a:latin typeface="Liberation Sans" panose="020B0604020202020204" pitchFamily="34" charset="0"/>
              </a:rPr>
              <a:t>Merodio</a:t>
            </a:r>
            <a:r>
              <a:rPr lang="en-GB" i="1" dirty="0">
                <a:solidFill>
                  <a:schemeClr val="bg1"/>
                </a:solidFill>
                <a:latin typeface="Liberation Sans" panose="020B0604020202020204" pitchFamily="34" charset="0"/>
              </a:rPr>
              <a:t> </a:t>
            </a:r>
            <a:r>
              <a:rPr lang="en-GB" i="1" dirty="0" err="1">
                <a:solidFill>
                  <a:schemeClr val="bg1"/>
                </a:solidFill>
                <a:latin typeface="Liberation Sans" panose="020B0604020202020204" pitchFamily="34" charset="0"/>
              </a:rPr>
              <a:t>Codinachs</a:t>
            </a:r>
            <a:r>
              <a:rPr lang="en-GB" i="1" dirty="0">
                <a:solidFill>
                  <a:schemeClr val="bg1"/>
                </a:solidFill>
                <a:latin typeface="Liberation Sans" panose="020B0604020202020204" pitchFamily="34" charset="0"/>
              </a:rPr>
              <a:t> (ESA) – no slides or paper will be available</a:t>
            </a:r>
          </a:p>
        </p:txBody>
      </p:sp>
      <p:sp>
        <p:nvSpPr>
          <p:cNvPr id="3" name="Rectangle 2"/>
          <p:cNvSpPr/>
          <p:nvPr/>
        </p:nvSpPr>
        <p:spPr>
          <a:xfrm>
            <a:off x="308778" y="819382"/>
            <a:ext cx="11556787" cy="1200329"/>
          </a:xfrm>
          <a:prstGeom prst="rect">
            <a:avLst/>
          </a:prstGeom>
        </p:spPr>
        <p:txBody>
          <a:bodyPr wrap="square">
            <a:spAutoFit/>
          </a:bodyPr>
          <a:lstStyle/>
          <a:p>
            <a:r>
              <a:rPr lang="en-US" dirty="0" smtClean="0"/>
              <a:t>Project collaboration between </a:t>
            </a:r>
            <a:r>
              <a:rPr lang="en-GB" dirty="0" smtClean="0"/>
              <a:t>ESA, CNES with industrial partners (</a:t>
            </a:r>
            <a:r>
              <a:rPr lang="en-GB" dirty="0" err="1" smtClean="0"/>
              <a:t>NanoXplore</a:t>
            </a:r>
            <a:r>
              <a:rPr lang="en-GB" dirty="0" smtClean="0"/>
              <a:t> </a:t>
            </a:r>
            <a:r>
              <a:rPr lang="en-GB" dirty="0"/>
              <a:t>and </a:t>
            </a:r>
            <a:r>
              <a:rPr lang="en-GB" dirty="0" err="1" smtClean="0"/>
              <a:t>STMicrolelectronics</a:t>
            </a:r>
            <a:r>
              <a:rPr lang="en-GB" dirty="0" smtClean="0"/>
              <a:t>) to develop a range of rad-hard, SRAM-based and </a:t>
            </a:r>
            <a:r>
              <a:rPr lang="en-GB" dirty="0"/>
              <a:t>ITAR and </a:t>
            </a:r>
            <a:r>
              <a:rPr lang="en-GB" dirty="0" smtClean="0"/>
              <a:t>EAR-free (= no dependant of US regulations) </a:t>
            </a:r>
            <a:r>
              <a:rPr lang="en-GB" dirty="0"/>
              <a:t>FPGAs</a:t>
            </a:r>
            <a:r>
              <a:rPr lang="en-GB" dirty="0" smtClean="0"/>
              <a:t>.  </a:t>
            </a:r>
          </a:p>
          <a:p>
            <a:r>
              <a:rPr lang="en-US" dirty="0" smtClean="0"/>
              <a:t>Important project for ESA since there ~200 FPGAs per satellite.</a:t>
            </a:r>
            <a:endParaRPr lang="en-GB" dirty="0" smtClean="0"/>
          </a:p>
          <a:p>
            <a:r>
              <a:rPr lang="en-GB" dirty="0">
                <a:solidFill>
                  <a:srgbClr val="3366CC"/>
                </a:solidFill>
              </a:rPr>
              <a:t>BRAVE</a:t>
            </a:r>
            <a:r>
              <a:rPr lang="en-GB" dirty="0"/>
              <a:t> = </a:t>
            </a:r>
            <a:r>
              <a:rPr lang="en-GB" dirty="0">
                <a:solidFill>
                  <a:srgbClr val="3366CC"/>
                </a:solidFill>
              </a:rPr>
              <a:t>B</a:t>
            </a:r>
            <a:r>
              <a:rPr lang="en-GB" dirty="0"/>
              <a:t>ig </a:t>
            </a:r>
            <a:r>
              <a:rPr lang="en-GB" dirty="0">
                <a:solidFill>
                  <a:srgbClr val="3366CC"/>
                </a:solidFill>
              </a:rPr>
              <a:t>R</a:t>
            </a:r>
            <a:r>
              <a:rPr lang="en-GB" dirty="0"/>
              <a:t>e-programmable </a:t>
            </a:r>
            <a:r>
              <a:rPr lang="en-GB" dirty="0">
                <a:solidFill>
                  <a:srgbClr val="3366CC"/>
                </a:solidFill>
              </a:rPr>
              <a:t>A</a:t>
            </a:r>
            <a:r>
              <a:rPr lang="en-GB" dirty="0"/>
              <a:t>rray for </a:t>
            </a:r>
            <a:r>
              <a:rPr lang="en-GB" dirty="0">
                <a:solidFill>
                  <a:srgbClr val="3366CC"/>
                </a:solidFill>
              </a:rPr>
              <a:t>V</a:t>
            </a:r>
            <a:r>
              <a:rPr lang="en-GB" dirty="0"/>
              <a:t>ersatile </a:t>
            </a:r>
            <a:r>
              <a:rPr lang="en-GB" dirty="0" smtClean="0">
                <a:solidFill>
                  <a:srgbClr val="3366CC"/>
                </a:solidFill>
              </a:rPr>
              <a:t>E</a:t>
            </a:r>
            <a:r>
              <a:rPr lang="en-GB" dirty="0" smtClean="0"/>
              <a:t>nvironments</a:t>
            </a:r>
            <a:endParaRPr lang="en-GB" dirty="0"/>
          </a:p>
        </p:txBody>
      </p:sp>
      <p:sp>
        <p:nvSpPr>
          <p:cNvPr id="4" name="Rectangle 3"/>
          <p:cNvSpPr/>
          <p:nvPr/>
        </p:nvSpPr>
        <p:spPr>
          <a:xfrm>
            <a:off x="3048000" y="2875127"/>
            <a:ext cx="6096000" cy="369332"/>
          </a:xfrm>
          <a:prstGeom prst="rect">
            <a:avLst/>
          </a:prstGeom>
        </p:spPr>
        <p:txBody>
          <a:bodyPr>
            <a:spAutoFit/>
          </a:bodyPr>
          <a:lstStyle/>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3664762245"/>
              </p:ext>
            </p:extLst>
          </p:nvPr>
        </p:nvGraphicFramePr>
        <p:xfrm>
          <a:off x="407255" y="2728039"/>
          <a:ext cx="11556786" cy="3459480"/>
        </p:xfrm>
        <a:graphic>
          <a:graphicData uri="http://schemas.openxmlformats.org/drawingml/2006/table">
            <a:tbl>
              <a:tblPr firstRow="1" bandRow="1">
                <a:tableStyleId>{5C22544A-7EE6-4342-B048-85BDC9FD1C3A}</a:tableStyleId>
              </a:tblPr>
              <a:tblGrid>
                <a:gridCol w="4187797">
                  <a:extLst>
                    <a:ext uri="{9D8B030D-6E8A-4147-A177-3AD203B41FA5}">
                      <a16:colId xmlns:a16="http://schemas.microsoft.com/office/drawing/2014/main" val="3755264532"/>
                    </a:ext>
                  </a:extLst>
                </a:gridCol>
                <a:gridCol w="3173506">
                  <a:extLst>
                    <a:ext uri="{9D8B030D-6E8A-4147-A177-3AD203B41FA5}">
                      <a16:colId xmlns:a16="http://schemas.microsoft.com/office/drawing/2014/main" val="1458499540"/>
                    </a:ext>
                  </a:extLst>
                </a:gridCol>
                <a:gridCol w="4195483">
                  <a:extLst>
                    <a:ext uri="{9D8B030D-6E8A-4147-A177-3AD203B41FA5}">
                      <a16:colId xmlns:a16="http://schemas.microsoft.com/office/drawing/2014/main" val="3770819198"/>
                    </a:ext>
                  </a:extLst>
                </a:gridCol>
              </a:tblGrid>
              <a:tr h="370840">
                <a:tc>
                  <a:txBody>
                    <a:bodyPr/>
                    <a:lstStyle/>
                    <a:p>
                      <a:pPr marL="108000" lvl="1" algn="ctr"/>
                      <a:r>
                        <a:rPr lang="en-US" sz="1800" dirty="0" smtClean="0">
                          <a:effectLst>
                            <a:outerShdw blurRad="38100" dist="38100" dir="2700000" algn="tl">
                              <a:srgbClr val="000000">
                                <a:alpha val="43137"/>
                              </a:srgbClr>
                            </a:outerShdw>
                          </a:effectLst>
                        </a:rPr>
                        <a:t>NG-Medium</a:t>
                      </a:r>
                      <a:endParaRPr lang="en-GB" sz="1800" dirty="0">
                        <a:effectLst>
                          <a:outerShdw blurRad="38100" dist="38100" dir="2700000" algn="tl">
                            <a:srgbClr val="000000">
                              <a:alpha val="43137"/>
                            </a:srgbClr>
                          </a:outerShdw>
                        </a:effectLst>
                      </a:endParaRPr>
                    </a:p>
                  </a:txBody>
                  <a:tcPr marT="0" marB="0" anchor="ctr"/>
                </a:tc>
                <a:tc>
                  <a:txBody>
                    <a:bodyPr/>
                    <a:lstStyle/>
                    <a:p>
                      <a:pPr marL="108000" lvl="1" algn="ctr"/>
                      <a:r>
                        <a:rPr lang="en-US" sz="1800" dirty="0" smtClean="0">
                          <a:effectLst>
                            <a:outerShdw blurRad="38100" dist="38100" dir="2700000" algn="tl">
                              <a:srgbClr val="000000">
                                <a:alpha val="43137"/>
                              </a:srgbClr>
                            </a:outerShdw>
                          </a:effectLst>
                        </a:rPr>
                        <a:t>NG-Large</a:t>
                      </a:r>
                      <a:endParaRPr lang="en-GB" sz="1800" dirty="0">
                        <a:effectLst>
                          <a:outerShdw blurRad="38100" dist="38100" dir="2700000" algn="tl">
                            <a:srgbClr val="000000">
                              <a:alpha val="43137"/>
                            </a:srgbClr>
                          </a:outerShdw>
                        </a:effectLst>
                      </a:endParaRPr>
                    </a:p>
                  </a:txBody>
                  <a:tcPr marT="0" marB="0" anchor="ctr"/>
                </a:tc>
                <a:tc>
                  <a:txBody>
                    <a:bodyPr/>
                    <a:lstStyle/>
                    <a:p>
                      <a:pPr marL="108000" lvl="1" algn="ctr"/>
                      <a:r>
                        <a:rPr lang="en-US" sz="1800" dirty="0" smtClean="0">
                          <a:effectLst>
                            <a:outerShdw blurRad="38100" dist="38100" dir="2700000" algn="tl">
                              <a:srgbClr val="000000">
                                <a:alpha val="43137"/>
                              </a:srgbClr>
                            </a:outerShdw>
                          </a:effectLst>
                        </a:rPr>
                        <a:t>NG-Ultra</a:t>
                      </a:r>
                      <a:endParaRPr lang="en-GB" sz="1800" dirty="0">
                        <a:effectLst>
                          <a:outerShdw blurRad="38100" dist="38100" dir="2700000" algn="tl">
                            <a:srgbClr val="000000">
                              <a:alpha val="43137"/>
                            </a:srgbClr>
                          </a:outerShdw>
                        </a:effectLst>
                      </a:endParaRPr>
                    </a:p>
                  </a:txBody>
                  <a:tcPr marT="0" marB="0" anchor="ctr"/>
                </a:tc>
                <a:extLst>
                  <a:ext uri="{0D108BD9-81ED-4DB2-BD59-A6C34878D82A}">
                    <a16:rowId xmlns:a16="http://schemas.microsoft.com/office/drawing/2014/main" val="444207178"/>
                  </a:ext>
                </a:extLst>
              </a:tr>
              <a:tr h="370840">
                <a:tc>
                  <a:txBody>
                    <a:bodyPr/>
                    <a:lstStyle/>
                    <a:p>
                      <a:pPr marL="108000" lvl="1" algn="l"/>
                      <a:r>
                        <a:rPr lang="en-GB" sz="1400" dirty="0" smtClean="0"/>
                        <a:t>STMicroelectronics' rad-hard 65 nm process (</a:t>
                      </a:r>
                      <a:r>
                        <a:rPr lang="en-US" sz="1400" dirty="0" smtClean="0"/>
                        <a:t>STM C65)</a:t>
                      </a:r>
                      <a:endParaRPr lang="en-GB" sz="1400" dirty="0"/>
                    </a:p>
                  </a:txBody>
                  <a:tcPr marT="0" marB="0" anchor="ctr"/>
                </a:tc>
                <a:tc>
                  <a:txBody>
                    <a:bodyPr/>
                    <a:lstStyle/>
                    <a:p>
                      <a:pPr marL="108000" lvl="1" algn="l"/>
                      <a:r>
                        <a:rPr lang="en-GB" sz="1400" dirty="0" smtClean="0"/>
                        <a:t>STM C65</a:t>
                      </a:r>
                      <a:endParaRPr lang="en-GB" sz="1400" dirty="0"/>
                    </a:p>
                  </a:txBody>
                  <a:tcPr marT="0" marB="0" anchor="ct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400" dirty="0" smtClean="0"/>
                        <a:t>28 nm FD-SOI process</a:t>
                      </a:r>
                    </a:p>
                  </a:txBody>
                  <a:tcPr marT="0" marB="0" anchor="ctr"/>
                </a:tc>
                <a:extLst>
                  <a:ext uri="{0D108BD9-81ED-4DB2-BD59-A6C34878D82A}">
                    <a16:rowId xmlns:a16="http://schemas.microsoft.com/office/drawing/2014/main" val="1474788896"/>
                  </a:ext>
                </a:extLst>
              </a:tr>
              <a:tr h="370840">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400" dirty="0" smtClean="0"/>
                        <a:t>2 packages currently available: a 625-pin, 29×29 mm LGA, and a 352-pin, 48×48 mm MQFP</a:t>
                      </a:r>
                    </a:p>
                  </a:txBody>
                  <a:tcPr marT="0" marB="0" anchor="ct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400" dirty="0" smtClean="0"/>
                        <a:t>packaged in a 1752-pin LGA/CGA</a:t>
                      </a:r>
                    </a:p>
                    <a:p>
                      <a:pPr marL="108000" marR="0" lvl="1" indent="0" algn="l" defTabSz="914400" rtl="0" eaLnBrk="1" fontAlgn="auto" latinLnBrk="0" hangingPunct="1">
                        <a:lnSpc>
                          <a:spcPct val="100000"/>
                        </a:lnSpc>
                        <a:spcBef>
                          <a:spcPts val="0"/>
                        </a:spcBef>
                        <a:spcAft>
                          <a:spcPts val="0"/>
                        </a:spcAft>
                        <a:buClrTx/>
                        <a:buSzTx/>
                        <a:buFontTx/>
                        <a:buNone/>
                        <a:tabLst/>
                        <a:defRPr/>
                      </a:pPr>
                      <a:endParaRPr lang="en-GB" sz="1400" dirty="0" smtClean="0"/>
                    </a:p>
                  </a:txBody>
                  <a:tcPr marT="0" marB="0" anchor="ct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400" dirty="0" smtClean="0"/>
                        <a:t>packaged in a 1752-pin LGA/CGA</a:t>
                      </a:r>
                    </a:p>
                    <a:p>
                      <a:pPr marL="108000" lvl="1" algn="l"/>
                      <a:endParaRPr lang="en-GB" sz="1400" dirty="0"/>
                    </a:p>
                  </a:txBody>
                  <a:tcPr marT="0" marB="0" anchor="ctr"/>
                </a:tc>
                <a:extLst>
                  <a:ext uri="{0D108BD9-81ED-4DB2-BD59-A6C34878D82A}">
                    <a16:rowId xmlns:a16="http://schemas.microsoft.com/office/drawing/2014/main" val="138999055"/>
                  </a:ext>
                </a:extLst>
              </a:tr>
              <a:tr h="370840">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400" dirty="0" smtClean="0"/>
                        <a:t>35k LUTs, 2.8 Mb of embedded RAM</a:t>
                      </a:r>
                      <a:endParaRPr lang="en-US" sz="1400" dirty="0" smtClean="0"/>
                    </a:p>
                  </a:txBody>
                  <a:tcPr marT="0" marB="0" anchor="ct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400" dirty="0" smtClean="0"/>
                        <a:t>140k LUTs, 10.1 Mb of embedded RAM, </a:t>
                      </a:r>
                    </a:p>
                  </a:txBody>
                  <a:tcPr marT="0" marB="0" anchor="ctr"/>
                </a:tc>
                <a:tc>
                  <a:txBody>
                    <a:bodyPr/>
                    <a:lstStyle/>
                    <a:p>
                      <a:pPr marL="108000" marR="0" lvl="1" indent="0" algn="l" defTabSz="914400" rtl="0" eaLnBrk="1" fontAlgn="auto" latinLnBrk="0" hangingPunct="1">
                        <a:lnSpc>
                          <a:spcPct val="100000"/>
                        </a:lnSpc>
                        <a:spcBef>
                          <a:spcPts val="0"/>
                        </a:spcBef>
                        <a:spcAft>
                          <a:spcPts val="0"/>
                        </a:spcAft>
                        <a:buClrTx/>
                        <a:buSzTx/>
                        <a:buFontTx/>
                        <a:buNone/>
                        <a:tabLst/>
                        <a:defRPr/>
                      </a:pPr>
                      <a:r>
                        <a:rPr lang="en-GB" sz="1400" dirty="0" smtClean="0"/>
                        <a:t>600k LUTs, 32 Mb of embedded RAM</a:t>
                      </a:r>
                    </a:p>
                  </a:txBody>
                  <a:tcPr marT="0" marB="0" anchor="ctr"/>
                </a:tc>
                <a:extLst>
                  <a:ext uri="{0D108BD9-81ED-4DB2-BD59-A6C34878D82A}">
                    <a16:rowId xmlns:a16="http://schemas.microsoft.com/office/drawing/2014/main" val="3850617818"/>
                  </a:ext>
                </a:extLst>
              </a:tr>
              <a:tr h="370840">
                <a:tc>
                  <a:txBody>
                    <a:bodyPr/>
                    <a:lstStyle/>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4x PLL, 13 I/O banks</a:t>
                      </a:r>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1x 430 Mbps </a:t>
                      </a:r>
                      <a:r>
                        <a:rPr lang="en-GB" sz="1400" dirty="0" err="1" smtClean="0"/>
                        <a:t>SpaceWire</a:t>
                      </a:r>
                      <a:r>
                        <a:rPr lang="en-GB" sz="1400" dirty="0" smtClean="0"/>
                        <a:t> CODEC and</a:t>
                      </a:r>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112 DSP blocks</a:t>
                      </a:r>
                      <a:endParaRPr lang="en-US" sz="1400" dirty="0" smtClean="0"/>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400" dirty="0" smtClean="0"/>
                        <a:t>16 SW PHY</a:t>
                      </a:r>
                    </a:p>
                  </a:txBody>
                  <a:tcPr marT="0" marB="0" anchor="ctr"/>
                </a:tc>
                <a:tc>
                  <a:txBody>
                    <a:bodyPr/>
                    <a:lstStyle/>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24x 6.25 </a:t>
                      </a:r>
                      <a:r>
                        <a:rPr lang="en-GB" sz="1400" dirty="0" err="1" smtClean="0"/>
                        <a:t>Gbps</a:t>
                      </a:r>
                      <a:r>
                        <a:rPr lang="en-GB" sz="1400" dirty="0" smtClean="0"/>
                        <a:t> high-speed serial links </a:t>
                      </a:r>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1x 400 Mbps </a:t>
                      </a:r>
                      <a:r>
                        <a:rPr lang="en-GB" sz="1400" dirty="0" err="1" smtClean="0"/>
                        <a:t>SpaceWire</a:t>
                      </a:r>
                      <a:r>
                        <a:rPr lang="en-GB" sz="1400" dirty="0" smtClean="0"/>
                        <a:t> interface</a:t>
                      </a:r>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Embedded DSP blocks</a:t>
                      </a:r>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A rad-hard ARM Cortex-R5x core</a:t>
                      </a:r>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24 I/O banks.</a:t>
                      </a:r>
                    </a:p>
                  </a:txBody>
                  <a:tcPr marT="0" marB="0" anchor="ctr"/>
                </a:tc>
                <a:tc>
                  <a:txBody>
                    <a:bodyPr/>
                    <a:lstStyle/>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The target logic and DSP performance is 500 and 800 MHz respectively</a:t>
                      </a:r>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1 </a:t>
                      </a:r>
                      <a:r>
                        <a:rPr lang="en-GB" sz="1400" dirty="0" err="1" smtClean="0"/>
                        <a:t>Gbps</a:t>
                      </a:r>
                      <a:r>
                        <a:rPr lang="en-GB" sz="1400" dirty="0" smtClean="0"/>
                        <a:t> differential I/O</a:t>
                      </a:r>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12.5 </a:t>
                      </a:r>
                      <a:r>
                        <a:rPr lang="en-GB" sz="1400" dirty="0" err="1" smtClean="0"/>
                        <a:t>Gbps</a:t>
                      </a:r>
                      <a:r>
                        <a:rPr lang="en-GB" sz="1400" dirty="0" smtClean="0"/>
                        <a:t> SERDES links</a:t>
                      </a:r>
                    </a:p>
                    <a:p>
                      <a:pPr marL="108000" marR="0" lvl="1"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400" dirty="0" smtClean="0"/>
                        <a:t>600 MHz quad-core ARM R52.</a:t>
                      </a:r>
                    </a:p>
                  </a:txBody>
                  <a:tcPr marT="0" marB="0" anchor="ctr"/>
                </a:tc>
                <a:extLst>
                  <a:ext uri="{0D108BD9-81ED-4DB2-BD59-A6C34878D82A}">
                    <a16:rowId xmlns:a16="http://schemas.microsoft.com/office/drawing/2014/main" val="12159166"/>
                  </a:ext>
                </a:extLst>
              </a:tr>
              <a:tr h="370840">
                <a:tc>
                  <a:txBody>
                    <a:bodyPr/>
                    <a:lstStyle/>
                    <a:p>
                      <a:pPr marL="1080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400" dirty="0" smtClean="0"/>
                        <a:t>Already available</a:t>
                      </a:r>
                    </a:p>
                  </a:txBody>
                  <a:tcPr marT="0" marB="0" anchor="ctr"/>
                </a:tc>
                <a:tc>
                  <a:txBody>
                    <a:bodyPr/>
                    <a:lstStyle/>
                    <a:p>
                      <a:pPr marL="1080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GB" sz="1400" dirty="0" smtClean="0"/>
                        <a:t>First parts available in Q3 of this year</a:t>
                      </a:r>
                    </a:p>
                  </a:txBody>
                  <a:tcPr marT="0" marB="0" anchor="ctr"/>
                </a:tc>
                <a:tc>
                  <a:txBody>
                    <a:bodyPr/>
                    <a:lstStyle/>
                    <a:p>
                      <a:pPr marL="108000" lvl="1" algn="l"/>
                      <a:r>
                        <a:rPr lang="en-GB" sz="1400" dirty="0" smtClean="0"/>
                        <a:t>First parts available towards the end of 2020</a:t>
                      </a:r>
                      <a:endParaRPr lang="en-GB" sz="1400" dirty="0"/>
                    </a:p>
                  </a:txBody>
                  <a:tcPr marT="0" marB="0" anchor="ctr"/>
                </a:tc>
                <a:extLst>
                  <a:ext uri="{0D108BD9-81ED-4DB2-BD59-A6C34878D82A}">
                    <a16:rowId xmlns:a16="http://schemas.microsoft.com/office/drawing/2014/main" val="2280044109"/>
                  </a:ext>
                </a:extLst>
              </a:tr>
              <a:tr h="370840">
                <a:tc>
                  <a:txBody>
                    <a:bodyPr/>
                    <a:lstStyle/>
                    <a:p>
                      <a:pPr marL="1080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400" dirty="0" smtClean="0"/>
                    </a:p>
                  </a:txBody>
                  <a:tcPr marT="0" marB="0" anchor="ctr"/>
                </a:tc>
                <a:tc>
                  <a:txBody>
                    <a:bodyPr/>
                    <a:lstStyle/>
                    <a:p>
                      <a:pPr marL="108000" marR="0" lvl="1"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GB" sz="1400" dirty="0" smtClean="0"/>
                    </a:p>
                  </a:txBody>
                  <a:tcPr marT="0" marB="0" anchor="ctr"/>
                </a:tc>
                <a:tc>
                  <a:txBody>
                    <a:bodyPr/>
                    <a:lstStyle/>
                    <a:p>
                      <a:pPr marL="108000" lvl="1" algn="l"/>
                      <a:r>
                        <a:rPr lang="en-GB" sz="1400" kern="1200" dirty="0" smtClean="0">
                          <a:solidFill>
                            <a:srgbClr val="FF0000"/>
                          </a:solidFill>
                          <a:effectLst/>
                          <a:latin typeface="+mn-lt"/>
                          <a:ea typeface="+mn-ea"/>
                          <a:cs typeface="+mn-cs"/>
                        </a:rPr>
                        <a:t>Slightly less total dose tolerance than the large</a:t>
                      </a:r>
                      <a:r>
                        <a:rPr lang="en-GB" sz="1400" kern="1200" baseline="0" dirty="0" smtClean="0">
                          <a:solidFill>
                            <a:srgbClr val="FF0000"/>
                          </a:solidFill>
                          <a:effectLst/>
                          <a:latin typeface="+mn-lt"/>
                          <a:ea typeface="+mn-ea"/>
                          <a:cs typeface="+mn-cs"/>
                        </a:rPr>
                        <a:t> (</a:t>
                      </a:r>
                      <a:r>
                        <a:rPr lang="en-GB" sz="1400" kern="1200" dirty="0" smtClean="0">
                          <a:solidFill>
                            <a:srgbClr val="FF0000"/>
                          </a:solidFill>
                          <a:effectLst/>
                          <a:latin typeface="+mn-lt"/>
                          <a:ea typeface="+mn-ea"/>
                          <a:cs typeface="+mn-cs"/>
                        </a:rPr>
                        <a:t>&gt;50kRad</a:t>
                      </a:r>
                      <a:r>
                        <a:rPr lang="en-GB" sz="1400" dirty="0" smtClean="0">
                          <a:solidFill>
                            <a:srgbClr val="FF0000"/>
                          </a:solidFill>
                        </a:rPr>
                        <a:t> )</a:t>
                      </a:r>
                      <a:endParaRPr lang="en-GB" sz="1400" dirty="0">
                        <a:solidFill>
                          <a:srgbClr val="FF0000"/>
                        </a:solidFill>
                      </a:endParaRPr>
                    </a:p>
                  </a:txBody>
                  <a:tcPr marT="0" marB="0" anchor="ctr"/>
                </a:tc>
                <a:extLst>
                  <a:ext uri="{0D108BD9-81ED-4DB2-BD59-A6C34878D82A}">
                    <a16:rowId xmlns:a16="http://schemas.microsoft.com/office/drawing/2014/main" val="1031443836"/>
                  </a:ext>
                </a:extLst>
              </a:tr>
            </a:tbl>
          </a:graphicData>
        </a:graphic>
      </p:graphicFrame>
      <p:sp>
        <p:nvSpPr>
          <p:cNvPr id="5" name="Slide Number Placeholder 4"/>
          <p:cNvSpPr>
            <a:spLocks noGrp="1"/>
          </p:cNvSpPr>
          <p:nvPr>
            <p:ph type="sldNum" sz="quarter" idx="12"/>
          </p:nvPr>
        </p:nvSpPr>
        <p:spPr/>
        <p:txBody>
          <a:bodyPr/>
          <a:lstStyle/>
          <a:p>
            <a:r>
              <a:rPr lang="en-GB" smtClean="0"/>
              <a:t>4 of 34</a:t>
            </a:r>
            <a:endParaRPr lang="en-GB"/>
          </a:p>
        </p:txBody>
      </p:sp>
      <p:sp>
        <p:nvSpPr>
          <p:cNvPr id="9" name="Notched Right Arrow 8"/>
          <p:cNvSpPr/>
          <p:nvPr/>
        </p:nvSpPr>
        <p:spPr>
          <a:xfrm>
            <a:off x="407988" y="2481500"/>
            <a:ext cx="11556053" cy="176526"/>
          </a:xfrm>
          <a:prstGeom prst="notchedRightArrow">
            <a:avLst>
              <a:gd name="adj1" fmla="val 50000"/>
              <a:gd name="adj2" fmla="val 61954"/>
            </a:avLst>
          </a:prstGeom>
          <a:gradFill flip="none" rotWithShape="1">
            <a:gsLst>
              <a:gs pos="0">
                <a:srgbClr val="FEFE62"/>
              </a:gs>
              <a:gs pos="50000">
                <a:srgbClr val="FCAD10"/>
              </a:gs>
              <a:gs pos="100000">
                <a:srgbClr val="FC1C04"/>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p:cNvSpPr/>
          <p:nvPr/>
        </p:nvSpPr>
        <p:spPr>
          <a:xfrm>
            <a:off x="407255" y="2163053"/>
            <a:ext cx="11556786" cy="369332"/>
          </a:xfrm>
          <a:prstGeom prst="rect">
            <a:avLst/>
          </a:prstGeom>
        </p:spPr>
        <p:txBody>
          <a:bodyPr wrap="square">
            <a:spAutoFit/>
          </a:bodyPr>
          <a:lstStyle/>
          <a:p>
            <a:pPr algn="ctr"/>
            <a:r>
              <a:rPr lang="en-GB" dirty="0"/>
              <a:t>3 rad-hard device families are planned: with increasing fabric size and number of logic resources.  </a:t>
            </a:r>
          </a:p>
        </p:txBody>
      </p:sp>
    </p:spTree>
    <p:extLst>
      <p:ext uri="{BB962C8B-B14F-4D97-AF65-F5344CB8AC3E}">
        <p14:creationId xmlns:p14="http://schemas.microsoft.com/office/powerpoint/2010/main" val="320484467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166985"/>
            <a:ext cx="12192000" cy="369332"/>
          </a:xfrm>
          <a:prstGeom prst="rect">
            <a:avLst/>
          </a:prstGeom>
        </p:spPr>
        <p:txBody>
          <a:bodyPr wrap="square">
            <a:spAutoFit/>
          </a:bodyPr>
          <a:lstStyle/>
          <a:p>
            <a:r>
              <a:rPr lang="en-GB" b="1" i="0" dirty="0" smtClean="0">
                <a:solidFill>
                  <a:schemeClr val="bg1"/>
                </a:solidFill>
                <a:effectLst/>
                <a:latin typeface="Liberation Sans" panose="020B0604020202020204" pitchFamily="34" charset="0"/>
              </a:rPr>
              <a:t>The </a:t>
            </a:r>
            <a:r>
              <a:rPr lang="en-GB" b="1" dirty="0">
                <a:solidFill>
                  <a:schemeClr val="bg1"/>
                </a:solidFill>
                <a:latin typeface="Liberation Sans" panose="020B0604020202020204" pitchFamily="34" charset="0"/>
              </a:rPr>
              <a:t>BRAVE</a:t>
            </a:r>
            <a:r>
              <a:rPr lang="en-GB" b="1" i="0" dirty="0" smtClean="0">
                <a:solidFill>
                  <a:schemeClr val="bg1"/>
                </a:solidFill>
                <a:effectLst/>
                <a:latin typeface="Liberation Sans" panose="020B0604020202020204" pitchFamily="34" charset="0"/>
              </a:rPr>
              <a:t> FPGAs: overview and status of the European radiation-hardened FPGAs for space. (2/5) </a:t>
            </a:r>
          </a:p>
        </p:txBody>
      </p:sp>
      <p:sp>
        <p:nvSpPr>
          <p:cNvPr id="4" name="TextBox 3"/>
          <p:cNvSpPr txBox="1"/>
          <p:nvPr/>
        </p:nvSpPr>
        <p:spPr>
          <a:xfrm>
            <a:off x="419101" y="895231"/>
            <a:ext cx="6410643" cy="5632311"/>
          </a:xfrm>
          <a:prstGeom prst="rect">
            <a:avLst/>
          </a:prstGeom>
          <a:noFill/>
        </p:spPr>
        <p:txBody>
          <a:bodyPr wrap="square" rtlCol="0">
            <a:spAutoFit/>
          </a:bodyPr>
          <a:lstStyle/>
          <a:p>
            <a:r>
              <a:rPr lang="en-US" dirty="0" smtClean="0"/>
              <a:t>Radiation Hardened by Design (RHBD) and simulated TFIT software</a:t>
            </a:r>
          </a:p>
          <a:p>
            <a:r>
              <a:rPr lang="en-US" dirty="0" smtClean="0"/>
              <a:t>   TID &gt;300 </a:t>
            </a:r>
            <a:r>
              <a:rPr lang="en-US" dirty="0" err="1" smtClean="0"/>
              <a:t>krads</a:t>
            </a:r>
            <a:r>
              <a:rPr lang="en-US" dirty="0" smtClean="0"/>
              <a:t> TID</a:t>
            </a:r>
          </a:p>
          <a:p>
            <a:r>
              <a:rPr lang="en-US" dirty="0" smtClean="0"/>
              <a:t>   No SEL for </a:t>
            </a:r>
            <a:r>
              <a:rPr lang="en-US" dirty="0" err="1" smtClean="0"/>
              <a:t>LETth</a:t>
            </a:r>
            <a:r>
              <a:rPr lang="en-US" dirty="0" smtClean="0"/>
              <a:t> &gt; 60 MeV cm</a:t>
            </a:r>
            <a:r>
              <a:rPr lang="en-US" baseline="30000" dirty="0" smtClean="0"/>
              <a:t>-2</a:t>
            </a:r>
            <a:r>
              <a:rPr lang="en-US" dirty="0" smtClean="0"/>
              <a:t>/mg</a:t>
            </a:r>
          </a:p>
          <a:p>
            <a:r>
              <a:rPr lang="en-US" dirty="0" smtClean="0"/>
              <a:t>   SER / </a:t>
            </a:r>
            <a:r>
              <a:rPr lang="en-US" dirty="0" err="1" smtClean="0"/>
              <a:t>device.day</a:t>
            </a:r>
            <a:r>
              <a:rPr lang="en-US" dirty="0" smtClean="0"/>
              <a:t> : 1.7e-4 (GEO).</a:t>
            </a:r>
            <a:endParaRPr lang="en-US" dirty="0"/>
          </a:p>
          <a:p>
            <a:endParaRPr lang="en-US" dirty="0" smtClean="0"/>
          </a:p>
          <a:p>
            <a:r>
              <a:rPr lang="en-US" dirty="0" smtClean="0"/>
              <a:t>Diff. harden techniques :  TMR for logic cells, DMR for clock tree, DICE for configuration Memory and EDAC for register file + embedded Configuration Memory Integrity Check (CMIC)</a:t>
            </a:r>
          </a:p>
          <a:p>
            <a:endParaRPr lang="en-US" dirty="0"/>
          </a:p>
          <a:p>
            <a:r>
              <a:rPr lang="en-US" b="1" u="sng" dirty="0" smtClean="0">
                <a:solidFill>
                  <a:srgbClr val="3366CC"/>
                </a:solidFill>
              </a:rPr>
              <a:t>CMIC</a:t>
            </a:r>
            <a:r>
              <a:rPr lang="en-US" dirty="0" smtClean="0"/>
              <a:t> (</a:t>
            </a:r>
            <a:r>
              <a:rPr lang="en-GB" dirty="0" smtClean="0">
                <a:solidFill>
                  <a:srgbClr val="3366CC"/>
                </a:solidFill>
              </a:rPr>
              <a:t>C</a:t>
            </a:r>
            <a:r>
              <a:rPr lang="en-GB" dirty="0" smtClean="0"/>
              <a:t>onfiguration </a:t>
            </a:r>
            <a:r>
              <a:rPr lang="en-GB" dirty="0" smtClean="0">
                <a:solidFill>
                  <a:srgbClr val="3366CC"/>
                </a:solidFill>
              </a:rPr>
              <a:t>M</a:t>
            </a:r>
            <a:r>
              <a:rPr lang="en-GB" dirty="0" smtClean="0"/>
              <a:t>emory </a:t>
            </a:r>
            <a:r>
              <a:rPr lang="en-GB" dirty="0" smtClean="0">
                <a:solidFill>
                  <a:srgbClr val="3366CC"/>
                </a:solidFill>
              </a:rPr>
              <a:t>I</a:t>
            </a:r>
            <a:r>
              <a:rPr lang="en-GB" dirty="0" smtClean="0"/>
              <a:t>ntegrity </a:t>
            </a:r>
            <a:r>
              <a:rPr lang="en-GB" dirty="0" smtClean="0">
                <a:solidFill>
                  <a:srgbClr val="3366CC"/>
                </a:solidFill>
              </a:rPr>
              <a:t>C</a:t>
            </a:r>
            <a:r>
              <a:rPr lang="en-GB" dirty="0" smtClean="0"/>
              <a:t>heck)</a:t>
            </a:r>
            <a:r>
              <a:rPr lang="en-US" dirty="0" smtClean="0"/>
              <a:t> : </a:t>
            </a:r>
            <a:endParaRPr lang="en-US" dirty="0"/>
          </a:p>
          <a:p>
            <a:r>
              <a:rPr lang="en-US" dirty="0" smtClean="0"/>
              <a:t>On initialization, a bit stream reference is saved into a memory protected by ECC. </a:t>
            </a:r>
          </a:p>
          <a:p>
            <a:r>
              <a:rPr lang="en-US" dirty="0" smtClean="0"/>
              <a:t>CMIC can be periodically activated (period can be set by the user </a:t>
            </a:r>
          </a:p>
          <a:p>
            <a:r>
              <a:rPr lang="en-US" dirty="0" smtClean="0"/>
              <a:t>between 5.3ms-65days): </a:t>
            </a:r>
          </a:p>
          <a:p>
            <a:r>
              <a:rPr lang="en-US" dirty="0" smtClean="0"/>
              <a:t>1.  Reads the configuration data (~4ms)</a:t>
            </a:r>
          </a:p>
          <a:p>
            <a:r>
              <a:rPr lang="en-US" dirty="0" smtClean="0"/>
              <a:t>2.  Calculates the signature</a:t>
            </a:r>
          </a:p>
          <a:p>
            <a:r>
              <a:rPr lang="en-US" dirty="0" smtClean="0"/>
              <a:t>3.  Compares the result with the signature of the CMIC reference.</a:t>
            </a:r>
          </a:p>
          <a:p>
            <a:r>
              <a:rPr lang="en-US" dirty="0" smtClean="0"/>
              <a:t>4.  If mismatch is detected it can correct it.</a:t>
            </a:r>
            <a:endParaRPr lang="en-US" dirty="0"/>
          </a:p>
          <a:p>
            <a:endParaRPr lang="en-US" dirty="0" smtClean="0"/>
          </a:p>
          <a:p>
            <a:r>
              <a:rPr lang="en-US" dirty="0" smtClean="0"/>
              <a:t>Note: Tested up to 300krads TID (ESA qualifies up to 100krads).</a:t>
            </a:r>
          </a:p>
        </p:txBody>
      </p:sp>
      <p:pic>
        <p:nvPicPr>
          <p:cNvPr id="5" name="Picture 4"/>
          <p:cNvPicPr>
            <a:picLocks noChangeAspect="1"/>
          </p:cNvPicPr>
          <p:nvPr/>
        </p:nvPicPr>
        <p:blipFill rotWithShape="1">
          <a:blip r:embed="rId3"/>
          <a:srcRect l="15930" r="12010"/>
          <a:stretch/>
        </p:blipFill>
        <p:spPr>
          <a:xfrm>
            <a:off x="6907584" y="813316"/>
            <a:ext cx="5027241" cy="2720459"/>
          </a:xfrm>
          <a:prstGeom prst="rect">
            <a:avLst/>
          </a:prstGeom>
        </p:spPr>
      </p:pic>
      <p:sp>
        <p:nvSpPr>
          <p:cNvPr id="3" name="Slide Number Placeholder 2"/>
          <p:cNvSpPr>
            <a:spLocks noGrp="1"/>
          </p:cNvSpPr>
          <p:nvPr>
            <p:ph type="sldNum" sz="quarter" idx="12"/>
          </p:nvPr>
        </p:nvSpPr>
        <p:spPr/>
        <p:txBody>
          <a:bodyPr/>
          <a:lstStyle/>
          <a:p>
            <a:r>
              <a:rPr lang="en-GB" smtClean="0"/>
              <a:t>5 of 34</a:t>
            </a:r>
            <a:endParaRPr lang="en-GB"/>
          </a:p>
        </p:txBody>
      </p:sp>
      <p:pic>
        <p:nvPicPr>
          <p:cNvPr id="7" name="Picture 6"/>
          <p:cNvPicPr>
            <a:picLocks noChangeAspect="1"/>
          </p:cNvPicPr>
          <p:nvPr/>
        </p:nvPicPr>
        <p:blipFill>
          <a:blip r:embed="rId4"/>
          <a:stretch>
            <a:fillRect/>
          </a:stretch>
        </p:blipFill>
        <p:spPr>
          <a:xfrm>
            <a:off x="7543800" y="3739496"/>
            <a:ext cx="3838574" cy="2606323"/>
          </a:xfrm>
          <a:prstGeom prst="rect">
            <a:avLst/>
          </a:prstGeom>
        </p:spPr>
      </p:pic>
    </p:spTree>
    <p:extLst>
      <p:ext uri="{BB962C8B-B14F-4D97-AF65-F5344CB8AC3E}">
        <p14:creationId xmlns:p14="http://schemas.microsoft.com/office/powerpoint/2010/main" val="100385773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3699432" y="909301"/>
            <a:ext cx="4002386" cy="3824063"/>
          </a:xfrm>
          <a:prstGeom prst="rect">
            <a:avLst/>
          </a:prstGeom>
        </p:spPr>
      </p:pic>
      <p:sp>
        <p:nvSpPr>
          <p:cNvPr id="4" name="TextBox 3"/>
          <p:cNvSpPr txBox="1"/>
          <p:nvPr/>
        </p:nvSpPr>
        <p:spPr>
          <a:xfrm>
            <a:off x="214394" y="5228270"/>
            <a:ext cx="1698670" cy="830997"/>
          </a:xfrm>
          <a:prstGeom prst="rect">
            <a:avLst/>
          </a:prstGeom>
          <a:noFill/>
        </p:spPr>
        <p:txBody>
          <a:bodyPr wrap="square" rtlCol="0">
            <a:spAutoFit/>
          </a:bodyPr>
          <a:lstStyle/>
          <a:p>
            <a:r>
              <a:rPr lang="en-US" sz="1200" dirty="0" smtClean="0"/>
              <a:t>Performance : </a:t>
            </a:r>
          </a:p>
          <a:p>
            <a:r>
              <a:rPr lang="en-US" sz="1200" dirty="0" smtClean="0"/>
              <a:t>Logic : 200 </a:t>
            </a:r>
            <a:r>
              <a:rPr lang="en-US" sz="1200" dirty="0" err="1" smtClean="0"/>
              <a:t>Mhz</a:t>
            </a:r>
            <a:endParaRPr lang="en-US" sz="1200" dirty="0"/>
          </a:p>
          <a:p>
            <a:r>
              <a:rPr lang="en-US" sz="1200" dirty="0" smtClean="0"/>
              <a:t>DSP : 333MHz</a:t>
            </a:r>
          </a:p>
          <a:p>
            <a:r>
              <a:rPr lang="en-US" sz="1200" dirty="0" smtClean="0"/>
              <a:t>I/O : 800 Mbps</a:t>
            </a:r>
          </a:p>
        </p:txBody>
      </p:sp>
      <p:sp>
        <p:nvSpPr>
          <p:cNvPr id="6" name="TextBox 5"/>
          <p:cNvSpPr txBox="1"/>
          <p:nvPr/>
        </p:nvSpPr>
        <p:spPr>
          <a:xfrm>
            <a:off x="7774387" y="4779468"/>
            <a:ext cx="4243528" cy="1169551"/>
          </a:xfrm>
          <a:prstGeom prst="rect">
            <a:avLst/>
          </a:prstGeom>
          <a:noFill/>
        </p:spPr>
        <p:txBody>
          <a:bodyPr wrap="square" rtlCol="0">
            <a:spAutoFit/>
          </a:bodyPr>
          <a:lstStyle/>
          <a:p>
            <a:r>
              <a:rPr lang="en-US" sz="1400" dirty="0" smtClean="0"/>
              <a:t>Evaluation board for NG-medium available. To be used interactively through JTAG or standalone from an EEPROM board (Atmel Dump Model EEPROM or a standard SPI EEPROM).</a:t>
            </a:r>
          </a:p>
          <a:p>
            <a:r>
              <a:rPr lang="en-US" sz="1400" dirty="0" smtClean="0"/>
              <a:t>(NG-medium </a:t>
            </a:r>
            <a:r>
              <a:rPr lang="en-US" sz="1400" dirty="0" err="1"/>
              <a:t>Eval</a:t>
            </a:r>
            <a:r>
              <a:rPr lang="en-US" sz="1400" dirty="0"/>
              <a:t> kit ~3.2k</a:t>
            </a:r>
            <a:r>
              <a:rPr lang="en-US" sz="1400" dirty="0" smtClean="0"/>
              <a:t>€)</a:t>
            </a:r>
            <a:endParaRPr lang="en-GB" sz="1400" dirty="0"/>
          </a:p>
        </p:txBody>
      </p:sp>
      <p:pic>
        <p:nvPicPr>
          <p:cNvPr id="7" name="Picture 6"/>
          <p:cNvPicPr>
            <a:picLocks noChangeAspect="1"/>
          </p:cNvPicPr>
          <p:nvPr/>
        </p:nvPicPr>
        <p:blipFill>
          <a:blip r:embed="rId4"/>
          <a:stretch>
            <a:fillRect/>
          </a:stretch>
        </p:blipFill>
        <p:spPr>
          <a:xfrm>
            <a:off x="7706754" y="842920"/>
            <a:ext cx="4311160" cy="3921179"/>
          </a:xfrm>
          <a:prstGeom prst="rect">
            <a:avLst/>
          </a:prstGeom>
        </p:spPr>
      </p:pic>
      <p:sp>
        <p:nvSpPr>
          <p:cNvPr id="8" name="Rectangle 7"/>
          <p:cNvSpPr/>
          <p:nvPr/>
        </p:nvSpPr>
        <p:spPr>
          <a:xfrm>
            <a:off x="0" y="166985"/>
            <a:ext cx="12192000"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The BRAVE FPGAs: overview and status of the European radiation-hardened FPGAs for space. (</a:t>
            </a:r>
            <a:r>
              <a:rPr lang="en-GB" b="1" dirty="0" smtClean="0">
                <a:solidFill>
                  <a:schemeClr val="bg1"/>
                </a:solidFill>
                <a:latin typeface="Liberation Sans" panose="020B0604020202020204" pitchFamily="34" charset="0"/>
              </a:rPr>
              <a:t>3/5) </a:t>
            </a:r>
            <a:endParaRPr lang="en-GB" b="1" dirty="0">
              <a:solidFill>
                <a:schemeClr val="bg1"/>
              </a:solidFill>
              <a:latin typeface="Liberation Sans" panose="020B0604020202020204" pitchFamily="34" charset="0"/>
            </a:endParaRPr>
          </a:p>
        </p:txBody>
      </p:sp>
      <p:sp>
        <p:nvSpPr>
          <p:cNvPr id="5" name="Slide Number Placeholder 4"/>
          <p:cNvSpPr>
            <a:spLocks noGrp="1"/>
          </p:cNvSpPr>
          <p:nvPr>
            <p:ph type="sldNum" sz="quarter" idx="12"/>
          </p:nvPr>
        </p:nvSpPr>
        <p:spPr/>
        <p:txBody>
          <a:bodyPr/>
          <a:lstStyle/>
          <a:p>
            <a:r>
              <a:rPr lang="en-GB" smtClean="0"/>
              <a:t>6 of 34</a:t>
            </a:r>
            <a:endParaRPr lang="en-GB"/>
          </a:p>
        </p:txBody>
      </p:sp>
      <p:pic>
        <p:nvPicPr>
          <p:cNvPr id="9" name="Picture 8"/>
          <p:cNvPicPr>
            <a:picLocks noChangeAspect="1"/>
          </p:cNvPicPr>
          <p:nvPr/>
        </p:nvPicPr>
        <p:blipFill>
          <a:blip r:embed="rId5"/>
          <a:stretch>
            <a:fillRect/>
          </a:stretch>
        </p:blipFill>
        <p:spPr>
          <a:xfrm>
            <a:off x="7804899" y="1266668"/>
            <a:ext cx="4125819" cy="3375670"/>
          </a:xfrm>
          <a:prstGeom prst="rect">
            <a:avLst/>
          </a:prstGeom>
        </p:spPr>
      </p:pic>
      <p:sp>
        <p:nvSpPr>
          <p:cNvPr id="11" name="TextBox 10"/>
          <p:cNvSpPr txBox="1"/>
          <p:nvPr/>
        </p:nvSpPr>
        <p:spPr>
          <a:xfrm>
            <a:off x="1998294" y="755412"/>
            <a:ext cx="1553798" cy="307777"/>
          </a:xfrm>
          <a:prstGeom prst="rect">
            <a:avLst/>
          </a:prstGeom>
          <a:noFill/>
        </p:spPr>
        <p:txBody>
          <a:bodyPr wrap="square" rtlCol="0">
            <a:spAutoFit/>
          </a:bodyPr>
          <a:lstStyle/>
          <a:p>
            <a:r>
              <a:rPr lang="en-US" sz="1400" dirty="0" smtClean="0"/>
              <a:t>NG-medium specs</a:t>
            </a:r>
          </a:p>
        </p:txBody>
      </p:sp>
      <p:pic>
        <p:nvPicPr>
          <p:cNvPr id="12" name="Picture 11"/>
          <p:cNvPicPr>
            <a:picLocks noChangeAspect="1"/>
          </p:cNvPicPr>
          <p:nvPr/>
        </p:nvPicPr>
        <p:blipFill rotWithShape="1">
          <a:blip r:embed="rId6"/>
          <a:srcRect l="1014" r="1"/>
          <a:stretch/>
        </p:blipFill>
        <p:spPr>
          <a:xfrm>
            <a:off x="295420" y="1005780"/>
            <a:ext cx="3431882" cy="4011410"/>
          </a:xfrm>
          <a:prstGeom prst="rect">
            <a:avLst/>
          </a:prstGeom>
        </p:spPr>
      </p:pic>
      <p:pic>
        <p:nvPicPr>
          <p:cNvPr id="13" name="Picture 12"/>
          <p:cNvPicPr>
            <a:picLocks noChangeAspect="1"/>
          </p:cNvPicPr>
          <p:nvPr/>
        </p:nvPicPr>
        <p:blipFill>
          <a:blip r:embed="rId7"/>
          <a:stretch>
            <a:fillRect/>
          </a:stretch>
        </p:blipFill>
        <p:spPr>
          <a:xfrm>
            <a:off x="305299" y="4997800"/>
            <a:ext cx="3385990" cy="173237"/>
          </a:xfrm>
          <a:prstGeom prst="rect">
            <a:avLst/>
          </a:prstGeom>
        </p:spPr>
      </p:pic>
    </p:spTree>
    <p:extLst>
      <p:ext uri="{BB962C8B-B14F-4D97-AF65-F5344CB8AC3E}">
        <p14:creationId xmlns:p14="http://schemas.microsoft.com/office/powerpoint/2010/main" val="32006561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66985"/>
            <a:ext cx="12192000" cy="369332"/>
          </a:xfrm>
          <a:prstGeom prst="rect">
            <a:avLst/>
          </a:prstGeom>
        </p:spPr>
        <p:txBody>
          <a:bodyPr wrap="square" lIns="288000">
            <a:spAutoFit/>
          </a:bodyPr>
          <a:lstStyle/>
          <a:p>
            <a:r>
              <a:rPr lang="en-GB" b="1" dirty="0">
                <a:solidFill>
                  <a:schemeClr val="bg1"/>
                </a:solidFill>
                <a:latin typeface="Liberation Sans" panose="020B0604020202020204" pitchFamily="34" charset="0"/>
              </a:rPr>
              <a:t>The BRAVE FPGAs: overview and status of the European radiation-hardened FPGAs for space. </a:t>
            </a:r>
            <a:r>
              <a:rPr lang="en-GB" b="1" dirty="0" smtClean="0">
                <a:solidFill>
                  <a:schemeClr val="bg1"/>
                </a:solidFill>
                <a:latin typeface="Liberation Sans" panose="020B0604020202020204" pitchFamily="34" charset="0"/>
              </a:rPr>
              <a:t>(4/5) </a:t>
            </a:r>
            <a:endParaRPr lang="en-GB" b="1" dirty="0">
              <a:solidFill>
                <a:schemeClr val="bg1"/>
              </a:solidFill>
              <a:latin typeface="Liberation Sans" panose="020B0604020202020204" pitchFamily="34" charset="0"/>
            </a:endParaRPr>
          </a:p>
        </p:txBody>
      </p:sp>
      <p:sp>
        <p:nvSpPr>
          <p:cNvPr id="5" name="Slide Number Placeholder 4"/>
          <p:cNvSpPr>
            <a:spLocks noGrp="1"/>
          </p:cNvSpPr>
          <p:nvPr>
            <p:ph type="sldNum" sz="quarter" idx="12"/>
          </p:nvPr>
        </p:nvSpPr>
        <p:spPr/>
        <p:txBody>
          <a:bodyPr/>
          <a:lstStyle/>
          <a:p>
            <a:r>
              <a:rPr lang="en-GB" smtClean="0"/>
              <a:t>7 of 34</a:t>
            </a:r>
            <a:endParaRPr lang="en-GB"/>
          </a:p>
        </p:txBody>
      </p:sp>
      <p:pic>
        <p:nvPicPr>
          <p:cNvPr id="11" name="Picture 10"/>
          <p:cNvPicPr>
            <a:picLocks noChangeAspect="1"/>
          </p:cNvPicPr>
          <p:nvPr/>
        </p:nvPicPr>
        <p:blipFill>
          <a:blip r:embed="rId3"/>
          <a:stretch>
            <a:fillRect/>
          </a:stretch>
        </p:blipFill>
        <p:spPr>
          <a:xfrm>
            <a:off x="967004" y="1474182"/>
            <a:ext cx="4358192" cy="3335445"/>
          </a:xfrm>
          <a:prstGeom prst="rect">
            <a:avLst/>
          </a:prstGeom>
        </p:spPr>
      </p:pic>
      <p:pic>
        <p:nvPicPr>
          <p:cNvPr id="12" name="Picture 11"/>
          <p:cNvPicPr>
            <a:picLocks noChangeAspect="1"/>
          </p:cNvPicPr>
          <p:nvPr/>
        </p:nvPicPr>
        <p:blipFill>
          <a:blip r:embed="rId4"/>
          <a:stretch>
            <a:fillRect/>
          </a:stretch>
        </p:blipFill>
        <p:spPr>
          <a:xfrm>
            <a:off x="6292200" y="1535801"/>
            <a:ext cx="4932796" cy="3264800"/>
          </a:xfrm>
          <a:prstGeom prst="rect">
            <a:avLst/>
          </a:prstGeom>
        </p:spPr>
      </p:pic>
      <p:sp>
        <p:nvSpPr>
          <p:cNvPr id="2" name="Rectangle 1"/>
          <p:cNvSpPr/>
          <p:nvPr/>
        </p:nvSpPr>
        <p:spPr>
          <a:xfrm>
            <a:off x="266777" y="1010512"/>
            <a:ext cx="11553748" cy="338554"/>
          </a:xfrm>
          <a:prstGeom prst="rect">
            <a:avLst/>
          </a:prstGeom>
        </p:spPr>
        <p:txBody>
          <a:bodyPr wrap="square">
            <a:spAutoFit/>
          </a:bodyPr>
          <a:lstStyle/>
          <a:p>
            <a:r>
              <a:rPr lang="en-GB" sz="1600" dirty="0" err="1"/>
              <a:t>NanoXmap</a:t>
            </a:r>
            <a:r>
              <a:rPr lang="en-GB" sz="1600" dirty="0"/>
              <a:t>: Tool for synthesis, mapping and P&amp;R.  Available now free-of-charge against SW Licence Agreement (SLA</a:t>
            </a:r>
            <a:r>
              <a:rPr lang="en-GB" sz="1600" dirty="0" smtClean="0"/>
              <a:t>).</a:t>
            </a:r>
            <a:endParaRPr lang="en-GB" sz="1600" dirty="0"/>
          </a:p>
        </p:txBody>
      </p:sp>
      <p:sp>
        <p:nvSpPr>
          <p:cNvPr id="7" name="Rectangle 6"/>
          <p:cNvSpPr/>
          <p:nvPr/>
        </p:nvSpPr>
        <p:spPr>
          <a:xfrm>
            <a:off x="266777" y="4970356"/>
            <a:ext cx="11553748" cy="338554"/>
          </a:xfrm>
          <a:prstGeom prst="rect">
            <a:avLst/>
          </a:prstGeom>
        </p:spPr>
        <p:txBody>
          <a:bodyPr wrap="square">
            <a:spAutoFit/>
          </a:bodyPr>
          <a:lstStyle/>
          <a:p>
            <a:r>
              <a:rPr lang="en-GB" sz="1600" dirty="0" err="1" smtClean="0"/>
              <a:t>NanoXPytohn</a:t>
            </a:r>
            <a:r>
              <a:rPr lang="en-GB" sz="1600" dirty="0" smtClean="0"/>
              <a:t>: Python wrappers scripts for making the different steps: synthesis, P&amp;R, etc.</a:t>
            </a:r>
            <a:endParaRPr lang="en-GB" sz="1600" dirty="0"/>
          </a:p>
        </p:txBody>
      </p:sp>
      <p:sp>
        <p:nvSpPr>
          <p:cNvPr id="9" name="Rectangle 8"/>
          <p:cNvSpPr/>
          <p:nvPr/>
        </p:nvSpPr>
        <p:spPr>
          <a:xfrm>
            <a:off x="266777" y="5300362"/>
            <a:ext cx="11553748" cy="338554"/>
          </a:xfrm>
          <a:prstGeom prst="rect">
            <a:avLst/>
          </a:prstGeom>
        </p:spPr>
        <p:txBody>
          <a:bodyPr wrap="square">
            <a:spAutoFit/>
          </a:bodyPr>
          <a:lstStyle/>
          <a:p>
            <a:r>
              <a:rPr lang="en-GB" sz="1600" dirty="0" smtClean="0"/>
              <a:t>They provide an embedded logic analyser IP core (VHDL)</a:t>
            </a:r>
            <a:endParaRPr lang="en-GB" sz="1600" dirty="0"/>
          </a:p>
        </p:txBody>
      </p:sp>
    </p:spTree>
    <p:extLst>
      <p:ext uri="{BB962C8B-B14F-4D97-AF65-F5344CB8AC3E}">
        <p14:creationId xmlns:p14="http://schemas.microsoft.com/office/powerpoint/2010/main" val="32502720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5953270" y="1220888"/>
            <a:ext cx="6264518" cy="2308324"/>
          </a:xfrm>
          <a:prstGeom prst="rect">
            <a:avLst/>
          </a:prstGeom>
          <a:noFill/>
        </p:spPr>
        <p:txBody>
          <a:bodyPr wrap="square" rtlCol="0">
            <a:spAutoFit/>
          </a:bodyPr>
          <a:lstStyle/>
          <a:p>
            <a:r>
              <a:rPr lang="en-US" sz="1600" dirty="0"/>
              <a:t> </a:t>
            </a:r>
            <a:r>
              <a:rPr lang="en-US" sz="1600" dirty="0" smtClean="0"/>
              <a:t>    </a:t>
            </a:r>
            <a:r>
              <a:rPr lang="en-US" sz="1600" dirty="0" err="1" smtClean="0"/>
              <a:t>Microsemi</a:t>
            </a:r>
            <a:r>
              <a:rPr lang="en-US" sz="1600" dirty="0" smtClean="0"/>
              <a:t>: RTAX2000, </a:t>
            </a:r>
            <a:r>
              <a:rPr lang="en-US" sz="1600" dirty="0" err="1" smtClean="0"/>
              <a:t>Antifuse</a:t>
            </a:r>
            <a:r>
              <a:rPr lang="en-US" sz="1600" dirty="0" smtClean="0"/>
              <a:t>, 150nm, ~35k LUT4, 50MHz.</a:t>
            </a:r>
          </a:p>
          <a:p>
            <a:r>
              <a:rPr lang="en-US" sz="1600" dirty="0" smtClean="0"/>
              <a:t>     RT Proasic3 : Flash, 130nm, ~35k LUT4, more configurable, ~50 MHz</a:t>
            </a:r>
          </a:p>
          <a:p>
            <a:r>
              <a:rPr lang="en-US" sz="1600" dirty="0"/>
              <a:t> </a:t>
            </a:r>
            <a:r>
              <a:rPr lang="en-US" sz="1600" dirty="0" smtClean="0"/>
              <a:t>    Xilinx : V4QV, </a:t>
            </a:r>
            <a:r>
              <a:rPr lang="en-US" sz="1600" dirty="0" err="1" smtClean="0"/>
              <a:t>RadTolerant</a:t>
            </a:r>
            <a:r>
              <a:rPr lang="en-US" sz="1600" dirty="0" smtClean="0"/>
              <a:t>, 90nm, obliged to triplicate, so similar </a:t>
            </a:r>
            <a:r>
              <a:rPr lang="en-US" sz="1600" dirty="0" err="1" smtClean="0"/>
              <a:t>ressources</a:t>
            </a:r>
            <a:r>
              <a:rPr lang="en-US" sz="1600" dirty="0" smtClean="0"/>
              <a:t> to previous after triplication.</a:t>
            </a:r>
          </a:p>
          <a:p>
            <a:r>
              <a:rPr lang="en-US" sz="1600" dirty="0"/>
              <a:t> </a:t>
            </a:r>
            <a:r>
              <a:rPr lang="en-US" sz="1600" dirty="0" smtClean="0"/>
              <a:t>    Xilinx : V5QV , 65nm, ~60-80k€</a:t>
            </a:r>
          </a:p>
          <a:p>
            <a:r>
              <a:rPr lang="en-US" sz="1600" dirty="0"/>
              <a:t> </a:t>
            </a:r>
            <a:r>
              <a:rPr lang="en-US" sz="1600" dirty="0" smtClean="0"/>
              <a:t>    </a:t>
            </a:r>
            <a:r>
              <a:rPr lang="en-US" sz="1600" dirty="0" err="1" smtClean="0"/>
              <a:t>Microsemi</a:t>
            </a:r>
            <a:r>
              <a:rPr lang="en-US" sz="1600" dirty="0" smtClean="0"/>
              <a:t> : RTG4, ~150k LUT4, ~150MHz, 60-70k€ (space qualified)</a:t>
            </a:r>
          </a:p>
          <a:p>
            <a:r>
              <a:rPr lang="en-US" sz="1600" dirty="0"/>
              <a:t> </a:t>
            </a:r>
            <a:r>
              <a:rPr lang="en-US" sz="1600" dirty="0" smtClean="0"/>
              <a:t>    </a:t>
            </a:r>
            <a:r>
              <a:rPr lang="en-US" sz="1600" dirty="0" err="1" smtClean="0"/>
              <a:t>NanoXplore</a:t>
            </a:r>
            <a:r>
              <a:rPr lang="en-US" sz="1600" dirty="0" smtClean="0"/>
              <a:t> : NG-medium, RHBD 65nm, ~35k LUT4, 150MHz</a:t>
            </a:r>
          </a:p>
          <a:p>
            <a:r>
              <a:rPr lang="en-US" sz="1600" dirty="0" smtClean="0"/>
              <a:t>     </a:t>
            </a:r>
            <a:r>
              <a:rPr lang="en-US" sz="1600" dirty="0" err="1"/>
              <a:t>NanoXplore</a:t>
            </a:r>
            <a:r>
              <a:rPr lang="en-US" sz="1600" dirty="0"/>
              <a:t> </a:t>
            </a:r>
            <a:r>
              <a:rPr lang="en-US" sz="1600" dirty="0" smtClean="0"/>
              <a:t>: Future NG-Large, RHBD 65nm, 140k LUT4</a:t>
            </a:r>
          </a:p>
          <a:p>
            <a:r>
              <a:rPr lang="en-US" sz="1600" dirty="0" smtClean="0"/>
              <a:t>     </a:t>
            </a:r>
            <a:r>
              <a:rPr lang="en-US" sz="1600" dirty="0" err="1"/>
              <a:t>NanoXplore</a:t>
            </a:r>
            <a:r>
              <a:rPr lang="en-US" sz="1600" dirty="0"/>
              <a:t> : </a:t>
            </a:r>
            <a:r>
              <a:rPr lang="en-US" sz="1600" dirty="0" smtClean="0"/>
              <a:t>Future NG-Ultra, RHBD 28nm</a:t>
            </a:r>
            <a:r>
              <a:rPr lang="en-US" sz="1600" dirty="0"/>
              <a:t>.</a:t>
            </a:r>
            <a:endParaRPr lang="en-GB" sz="1600" dirty="0"/>
          </a:p>
        </p:txBody>
      </p:sp>
      <p:sp>
        <p:nvSpPr>
          <p:cNvPr id="13" name="Oval 12"/>
          <p:cNvSpPr/>
          <p:nvPr/>
        </p:nvSpPr>
        <p:spPr>
          <a:xfrm>
            <a:off x="5992488" y="1315391"/>
            <a:ext cx="180000" cy="17969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1</a:t>
            </a:r>
            <a:endParaRPr lang="en-GB" sz="1400" dirty="0"/>
          </a:p>
        </p:txBody>
      </p:sp>
      <p:sp>
        <p:nvSpPr>
          <p:cNvPr id="14" name="Oval 13"/>
          <p:cNvSpPr/>
          <p:nvPr/>
        </p:nvSpPr>
        <p:spPr>
          <a:xfrm>
            <a:off x="5999522" y="1570365"/>
            <a:ext cx="180000" cy="17969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a:t>2</a:t>
            </a:r>
            <a:endParaRPr lang="en-GB" sz="1400" dirty="0"/>
          </a:p>
        </p:txBody>
      </p:sp>
      <p:sp>
        <p:nvSpPr>
          <p:cNvPr id="15" name="Oval 14"/>
          <p:cNvSpPr/>
          <p:nvPr/>
        </p:nvSpPr>
        <p:spPr>
          <a:xfrm>
            <a:off x="5999522" y="1818308"/>
            <a:ext cx="180000" cy="1796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3</a:t>
            </a:r>
            <a:endParaRPr lang="en-GB" sz="1400" dirty="0"/>
          </a:p>
        </p:txBody>
      </p:sp>
      <p:sp>
        <p:nvSpPr>
          <p:cNvPr id="16" name="Oval 15"/>
          <p:cNvSpPr/>
          <p:nvPr/>
        </p:nvSpPr>
        <p:spPr>
          <a:xfrm>
            <a:off x="5999522" y="2288917"/>
            <a:ext cx="180000" cy="1796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4</a:t>
            </a:r>
            <a:endParaRPr lang="en-GB" sz="1400" dirty="0"/>
          </a:p>
        </p:txBody>
      </p:sp>
      <p:sp>
        <p:nvSpPr>
          <p:cNvPr id="17" name="Oval 16"/>
          <p:cNvSpPr/>
          <p:nvPr/>
        </p:nvSpPr>
        <p:spPr>
          <a:xfrm>
            <a:off x="5999522" y="2521251"/>
            <a:ext cx="180000" cy="17969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5</a:t>
            </a:r>
            <a:endParaRPr lang="en-GB" sz="1400" dirty="0"/>
          </a:p>
        </p:txBody>
      </p:sp>
      <p:sp>
        <p:nvSpPr>
          <p:cNvPr id="18" name="Oval 17"/>
          <p:cNvSpPr/>
          <p:nvPr/>
        </p:nvSpPr>
        <p:spPr>
          <a:xfrm>
            <a:off x="5999522" y="2762126"/>
            <a:ext cx="180000" cy="1796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t>6</a:t>
            </a:r>
            <a:endParaRPr lang="en-GB" sz="1400" dirty="0"/>
          </a:p>
        </p:txBody>
      </p:sp>
      <p:sp>
        <p:nvSpPr>
          <p:cNvPr id="19" name="Oval 18"/>
          <p:cNvSpPr/>
          <p:nvPr/>
        </p:nvSpPr>
        <p:spPr>
          <a:xfrm>
            <a:off x="5999522" y="3004671"/>
            <a:ext cx="180000" cy="1796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t>7</a:t>
            </a:r>
            <a:endParaRPr lang="en-GB" sz="1400" dirty="0"/>
          </a:p>
        </p:txBody>
      </p:sp>
      <p:sp>
        <p:nvSpPr>
          <p:cNvPr id="20" name="Oval 19"/>
          <p:cNvSpPr/>
          <p:nvPr/>
        </p:nvSpPr>
        <p:spPr>
          <a:xfrm>
            <a:off x="5999522" y="3242119"/>
            <a:ext cx="180000" cy="179690"/>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t>8</a:t>
            </a:r>
            <a:endParaRPr lang="en-GB" sz="1400" dirty="0"/>
          </a:p>
        </p:txBody>
      </p:sp>
      <p:sp>
        <p:nvSpPr>
          <p:cNvPr id="22" name="Rectangle 21"/>
          <p:cNvSpPr/>
          <p:nvPr/>
        </p:nvSpPr>
        <p:spPr>
          <a:xfrm>
            <a:off x="0" y="166985"/>
            <a:ext cx="12192000" cy="369332"/>
          </a:xfrm>
          <a:prstGeom prst="rect">
            <a:avLst/>
          </a:prstGeom>
        </p:spPr>
        <p:txBody>
          <a:bodyPr wrap="square" lIns="288000">
            <a:spAutoFit/>
          </a:bodyPr>
          <a:lstStyle/>
          <a:p>
            <a:r>
              <a:rPr lang="en-GB" b="1" i="0" dirty="0" smtClean="0">
                <a:solidFill>
                  <a:schemeClr val="bg1"/>
                </a:solidFill>
                <a:effectLst/>
                <a:latin typeface="Liberation Sans" panose="020B0604020202020204" pitchFamily="34" charset="0"/>
              </a:rPr>
              <a:t>The BRAVE FPGAs: overview and status of the European radiation-hardened FPGAs for space. (5/5) </a:t>
            </a:r>
          </a:p>
        </p:txBody>
      </p:sp>
      <p:grpSp>
        <p:nvGrpSpPr>
          <p:cNvPr id="24" name="Group 23"/>
          <p:cNvGrpSpPr/>
          <p:nvPr/>
        </p:nvGrpSpPr>
        <p:grpSpPr>
          <a:xfrm>
            <a:off x="129540" y="947569"/>
            <a:ext cx="5687451" cy="2735529"/>
            <a:chOff x="129540" y="1119019"/>
            <a:chExt cx="7292340" cy="4467121"/>
          </a:xfrm>
        </p:grpSpPr>
        <p:grpSp>
          <p:nvGrpSpPr>
            <p:cNvPr id="11" name="Group 10"/>
            <p:cNvGrpSpPr/>
            <p:nvPr/>
          </p:nvGrpSpPr>
          <p:grpSpPr>
            <a:xfrm>
              <a:off x="129540" y="1119019"/>
              <a:ext cx="7292340" cy="4420721"/>
              <a:chOff x="482274" y="646579"/>
              <a:chExt cx="7416966" cy="4428341"/>
            </a:xfrm>
          </p:grpSpPr>
          <p:pic>
            <p:nvPicPr>
              <p:cNvPr id="2" name="Picture 1"/>
              <p:cNvPicPr>
                <a:picLocks noChangeAspect="1"/>
              </p:cNvPicPr>
              <p:nvPr/>
            </p:nvPicPr>
            <p:blipFill rotWithShape="1">
              <a:blip r:embed="rId3"/>
              <a:srcRect l="1734" r="713"/>
              <a:stretch/>
            </p:blipFill>
            <p:spPr>
              <a:xfrm>
                <a:off x="482274" y="646579"/>
                <a:ext cx="7416966" cy="4428341"/>
              </a:xfrm>
              <a:prstGeom prst="rect">
                <a:avLst/>
              </a:prstGeom>
            </p:spPr>
          </p:pic>
          <p:sp>
            <p:nvSpPr>
              <p:cNvPr id="3" name="Oval 2"/>
              <p:cNvSpPr/>
              <p:nvPr/>
            </p:nvSpPr>
            <p:spPr>
              <a:xfrm>
                <a:off x="2545078" y="4168138"/>
                <a:ext cx="164316" cy="2061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1</a:t>
                </a:r>
                <a:endParaRPr lang="en-GB" sz="1400" dirty="0"/>
              </a:p>
            </p:txBody>
          </p:sp>
          <p:sp>
            <p:nvSpPr>
              <p:cNvPr id="4" name="Oval 3"/>
              <p:cNvSpPr/>
              <p:nvPr/>
            </p:nvSpPr>
            <p:spPr>
              <a:xfrm>
                <a:off x="1341118" y="3604258"/>
                <a:ext cx="164316" cy="2061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2</a:t>
                </a:r>
                <a:endParaRPr lang="en-GB" sz="1400" dirty="0"/>
              </a:p>
            </p:txBody>
          </p:sp>
          <p:sp>
            <p:nvSpPr>
              <p:cNvPr id="5" name="Oval 4"/>
              <p:cNvSpPr/>
              <p:nvPr/>
            </p:nvSpPr>
            <p:spPr>
              <a:xfrm>
                <a:off x="2933699" y="3784258"/>
                <a:ext cx="164316" cy="2061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3</a:t>
                </a:r>
                <a:endParaRPr lang="en-GB" sz="1400" dirty="0"/>
              </a:p>
            </p:txBody>
          </p:sp>
          <p:sp>
            <p:nvSpPr>
              <p:cNvPr id="6" name="Oval 5"/>
              <p:cNvSpPr/>
              <p:nvPr/>
            </p:nvSpPr>
            <p:spPr>
              <a:xfrm>
                <a:off x="3848099" y="3532799"/>
                <a:ext cx="164316" cy="20611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smtClean="0"/>
                  <a:t>4</a:t>
                </a:r>
                <a:endParaRPr lang="en-GB" sz="1400" dirty="0"/>
              </a:p>
            </p:txBody>
          </p:sp>
          <p:sp>
            <p:nvSpPr>
              <p:cNvPr id="7" name="Oval 6"/>
              <p:cNvSpPr/>
              <p:nvPr/>
            </p:nvSpPr>
            <p:spPr>
              <a:xfrm>
                <a:off x="2542199" y="3067979"/>
                <a:ext cx="164316" cy="206113"/>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400" dirty="0" smtClean="0"/>
                  <a:t>5</a:t>
                </a:r>
                <a:endParaRPr lang="en-GB" sz="1400" dirty="0"/>
              </a:p>
            </p:txBody>
          </p:sp>
          <p:sp>
            <p:nvSpPr>
              <p:cNvPr id="8" name="Oval 7"/>
              <p:cNvSpPr/>
              <p:nvPr/>
            </p:nvSpPr>
            <p:spPr>
              <a:xfrm>
                <a:off x="1399857" y="2312903"/>
                <a:ext cx="164316" cy="206113"/>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t>6</a:t>
                </a:r>
                <a:endParaRPr lang="en-GB" sz="1400" dirty="0"/>
              </a:p>
            </p:txBody>
          </p:sp>
          <p:sp>
            <p:nvSpPr>
              <p:cNvPr id="9" name="Oval 8"/>
              <p:cNvSpPr/>
              <p:nvPr/>
            </p:nvSpPr>
            <p:spPr>
              <a:xfrm>
                <a:off x="2542199" y="2382178"/>
                <a:ext cx="164316" cy="206113"/>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t>7</a:t>
                </a:r>
                <a:endParaRPr lang="en-GB" sz="1400" dirty="0"/>
              </a:p>
            </p:txBody>
          </p:sp>
          <p:sp>
            <p:nvSpPr>
              <p:cNvPr id="10" name="Oval 9"/>
              <p:cNvSpPr/>
              <p:nvPr/>
            </p:nvSpPr>
            <p:spPr>
              <a:xfrm>
                <a:off x="6481739" y="980099"/>
                <a:ext cx="164316" cy="206113"/>
              </a:xfrm>
              <a:prstGeom prst="ellipse">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400" dirty="0" smtClean="0"/>
                  <a:t>8</a:t>
                </a:r>
                <a:endParaRPr lang="en-GB" sz="1400" dirty="0"/>
              </a:p>
            </p:txBody>
          </p:sp>
        </p:grpSp>
        <p:sp>
          <p:nvSpPr>
            <p:cNvPr id="23" name="Rectangle 22"/>
            <p:cNvSpPr/>
            <p:nvPr/>
          </p:nvSpPr>
          <p:spPr>
            <a:xfrm>
              <a:off x="6746582" y="5385561"/>
              <a:ext cx="598458" cy="20057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5" name="Slide Number Placeholder 24"/>
          <p:cNvSpPr>
            <a:spLocks noGrp="1"/>
          </p:cNvSpPr>
          <p:nvPr>
            <p:ph type="sldNum" sz="quarter" idx="12"/>
          </p:nvPr>
        </p:nvSpPr>
        <p:spPr/>
        <p:txBody>
          <a:bodyPr/>
          <a:lstStyle/>
          <a:p>
            <a:r>
              <a:rPr lang="en-GB" smtClean="0"/>
              <a:t>8 of 34</a:t>
            </a:r>
            <a:endParaRPr lang="en-GB"/>
          </a:p>
        </p:txBody>
      </p:sp>
      <p:pic>
        <p:nvPicPr>
          <p:cNvPr id="26" name="Picture 25"/>
          <p:cNvPicPr>
            <a:picLocks noChangeAspect="1"/>
          </p:cNvPicPr>
          <p:nvPr/>
        </p:nvPicPr>
        <p:blipFill rotWithShape="1">
          <a:blip r:embed="rId4"/>
          <a:srcRect l="1979" r="1" b="9343"/>
          <a:stretch/>
        </p:blipFill>
        <p:spPr>
          <a:xfrm>
            <a:off x="3115993" y="3779470"/>
            <a:ext cx="4164037" cy="2589608"/>
          </a:xfrm>
          <a:prstGeom prst="rect">
            <a:avLst/>
          </a:prstGeom>
        </p:spPr>
      </p:pic>
      <p:sp>
        <p:nvSpPr>
          <p:cNvPr id="27" name="Rounded Rectangle 26"/>
          <p:cNvSpPr/>
          <p:nvPr/>
        </p:nvSpPr>
        <p:spPr>
          <a:xfrm>
            <a:off x="788115" y="2375050"/>
            <a:ext cx="2109829" cy="867069"/>
          </a:xfrm>
          <a:prstGeom prst="roundRect">
            <a:avLst>
              <a:gd name="adj" fmla="val 11800"/>
            </a:avLst>
          </a:prstGeom>
          <a:solidFill>
            <a:srgbClr val="FFFF00">
              <a:alpha val="5882"/>
            </a:srgbClr>
          </a:solidFill>
          <a:ln>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9" name="TextBox 28"/>
          <p:cNvSpPr txBox="1"/>
          <p:nvPr/>
        </p:nvSpPr>
        <p:spPr>
          <a:xfrm>
            <a:off x="2915159" y="2743061"/>
            <a:ext cx="741678" cy="523220"/>
          </a:xfrm>
          <a:prstGeom prst="rect">
            <a:avLst/>
          </a:prstGeom>
          <a:noFill/>
        </p:spPr>
        <p:txBody>
          <a:bodyPr wrap="none" rtlCol="0">
            <a:spAutoFit/>
          </a:bodyPr>
          <a:lstStyle/>
          <a:p>
            <a:r>
              <a:rPr lang="en-US" sz="1400" dirty="0" smtClean="0">
                <a:solidFill>
                  <a:srgbClr val="FF0000"/>
                </a:solidFill>
              </a:rPr>
              <a:t>Current</a:t>
            </a:r>
          </a:p>
          <a:p>
            <a:r>
              <a:rPr lang="en-US" sz="1400" dirty="0" smtClean="0">
                <a:solidFill>
                  <a:srgbClr val="FF0000"/>
                </a:solidFill>
              </a:rPr>
              <a:t>market</a:t>
            </a:r>
            <a:endParaRPr lang="en-GB" sz="1400" dirty="0">
              <a:solidFill>
                <a:srgbClr val="FF0000"/>
              </a:solidFill>
            </a:endParaRPr>
          </a:p>
        </p:txBody>
      </p:sp>
    </p:spTree>
    <p:extLst>
      <p:ext uri="{BB962C8B-B14F-4D97-AF65-F5344CB8AC3E}">
        <p14:creationId xmlns:p14="http://schemas.microsoft.com/office/powerpoint/2010/main" val="267853906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0" y="6758"/>
            <a:ext cx="12180310" cy="646331"/>
          </a:xfrm>
          <a:prstGeom prst="rect">
            <a:avLst/>
          </a:prstGeom>
        </p:spPr>
        <p:txBody>
          <a:bodyPr wrap="square" lIns="288000">
            <a:spAutoFit/>
          </a:bodyPr>
          <a:lstStyle/>
          <a:p>
            <a:r>
              <a:rPr lang="en-GB" b="1" dirty="0">
                <a:solidFill>
                  <a:schemeClr val="bg1"/>
                </a:solidFill>
                <a:latin typeface="Liberation Sans" panose="020B0604020202020204" pitchFamily="34" charset="0"/>
              </a:rPr>
              <a:t>Evaluating the </a:t>
            </a:r>
            <a:r>
              <a:rPr lang="en-GB" b="1" dirty="0" err="1">
                <a:solidFill>
                  <a:schemeClr val="bg1"/>
                </a:solidFill>
                <a:latin typeface="Liberation Sans" panose="020B0604020202020204" pitchFamily="34" charset="0"/>
              </a:rPr>
              <a:t>NanoXplore</a:t>
            </a:r>
            <a:r>
              <a:rPr lang="en-GB" b="1" dirty="0">
                <a:solidFill>
                  <a:schemeClr val="bg1"/>
                </a:solidFill>
                <a:latin typeface="Liberation Sans" panose="020B0604020202020204" pitchFamily="34" charset="0"/>
              </a:rPr>
              <a:t> 65nm SRAM based </a:t>
            </a:r>
            <a:r>
              <a:rPr lang="en-GB" b="1" dirty="0" err="1">
                <a:solidFill>
                  <a:schemeClr val="bg1"/>
                </a:solidFill>
                <a:latin typeface="Liberation Sans" panose="020B0604020202020204" pitchFamily="34" charset="0"/>
              </a:rPr>
              <a:t>RadHard</a:t>
            </a:r>
            <a:r>
              <a:rPr lang="en-GB" b="1" dirty="0">
                <a:solidFill>
                  <a:schemeClr val="bg1"/>
                </a:solidFill>
                <a:latin typeface="Liberation Sans" panose="020B0604020202020204" pitchFamily="34" charset="0"/>
              </a:rPr>
              <a:t> FPGA for CERN applications. (</a:t>
            </a:r>
            <a:r>
              <a:rPr lang="en-GB" b="1" dirty="0" smtClean="0">
                <a:solidFill>
                  <a:schemeClr val="bg1"/>
                </a:solidFill>
                <a:latin typeface="Liberation Sans" panose="020B0604020202020204" pitchFamily="34" charset="0"/>
              </a:rPr>
              <a:t>1/2) </a:t>
            </a:r>
            <a:endParaRPr lang="en-GB" b="1" dirty="0">
              <a:solidFill>
                <a:schemeClr val="bg1"/>
              </a:solidFill>
              <a:latin typeface="Liberation Sans" panose="020B0604020202020204" pitchFamily="34" charset="0"/>
            </a:endParaRPr>
          </a:p>
          <a:p>
            <a:r>
              <a:rPr lang="en-US" i="1" dirty="0">
                <a:solidFill>
                  <a:schemeClr val="bg1"/>
                </a:solidFill>
                <a:latin typeface="Liberation Sans" panose="020B0604020202020204" pitchFamily="34" charset="0"/>
              </a:rPr>
              <a:t>Salvatore </a:t>
            </a:r>
            <a:r>
              <a:rPr lang="en-US" i="1" dirty="0" err="1">
                <a:solidFill>
                  <a:schemeClr val="bg1"/>
                </a:solidFill>
                <a:latin typeface="Liberation Sans" panose="020B0604020202020204" pitchFamily="34" charset="0"/>
              </a:rPr>
              <a:t>Danzeca</a:t>
            </a:r>
            <a:r>
              <a:rPr lang="en-US" i="1" dirty="0">
                <a:solidFill>
                  <a:schemeClr val="bg1"/>
                </a:solidFill>
                <a:latin typeface="Liberation Sans" panose="020B0604020202020204" pitchFamily="34" charset="0"/>
              </a:rPr>
              <a:t> </a:t>
            </a:r>
            <a:r>
              <a:rPr lang="en-US" i="1" dirty="0" smtClean="0">
                <a:solidFill>
                  <a:schemeClr val="bg1"/>
                </a:solidFill>
                <a:latin typeface="Liberation Sans" panose="020B0604020202020204" pitchFamily="34" charset="0"/>
              </a:rPr>
              <a:t>(CERN)</a:t>
            </a:r>
            <a:endParaRPr lang="en-GB" i="1" dirty="0">
              <a:solidFill>
                <a:schemeClr val="bg1"/>
              </a:solidFill>
              <a:latin typeface="Liberation Sans" panose="020B0604020202020204" pitchFamily="34" charset="0"/>
            </a:endParaRPr>
          </a:p>
        </p:txBody>
      </p:sp>
      <p:sp>
        <p:nvSpPr>
          <p:cNvPr id="3" name="Rectangle 2"/>
          <p:cNvSpPr/>
          <p:nvPr/>
        </p:nvSpPr>
        <p:spPr>
          <a:xfrm>
            <a:off x="157162" y="740913"/>
            <a:ext cx="11877675" cy="646331"/>
          </a:xfrm>
          <a:prstGeom prst="rect">
            <a:avLst/>
          </a:prstGeom>
        </p:spPr>
        <p:txBody>
          <a:bodyPr wrap="square">
            <a:spAutoFit/>
          </a:bodyPr>
          <a:lstStyle/>
          <a:p>
            <a:r>
              <a:rPr lang="en-US" dirty="0" smtClean="0"/>
              <a:t>FPGAs are needed in CERN regions affected by radiation</a:t>
            </a:r>
          </a:p>
          <a:p>
            <a:r>
              <a:rPr lang="en-US" dirty="0" smtClean="0"/>
              <a:t>COTS FPGAs are divided in 2 families:</a:t>
            </a:r>
          </a:p>
        </p:txBody>
      </p:sp>
      <p:graphicFrame>
        <p:nvGraphicFramePr>
          <p:cNvPr id="4" name="Table 3"/>
          <p:cNvGraphicFramePr>
            <a:graphicFrameLocks noGrp="1"/>
          </p:cNvGraphicFramePr>
          <p:nvPr>
            <p:extLst>
              <p:ext uri="{D42A27DB-BD31-4B8C-83A1-F6EECF244321}">
                <p14:modId xmlns:p14="http://schemas.microsoft.com/office/powerpoint/2010/main" val="1705343247"/>
              </p:ext>
            </p:extLst>
          </p:nvPr>
        </p:nvGraphicFramePr>
        <p:xfrm>
          <a:off x="259081" y="1375558"/>
          <a:ext cx="7985888" cy="948111"/>
        </p:xfrm>
        <a:graphic>
          <a:graphicData uri="http://schemas.openxmlformats.org/drawingml/2006/table">
            <a:tbl>
              <a:tblPr firstRow="1" bandRow="1">
                <a:tableStyleId>{5C22544A-7EE6-4342-B048-85BDC9FD1C3A}</a:tableStyleId>
              </a:tblPr>
              <a:tblGrid>
                <a:gridCol w="3992944">
                  <a:extLst>
                    <a:ext uri="{9D8B030D-6E8A-4147-A177-3AD203B41FA5}">
                      <a16:colId xmlns:a16="http://schemas.microsoft.com/office/drawing/2014/main" val="3969313416"/>
                    </a:ext>
                  </a:extLst>
                </a:gridCol>
                <a:gridCol w="3992944">
                  <a:extLst>
                    <a:ext uri="{9D8B030D-6E8A-4147-A177-3AD203B41FA5}">
                      <a16:colId xmlns:a16="http://schemas.microsoft.com/office/drawing/2014/main" val="1130915944"/>
                    </a:ext>
                  </a:extLst>
                </a:gridCol>
              </a:tblGrid>
              <a:tr h="370840">
                <a:tc>
                  <a:txBody>
                    <a:bodyPr/>
                    <a:lstStyle/>
                    <a:p>
                      <a:pPr algn="ctr"/>
                      <a:r>
                        <a:rPr lang="en-US" sz="1400" dirty="0" smtClean="0"/>
                        <a:t>SRAM</a:t>
                      </a:r>
                      <a:endParaRPr lang="en-GB" sz="1400" dirty="0"/>
                    </a:p>
                  </a:txBody>
                  <a:tcPr marT="36000" marB="36000"/>
                </a:tc>
                <a:tc>
                  <a:txBody>
                    <a:bodyPr/>
                    <a:lstStyle/>
                    <a:p>
                      <a:pPr algn="ctr"/>
                      <a:r>
                        <a:rPr lang="en-US" sz="1400" dirty="0" smtClean="0"/>
                        <a:t>FLASH</a:t>
                      </a:r>
                      <a:endParaRPr lang="en-GB" sz="1400" dirty="0"/>
                    </a:p>
                  </a:txBody>
                  <a:tcPr marT="36000" marB="36000"/>
                </a:tc>
                <a:extLst>
                  <a:ext uri="{0D108BD9-81ED-4DB2-BD59-A6C34878D82A}">
                    <a16:rowId xmlns:a16="http://schemas.microsoft.com/office/drawing/2014/main" val="1109214470"/>
                  </a:ext>
                </a:extLst>
              </a:tr>
              <a:tr h="29191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smtClean="0">
                          <a:solidFill>
                            <a:srgbClr val="006600"/>
                          </a:solidFill>
                        </a:rPr>
                        <a:t>TID immunity (&gt;1kGy for most COTS)</a:t>
                      </a:r>
                    </a:p>
                  </a:txBody>
                  <a:tcPr marT="36000" marB="36000"/>
                </a:tc>
                <a:tc>
                  <a:txBody>
                    <a:bodyPr/>
                    <a:lstStyle/>
                    <a:p>
                      <a:r>
                        <a:rPr lang="en-US" sz="1400" dirty="0" smtClean="0">
                          <a:solidFill>
                            <a:srgbClr val="FF0000"/>
                          </a:solidFill>
                        </a:rPr>
                        <a:t>TID is limiting the lifetime of the FPGA</a:t>
                      </a:r>
                      <a:endParaRPr lang="en-GB" sz="1400" dirty="0"/>
                    </a:p>
                  </a:txBody>
                  <a:tcPr marT="36000" marB="36000"/>
                </a:tc>
                <a:extLst>
                  <a:ext uri="{0D108BD9-81ED-4DB2-BD59-A6C34878D82A}">
                    <a16:rowId xmlns:a16="http://schemas.microsoft.com/office/drawing/2014/main" val="105315240"/>
                  </a:ext>
                </a:extLst>
              </a:tr>
              <a:tr h="282386">
                <a:tc>
                  <a:txBody>
                    <a:bodyPr/>
                    <a:lstStyle/>
                    <a:p>
                      <a:r>
                        <a:rPr lang="en-US" sz="1400" dirty="0" smtClean="0">
                          <a:solidFill>
                            <a:srgbClr val="FF0000"/>
                          </a:solidFill>
                        </a:rPr>
                        <a:t>Configuration Memory very sensitive to SEUs</a:t>
                      </a:r>
                    </a:p>
                  </a:txBody>
                  <a:tcPr marT="36000" marB="3600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rgbClr val="006600"/>
                          </a:solidFill>
                          <a:latin typeface="+mn-lt"/>
                          <a:ea typeface="+mn-ea"/>
                          <a:cs typeface="+mn-cs"/>
                        </a:rPr>
                        <a:t>Configuration Memory SEU immune</a:t>
                      </a:r>
                      <a:endParaRPr lang="en-GB" sz="1400" kern="1200" dirty="0">
                        <a:solidFill>
                          <a:srgbClr val="006600"/>
                        </a:solidFill>
                        <a:latin typeface="+mn-lt"/>
                        <a:ea typeface="+mn-ea"/>
                        <a:cs typeface="+mn-cs"/>
                      </a:endParaRPr>
                    </a:p>
                  </a:txBody>
                  <a:tcPr marT="36000" marB="36000"/>
                </a:tc>
                <a:extLst>
                  <a:ext uri="{0D108BD9-81ED-4DB2-BD59-A6C34878D82A}">
                    <a16:rowId xmlns:a16="http://schemas.microsoft.com/office/drawing/2014/main" val="334630292"/>
                  </a:ext>
                </a:extLst>
              </a:tr>
            </a:tbl>
          </a:graphicData>
        </a:graphic>
      </p:graphicFrame>
      <p:pic>
        <p:nvPicPr>
          <p:cNvPr id="5" name="Picture 4" descr="C:\Users\getsilig\AppData\Local\Microsoft\Windows\Temporary Internet Files\Content.Word\IMG_20180813_095328.jpg"/>
          <p:cNvPicPr>
            <a:picLocks noChangeAspect="1"/>
          </p:cNvPicPr>
          <p:nvPr/>
        </p:nvPicPr>
        <p:blipFill rotWithShape="1">
          <a:blip r:embed="rId3" cstate="print">
            <a:extLst>
              <a:ext uri="{BEBA8EAE-BF5A-486C-A8C5-ECC9F3942E4B}">
                <a14:imgProps xmlns:a14="http://schemas.microsoft.com/office/drawing/2010/main">
                  <a14:imgLayer r:embed="rId4">
                    <a14:imgEffect>
                      <a14:colorTemperature colorTemp="5300"/>
                    </a14:imgEffect>
                  </a14:imgLayer>
                </a14:imgProps>
              </a:ext>
              <a:ext uri="{28A0092B-C50C-407E-A947-70E740481C1C}">
                <a14:useLocalDpi xmlns:a14="http://schemas.microsoft.com/office/drawing/2010/main" val="0"/>
              </a:ext>
            </a:extLst>
          </a:blip>
          <a:srcRect l="5281" t="7402" r="4525" b="4363"/>
          <a:stretch/>
        </p:blipFill>
        <p:spPr bwMode="auto">
          <a:xfrm rot="16200000">
            <a:off x="690524" y="2094965"/>
            <a:ext cx="1859278" cy="2495788"/>
          </a:xfrm>
          <a:prstGeom prst="rect">
            <a:avLst/>
          </a:prstGeom>
          <a:noFill/>
          <a:ln>
            <a:noFill/>
          </a:ln>
        </p:spPr>
      </p:pic>
      <p:sp>
        <p:nvSpPr>
          <p:cNvPr id="6" name="TextBox 5"/>
          <p:cNvSpPr txBox="1"/>
          <p:nvPr/>
        </p:nvSpPr>
        <p:spPr>
          <a:xfrm>
            <a:off x="374340" y="4272498"/>
            <a:ext cx="2352311" cy="307777"/>
          </a:xfrm>
          <a:prstGeom prst="rect">
            <a:avLst/>
          </a:prstGeom>
          <a:noFill/>
        </p:spPr>
        <p:txBody>
          <a:bodyPr wrap="none" rtlCol="0">
            <a:spAutoFit/>
          </a:bodyPr>
          <a:lstStyle/>
          <a:p>
            <a:r>
              <a:rPr lang="en-US" sz="1400" dirty="0" smtClean="0"/>
              <a:t>NG-medium evaluation board</a:t>
            </a:r>
            <a:endParaRPr lang="en-GB" sz="1400" dirty="0"/>
          </a:p>
        </p:txBody>
      </p:sp>
      <p:pic>
        <p:nvPicPr>
          <p:cNvPr id="7" name="Picture 6"/>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2269" y="4714161"/>
            <a:ext cx="2632788" cy="1586748"/>
          </a:xfrm>
          <a:prstGeom prst="rect">
            <a:avLst/>
          </a:prstGeom>
          <a:noFill/>
          <a:ln>
            <a:noFill/>
          </a:ln>
        </p:spPr>
      </p:pic>
      <p:sp>
        <p:nvSpPr>
          <p:cNvPr id="8" name="TextBox 7"/>
          <p:cNvSpPr txBox="1"/>
          <p:nvPr/>
        </p:nvSpPr>
        <p:spPr>
          <a:xfrm>
            <a:off x="3561537" y="2459625"/>
            <a:ext cx="7669344" cy="2308324"/>
          </a:xfrm>
          <a:prstGeom prst="rect">
            <a:avLst/>
          </a:prstGeom>
          <a:noFill/>
        </p:spPr>
        <p:txBody>
          <a:bodyPr wrap="none" rtlCol="0">
            <a:spAutoFit/>
          </a:bodyPr>
          <a:lstStyle/>
          <a:p>
            <a:r>
              <a:rPr lang="en-US" sz="1600" u="sng" dirty="0" smtClean="0"/>
              <a:t>Irradiations test at PSI:</a:t>
            </a:r>
          </a:p>
          <a:p>
            <a:endParaRPr lang="en-US" sz="1600" u="sng" dirty="0" smtClean="0"/>
          </a:p>
          <a:p>
            <a:r>
              <a:rPr lang="en-US" sz="1600" u="sng" dirty="0" smtClean="0"/>
              <a:t>1</a:t>
            </a:r>
            <a:r>
              <a:rPr lang="en-US" sz="1600" u="sng" baseline="30000" dirty="0" smtClean="0"/>
              <a:t>st</a:t>
            </a:r>
            <a:r>
              <a:rPr lang="en-US" sz="1600" u="sng" dirty="0" smtClean="0"/>
              <a:t> test - CRAM cells</a:t>
            </a:r>
            <a:r>
              <a:rPr lang="en-US" sz="1600" dirty="0" smtClean="0"/>
              <a:t>. Disable CMIC → Program FPGA → Irradiate → Check.</a:t>
            </a:r>
          </a:p>
          <a:p>
            <a:r>
              <a:rPr lang="en-US" sz="1600" dirty="0" smtClean="0">
                <a:solidFill>
                  <a:srgbClr val="FF0000"/>
                </a:solidFill>
              </a:rPr>
              <a:t>No SEUs </a:t>
            </a:r>
            <a:r>
              <a:rPr lang="en-US" sz="1600" dirty="0" smtClean="0"/>
              <a:t>observed in 2 runs up to 1.72x10</a:t>
            </a:r>
            <a:r>
              <a:rPr lang="en-US" sz="1600" baseline="30000" dirty="0" smtClean="0"/>
              <a:t>11</a:t>
            </a:r>
            <a:r>
              <a:rPr lang="en-US" sz="1600" dirty="0" smtClean="0"/>
              <a:t> p</a:t>
            </a:r>
          </a:p>
          <a:p>
            <a:endParaRPr lang="en-US" sz="1600" dirty="0" smtClean="0"/>
          </a:p>
          <a:p>
            <a:r>
              <a:rPr lang="en-US" sz="1600" u="sng" dirty="0" smtClean="0"/>
              <a:t>2</a:t>
            </a:r>
            <a:r>
              <a:rPr lang="en-US" sz="1600" u="sng" baseline="30000" dirty="0" smtClean="0"/>
              <a:t>nd</a:t>
            </a:r>
            <a:r>
              <a:rPr lang="en-US" sz="1600" u="sng" dirty="0" smtClean="0"/>
              <a:t> test - DSP blocks</a:t>
            </a:r>
            <a:r>
              <a:rPr lang="en-US" sz="1600" dirty="0" smtClean="0"/>
              <a:t>: 32x 24-bit x 24-bit multiplication of 2 fixed numbers →Check @</a:t>
            </a:r>
            <a:r>
              <a:rPr lang="en-US" sz="1600" dirty="0" err="1" smtClean="0"/>
              <a:t>clk</a:t>
            </a:r>
            <a:r>
              <a:rPr lang="en-US" sz="1600" dirty="0" smtClean="0"/>
              <a:t> →</a:t>
            </a:r>
          </a:p>
          <a:p>
            <a:r>
              <a:rPr lang="en-US" sz="1600" dirty="0" smtClean="0"/>
              <a:t>Update error counters → </a:t>
            </a:r>
            <a:r>
              <a:rPr lang="en-US" sz="1600" dirty="0" err="1" smtClean="0"/>
              <a:t>tx</a:t>
            </a:r>
            <a:r>
              <a:rPr lang="en-US" sz="1600" dirty="0" smtClean="0"/>
              <a:t>. counters every second. </a:t>
            </a:r>
          </a:p>
          <a:p>
            <a:r>
              <a:rPr lang="en-US" sz="1600" dirty="0" smtClean="0"/>
              <a:t>3 runs of 1.72x10</a:t>
            </a:r>
            <a:r>
              <a:rPr lang="en-US" sz="1600" baseline="30000" dirty="0" smtClean="0"/>
              <a:t>11</a:t>
            </a:r>
            <a:r>
              <a:rPr lang="en-US" sz="1600" dirty="0" smtClean="0"/>
              <a:t> p</a:t>
            </a:r>
          </a:p>
          <a:p>
            <a:endParaRPr lang="en-GB" sz="1600" dirty="0"/>
          </a:p>
        </p:txBody>
      </p:sp>
      <p:sp>
        <p:nvSpPr>
          <p:cNvPr id="34" name="TextBox 33"/>
          <p:cNvSpPr txBox="1"/>
          <p:nvPr/>
        </p:nvSpPr>
        <p:spPr>
          <a:xfrm>
            <a:off x="8346888" y="1456122"/>
            <a:ext cx="3652368" cy="830997"/>
          </a:xfrm>
          <a:prstGeom prst="rect">
            <a:avLst/>
          </a:prstGeom>
          <a:noFill/>
        </p:spPr>
        <p:txBody>
          <a:bodyPr wrap="square" rtlCol="0">
            <a:spAutoFit/>
          </a:bodyPr>
          <a:lstStyle/>
          <a:p>
            <a:r>
              <a:rPr lang="en-US" sz="1600" dirty="0" err="1" smtClean="0"/>
              <a:t>NanoXplore</a:t>
            </a:r>
            <a:r>
              <a:rPr lang="en-US" sz="1600" dirty="0" smtClean="0"/>
              <a:t> FPGAs seems a good </a:t>
            </a:r>
          </a:p>
          <a:p>
            <a:r>
              <a:rPr lang="en-US" sz="1600" dirty="0" smtClean="0"/>
              <a:t>Compromise, since memory cells have been Rad-hardened</a:t>
            </a:r>
            <a:endParaRPr lang="en-GB" sz="1600" dirty="0"/>
          </a:p>
        </p:txBody>
      </p:sp>
      <p:sp>
        <p:nvSpPr>
          <p:cNvPr id="9" name="Slide Number Placeholder 8"/>
          <p:cNvSpPr>
            <a:spLocks noGrp="1"/>
          </p:cNvSpPr>
          <p:nvPr>
            <p:ph type="sldNum" sz="quarter" idx="12"/>
          </p:nvPr>
        </p:nvSpPr>
        <p:spPr/>
        <p:txBody>
          <a:bodyPr/>
          <a:lstStyle/>
          <a:p>
            <a:r>
              <a:rPr lang="en-GB" smtClean="0"/>
              <a:t>9 of 34</a:t>
            </a:r>
            <a:endParaRPr lang="en-GB"/>
          </a:p>
        </p:txBody>
      </p:sp>
      <p:pic>
        <p:nvPicPr>
          <p:cNvPr id="12" name="Picture 11">
            <a:extLst>
              <a:ext uri="{FF2B5EF4-FFF2-40B4-BE49-F238E27FC236}">
                <a16:creationId xmlns:a16="http://schemas.microsoft.com/office/drawing/2014/main" id="{AD702FC5-3EDF-4165-9C9A-CEEA23BB402E}"/>
              </a:ext>
            </a:extLst>
          </p:cNvPr>
          <p:cNvPicPr>
            <a:picLocks noChangeAspect="1"/>
          </p:cNvPicPr>
          <p:nvPr/>
        </p:nvPicPr>
        <p:blipFill rotWithShape="1">
          <a:blip r:embed="rId6"/>
          <a:srcRect l="17171" t="25393" r="17171" b="18162"/>
          <a:stretch/>
        </p:blipFill>
        <p:spPr>
          <a:xfrm>
            <a:off x="3275476" y="4822387"/>
            <a:ext cx="2101158" cy="1355576"/>
          </a:xfrm>
          <a:prstGeom prst="rect">
            <a:avLst/>
          </a:prstGeom>
        </p:spPr>
      </p:pic>
      <p:pic>
        <p:nvPicPr>
          <p:cNvPr id="11" name="Picture 10"/>
          <p:cNvPicPr>
            <a:picLocks noChangeAspect="1"/>
          </p:cNvPicPr>
          <p:nvPr/>
        </p:nvPicPr>
        <p:blipFill>
          <a:blip r:embed="rId7"/>
          <a:stretch>
            <a:fillRect/>
          </a:stretch>
        </p:blipFill>
        <p:spPr>
          <a:xfrm>
            <a:off x="5532504" y="4807617"/>
            <a:ext cx="6376488" cy="699918"/>
          </a:xfrm>
          <a:prstGeom prst="rect">
            <a:avLst/>
          </a:prstGeom>
        </p:spPr>
      </p:pic>
    </p:spTree>
    <p:extLst>
      <p:ext uri="{BB962C8B-B14F-4D97-AF65-F5344CB8AC3E}">
        <p14:creationId xmlns:p14="http://schemas.microsoft.com/office/powerpoint/2010/main" val="331390791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66F8AD0783F8D4499DE46386C6849BB" ma:contentTypeVersion="0" ma:contentTypeDescription="Create a new document." ma:contentTypeScope="" ma:versionID="2d80a2de5b19c0a13730a18dcb32f8ae">
  <xsd:schema xmlns:xsd="http://www.w3.org/2001/XMLSchema" xmlns:xs="http://www.w3.org/2001/XMLSchema" xmlns:p="http://schemas.microsoft.com/office/2006/metadata/properties" targetNamespace="http://schemas.microsoft.com/office/2006/metadata/properties" ma:root="true" ma:fieldsID="2a7c0c7edf2c51b98cb077d32de9135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9DC03C6-F5F6-4C53-9D73-6719239F62F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customXml/itemProps2.xml><?xml version="1.0" encoding="utf-8"?>
<ds:datastoreItem xmlns:ds="http://schemas.openxmlformats.org/officeDocument/2006/customXml" ds:itemID="{B407C0AC-1539-4B39-94EA-513F23D997A4}">
  <ds:schemaRefs>
    <ds:schemaRef ds:uri="http://schemas.microsoft.com/office/infopath/2007/PartnerControls"/>
    <ds:schemaRef ds:uri="http://schemas.microsoft.com/office/2006/documentManagement/types"/>
    <ds:schemaRef ds:uri="http://www.w3.org/XML/1998/namespace"/>
    <ds:schemaRef ds:uri="http://purl.org/dc/elements/1.1/"/>
    <ds:schemaRef ds:uri="http://schemas.openxmlformats.org/package/2006/metadata/core-properties"/>
    <ds:schemaRef ds:uri="http://schemas.microsoft.com/office/2006/metadata/properties"/>
    <ds:schemaRef ds:uri="http://purl.org/dc/dcmitype/"/>
    <ds:schemaRef ds:uri="http://purl.org/dc/terms/"/>
  </ds:schemaRefs>
</ds:datastoreItem>
</file>

<file path=customXml/itemProps3.xml><?xml version="1.0" encoding="utf-8"?>
<ds:datastoreItem xmlns:ds="http://schemas.openxmlformats.org/officeDocument/2006/customXml" ds:itemID="{47706E1D-637F-4071-9F0E-DBFD7EFAE3F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4983</TotalTime>
  <Words>4579</Words>
  <Application>Microsoft Office PowerPoint</Application>
  <PresentationFormat>Widescreen</PresentationFormat>
  <Paragraphs>528</Paragraphs>
  <Slides>34</Slides>
  <Notes>33</Notes>
  <HiddenSlides>2</HiddenSlides>
  <MMClips>2</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34</vt:i4>
      </vt:variant>
    </vt:vector>
  </HeadingPairs>
  <TitlesOfParts>
    <vt:vector size="43" baseType="lpstr">
      <vt:lpstr>ＭＳ Ｐゴシック</vt:lpstr>
      <vt:lpstr>Apple Chancery</vt:lpstr>
      <vt:lpstr>Arial</vt:lpstr>
      <vt:lpstr>Calibri</vt:lpstr>
      <vt:lpstr>Calibri Light</vt:lpstr>
      <vt:lpstr>Liberation Sans</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Eva Calvo Giraldo</dc:creator>
  <cp:lastModifiedBy>Eva Calvo Giraldo</cp:lastModifiedBy>
  <cp:revision>237</cp:revision>
  <cp:lastPrinted>2018-11-22T14:53:04Z</cp:lastPrinted>
  <dcterms:created xsi:type="dcterms:W3CDTF">2018-11-05T09:04:25Z</dcterms:created>
  <dcterms:modified xsi:type="dcterms:W3CDTF">2018-11-23T13:58:44Z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0x010100A66F8AD0783F8D4499DE46386C6849BB</vt:lpwstr>
  </property>
</Properties>
</file>