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7" r:id="rId2"/>
    <p:sldId id="266" r:id="rId3"/>
    <p:sldId id="268" r:id="rId4"/>
    <p:sldId id="269" r:id="rId5"/>
    <p:sldId id="270" r:id="rId6"/>
    <p:sldId id="256" r:id="rId7"/>
    <p:sldId id="257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51"/>
    <p:restoredTop sz="94586"/>
  </p:normalViewPr>
  <p:slideViewPr>
    <p:cSldViewPr snapToGrid="0" snapToObjects="1">
      <p:cViewPr varScale="1">
        <p:scale>
          <a:sx n="101" d="100"/>
          <a:sy n="101" d="100"/>
        </p:scale>
        <p:origin x="200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B0FF4-5EEB-6F48-A84E-4364B286CABC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58AB1-67EA-1A4E-A9ED-7F6D98485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713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412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42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DB49D-F9F8-F547-8DCE-8DF6E1EC77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D11264-B597-E74A-B023-54073AAE15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2DC616-F64A-5543-AD26-0E3DBDCE0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1FCF5-AA02-0D44-B9B9-E2AB2750F909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14CF30-B900-1243-8A97-AEF8FAC24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758ED-DEDB-1D4B-BB17-669BB313A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BF46-F3EE-7D43-B524-EB05159A4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098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FC754-05AB-0D4D-B485-FCE89F6C7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50DB68-03D8-674F-B68F-C3721394E2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6A97C-1F47-674F-B84E-AC45B7BD7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1FCF5-AA02-0D44-B9B9-E2AB2750F909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682EEC-411C-8543-A0AA-6B089B357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B1B14-6BDA-5E4F-932F-7BA4C49FF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BF46-F3EE-7D43-B524-EB05159A4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387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BAEB41-54E5-0247-AD8D-A61947099D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29DFF9-2DEA-9646-863C-D5849DE687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69464-646C-4C4E-9CA7-C238D2482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1FCF5-AA02-0D44-B9B9-E2AB2750F909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04EEF3-BC14-284F-93A3-7937F0810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33DE0-DE43-184D-8C19-A927EC589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BF46-F3EE-7D43-B524-EB05159A4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837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8/6/2015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DPHEP Collaboration Workshop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6503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5D84F-E83B-D04B-BAAC-6691635F6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6901F-ADB4-DC44-88DA-656E6687B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E54F0-BDEE-2B49-9B60-34D2D2D54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1FCF5-AA02-0D44-B9B9-E2AB2750F909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298E2-4B29-1E4C-B226-515CFB7F9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225A8-B613-BE4E-9B93-8413C71B7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BF46-F3EE-7D43-B524-EB05159A4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849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FACCE-4CA4-7A45-8678-F321CBE05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042780-DE76-2343-B833-32BC4164F4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1CEB6-82D2-EB43-91A6-18F8D98A6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1FCF5-AA02-0D44-B9B9-E2AB2750F909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3B130-A31F-F142-90F0-992854448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D64A4-50B5-484D-83CD-92822EB0D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BF46-F3EE-7D43-B524-EB05159A4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372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B7939-9B61-274F-8BFA-94B52CC44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30FFE-D28F-D849-BA8C-80CFF6E792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C66C3-AB92-4F46-9980-7C6BA9FC7C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5E7FF-EF43-9A43-9555-E64A553B2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1FCF5-AA02-0D44-B9B9-E2AB2750F909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44347F-6933-7941-B29D-D4FA55FE3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28F27A-BDC1-D941-9309-A4E822330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BF46-F3EE-7D43-B524-EB05159A4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113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F0F99-F184-D14A-8B44-0AB979AF0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7DA2F9-F31C-8F43-97AD-C54F173324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3CBDC9-C182-BD4F-B516-B69FE64666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B15962-08E9-DB48-8F53-5E949ED37D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EBC59E-CF82-3343-A8CA-6823E9336B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4A45C1-1DC6-2447-AFD6-A2E29360B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1FCF5-AA02-0D44-B9B9-E2AB2750F909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701124-BB3A-D543-B6C0-2DCAE8A44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3D056A-B965-6B43-8395-694596305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BF46-F3EE-7D43-B524-EB05159A4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9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D851F-FEE1-8D49-9510-4EE2C56D2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D8BD8D-764E-2440-A5F8-5531AE7FC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1FCF5-AA02-0D44-B9B9-E2AB2750F909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0EBE8C-8366-7D44-B71A-484C313E7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16421F-3B0C-D547-8757-1D6C5E5AA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BF46-F3EE-7D43-B524-EB05159A4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99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AE3D7E-B4EC-BD41-AD2B-22D7FDA73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1FCF5-AA02-0D44-B9B9-E2AB2750F909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CACA2E-1319-A342-BA8B-BE4D2A561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AABC16-4698-2844-9965-B15D8E142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BF46-F3EE-7D43-B524-EB05159A4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642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AAE8-7511-8445-971C-071FBFF55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F59D5-FECF-064C-8CF7-C087DE8BC8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98DEA2-95EA-DF4A-8BCF-D3FFF6B9F8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2A3CBB-36DC-654B-B8D0-84A3ED2F9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1FCF5-AA02-0D44-B9B9-E2AB2750F909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A70F7E-1A8C-4A4E-8259-35756B476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9FB99F-36B1-514C-BB78-665B424FB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BF46-F3EE-7D43-B524-EB05159A4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178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DB029-BD53-D745-BFD0-7A9518DA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8CEE2E-DC5C-D246-BE10-BD8CA45722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8739EA-9159-C94C-B514-B88F3EB732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38EC61-D64C-F342-9C68-97A891335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1FCF5-AA02-0D44-B9B9-E2AB2750F909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6EB28B-225E-4A4B-A38C-A5728C12A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B2F8C0-9BF1-E745-AE1F-43644B093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BF46-F3EE-7D43-B524-EB05159A4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10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2386A0-D70F-4240-9622-443742B96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4A0E8-886D-3E41-AAB9-A9D056745A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FF62C-C42A-5841-86FC-989FBA1B5F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1FCF5-AA02-0D44-B9B9-E2AB2750F909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0BB169-2952-F44E-84BA-472862ED44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36309-7223-B449-AE64-5960DC3BF6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9BF46-F3EE-7D43-B524-EB05159A4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314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twiki.cern.ch/twiki/bin/view/DSSGroup/BufferedTapeMark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dico.cern.ch/event/730908/contributions/3153156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946" y="1675155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CERN and Tape Carousel</a:t>
            </a:r>
            <a:endParaRPr lang="en-US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983946" y="3335244"/>
            <a:ext cx="8339222" cy="3021106"/>
          </a:xfrm>
        </p:spPr>
        <p:txBody>
          <a:bodyPr>
            <a:normAutofit/>
          </a:bodyPr>
          <a:lstStyle/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r>
              <a:rPr lang="en-US" sz="2800" dirty="0" err="1"/>
              <a:t>HEPiX</a:t>
            </a:r>
            <a:r>
              <a:rPr lang="en-US" sz="2800" dirty="0"/>
              <a:t> Tape </a:t>
            </a:r>
            <a:r>
              <a:rPr lang="en-US" sz="2800" dirty="0" err="1"/>
              <a:t>BoF</a:t>
            </a:r>
            <a:r>
              <a:rPr lang="en-US" sz="2800" dirty="0"/>
              <a:t>, Fall 2018</a:t>
            </a:r>
          </a:p>
          <a:p>
            <a:pPr algn="ctr"/>
            <a:r>
              <a:rPr lang="en-US" sz="2000" dirty="0"/>
              <a:t>Germán Cancio – CERN IT/ST</a:t>
            </a:r>
          </a:p>
          <a:p>
            <a:pPr algn="ctr"/>
            <a:endParaRPr lang="en-US" sz="2800" b="1" dirty="0">
              <a:latin typeface="Courier New"/>
              <a:cs typeface="Courier New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756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874638-41BC-F244-832B-35F9E9B64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3320" y="3044480"/>
            <a:ext cx="7498680" cy="35866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28E367-BEDD-654F-9490-ABD4C05765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3320" y="112040"/>
            <a:ext cx="7388646" cy="31709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490" y="273748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CERN Archive </a:t>
            </a:r>
            <a:br>
              <a:rPr lang="en-US" dirty="0"/>
            </a:br>
            <a:r>
              <a:rPr lang="en-US" dirty="0"/>
              <a:t>current numbers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585488" y="1963711"/>
            <a:ext cx="3677908" cy="4667421"/>
          </a:xfrm>
        </p:spPr>
        <p:txBody>
          <a:bodyPr>
            <a:normAutofit/>
          </a:bodyPr>
          <a:lstStyle/>
          <a:p>
            <a:pPr marL="36576" indent="0">
              <a:spcBef>
                <a:spcPts val="284"/>
              </a:spcBef>
              <a:buNone/>
            </a:pPr>
            <a:r>
              <a:rPr lang="en-US" sz="2000" dirty="0"/>
              <a:t>Data:</a:t>
            </a:r>
          </a:p>
          <a:p>
            <a:pPr>
              <a:spcBef>
                <a:spcPts val="284"/>
              </a:spcBef>
            </a:pPr>
            <a:r>
              <a:rPr lang="en-US" sz="2000" dirty="0"/>
              <a:t>300 PB physics data – CASTOR</a:t>
            </a:r>
          </a:p>
          <a:p>
            <a:pPr marL="36576" indent="0">
              <a:spcBef>
                <a:spcPts val="284"/>
              </a:spcBef>
              <a:buNone/>
            </a:pPr>
            <a:r>
              <a:rPr lang="en-US" sz="2000" dirty="0"/>
              <a:t>Tape libraries:</a:t>
            </a:r>
          </a:p>
          <a:p>
            <a:pPr>
              <a:spcBef>
                <a:spcPts val="284"/>
              </a:spcBef>
            </a:pPr>
            <a:r>
              <a:rPr lang="en-US" sz="2000" dirty="0"/>
              <a:t>IBM TS3500/4500 (5)</a:t>
            </a:r>
          </a:p>
          <a:p>
            <a:pPr>
              <a:spcBef>
                <a:spcPts val="284"/>
              </a:spcBef>
            </a:pPr>
            <a:r>
              <a:rPr lang="en-US" sz="2000" dirty="0"/>
              <a:t>Oracle SL8500 (4)</a:t>
            </a:r>
          </a:p>
          <a:p>
            <a:pPr marL="36576" indent="0">
              <a:spcBef>
                <a:spcPts val="284"/>
              </a:spcBef>
              <a:buNone/>
            </a:pPr>
            <a:r>
              <a:rPr lang="en-US" sz="2000" dirty="0"/>
              <a:t>Tape drives (~100):</a:t>
            </a:r>
          </a:p>
          <a:p>
            <a:pPr>
              <a:spcBef>
                <a:spcPts val="284"/>
              </a:spcBef>
            </a:pPr>
            <a:r>
              <a:rPr lang="en-US" sz="2000" dirty="0"/>
              <a:t>TS1150/55 + T10000D + LTO8</a:t>
            </a:r>
            <a:endParaRPr lang="en-US" sz="2400" dirty="0"/>
          </a:p>
          <a:p>
            <a:pPr marL="36576" indent="0">
              <a:spcBef>
                <a:spcPts val="284"/>
              </a:spcBef>
              <a:buNone/>
            </a:pPr>
            <a:r>
              <a:rPr lang="en-US" sz="2000" dirty="0"/>
              <a:t>Capacity:</a:t>
            </a:r>
          </a:p>
          <a:p>
            <a:pPr>
              <a:spcBef>
                <a:spcPts val="284"/>
              </a:spcBef>
            </a:pPr>
            <a:r>
              <a:rPr lang="en-US" sz="2000" dirty="0"/>
              <a:t>~35 000 tapes</a:t>
            </a:r>
            <a:endParaRPr lang="en-US" sz="1600" dirty="0"/>
          </a:p>
          <a:p>
            <a:pPr>
              <a:spcBef>
                <a:spcPts val="284"/>
              </a:spcBef>
            </a:pPr>
            <a:r>
              <a:rPr lang="en-US" sz="2000" dirty="0"/>
              <a:t>~70 000 slots (up to ~800PB)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83461" y="412018"/>
            <a:ext cx="3822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Total data to CASTOR tape, 2008-2018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8107D5-ED51-EA4C-B160-01259736152C}"/>
              </a:ext>
            </a:extLst>
          </p:cNvPr>
          <p:cNvSpPr txBox="1"/>
          <p:nvPr/>
        </p:nvSpPr>
        <p:spPr>
          <a:xfrm>
            <a:off x="5908316" y="3421297"/>
            <a:ext cx="4172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Monthly data to CASTOR tape, 2008-2018</a:t>
            </a:r>
          </a:p>
        </p:txBody>
      </p:sp>
    </p:spTree>
    <p:extLst>
      <p:ext uri="{BB962C8B-B14F-4D97-AF65-F5344CB8AC3E}">
        <p14:creationId xmlns:p14="http://schemas.microsoft.com/office/powerpoint/2010/main" val="373469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4E5DE-09F1-2947-B584-004B21CE0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900" y="-146876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CASTOR mechanisms – writing to tape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A9785-241A-8041-9C48-C030636C8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400" y="890556"/>
            <a:ext cx="11476436" cy="4351338"/>
          </a:xfrm>
        </p:spPr>
        <p:txBody>
          <a:bodyPr>
            <a:normAutofit/>
          </a:bodyPr>
          <a:lstStyle/>
          <a:p>
            <a:r>
              <a:rPr lang="en-US" sz="2000" dirty="0"/>
              <a:t>Data is structured in “file classes” and “tape pools”</a:t>
            </a:r>
          </a:p>
          <a:p>
            <a:pPr lvl="1"/>
            <a:r>
              <a:rPr lang="en-US" sz="1800" dirty="0"/>
              <a:t>A file belongs to a file class that goes to a tape pool</a:t>
            </a:r>
          </a:p>
          <a:p>
            <a:pPr lvl="1"/>
            <a:r>
              <a:rPr lang="en-US" sz="1800" dirty="0"/>
              <a:t>Keep e.g. AOD separated from RAW</a:t>
            </a:r>
          </a:p>
          <a:p>
            <a:r>
              <a:rPr lang="en-US" sz="2000" dirty="0"/>
              <a:t>Data is written as quasi-FIFO to tape</a:t>
            </a:r>
          </a:p>
          <a:p>
            <a:pPr lvl="1"/>
            <a:r>
              <a:rPr lang="en-US" sz="1800" dirty="0"/>
              <a:t>De-facto random scheduling from disk cache to tape, but within short lifespan (hours)</a:t>
            </a:r>
          </a:p>
          <a:p>
            <a:r>
              <a:rPr lang="en-US" sz="2000" dirty="0"/>
              <a:t>Maximum number of drives per tape pool for writing -&gt; control throughput and collocation spread</a:t>
            </a:r>
          </a:p>
          <a:p>
            <a:pPr lvl="1"/>
            <a:r>
              <a:rPr lang="en-US" sz="1800" dirty="0"/>
              <a:t>Overbooking total #drives, but hard dedications of drives to VO’s possible</a:t>
            </a:r>
          </a:p>
          <a:p>
            <a:r>
              <a:rPr lang="en-US" sz="2000" dirty="0"/>
              <a:t>“Intelligent traffic light” policies</a:t>
            </a:r>
          </a:p>
          <a:p>
            <a:pPr lvl="1"/>
            <a:r>
              <a:rPr lang="en-US" sz="1800" dirty="0"/>
              <a:t>Do not mount a tape before thresholds are reached (volume, #files, age)</a:t>
            </a:r>
          </a:p>
          <a:p>
            <a:pPr lvl="1"/>
            <a:r>
              <a:rPr lang="en-US" sz="1800" dirty="0"/>
              <a:t>Allows to increase #files / volume per mount</a:t>
            </a:r>
          </a:p>
          <a:p>
            <a:r>
              <a:rPr lang="en-US" sz="2000" dirty="0"/>
              <a:t>Small files not a problem</a:t>
            </a:r>
            <a:r>
              <a:rPr lang="en-US" sz="1800" dirty="0"/>
              <a:t> -&gt; </a:t>
            </a:r>
            <a:r>
              <a:rPr lang="en-US" sz="1800" dirty="0">
                <a:hlinkClick r:id="rId2"/>
              </a:rPr>
              <a:t>“immediate / buffered file marks”</a:t>
            </a:r>
            <a:r>
              <a:rPr lang="en-US" sz="1800" dirty="0"/>
              <a:t> -&gt; using MTWEOFI which we prototyped in Linux kernel…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395DD2-5162-AB43-9BF4-E05DD38543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000" y="4831842"/>
            <a:ext cx="6053930" cy="1937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818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4E5DE-09F1-2947-B584-004B21CE0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-16827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CASTOR mechanisms – reading from tape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A9785-241A-8041-9C48-C030636C8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762000"/>
            <a:ext cx="11036300" cy="4351338"/>
          </a:xfrm>
        </p:spPr>
        <p:txBody>
          <a:bodyPr/>
          <a:lstStyle/>
          <a:p>
            <a:r>
              <a:rPr lang="en-US" sz="2000" dirty="0"/>
              <a:t>Writing has always priority</a:t>
            </a:r>
          </a:p>
          <a:p>
            <a:r>
              <a:rPr lang="en-US" sz="2000" dirty="0"/>
              <a:t>Priorities and maximum number of drives for reading</a:t>
            </a:r>
          </a:p>
          <a:p>
            <a:pPr lvl="1"/>
            <a:r>
              <a:rPr lang="en-US" sz="1800" dirty="0"/>
              <a:t>based on user/group, not on file </a:t>
            </a:r>
            <a:r>
              <a:rPr lang="en-US" sz="1800" dirty="0" err="1"/>
              <a:t>class+tape</a:t>
            </a:r>
            <a:r>
              <a:rPr lang="en-US" sz="1800" dirty="0"/>
              <a:t> pool </a:t>
            </a:r>
          </a:p>
          <a:p>
            <a:pPr lvl="1"/>
            <a:r>
              <a:rPr lang="en-US" sz="1800" dirty="0"/>
              <a:t>Overbooking total #drives, but hard dedications of drives to VO’s possible</a:t>
            </a:r>
          </a:p>
          <a:p>
            <a:r>
              <a:rPr lang="en-US" sz="2000" dirty="0"/>
              <a:t>“Intelligent traffic light” policies</a:t>
            </a:r>
          </a:p>
          <a:p>
            <a:pPr lvl="1"/>
            <a:r>
              <a:rPr lang="en-US" sz="1800" dirty="0"/>
              <a:t>Do not mount a tape before thresholds are reached (volume, #files, age)</a:t>
            </a:r>
          </a:p>
          <a:p>
            <a:r>
              <a:rPr lang="en-US" sz="2000" dirty="0"/>
              <a:t>Small files are a problem.. read positioning in general is a growing problem</a:t>
            </a:r>
          </a:p>
          <a:p>
            <a:pPr lvl="1"/>
            <a:r>
              <a:rPr lang="en-US" sz="1800" dirty="0"/>
              <a:t>Capacity of tapes increasing faster than </a:t>
            </a:r>
            <a:r>
              <a:rPr lang="en-US" sz="1800" dirty="0" err="1"/>
              <a:t>avg</a:t>
            </a:r>
            <a:r>
              <a:rPr lang="en-US" sz="1800" dirty="0"/>
              <a:t> file sizes -&gt; more files / tape, less parallelism reading</a:t>
            </a:r>
          </a:p>
          <a:p>
            <a:pPr lvl="1"/>
            <a:r>
              <a:rPr lang="en-US" sz="1800" dirty="0"/>
              <a:t>The bigger the files, the better as less positioning operations required!</a:t>
            </a:r>
          </a:p>
          <a:p>
            <a:pPr lvl="1"/>
            <a:r>
              <a:rPr lang="en-US" sz="1800" dirty="0"/>
              <a:t>Support for Recommended Access Order (RAO) – enterprise tape only</a:t>
            </a:r>
          </a:p>
          <a:p>
            <a:pPr lvl="1"/>
            <a:r>
              <a:rPr lang="en-US" sz="1800" dirty="0"/>
              <a:t>LTO equivalent (</a:t>
            </a:r>
            <a:r>
              <a:rPr lang="en-US" sz="1800" dirty="0" err="1"/>
              <a:t>cf</a:t>
            </a:r>
            <a:r>
              <a:rPr lang="en-US" sz="1800" dirty="0"/>
              <a:t> </a:t>
            </a:r>
            <a:r>
              <a:rPr lang="en-US" sz="1800" dirty="0">
                <a:hlinkClick r:id="rId2"/>
              </a:rPr>
              <a:t>my presentation this morning</a:t>
            </a:r>
            <a:r>
              <a:rPr lang="en-US" sz="1800" dirty="0"/>
              <a:t>) will be implemented for CTA (future CASTOR replacement)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8EF877-8FA6-E548-B2A6-FF086A716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7400" y="5013464"/>
            <a:ext cx="6959600" cy="15397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4B815D-2F19-1441-BE17-3D5AA0160A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" y="4636852"/>
            <a:ext cx="3694067" cy="2119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84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D125DB8-1E71-E84E-B01E-709211AA2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00" y="1915889"/>
            <a:ext cx="5485140" cy="21272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AC4FF7-E22A-BD4E-90CB-71F34EA7E9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8600" y="4043139"/>
            <a:ext cx="5613400" cy="23022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5026CE-272B-E547-B99A-25A1467CE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9740" y="2027014"/>
            <a:ext cx="5245100" cy="16857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2753593-119D-E643-83CE-8F73AA095F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4043139"/>
            <a:ext cx="6045200" cy="25148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5491183-C383-8443-953A-C3370428E98E}"/>
              </a:ext>
            </a:extLst>
          </p:cNvPr>
          <p:cNvSpPr txBox="1"/>
          <p:nvPr/>
        </p:nvSpPr>
        <p:spPr>
          <a:xfrm>
            <a:off x="8293100" y="2042985"/>
            <a:ext cx="2831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Files per read mount per VO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8F002C-92B0-694C-B89A-DCB5EF6D0E76}"/>
              </a:ext>
            </a:extLst>
          </p:cNvPr>
          <p:cNvSpPr txBox="1"/>
          <p:nvPr/>
        </p:nvSpPr>
        <p:spPr>
          <a:xfrm>
            <a:off x="660400" y="538163"/>
            <a:ext cx="10020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 typical ATLAS recall week… as seen from CASTOR</a:t>
            </a:r>
          </a:p>
        </p:txBody>
      </p:sp>
    </p:spTree>
    <p:extLst>
      <p:ext uri="{BB962C8B-B14F-4D97-AF65-F5344CB8AC3E}">
        <p14:creationId xmlns:p14="http://schemas.microsoft.com/office/powerpoint/2010/main" val="2143522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F2BD91-8F2D-C44E-9083-84A86E83F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947" y="1461436"/>
            <a:ext cx="8518106" cy="539656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93CE7C2-1BB6-4347-BA3D-D8F557A346D5}"/>
              </a:ext>
            </a:extLst>
          </p:cNvPr>
          <p:cNvSpPr txBox="1">
            <a:spLocks/>
          </p:cNvSpPr>
          <p:nvPr/>
        </p:nvSpPr>
        <p:spPr>
          <a:xfrm>
            <a:off x="838200" y="1358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Changing Use Cases for Archival Storage </a:t>
            </a:r>
          </a:p>
          <a:p>
            <a:pPr algn="l"/>
            <a:r>
              <a:rPr lang="en-US" sz="2800" dirty="0"/>
              <a:t>       </a:t>
            </a:r>
            <a:r>
              <a:rPr lang="en-US" sz="3600" dirty="0"/>
              <a:t>Scaling up for Run 3 and HL–LHC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84175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EDF879-DE1A-504C-B1C8-328B95108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644" y="107822"/>
            <a:ext cx="10515600" cy="1325563"/>
          </a:xfrm>
        </p:spPr>
        <p:txBody>
          <a:bodyPr/>
          <a:lstStyle/>
          <a:p>
            <a:r>
              <a:rPr lang="en-US" dirty="0"/>
              <a:t>Best of two worlds: from CASTOR to EOS+CTA</a:t>
            </a:r>
            <a:endParaRPr lang="en-US" sz="28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77815F1-597F-5B49-B42B-2B4AD4CB0F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644" y="1433385"/>
            <a:ext cx="11378856" cy="523926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CASTOR: tape layer rewritten recently but stager design dating from early 2000s</a:t>
            </a:r>
          </a:p>
          <a:p>
            <a:pPr lvl="1"/>
            <a:r>
              <a:rPr lang="en-US" dirty="0"/>
              <a:t>New functionality difficult to add; maintenance concerns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Many duplications and overlaps with EOS</a:t>
            </a:r>
          </a:p>
          <a:p>
            <a:pPr lvl="1"/>
            <a:r>
              <a:rPr lang="en-US" dirty="0"/>
              <a:t>Access protocols</a:t>
            </a:r>
          </a:p>
          <a:p>
            <a:pPr lvl="1"/>
            <a:r>
              <a:rPr lang="en-US" dirty="0"/>
              <a:t>Authentication / </a:t>
            </a:r>
            <a:r>
              <a:rPr lang="en-US" dirty="0" err="1"/>
              <a:t>Authorisation</a:t>
            </a:r>
            <a:endParaRPr lang="en-US" dirty="0"/>
          </a:p>
          <a:p>
            <a:pPr lvl="1"/>
            <a:r>
              <a:rPr lang="en-US" dirty="0"/>
              <a:t>Disk pool management</a:t>
            </a:r>
          </a:p>
          <a:p>
            <a:pPr lvl="1"/>
            <a:r>
              <a:rPr lang="en-US" dirty="0"/>
              <a:t>File Catalogue</a:t>
            </a:r>
            <a:br>
              <a:rPr lang="en-US" dirty="0"/>
            </a:br>
            <a:endParaRPr lang="en-US" dirty="0"/>
          </a:p>
          <a:p>
            <a:r>
              <a:rPr lang="en-US" dirty="0"/>
              <a:t>CERN Tape Archive (CTA) offers the “Best of Both Worlds”: EOS and CASTOR tape</a:t>
            </a:r>
          </a:p>
          <a:p>
            <a:pPr lvl="1"/>
            <a:r>
              <a:rPr lang="en-US" dirty="0"/>
              <a:t>User interface, file access and disk pool management from EOS </a:t>
            </a:r>
          </a:p>
          <a:p>
            <a:pPr lvl="1"/>
            <a:r>
              <a:rPr lang="en-US" dirty="0"/>
              <a:t>Tape system management from CASTOR </a:t>
            </a:r>
          </a:p>
          <a:p>
            <a:pPr lvl="1"/>
            <a:r>
              <a:rPr lang="en-US" dirty="0"/>
              <a:t>New scalable, robust queuing system to link the two</a:t>
            </a:r>
          </a:p>
          <a:p>
            <a:pPr lvl="1"/>
            <a:r>
              <a:rPr lang="en-US" dirty="0"/>
              <a:t>CTA focused on tape access and staging - </a:t>
            </a:r>
            <a:r>
              <a:rPr lang="en-US" dirty="0" err="1"/>
              <a:t>optimising</a:t>
            </a:r>
            <a:r>
              <a:rPr lang="en-US" dirty="0"/>
              <a:t> drive usage </a:t>
            </a:r>
            <a:r>
              <a:rPr lang="en-US"/>
              <a:t>and performance - rather </a:t>
            </a:r>
            <a:r>
              <a:rPr lang="en-US" dirty="0"/>
              <a:t>than on providing HSM</a:t>
            </a:r>
          </a:p>
          <a:p>
            <a:pPr lvl="1"/>
            <a:r>
              <a:rPr lang="en-US" dirty="0"/>
              <a:t>Efficiency enhancements </a:t>
            </a:r>
            <a:r>
              <a:rPr lang="en-US" dirty="0" err="1"/>
              <a:t>eg.</a:t>
            </a:r>
            <a:r>
              <a:rPr lang="en-US" dirty="0"/>
              <a:t> library / drive / tape access </a:t>
            </a:r>
            <a:r>
              <a:rPr lang="en-US" dirty="0" err="1"/>
              <a:t>optimisations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CTA design principles </a:t>
            </a:r>
          </a:p>
          <a:p>
            <a:pPr lvl="1"/>
            <a:r>
              <a:rPr lang="en-US" dirty="0"/>
              <a:t>Simplicity </a:t>
            </a:r>
          </a:p>
          <a:p>
            <a:pPr lvl="1"/>
            <a:r>
              <a:rPr lang="en-US" dirty="0"/>
              <a:t>Scalability </a:t>
            </a:r>
          </a:p>
          <a:p>
            <a:pPr lvl="1"/>
            <a:r>
              <a:rPr lang="en-US" dirty="0"/>
              <a:t>Performance</a:t>
            </a:r>
          </a:p>
        </p:txBody>
      </p:sp>
    </p:spTree>
    <p:extLst>
      <p:ext uri="{BB962C8B-B14F-4D97-AF65-F5344CB8AC3E}">
        <p14:creationId xmlns:p14="http://schemas.microsoft.com/office/powerpoint/2010/main" val="3331532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EDF879-DE1A-504C-B1C8-328B95108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CTA vs CASTOR</a:t>
            </a:r>
            <a:endParaRPr lang="en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A657D0-087A-AE4C-84B5-FBA3C10B25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406" y="1323777"/>
            <a:ext cx="8719188" cy="553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830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1453</TotalTime>
  <Words>441</Words>
  <Application>Microsoft Macintosh PowerPoint</Application>
  <PresentationFormat>Widescreen</PresentationFormat>
  <Paragraphs>70</Paragraphs>
  <Slides>8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Office Theme</vt:lpstr>
      <vt:lpstr>CERN and Tape Carousel</vt:lpstr>
      <vt:lpstr>CERN Archive  current numbers</vt:lpstr>
      <vt:lpstr>CASTOR mechanisms – writing to tape</vt:lpstr>
      <vt:lpstr>CASTOR mechanisms – reading from tape</vt:lpstr>
      <vt:lpstr>PowerPoint Presentation</vt:lpstr>
      <vt:lpstr>PowerPoint Presentation</vt:lpstr>
      <vt:lpstr>Best of two worlds: from CASTOR to EOS+CTA</vt:lpstr>
      <vt:lpstr>CTA vs CASTOR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German Cancio</dc:creator>
  <cp:lastModifiedBy>German Cancio</cp:lastModifiedBy>
  <cp:revision>140</cp:revision>
  <dcterms:created xsi:type="dcterms:W3CDTF">2018-09-18T11:34:11Z</dcterms:created>
  <dcterms:modified xsi:type="dcterms:W3CDTF">2018-10-11T15:40:52Z</dcterms:modified>
</cp:coreProperties>
</file>