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handoutMasterIdLst>
    <p:handoutMasterId r:id="rId13"/>
  </p:handoutMasterIdLst>
  <p:sldIdLst>
    <p:sldId id="294" r:id="rId2"/>
    <p:sldId id="275" r:id="rId3"/>
    <p:sldId id="298" r:id="rId4"/>
    <p:sldId id="299" r:id="rId5"/>
    <p:sldId id="296" r:id="rId6"/>
    <p:sldId id="300" r:id="rId7"/>
    <p:sldId id="304" r:id="rId8"/>
    <p:sldId id="301" r:id="rId9"/>
    <p:sldId id="302" r:id="rId10"/>
    <p:sldId id="278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EFFEE"/>
    <a:srgbClr val="FEFFEC"/>
    <a:srgbClr val="FFF6E3"/>
    <a:srgbClr val="FCF2DE"/>
    <a:srgbClr val="FCE8C1"/>
    <a:srgbClr val="50504E"/>
    <a:srgbClr val="4E4E4E"/>
    <a:srgbClr val="404040"/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5" autoAdjust="0"/>
    <p:restoredTop sz="94674"/>
  </p:normalViewPr>
  <p:slideViewPr>
    <p:cSldViewPr snapToGrid="0" snapToObjects="1" showGuides="1">
      <p:cViewPr varScale="1">
        <p:scale>
          <a:sx n="109" d="100"/>
          <a:sy n="109" d="100"/>
        </p:scale>
        <p:origin x="968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5" Type="http://schemas.openxmlformats.org/officeDocument/2006/relationships/image" Target="../media/image1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jpg"/><Relationship Id="rId1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Gene Oleynik, Department Head, Data Movement and Storage</a:t>
            </a:r>
          </a:p>
          <a:p>
            <a:r>
              <a:rPr lang="en-US" dirty="0" err="1"/>
              <a:t>Hepix</a:t>
            </a:r>
            <a:endParaRPr lang="en-US" dirty="0"/>
          </a:p>
          <a:p>
            <a:r>
              <a:rPr lang="en-US" dirty="0"/>
              <a:t>10/11/2018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“Tape Carousel” Fermilab 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5BEE78-B906-EA4C-8535-5AE4E63B4DB3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Collaborations / Partnerships / Members 28pt Bold</a:t>
            </a:r>
          </a:p>
        </p:txBody>
      </p:sp>
      <p:pic>
        <p:nvPicPr>
          <p:cNvPr id="43" name="Picture Placeholder 26" descr="pisa2.jpg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67" b="-6666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4" name="Picture Placeholder 27" descr="purdue.jpg"/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775" b="-10077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5" name="Picture Placeholder 28" descr="rice.jpg"/>
          <p:cNvPicPr>
            <a:picLocks noGrp="1" noChangeAspect="1"/>
          </p:cNvPicPr>
          <p:nvPr>
            <p:ph type="pic" sz="quarter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950" b="-769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1" name="Picture Placeholder 29" descr="ucirvine.gif"/>
          <p:cNvPicPr>
            <a:picLocks noGrp="1" noChangeAspect="1"/>
          </p:cNvPicPr>
          <p:nvPr>
            <p:ph type="pic" sz="quarter" idx="2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515" b="-10151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2" name="Picture Placeholder 30" descr="CERNlogoOutline_K.eps"/>
          <p:cNvPicPr>
            <a:picLocks noGrp="1" noChangeAspect="1"/>
          </p:cNvPicPr>
          <p:nvPr>
            <p:ph type="pic" sz="quarter" idx="2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5" b="-107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6" name="Picture Placeholder 19" descr="2000px-Boston_University_Wordmark.svg.png"/>
          <p:cNvPicPr>
            <a:picLocks noGrp="1" noChangeAspect="1"/>
          </p:cNvPicPr>
          <p:nvPr>
            <p:ph type="pic"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527" b="-5752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7" name="Picture Placeholder 20" descr="2012-03-29_16-47-19.555.jpg"/>
          <p:cNvPicPr>
            <a:picLocks noGrp="1" noChangeAspect="1"/>
          </p:cNvPicPr>
          <p:nvPr>
            <p:ph type="pic" sz="quarter" idx="1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750" b="-437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0" name="Picture Placeholder 23" descr="Lewis-University-Logo.jpg"/>
          <p:cNvPicPr>
            <a:picLocks noGrp="1" noChangeAspect="1"/>
          </p:cNvPicPr>
          <p:nvPr>
            <p:ph type="pic" sz="quarter" idx="1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1" name="Picture Placeholder 24" descr="kansas.png"/>
          <p:cNvPicPr>
            <a:picLocks noGrp="1" noChangeAspect="1"/>
          </p:cNvPicPr>
          <p:nvPr>
            <p:ph type="pic" sz="quarter" idx="17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750" b="-1337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2" name="Picture Placeholder 25" descr="northwestern.png"/>
          <p:cNvPicPr>
            <a:picLocks noGrp="1" noChangeAspect="1"/>
          </p:cNvPicPr>
          <p:nvPr>
            <p:ph type="pic" sz="quarter" idx="18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33" b="-3333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3" name="Picture Placeholder 31" descr="Color-Seal_Green-Mark_SC_Horizontal.png"/>
          <p:cNvPicPr>
            <a:picLocks noGrp="1" noChangeAspect="1"/>
          </p:cNvPicPr>
          <p:nvPr>
            <p:ph type="pic" sz="quarter" idx="24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170" b="-24917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4" name="Picture Placeholder 32" descr="600px-NSF_Logo_1C.jpg"/>
          <p:cNvPicPr>
            <a:picLocks noGrp="1" noChangeAspect="1"/>
          </p:cNvPicPr>
          <p:nvPr>
            <p:ph type="pic" sz="quarter" idx="2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5" name="Picture Placeholder 33" descr="UIUC_logo.gif"/>
          <p:cNvPicPr>
            <a:picLocks noGrp="1" noChangeAspect="1"/>
          </p:cNvPicPr>
          <p:nvPr>
            <p:ph type="pic" sz="quarter" idx="26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605" b="-1560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3" name="Picture Placeholder 12" descr="the-university-of-chicago-logo1.jpg"/>
          <p:cNvPicPr>
            <a:picLocks noGrp="1" noChangeAspect="1"/>
          </p:cNvPicPr>
          <p:nvPr>
            <p:ph type="pic" sz="quarter" idx="27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500" b="-16250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7" name="Picture Placeholder 16" descr="images.png"/>
          <p:cNvPicPr>
            <a:picLocks noGrp="1" noChangeAspect="1"/>
          </p:cNvPicPr>
          <p:nvPr>
            <p:ph type="pic" sz="quarter" idx="28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203" b="-652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138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Tape Carousel – </a:t>
            </a:r>
          </a:p>
          <a:p>
            <a:pPr marL="0" indent="0">
              <a:buNone/>
            </a:pPr>
            <a:r>
              <a:rPr lang="en-US" dirty="0"/>
              <a:t>      Understand the end-point is to efficiently read data off of serial media to random-access media with minimal seeks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Context:  Enstore and dCache HSM, not other possible solutions.</a:t>
            </a:r>
          </a:p>
          <a:p>
            <a:r>
              <a:rPr lang="en-US" dirty="0"/>
              <a:t>Description of relevant information on currently recall implementation </a:t>
            </a:r>
          </a:p>
          <a:p>
            <a:r>
              <a:rPr lang="en-US" dirty="0"/>
              <a:t>Issues </a:t>
            </a:r>
          </a:p>
          <a:p>
            <a:r>
              <a:rPr lang="en-US" dirty="0"/>
              <a:t>Potential solutions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05D82E-FAD7-AD42-8D08-519DDEBC2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dCache:</a:t>
            </a:r>
          </a:p>
          <a:p>
            <a:r>
              <a:rPr lang="en-US" dirty="0"/>
              <a:t>Request for files to dCache is load balanced across pools</a:t>
            </a:r>
          </a:p>
          <a:p>
            <a:r>
              <a:rPr lang="en-US" dirty="0"/>
              <a:t>dCache has finite tape store, restore as well as user request queues (pending and active limits)</a:t>
            </a:r>
          </a:p>
          <a:p>
            <a:r>
              <a:rPr lang="en-US" dirty="0"/>
              <a:t>User file read requests are queued and,  if there, is a cache miss, they will immediately be read from tape subject to queue as well as other limitations</a:t>
            </a:r>
          </a:p>
          <a:p>
            <a:pPr marL="0" indent="0">
              <a:buNone/>
            </a:pPr>
            <a:r>
              <a:rPr lang="en-US" dirty="0"/>
              <a:t>Enstore:</a:t>
            </a:r>
          </a:p>
          <a:p>
            <a:r>
              <a:rPr lang="en-US" dirty="0"/>
              <a:t>In order to prevent slow transfers to/from tape, Enstore has the concept of “discipline”. Only a configured amount of transfers to any given dCache pool node per Enstore ”library” can be active at any one time.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7A8D77-3FAA-8349-A4A4-A4EFB1FC7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info on dCache and Enstore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1E856-A3DD-7341-9991-643A349C73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382EB-B731-7E47-891B-2CA897A290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BE61A-921E-7247-A207-91A188507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96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BF39BA-BA20-A94A-A1C6-ECBF3E5DE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Enstore ”libraries” are associations of tapes and drives. Requests are managed by a library manager. </a:t>
            </a:r>
          </a:p>
          <a:p>
            <a:r>
              <a:rPr lang="en-US" dirty="0"/>
              <a:t>Enstore movers manage tape drives and actual </a:t>
            </a:r>
            <a:r>
              <a:rPr lang="en-US" dirty="0" err="1"/>
              <a:t>trasfers</a:t>
            </a:r>
            <a:r>
              <a:rPr lang="en-US" dirty="0"/>
              <a:t>.</a:t>
            </a:r>
          </a:p>
          <a:p>
            <a:r>
              <a:rPr lang="en-US" dirty="0"/>
              <a:t>Library managers queue up read requests per tape </a:t>
            </a:r>
          </a:p>
          <a:p>
            <a:pPr lvl="1"/>
            <a:r>
              <a:rPr lang="en-US" dirty="0"/>
              <a:t>Requests for files on a tape are ordered by their logical location</a:t>
            </a:r>
          </a:p>
          <a:p>
            <a:pPr lvl="1"/>
            <a:r>
              <a:rPr lang="en-US" dirty="0"/>
              <a:t>Each request has a priority that increases with enqueue time. </a:t>
            </a:r>
          </a:p>
          <a:p>
            <a:pPr lvl="1"/>
            <a:r>
              <a:rPr lang="en-US" dirty="0"/>
              <a:t>Read volume processing is ordered by the maximum priority of all enqueued read request for that volume. </a:t>
            </a:r>
          </a:p>
          <a:p>
            <a:r>
              <a:rPr lang="en-US" dirty="0"/>
              <a:t>Idle movers request work from their library manager</a:t>
            </a:r>
          </a:p>
          <a:p>
            <a:r>
              <a:rPr lang="en-US" dirty="0"/>
              <a:t>The library manager gives work (single file transfer) immediately to a requesting idle mover if it has work to do. 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3ACA76-87BB-FD40-BAE2-415A19C8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Enstore info continued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0E39A-C50F-B248-B102-9A438B3C8E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94B66-F0FC-714F-BAFE-706820D3C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B5EBC-2342-9B41-BC00-65D5BFA24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80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3"/>
          </p:nvPr>
        </p:nvSpPr>
        <p:spPr>
          <a:xfrm>
            <a:off x="222250" y="679629"/>
            <a:ext cx="8686800" cy="4861607"/>
          </a:xfrm>
          <a:noFill/>
        </p:spPr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24073" y="5395262"/>
            <a:ext cx="8686800" cy="639002"/>
          </a:xfrm>
        </p:spPr>
        <p:txBody>
          <a:bodyPr/>
          <a:lstStyle/>
          <a:p>
            <a:r>
              <a:rPr lang="en-US" dirty="0"/>
              <a:t>OOO priorities reflect out of order receipt or </a:t>
            </a:r>
            <a:r>
              <a:rPr lang="en-US" dirty="0" err="1"/>
              <a:t>disipline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ENSTORE Read queueing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496626-DFC6-B942-B2BD-A34C69A2AC32}"/>
              </a:ext>
            </a:extLst>
          </p:cNvPr>
          <p:cNvSpPr txBox="1"/>
          <p:nvPr/>
        </p:nvSpPr>
        <p:spPr>
          <a:xfrm>
            <a:off x="4297084" y="2158172"/>
            <a:ext cx="2187638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VOL A</a:t>
            </a:r>
          </a:p>
          <a:p>
            <a:r>
              <a:rPr lang="en-US" dirty="0"/>
              <a:t>FILE 2 PRI 30</a:t>
            </a:r>
          </a:p>
          <a:p>
            <a:r>
              <a:rPr lang="en-US" dirty="0"/>
              <a:t>FILE 11 PRI 45</a:t>
            </a:r>
          </a:p>
          <a:p>
            <a:r>
              <a:rPr lang="en-US" dirty="0"/>
              <a:t>FILE 20 PRI 150</a:t>
            </a:r>
          </a:p>
          <a:p>
            <a:endParaRPr lang="en-US" dirty="0"/>
          </a:p>
          <a:p>
            <a:r>
              <a:rPr lang="en-US" dirty="0"/>
              <a:t>Queued PRI 150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C80EA6-8707-AF43-BFEA-39543FC853D3}"/>
              </a:ext>
            </a:extLst>
          </p:cNvPr>
          <p:cNvSpPr txBox="1"/>
          <p:nvPr/>
        </p:nvSpPr>
        <p:spPr>
          <a:xfrm>
            <a:off x="6624025" y="2190993"/>
            <a:ext cx="2285025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VOL B</a:t>
            </a:r>
          </a:p>
          <a:p>
            <a:r>
              <a:rPr lang="en-US" dirty="0"/>
              <a:t>FILE 10 PRI 30</a:t>
            </a:r>
          </a:p>
          <a:p>
            <a:r>
              <a:rPr lang="en-US" dirty="0"/>
              <a:t>FILE 75 PRI 25</a:t>
            </a:r>
          </a:p>
          <a:p>
            <a:r>
              <a:rPr lang="en-US" dirty="0"/>
              <a:t>FILE 80 PRI 100</a:t>
            </a:r>
          </a:p>
          <a:p>
            <a:r>
              <a:rPr lang="en-US" dirty="0"/>
              <a:t>File  95 PRI 15</a:t>
            </a:r>
          </a:p>
          <a:p>
            <a:r>
              <a:rPr lang="en-US" dirty="0"/>
              <a:t>Queued PRI 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B2D634-8080-1A4A-BFA7-D0885F62617A}"/>
              </a:ext>
            </a:extLst>
          </p:cNvPr>
          <p:cNvSpPr txBox="1"/>
          <p:nvPr/>
        </p:nvSpPr>
        <p:spPr>
          <a:xfrm>
            <a:off x="228600" y="2127808"/>
            <a:ext cx="3543301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VOL D</a:t>
            </a:r>
          </a:p>
          <a:p>
            <a:r>
              <a:rPr lang="en-US" dirty="0"/>
              <a:t>FILE 15 PRI 30 </a:t>
            </a:r>
          </a:p>
          <a:p>
            <a:r>
              <a:rPr lang="en-US" dirty="0"/>
              <a:t>FILE 20 PRI 45 transferring</a:t>
            </a:r>
          </a:p>
          <a:p>
            <a:r>
              <a:rPr lang="en-US" dirty="0"/>
              <a:t>FILE 80 PRI 250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25FBC8-8177-5346-B9E6-DBD6DDCC39C1}"/>
              </a:ext>
            </a:extLst>
          </p:cNvPr>
          <p:cNvSpPr txBox="1"/>
          <p:nvPr/>
        </p:nvSpPr>
        <p:spPr>
          <a:xfrm>
            <a:off x="228600" y="1229671"/>
            <a:ext cx="3071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 Skipped - discipline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A57D2EDE-2391-8B41-BA91-C609F5B08F61}"/>
              </a:ext>
            </a:extLst>
          </p:cNvPr>
          <p:cNvSpPr/>
          <p:nvPr/>
        </p:nvSpPr>
        <p:spPr>
          <a:xfrm rot="10800000">
            <a:off x="4712186" y="4532138"/>
            <a:ext cx="3252051" cy="484632"/>
          </a:xfrm>
          <a:prstGeom prst="rightArrow">
            <a:avLst/>
          </a:prstGeom>
          <a:gradFill flip="none" rotWithShape="1"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3BED9E-AA76-C340-AB53-EA3699476D66}"/>
              </a:ext>
            </a:extLst>
          </p:cNvPr>
          <p:cNvSpPr txBox="1"/>
          <p:nvPr/>
        </p:nvSpPr>
        <p:spPr>
          <a:xfrm>
            <a:off x="535143" y="4513519"/>
            <a:ext cx="2917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drive -processing</a:t>
            </a:r>
          </a:p>
        </p:txBody>
      </p:sp>
      <p:sp>
        <p:nvSpPr>
          <p:cNvPr id="21" name="Lightning Bolt 20">
            <a:extLst>
              <a:ext uri="{FF2B5EF4-FFF2-40B4-BE49-F238E27FC236}">
                <a16:creationId xmlns:a16="http://schemas.microsoft.com/office/drawing/2014/main" id="{4DCA4DE0-906D-AC4B-91E2-AF47201FEAED}"/>
              </a:ext>
            </a:extLst>
          </p:cNvPr>
          <p:cNvSpPr/>
          <p:nvPr/>
        </p:nvSpPr>
        <p:spPr>
          <a:xfrm flipH="1">
            <a:off x="1110562" y="1622768"/>
            <a:ext cx="889688" cy="989078"/>
          </a:xfrm>
          <a:custGeom>
            <a:avLst/>
            <a:gdLst>
              <a:gd name="connsiteX0" fmla="*/ 8472 w 21600"/>
              <a:gd name="connsiteY0" fmla="*/ 0 h 21600"/>
              <a:gd name="connsiteX1" fmla="*/ 12860 w 21600"/>
              <a:gd name="connsiteY1" fmla="*/ 6080 h 21600"/>
              <a:gd name="connsiteX2" fmla="*/ 11050 w 21600"/>
              <a:gd name="connsiteY2" fmla="*/ 6797 h 21600"/>
              <a:gd name="connsiteX3" fmla="*/ 16577 w 21600"/>
              <a:gd name="connsiteY3" fmla="*/ 12007 h 21600"/>
              <a:gd name="connsiteX4" fmla="*/ 14767 w 21600"/>
              <a:gd name="connsiteY4" fmla="*/ 12877 h 21600"/>
              <a:gd name="connsiteX5" fmla="*/ 21600 w 21600"/>
              <a:gd name="connsiteY5" fmla="*/ 21600 h 21600"/>
              <a:gd name="connsiteX6" fmla="*/ 10012 w 21600"/>
              <a:gd name="connsiteY6" fmla="*/ 14915 h 21600"/>
              <a:gd name="connsiteX7" fmla="*/ 12222 w 21600"/>
              <a:gd name="connsiteY7" fmla="*/ 13987 h 21600"/>
              <a:gd name="connsiteX8" fmla="*/ 5022 w 21600"/>
              <a:gd name="connsiteY8" fmla="*/ 9705 h 21600"/>
              <a:gd name="connsiteX9" fmla="*/ 7602 w 21600"/>
              <a:gd name="connsiteY9" fmla="*/ 8382 h 21600"/>
              <a:gd name="connsiteX10" fmla="*/ 0 w 21600"/>
              <a:gd name="connsiteY10" fmla="*/ 3890 h 21600"/>
              <a:gd name="connsiteX11" fmla="*/ 8472 w 21600"/>
              <a:gd name="connsiteY11" fmla="*/ 0 h 21600"/>
              <a:gd name="connsiteX0" fmla="*/ 9762 w 21600"/>
              <a:gd name="connsiteY0" fmla="*/ 0 h 19557"/>
              <a:gd name="connsiteX1" fmla="*/ 12860 w 21600"/>
              <a:gd name="connsiteY1" fmla="*/ 4037 h 19557"/>
              <a:gd name="connsiteX2" fmla="*/ 11050 w 21600"/>
              <a:gd name="connsiteY2" fmla="*/ 4754 h 19557"/>
              <a:gd name="connsiteX3" fmla="*/ 16577 w 21600"/>
              <a:gd name="connsiteY3" fmla="*/ 9964 h 19557"/>
              <a:gd name="connsiteX4" fmla="*/ 14767 w 21600"/>
              <a:gd name="connsiteY4" fmla="*/ 10834 h 19557"/>
              <a:gd name="connsiteX5" fmla="*/ 21600 w 21600"/>
              <a:gd name="connsiteY5" fmla="*/ 19557 h 19557"/>
              <a:gd name="connsiteX6" fmla="*/ 10012 w 21600"/>
              <a:gd name="connsiteY6" fmla="*/ 12872 h 19557"/>
              <a:gd name="connsiteX7" fmla="*/ 12222 w 21600"/>
              <a:gd name="connsiteY7" fmla="*/ 11944 h 19557"/>
              <a:gd name="connsiteX8" fmla="*/ 5022 w 21600"/>
              <a:gd name="connsiteY8" fmla="*/ 7662 h 19557"/>
              <a:gd name="connsiteX9" fmla="*/ 7602 w 21600"/>
              <a:gd name="connsiteY9" fmla="*/ 6339 h 19557"/>
              <a:gd name="connsiteX10" fmla="*/ 0 w 21600"/>
              <a:gd name="connsiteY10" fmla="*/ 1847 h 19557"/>
              <a:gd name="connsiteX11" fmla="*/ 9762 w 21600"/>
              <a:gd name="connsiteY11" fmla="*/ 0 h 19557"/>
              <a:gd name="connsiteX0" fmla="*/ 11374 w 23212"/>
              <a:gd name="connsiteY0" fmla="*/ 0 h 19557"/>
              <a:gd name="connsiteX1" fmla="*/ 14472 w 23212"/>
              <a:gd name="connsiteY1" fmla="*/ 4037 h 19557"/>
              <a:gd name="connsiteX2" fmla="*/ 12662 w 23212"/>
              <a:gd name="connsiteY2" fmla="*/ 4754 h 19557"/>
              <a:gd name="connsiteX3" fmla="*/ 18189 w 23212"/>
              <a:gd name="connsiteY3" fmla="*/ 9964 h 19557"/>
              <a:gd name="connsiteX4" fmla="*/ 16379 w 23212"/>
              <a:gd name="connsiteY4" fmla="*/ 10834 h 19557"/>
              <a:gd name="connsiteX5" fmla="*/ 23212 w 23212"/>
              <a:gd name="connsiteY5" fmla="*/ 19557 h 19557"/>
              <a:gd name="connsiteX6" fmla="*/ 11624 w 23212"/>
              <a:gd name="connsiteY6" fmla="*/ 12872 h 19557"/>
              <a:gd name="connsiteX7" fmla="*/ 13834 w 23212"/>
              <a:gd name="connsiteY7" fmla="*/ 11944 h 19557"/>
              <a:gd name="connsiteX8" fmla="*/ 6634 w 23212"/>
              <a:gd name="connsiteY8" fmla="*/ 7662 h 19557"/>
              <a:gd name="connsiteX9" fmla="*/ 9214 w 23212"/>
              <a:gd name="connsiteY9" fmla="*/ 6339 h 19557"/>
              <a:gd name="connsiteX10" fmla="*/ 0 w 23212"/>
              <a:gd name="connsiteY10" fmla="*/ 96 h 19557"/>
              <a:gd name="connsiteX11" fmla="*/ 11374 w 23212"/>
              <a:gd name="connsiteY11" fmla="*/ 0 h 19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12" h="19557">
                <a:moveTo>
                  <a:pt x="11374" y="0"/>
                </a:moveTo>
                <a:lnTo>
                  <a:pt x="14472" y="4037"/>
                </a:lnTo>
                <a:lnTo>
                  <a:pt x="12662" y="4754"/>
                </a:lnTo>
                <a:lnTo>
                  <a:pt x="18189" y="9964"/>
                </a:lnTo>
                <a:lnTo>
                  <a:pt x="16379" y="10834"/>
                </a:lnTo>
                <a:lnTo>
                  <a:pt x="23212" y="19557"/>
                </a:lnTo>
                <a:lnTo>
                  <a:pt x="11624" y="12872"/>
                </a:lnTo>
                <a:lnTo>
                  <a:pt x="13834" y="11944"/>
                </a:lnTo>
                <a:lnTo>
                  <a:pt x="6634" y="7662"/>
                </a:lnTo>
                <a:lnTo>
                  <a:pt x="9214" y="6339"/>
                </a:lnTo>
                <a:lnTo>
                  <a:pt x="0" y="96"/>
                </a:lnTo>
                <a:lnTo>
                  <a:pt x="11374" y="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4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9F667A-4E35-5F4C-A5FA-10916C5BA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When a batch of file requests for a tape are issued.</a:t>
            </a:r>
          </a:p>
          <a:p>
            <a:pPr marL="857250" lvl="1" indent="-457200"/>
            <a:r>
              <a:rPr lang="en-US" dirty="0"/>
              <a:t>Individual file requests will be spread across dCache pools</a:t>
            </a:r>
          </a:p>
          <a:p>
            <a:pPr marL="857250" lvl="1" indent="-457200"/>
            <a:r>
              <a:rPr lang="en-US" dirty="0"/>
              <a:t>Due to queueing and congestion, these requests will trickle into Enstore out of order. </a:t>
            </a:r>
          </a:p>
          <a:p>
            <a:pPr marL="857250" lvl="1" indent="-457200"/>
            <a:r>
              <a:rPr lang="en-US" dirty="0"/>
              <a:t>Since Enstore immediately starts processing the requests as they come in, they will be read out of order from the tape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Discipline limits the number of requests that can be active from a node. If the next logical ordered read is to a node that would violate discipline, it is skipped leading to out of order processing</a:t>
            </a:r>
          </a:p>
          <a:p>
            <a:pPr marL="0" indent="0">
              <a:buNone/>
            </a:pPr>
            <a:r>
              <a:rPr lang="en-US" dirty="0"/>
              <a:t>The end result is inefficient access to the serial media – average overall rate of as low as 35% of rated drive speed (including overheads &amp; mount times, disk and network rates)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8029F2-7A7B-F048-A6FA-9634D5D10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A22BA-B360-274E-B7C3-EEA0667CC6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0B442-22F8-A84C-AD69-EF88AE1FF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D2E2-CA81-3741-8666-C50B20201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70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23148A8-6E6F-5D45-870D-6F63D1C0D3E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25376-B516-644B-81AA-C9010888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Other pools can have files from same tape that are serviced out of order in time</a:t>
            </a:r>
          </a:p>
          <a:p>
            <a:r>
              <a:rPr lang="en-US" dirty="0"/>
              <a:t>Discipline ties up Active queue slots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971F0-9AE5-F24D-9EFF-8368530F74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FEA58B7-095F-6844-8E3C-8A1DDD22BF89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B6637-D132-E446-B224-8D99FFBBB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F8A72-D89F-FE47-9F56-F97FE3E20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14C097A-2C89-2C4D-89EA-3BFDFD182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queueing restores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AD208B-F3D7-D943-9A61-B6FFC9A624F9}"/>
              </a:ext>
            </a:extLst>
          </p:cNvPr>
          <p:cNvSpPr txBox="1"/>
          <p:nvPr/>
        </p:nvSpPr>
        <p:spPr>
          <a:xfrm>
            <a:off x="429419" y="1433384"/>
            <a:ext cx="3025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Pool A Restore Queues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43748-1F3A-3E4A-930C-1F1CA3A38E94}"/>
              </a:ext>
            </a:extLst>
          </p:cNvPr>
          <p:cNvSpPr txBox="1"/>
          <p:nvPr/>
        </p:nvSpPr>
        <p:spPr>
          <a:xfrm>
            <a:off x="429419" y="1895049"/>
            <a:ext cx="3685381" cy="26776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/>
              <a:t>Active queue </a:t>
            </a:r>
          </a:p>
          <a:p>
            <a:r>
              <a:rPr lang="en-US" dirty="0"/>
              <a:t>1 transferring File   6 Tape A</a:t>
            </a:r>
          </a:p>
          <a:p>
            <a:r>
              <a:rPr lang="en-US" dirty="0"/>
              <a:t>2 discipline      File  6 Tape C</a:t>
            </a:r>
          </a:p>
          <a:p>
            <a:r>
              <a:rPr lang="en-US" dirty="0"/>
              <a:t>3 transferring File 10 Tape B</a:t>
            </a:r>
          </a:p>
          <a:p>
            <a:r>
              <a:rPr lang="en-US" dirty="0"/>
              <a:t>4 discipline      File  9 Tape A</a:t>
            </a:r>
          </a:p>
          <a:p>
            <a:r>
              <a:rPr lang="en-US" dirty="0"/>
              <a:t>… </a:t>
            </a:r>
          </a:p>
          <a:p>
            <a:r>
              <a:rPr lang="en-US" dirty="0"/>
              <a:t>Slot N max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B001A2-33E8-BA48-86E1-05707E9E5AF6}"/>
              </a:ext>
            </a:extLst>
          </p:cNvPr>
          <p:cNvSpPr txBox="1"/>
          <p:nvPr/>
        </p:nvSpPr>
        <p:spPr>
          <a:xfrm>
            <a:off x="4227708" y="1862444"/>
            <a:ext cx="2647904" cy="26776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dirty="0"/>
              <a:t>Pending queue</a:t>
            </a:r>
          </a:p>
          <a:p>
            <a:r>
              <a:rPr lang="en-US" dirty="0"/>
              <a:t>Slot 1 File 80 tape A</a:t>
            </a:r>
          </a:p>
          <a:p>
            <a:r>
              <a:rPr lang="en-US" dirty="0"/>
              <a:t>Slot 2 File 20 tape B</a:t>
            </a:r>
          </a:p>
          <a:p>
            <a:r>
              <a:rPr lang="en-US" dirty="0"/>
              <a:t>Slot 3 File   2 tape B</a:t>
            </a:r>
          </a:p>
          <a:p>
            <a:r>
              <a:rPr lang="en-US" dirty="0"/>
              <a:t>Slot 4 File   1 tape B</a:t>
            </a:r>
          </a:p>
          <a:p>
            <a:r>
              <a:rPr lang="en-US" dirty="0"/>
              <a:t>…</a:t>
            </a:r>
          </a:p>
          <a:p>
            <a:r>
              <a:rPr lang="en-US" dirty="0"/>
              <a:t>Slot M max</a:t>
            </a:r>
          </a:p>
        </p:txBody>
      </p:sp>
    </p:spTree>
    <p:extLst>
      <p:ext uri="{BB962C8B-B14F-4D97-AF65-F5344CB8AC3E}">
        <p14:creationId xmlns:p14="http://schemas.microsoft.com/office/powerpoint/2010/main" val="3863906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C68B6A-BDA0-6545-84C7-7D50D9D40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Algorithmically delay the reads in the library manager (e.g. while requests are still coming in with some frequency).</a:t>
            </a:r>
          </a:p>
          <a:p>
            <a:pPr lvl="1"/>
            <a:r>
              <a:rPr lang="en-US" dirty="0"/>
              <a:t>Issues: This in turn ties up dCache active restore slots; Parameters for algorithm will likely be experiment processing context dependent and hard to tune in general. </a:t>
            </a:r>
          </a:p>
          <a:p>
            <a:r>
              <a:rPr lang="en-US" dirty="0"/>
              <a:t>Eliminate discipline</a:t>
            </a:r>
          </a:p>
          <a:p>
            <a:pPr lvl="1"/>
            <a:r>
              <a:rPr lang="en-US" dirty="0"/>
              <a:t>Issues: Discipline is used to help guarantee sufficient bandwidth between dCache and Enstore by eliminating disk or network bottlenecks. Slow transfers result in drives being occupied longer than necessary. Tradeoff?</a:t>
            </a:r>
          </a:p>
          <a:p>
            <a:r>
              <a:rPr lang="en-US" dirty="0"/>
              <a:t>Make dCache queuing tape content aware</a:t>
            </a:r>
          </a:p>
          <a:p>
            <a:pPr lvl="1"/>
            <a:r>
              <a:rPr lang="en-US" dirty="0"/>
              <a:t>Issues: coupling of systems, difficult to achieve.</a:t>
            </a:r>
          </a:p>
          <a:p>
            <a:r>
              <a:rPr lang="en-US" dirty="0"/>
              <a:t>Buy more drives. High-luminosity rates could be very costly.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C295D3-72E9-804C-9C2B-4F5653302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solutions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8F1D70-775C-5A4C-B904-E7E2C43860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175DE-0191-734D-8A72-10A54726F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1DE9B-ADC9-C742-930D-6504DD316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051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995EE5-0A47-464B-B27C-74ACACB02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Restating the obvious: Efficiently turning serialized access into high throughput random access is hard. Serial rates match disk rates OK. Seeks kills the efficiency - more than anything else besides </a:t>
            </a:r>
            <a:r>
              <a:rPr lang="en-US"/>
              <a:t>mount overheads. </a:t>
            </a:r>
            <a:endParaRPr lang="en-US" dirty="0"/>
          </a:p>
          <a:p>
            <a:r>
              <a:rPr lang="en-US" dirty="0"/>
              <a:t>While this is WLCG focused, we have the same issues, to a higher degree, for the shared Fermilab “Public” dCache system used by the Neutrino experiments that we need to solve.</a:t>
            </a:r>
          </a:p>
          <a:p>
            <a:r>
              <a:rPr lang="en-US" dirty="0"/>
              <a:t>As outlined, We have a number of avenues we will be pursuing over the next couple of years.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159ED-3A53-2545-9594-935D580F8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DB5C-BF92-8B4A-B364-658119DFFA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ADAB69-348E-2C41-AF41-E98D046040A4}" type="datetime1">
              <a:rPr lang="en-US" smtClean="0"/>
              <a:t>10/10/18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11267-AFE7-EE44-AF23-487D2EEE0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14939-1D43-9C45-89F9-D10D176F6B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79239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242</TotalTime>
  <Words>884</Words>
  <Application>Microsoft Macintosh PowerPoint</Application>
  <PresentationFormat>On-screen Show (4:3)</PresentationFormat>
  <Paragraphs>114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Geneva</vt:lpstr>
      <vt:lpstr>Helvetica</vt:lpstr>
      <vt:lpstr>Fermilab_PPT_090815</vt:lpstr>
      <vt:lpstr>PowerPoint Presentation</vt:lpstr>
      <vt:lpstr>Outline </vt:lpstr>
      <vt:lpstr>Relevant info on dCache and Enstore</vt:lpstr>
      <vt:lpstr>Enstore info continued</vt:lpstr>
      <vt:lpstr>ENSTORE Read queueing</vt:lpstr>
      <vt:lpstr>Issues</vt:lpstr>
      <vt:lpstr>dCache queueing restores</vt:lpstr>
      <vt:lpstr>Potential solutions</vt:lpstr>
      <vt:lpstr>Conclusion</vt:lpstr>
      <vt:lpstr>Collaborations / Partnerships / Members 28pt Bold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 A Oleynik</dc:creator>
  <cp:lastModifiedBy>Gene A Oleynik</cp:lastModifiedBy>
  <cp:revision>24</cp:revision>
  <cp:lastPrinted>2014-01-20T19:40:21Z</cp:lastPrinted>
  <dcterms:created xsi:type="dcterms:W3CDTF">2018-10-10T15:11:41Z</dcterms:created>
  <dcterms:modified xsi:type="dcterms:W3CDTF">2018-10-11T03:02:05Z</dcterms:modified>
</cp:coreProperties>
</file>