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449" r:id="rId2"/>
    <p:sldId id="450" r:id="rId3"/>
    <p:sldId id="451" r:id="rId4"/>
    <p:sldId id="452" r:id="rId5"/>
    <p:sldId id="453" r:id="rId6"/>
    <p:sldId id="454" r:id="rId7"/>
    <p:sldId id="455" r:id="rId8"/>
    <p:sldId id="456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DD8F8"/>
    <a:srgbClr val="73FEF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37" autoAdjust="0"/>
    <p:restoredTop sz="88553" autoAdjust="0"/>
  </p:normalViewPr>
  <p:slideViewPr>
    <p:cSldViewPr snapToGrid="0" snapToObjects="1">
      <p:cViewPr>
        <p:scale>
          <a:sx n="110" d="100"/>
          <a:sy n="110" d="100"/>
        </p:scale>
        <p:origin x="48" y="152"/>
      </p:cViewPr>
      <p:guideLst>
        <p:guide orient="horz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0794C-7671-4F48-AEAF-24981CAB56ED}" type="datetimeFigureOut">
              <a:rPr lang="fr-FR" smtClean="0"/>
              <a:pPr/>
              <a:t>06/12/2018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CCBC1-0880-C740-8A84-2C65D9021E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497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12/6/18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12/6/18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12/6/18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1" y="945000"/>
            <a:ext cx="8226425" cy="3762051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10" name="Slide Number Placeholder 3"/>
          <p:cNvSpPr txBox="1">
            <a:spLocks/>
          </p:cNvSpPr>
          <p:nvPr userDrawn="1"/>
        </p:nvSpPr>
        <p:spPr>
          <a:xfrm>
            <a:off x="7962567" y="4763028"/>
            <a:ext cx="729876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z="900" smtClean="0"/>
              <a:pPr/>
              <a:t>‹#›</a:t>
            </a:fld>
            <a:endParaRPr lang="en-US" sz="90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1495810" y="4824027"/>
            <a:ext cx="799516" cy="20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3672078" y="4763028"/>
            <a:ext cx="4290489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 smtClean="0"/>
              <a:t>-</a:t>
            </a:r>
            <a:endParaRPr lang="en-US" sz="900" dirty="0" smtClean="0"/>
          </a:p>
        </p:txBody>
      </p:sp>
      <p:pic>
        <p:nvPicPr>
          <p:cNvPr id="9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1791" r="68857"/>
          <a:stretch/>
        </p:blipFill>
        <p:spPr>
          <a:xfrm>
            <a:off x="2354082" y="4696175"/>
            <a:ext cx="1007697" cy="33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585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20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3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12/6/18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4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0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12/6/18</a:t>
            </a:fld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1495810" y="4824027"/>
            <a:ext cx="799516" cy="20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3672078" y="4763028"/>
            <a:ext cx="4290489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/>
              <a:t>T. Stora - CERN-MEDICIS – ARCEBS 18</a:t>
            </a:r>
            <a:endParaRPr lang="en-US" sz="900" dirty="0"/>
          </a:p>
        </p:txBody>
      </p:sp>
      <p:pic>
        <p:nvPicPr>
          <p:cNvPr id="12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1791" r="68857"/>
          <a:stretch/>
        </p:blipFill>
        <p:spPr>
          <a:xfrm>
            <a:off x="2354082" y="4696175"/>
            <a:ext cx="1007697" cy="33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12/6/18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7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95233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12/6/18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12/6/18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6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emf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jpeg"/><Relationship Id="rId12" Type="http://schemas.microsoft.com/office/2007/relationships/hdphoto" Target="../media/hdphoto2.wdp"/><Relationship Id="rId13" Type="http://schemas.openxmlformats.org/officeDocument/2006/relationships/image" Target="../media/image21.jpeg"/><Relationship Id="rId14" Type="http://schemas.openxmlformats.org/officeDocument/2006/relationships/image" Target="../media/image22.jpg"/><Relationship Id="rId15" Type="http://schemas.openxmlformats.org/officeDocument/2006/relationships/image" Target="../media/image23.jpeg"/><Relationship Id="rId16" Type="http://schemas.microsoft.com/office/2007/relationships/hdphoto" Target="../media/hdphoto3.wdp"/><Relationship Id="rId17" Type="http://schemas.openxmlformats.org/officeDocument/2006/relationships/image" Target="../media/image24.jpeg"/><Relationship Id="rId18" Type="http://schemas.openxmlformats.org/officeDocument/2006/relationships/image" Target="../media/image25.jp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Relationship Id="rId4" Type="http://schemas.microsoft.com/office/2007/relationships/hdphoto" Target="../media/hdphoto1.wdp"/><Relationship Id="rId5" Type="http://schemas.openxmlformats.org/officeDocument/2006/relationships/image" Target="../media/image14.jpe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jpg"/><Relationship Id="rId9" Type="http://schemas.openxmlformats.org/officeDocument/2006/relationships/image" Target="../media/image18.jpg"/><Relationship Id="rId10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emf"/><Relationship Id="rId5" Type="http://schemas.openxmlformats.org/officeDocument/2006/relationships/image" Target="../media/image29.tiff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33.emf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2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5.emf"/><Relationship Id="rId3" Type="http://schemas.openxmlformats.org/officeDocument/2006/relationships/image" Target="../media/image3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940325" y="1180143"/>
            <a:ext cx="7080929" cy="45720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rgbClr val="0070C0"/>
                </a:solidFill>
              </a:rPr>
              <a:t>1</a:t>
            </a:r>
            <a:r>
              <a:rPr lang="en-US" sz="2000" b="1" baseline="30000" dirty="0" smtClean="0">
                <a:solidFill>
                  <a:srgbClr val="0070C0"/>
                </a:solidFill>
              </a:rPr>
              <a:t>st</a:t>
            </a:r>
            <a:r>
              <a:rPr lang="en-US" sz="2000" b="1" dirty="0" smtClean="0">
                <a:solidFill>
                  <a:srgbClr val="0070C0"/>
                </a:solidFill>
              </a:rPr>
              <a:t> Meeting IAC – MEDICIS </a:t>
            </a:r>
            <a:r>
              <a:rPr lang="en-US" sz="2000" b="1" dirty="0" err="1" smtClean="0">
                <a:solidFill>
                  <a:srgbClr val="0070C0"/>
                </a:solidFill>
              </a:rPr>
              <a:t>Promed</a:t>
            </a:r>
            <a:r>
              <a:rPr lang="en-US" sz="2000" b="1" dirty="0" smtClean="0">
                <a:solidFill>
                  <a:srgbClr val="0070C0"/>
                </a:solidFill>
              </a:rPr>
              <a:t> final conference 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12111" y="2037144"/>
            <a:ext cx="36215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Agenda:</a:t>
            </a:r>
          </a:p>
          <a:p>
            <a:r>
              <a:rPr lang="en-US" dirty="0" smtClean="0"/>
              <a:t>Introduction on MEDICIS-</a:t>
            </a:r>
            <a:r>
              <a:rPr lang="en-US" dirty="0" err="1" smtClean="0"/>
              <a:t>Promed</a:t>
            </a:r>
            <a:endParaRPr lang="en-US" dirty="0" smtClean="0"/>
          </a:p>
          <a:p>
            <a:r>
              <a:rPr lang="en-US" dirty="0" smtClean="0"/>
              <a:t>Final conference</a:t>
            </a:r>
          </a:p>
          <a:p>
            <a:r>
              <a:rPr lang="en-US" dirty="0" smtClean="0"/>
              <a:t>IAC input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62309" y="3773347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 Committee – 07-Dec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21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01429" y="78126"/>
            <a:ext cx="7659663" cy="45720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rgbClr val="0070C0"/>
                </a:solidFill>
              </a:rPr>
              <a:t>Overview of </a:t>
            </a:r>
            <a:r>
              <a:rPr lang="en-US" sz="2000" b="1" dirty="0" smtClean="0">
                <a:solidFill>
                  <a:srgbClr val="0070C0"/>
                </a:solidFill>
              </a:rPr>
              <a:t>MEDICIS-</a:t>
            </a:r>
            <a:r>
              <a:rPr lang="en-US" sz="2000" b="1" dirty="0" err="1" smtClean="0">
                <a:solidFill>
                  <a:srgbClr val="0070C0"/>
                </a:solidFill>
              </a:rPr>
              <a:t>Promed</a:t>
            </a:r>
            <a:r>
              <a:rPr lang="en-US" sz="2000" b="1" dirty="0" smtClean="0">
                <a:solidFill>
                  <a:srgbClr val="0070C0"/>
                </a:solidFill>
              </a:rPr>
              <a:t> (1</a:t>
            </a:r>
            <a:r>
              <a:rPr lang="en-US" sz="2000" b="1" baseline="30000" dirty="0" smtClean="0">
                <a:solidFill>
                  <a:srgbClr val="0070C0"/>
                </a:solidFill>
              </a:rPr>
              <a:t>st</a:t>
            </a:r>
            <a:r>
              <a:rPr lang="en-US" sz="2000" b="1" dirty="0" smtClean="0">
                <a:solidFill>
                  <a:srgbClr val="0070C0"/>
                </a:solidFill>
              </a:rPr>
              <a:t> Apr 2015 - 30</a:t>
            </a:r>
            <a:r>
              <a:rPr lang="en-US" sz="2000" b="1" baseline="30000" dirty="0" smtClean="0">
                <a:solidFill>
                  <a:srgbClr val="0070C0"/>
                </a:solidFill>
              </a:rPr>
              <a:t>st</a:t>
            </a:r>
            <a:r>
              <a:rPr lang="en-US" sz="2000" b="1" dirty="0" smtClean="0">
                <a:solidFill>
                  <a:srgbClr val="0070C0"/>
                </a:solidFill>
              </a:rPr>
              <a:t> March 2019)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867" y="2092333"/>
            <a:ext cx="6183935" cy="2363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78647" y="2331053"/>
            <a:ext cx="25955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/>
              <a:t>Medical coordination : PhD, MD J. Prior, CHUV</a:t>
            </a:r>
            <a:endParaRPr lang="en-GB" sz="900" dirty="0"/>
          </a:p>
        </p:txBody>
      </p:sp>
      <p:pic>
        <p:nvPicPr>
          <p:cNvPr id="8" name="Picture 5" descr="\\cern.ch\dfs\Workspaces\s\Stora_data\My Documents\administratif\isotopes medicaux_MEDICIS\MEDICIS_PROMED_Marie_curieITN\Diagram_ITN_MEDICIS_PROMED_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2344653" y="524615"/>
            <a:ext cx="4241885" cy="159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8" t="7345" r="17154" b="8619"/>
          <a:stretch/>
        </p:blipFill>
        <p:spPr bwMode="auto">
          <a:xfrm>
            <a:off x="7443478" y="524417"/>
            <a:ext cx="1372568" cy="111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448" y="1641049"/>
            <a:ext cx="1237924" cy="462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17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1614" y="338405"/>
            <a:ext cx="6170141" cy="536880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2379251" y="603078"/>
          <a:ext cx="4425211" cy="37147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3246"/>
                <a:gridCol w="481274"/>
                <a:gridCol w="388019"/>
                <a:gridCol w="321213"/>
                <a:gridCol w="374690"/>
                <a:gridCol w="374690"/>
                <a:gridCol w="368261"/>
                <a:gridCol w="413981"/>
                <a:gridCol w="414338"/>
                <a:gridCol w="394335"/>
                <a:gridCol w="641164"/>
              </a:tblGrid>
              <a:tr h="24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1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500" b="0" cap="all" dirty="0" err="1">
                          <a:solidFill>
                            <a:schemeClr val="tx1"/>
                          </a:solidFill>
                          <a:effectLst/>
                        </a:rPr>
                        <a:t>Ringvall-Moberg</a:t>
                      </a:r>
                      <a:endParaRPr lang="en-US" sz="70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 b="0" dirty="0">
                          <a:solidFill>
                            <a:schemeClr val="tx1"/>
                          </a:solidFill>
                          <a:effectLst/>
                        </a:rPr>
                        <a:t>Annie</a:t>
                      </a:r>
                      <a:endParaRPr lang="en-US" sz="70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b="0" dirty="0">
                          <a:solidFill>
                            <a:schemeClr val="tx1"/>
                          </a:solidFill>
                          <a:effectLst/>
                        </a:rPr>
                        <a:t>SWE</a:t>
                      </a:r>
                      <a:endParaRPr lang="en-US" sz="70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b="0" dirty="0">
                          <a:solidFill>
                            <a:schemeClr val="tx1"/>
                          </a:solidFill>
                          <a:effectLst/>
                        </a:rPr>
                        <a:t>CERN</a:t>
                      </a:r>
                      <a:endParaRPr lang="en-US" sz="70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b="0">
                          <a:solidFill>
                            <a:schemeClr val="tx1"/>
                          </a:solidFill>
                          <a:effectLst/>
                        </a:rPr>
                        <a:t>EU</a:t>
                      </a:r>
                      <a:endParaRPr lang="en-US" sz="700" b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b="0" dirty="0">
                          <a:solidFill>
                            <a:schemeClr val="tx1"/>
                          </a:solidFill>
                          <a:effectLst/>
                        </a:rPr>
                        <a:t>Academic</a:t>
                      </a:r>
                      <a:endParaRPr lang="en-US" sz="70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 b="0" dirty="0">
                          <a:solidFill>
                            <a:schemeClr val="tx1"/>
                          </a:solidFill>
                          <a:effectLst/>
                        </a:rPr>
                        <a:t>01.06.2016</a:t>
                      </a:r>
                      <a:endParaRPr lang="en-US" sz="70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b="0" dirty="0">
                          <a:solidFill>
                            <a:schemeClr val="tx1"/>
                          </a:solidFill>
                          <a:effectLst/>
                        </a:rPr>
                        <a:t>29.03.2019</a:t>
                      </a:r>
                      <a:endParaRPr lang="en-US" sz="7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70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b="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70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b="0" dirty="0">
                          <a:solidFill>
                            <a:schemeClr val="tx1"/>
                          </a:solidFill>
                          <a:effectLst/>
                        </a:rPr>
                        <a:t>University of Gothenburg</a:t>
                      </a:r>
                      <a:endParaRPr lang="en-US" sz="7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b="0" dirty="0">
                          <a:solidFill>
                            <a:schemeClr val="tx1"/>
                          </a:solidFill>
                          <a:effectLst/>
                        </a:rPr>
                        <a:t>June 2016</a:t>
                      </a:r>
                      <a:endParaRPr lang="en-US" sz="700" b="0" dirty="0"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>
                    <a:solidFill>
                      <a:srgbClr val="E7E8EC"/>
                    </a:solidFill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500" cap="all" dirty="0" err="1">
                          <a:effectLst/>
                        </a:rPr>
                        <a:t>Vuong</a:t>
                      </a:r>
                      <a:endParaRPr lang="en-US" sz="7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 cap="all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Nhât-Tân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CH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CERN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EU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Academic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01.01.2016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01.01.2019</a:t>
                      </a:r>
                      <a:endParaRPr lang="en-US" sz="7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12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EPFL </a:t>
                      </a:r>
                      <a:endParaRPr lang="en-US" sz="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May 2016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</a:tr>
              <a:tr h="24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 cap="all">
                          <a:effectLst/>
                        </a:rPr>
                        <a:t>Pitters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Johanna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AT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CERN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EU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Academic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01.10.2015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01.10.2018</a:t>
                      </a:r>
                      <a:endParaRPr lang="en-US" sz="7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15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TU Vienna</a:t>
                      </a:r>
                      <a:endParaRPr lang="en-US" sz="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October 2016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</a:tr>
              <a:tr h="24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4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 cap="all">
                          <a:effectLst/>
                        </a:rPr>
                        <a:t>Nazarova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Marina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RU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UNIMAN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UK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Academic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12.11.2015 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12.11.2018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13.5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UNIMAN</a:t>
                      </a:r>
                      <a:endParaRPr lang="en-US" sz="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November </a:t>
                      </a:r>
                      <a:r>
                        <a:rPr lang="en-GB" sz="500" dirty="0" smtClean="0">
                          <a:effectLst/>
                        </a:rPr>
                        <a:t>2015</a:t>
                      </a:r>
                      <a:r>
                        <a:rPr lang="en-GB" sz="5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</a:tr>
              <a:tr h="24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5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500">
                          <a:effectLst/>
                        </a:rPr>
                        <a:t>GADELSHIN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Vadim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RU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JGU Mainz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DE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Academic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15.01.2016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15.01.2019</a:t>
                      </a:r>
                      <a:endParaRPr lang="en-US" sz="7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11.5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JGU Mainz</a:t>
                      </a:r>
                      <a:endParaRPr lang="en-US" sz="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August </a:t>
                      </a:r>
                      <a:r>
                        <a:rPr lang="en-GB" sz="500" dirty="0" smtClean="0">
                          <a:effectLst/>
                        </a:rPr>
                        <a:t>2016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</a:tr>
              <a:tr h="24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6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 cap="all" dirty="0">
                          <a:effectLst/>
                        </a:rPr>
                        <a:t>FORMENTO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Roberto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IT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AAA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FR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Non-academic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08.02.2016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08.02.2019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11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500">
                          <a:effectLst/>
                        </a:rPr>
                        <a:t>Uni. </a:t>
                      </a:r>
                      <a:r>
                        <a:rPr lang="en-GB" sz="500">
                          <a:effectLst/>
                        </a:rPr>
                        <a:t>Nantes</a:t>
                      </a:r>
                      <a:endParaRPr lang="en-US" sz="7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May 2016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</a:tr>
              <a:tr h="24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7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500" dirty="0">
                          <a:effectLst/>
                        </a:rPr>
                        <a:t>CHOWDHURY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Sanjib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IN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C2TN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PT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Academic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01.01.2016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01.01.2019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12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IST </a:t>
                      </a:r>
                      <a:endParaRPr lang="en-US" sz="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January 2016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</a:tr>
              <a:tr h="24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8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500" dirty="0">
                          <a:effectLst/>
                        </a:rPr>
                        <a:t>D'ONOFRIO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Alice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FR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C2TN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PT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Academic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02.11.2015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02.11.2018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14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IST</a:t>
                      </a:r>
                      <a:endParaRPr lang="en-US" sz="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February </a:t>
                      </a:r>
                      <a:r>
                        <a:rPr lang="en-GB" sz="500" dirty="0" smtClean="0">
                          <a:effectLst/>
                        </a:rPr>
                        <a:t>2016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</a:tr>
              <a:tr h="24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9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500" dirty="0">
                          <a:effectLst/>
                        </a:rPr>
                        <a:t>CHOI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KyungDon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KR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CNAO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IT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Academic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12.11.2015</a:t>
                      </a:r>
                      <a:endParaRPr lang="en-US" sz="7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12.11.2018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13.5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Uni. Pavia</a:t>
                      </a:r>
                      <a:endParaRPr lang="en-US" sz="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October </a:t>
                      </a:r>
                      <a:r>
                        <a:rPr lang="en-GB" sz="500" dirty="0" smtClean="0">
                          <a:effectLst/>
                        </a:rPr>
                        <a:t>2016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</a:tr>
              <a:tr h="24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10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500">
                          <a:effectLst/>
                        </a:rPr>
                        <a:t>MAIETTA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Maddalena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IT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LEMER PAX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FR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Non-academic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20.10.2015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20.10.2018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14.5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Uni. Nantes</a:t>
                      </a:r>
                      <a:endParaRPr lang="en-US" sz="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January </a:t>
                      </a:r>
                      <a:r>
                        <a:rPr lang="en-GB" sz="500" dirty="0" smtClean="0">
                          <a:effectLst/>
                        </a:rPr>
                        <a:t>2016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</a:tr>
              <a:tr h="24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11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500">
                          <a:effectLst/>
                        </a:rPr>
                        <a:t>STEGEMANN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Simon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DE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KULeuven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BE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Academic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01.06.2016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29.03.2019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7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 err="1">
                          <a:effectLst/>
                        </a:rPr>
                        <a:t>KULeuven</a:t>
                      </a:r>
                      <a:endParaRPr lang="en-US" sz="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June </a:t>
                      </a:r>
                      <a:r>
                        <a:rPr lang="en-GB" sz="500" dirty="0" smtClean="0">
                          <a:effectLst/>
                        </a:rPr>
                        <a:t>2016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</a:tr>
              <a:tr h="24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12*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LITVINENKO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Alexandra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RU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UNIGE/HUG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CH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Academic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01.12.2016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29.03.2019*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UNIGE</a:t>
                      </a:r>
                      <a:endParaRPr lang="en-US" sz="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 smtClean="0">
                          <a:effectLst/>
                        </a:rPr>
                        <a:t>2017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</a:tr>
              <a:tr h="24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13*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500">
                          <a:effectLst/>
                        </a:rPr>
                        <a:t>CICONE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Francesco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IT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CHUV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CH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Academic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15.10.2015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15.10.2018*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14.5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UNIL</a:t>
                      </a:r>
                      <a:endParaRPr lang="en-US" sz="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November 2015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</a:tr>
              <a:tr h="24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14*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500">
                          <a:effectLst/>
                        </a:rPr>
                        <a:t>PRIONISTI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Ioanna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GR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UNIGE/HUG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CH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Academic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01.01.2017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29.03.2019*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0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 UNIGE</a:t>
                      </a:r>
                      <a:endParaRPr lang="en-US" sz="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2017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</a:tr>
              <a:tr h="24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15*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500" dirty="0">
                          <a:effectLst/>
                        </a:rPr>
                        <a:t>FAM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 dirty="0" err="1">
                          <a:effectLst/>
                        </a:rPr>
                        <a:t>Thhe</a:t>
                      </a:r>
                      <a:r>
                        <a:rPr lang="en-GB" sz="500" dirty="0">
                          <a:effectLst/>
                        </a:rPr>
                        <a:t> Kyong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UA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EPFL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CH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Academic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01.08.2015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01.08.2018*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17</a:t>
                      </a:r>
                      <a:endParaRPr lang="en-US" sz="7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EPFL</a:t>
                      </a:r>
                      <a:endParaRPr lang="en-US" sz="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August 2015</a:t>
                      </a:r>
                      <a:endParaRPr lang="en-US" sz="7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38576" marR="38576" marT="0" marB="0"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169" y="535642"/>
            <a:ext cx="279749" cy="3875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204" r="12344"/>
          <a:stretch/>
        </p:blipFill>
        <p:spPr>
          <a:xfrm>
            <a:off x="1984129" y="787306"/>
            <a:ext cx="260853" cy="3429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384" y="1041671"/>
            <a:ext cx="239978" cy="3599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441" y="1290996"/>
            <a:ext cx="294526" cy="3931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65" y="1534466"/>
            <a:ext cx="354617" cy="3546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786" y="1780168"/>
            <a:ext cx="327485" cy="3274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333" y="2010026"/>
            <a:ext cx="373421" cy="37342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820" y="2248631"/>
            <a:ext cx="280369" cy="28036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889" t="13310" r="39186" b="34496"/>
          <a:stretch/>
        </p:blipFill>
        <p:spPr>
          <a:xfrm>
            <a:off x="6861707" y="2466328"/>
            <a:ext cx="299383" cy="39054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911" y="2721107"/>
            <a:ext cx="276320" cy="36613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601" y="2926881"/>
            <a:ext cx="289222" cy="38968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934" t="16336" r="43402" b="46455"/>
          <a:stretch/>
        </p:blipFill>
        <p:spPr>
          <a:xfrm>
            <a:off x="1923468" y="3149494"/>
            <a:ext cx="302510" cy="39269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436" y="3700699"/>
            <a:ext cx="260574" cy="3670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708" y="3414690"/>
            <a:ext cx="308147" cy="3976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6989" y="4167687"/>
            <a:ext cx="2877711" cy="17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50" dirty="0" err="1" smtClean="0"/>
              <a:t>Karateev</a:t>
            </a:r>
            <a:r>
              <a:rPr lang="en-US" sz="550" dirty="0" smtClean="0"/>
              <a:t>        </a:t>
            </a:r>
            <a:r>
              <a:rPr lang="en-US" sz="550" dirty="0" err="1" smtClean="0"/>
              <a:t>Grigory</a:t>
            </a:r>
            <a:r>
              <a:rPr lang="en-US" sz="550" dirty="0" smtClean="0"/>
              <a:t>	RU	</a:t>
            </a:r>
            <a:r>
              <a:rPr lang="en-US" sz="500" dirty="0" smtClean="0"/>
              <a:t>                            21.03.2017 </a:t>
            </a:r>
            <a:endParaRPr lang="en-US" sz="500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801429" y="78126"/>
            <a:ext cx="7659663" cy="45720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rgbClr val="0070C0"/>
                </a:solidFill>
              </a:rPr>
              <a:t>Students in the network</a:t>
            </a:r>
            <a:endParaRPr lang="en-US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58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01429" y="78126"/>
            <a:ext cx="7659663" cy="45720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smtClean="0">
                <a:solidFill>
                  <a:srgbClr val="0070C0"/>
                </a:solidFill>
              </a:rPr>
              <a:t>Some results from R&amp;D projects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586" y="1146049"/>
            <a:ext cx="1383506" cy="67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7108792" y="1141036"/>
            <a:ext cx="66576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/>
              <a:t>Target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1980" y="1523989"/>
            <a:ext cx="366714" cy="2954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98307" y="1982397"/>
            <a:ext cx="31585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 dirty="0" err="1"/>
              <a:t>Comparison</a:t>
            </a:r>
            <a:r>
              <a:rPr lang="fr-FR" sz="1200" dirty="0"/>
              <a:t> of</a:t>
            </a:r>
          </a:p>
          <a:p>
            <a:pPr algn="r"/>
            <a:r>
              <a:rPr lang="fr-FR" sz="1200" dirty="0"/>
              <a:t>in-</a:t>
            </a:r>
            <a:r>
              <a:rPr lang="fr-FR" sz="1200" dirty="0" err="1"/>
              <a:t>beam</a:t>
            </a:r>
            <a:r>
              <a:rPr lang="fr-FR" sz="1200" dirty="0"/>
              <a:t> PET </a:t>
            </a:r>
            <a:r>
              <a:rPr lang="fr-FR" sz="1200" dirty="0" err="1"/>
              <a:t>with</a:t>
            </a:r>
            <a:r>
              <a:rPr lang="fr-FR" sz="1200" dirty="0"/>
              <a:t> fragment 12C (11C, 15O)</a:t>
            </a:r>
          </a:p>
          <a:p>
            <a:pPr algn="r"/>
            <a:r>
              <a:rPr lang="fr-FR" sz="1200" dirty="0"/>
              <a:t>and direct 11C use</a:t>
            </a:r>
          </a:p>
          <a:p>
            <a:pPr algn="r"/>
            <a:endParaRPr lang="fr-FR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6185" y="2545848"/>
            <a:ext cx="3787815" cy="169906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92226" y="1247567"/>
            <a:ext cx="2545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 dirty="0" smtClean="0"/>
              <a:t>Graphene </a:t>
            </a:r>
            <a:r>
              <a:rPr lang="fr-FR" sz="1200" dirty="0" err="1" smtClean="0"/>
              <a:t>coated</a:t>
            </a:r>
            <a:r>
              <a:rPr lang="fr-FR" sz="1200" dirty="0" smtClean="0"/>
              <a:t> </a:t>
            </a:r>
            <a:r>
              <a:rPr lang="fr-FR" sz="1200" dirty="0" err="1" smtClean="0"/>
              <a:t>Tantalum</a:t>
            </a:r>
            <a:r>
              <a:rPr lang="fr-FR" sz="1200" dirty="0" smtClean="0"/>
              <a:t> </a:t>
            </a:r>
            <a:r>
              <a:rPr lang="fr-FR" sz="1200" dirty="0" err="1" smtClean="0"/>
              <a:t>targets</a:t>
            </a:r>
            <a:endParaRPr lang="fr-FR" sz="1200" dirty="0"/>
          </a:p>
          <a:p>
            <a:pPr algn="r"/>
            <a:endParaRPr lang="fr-FR" sz="1200" dirty="0"/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4961" y="1057404"/>
            <a:ext cx="2263044" cy="1488444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2322733" y="1060018"/>
            <a:ext cx="192873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120MBq Auger </a:t>
            </a:r>
            <a:r>
              <a:rPr lang="en-US" sz="1100" baseline="30000" dirty="0" smtClean="0">
                <a:solidFill>
                  <a:schemeClr val="bg1"/>
                </a:solidFill>
              </a:rPr>
              <a:t>165</a:t>
            </a:r>
            <a:r>
              <a:rPr lang="en-US" sz="1100" dirty="0" smtClean="0">
                <a:solidFill>
                  <a:schemeClr val="bg1"/>
                </a:solidFill>
              </a:rPr>
              <a:t>Tm &gt;99%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Produced/delivered in </a:t>
            </a:r>
            <a:r>
              <a:rPr lang="en-US" sz="1100" dirty="0" smtClean="0">
                <a:solidFill>
                  <a:schemeClr val="bg1"/>
                </a:solidFill>
              </a:rPr>
              <a:t>24hr</a:t>
            </a:r>
            <a:br>
              <a:rPr lang="en-US" sz="1100" dirty="0" smtClean="0">
                <a:solidFill>
                  <a:schemeClr val="bg1"/>
                </a:solidFill>
              </a:rPr>
            </a:br>
            <a:r>
              <a:rPr lang="en-US" sz="1100" dirty="0" smtClean="0">
                <a:solidFill>
                  <a:schemeClr val="bg1"/>
                </a:solidFill>
              </a:rPr>
              <a:t>From MEDICIS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14" name="Group 7"/>
          <p:cNvGrpSpPr>
            <a:grpSpLocks noChangeAspect="1"/>
          </p:cNvGrpSpPr>
          <p:nvPr/>
        </p:nvGrpSpPr>
        <p:grpSpPr bwMode="auto">
          <a:xfrm flipH="1">
            <a:off x="2516763" y="1741084"/>
            <a:ext cx="1661170" cy="931828"/>
            <a:chOff x="385" y="1298"/>
            <a:chExt cx="1927" cy="1187"/>
          </a:xfrm>
        </p:grpSpPr>
        <p:sp>
          <p:nvSpPr>
            <p:cNvPr id="15" name="AutoShape 8"/>
            <p:cNvSpPr>
              <a:spLocks noChangeAspect="1" noChangeArrowheads="1" noTextEdit="1"/>
            </p:cNvSpPr>
            <p:nvPr/>
          </p:nvSpPr>
          <p:spPr bwMode="auto">
            <a:xfrm>
              <a:off x="385" y="1298"/>
              <a:ext cx="1927" cy="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Freeform 9"/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0 w 1963"/>
                <a:gd name="T1" fmla="*/ 0 h 1178"/>
                <a:gd name="T2" fmla="*/ 309 w 1963"/>
                <a:gd name="T3" fmla="*/ 0 h 1178"/>
                <a:gd name="T4" fmla="*/ 295 w 1963"/>
                <a:gd name="T5" fmla="*/ 1 h 1178"/>
                <a:gd name="T6" fmla="*/ 279 w 1963"/>
                <a:gd name="T7" fmla="*/ 3 h 1178"/>
                <a:gd name="T8" fmla="*/ 261 w 1963"/>
                <a:gd name="T9" fmla="*/ 7 h 1178"/>
                <a:gd name="T10" fmla="*/ 241 w 1963"/>
                <a:gd name="T11" fmla="*/ 11 h 1178"/>
                <a:gd name="T12" fmla="*/ 220 w 1963"/>
                <a:gd name="T13" fmla="*/ 17 h 1178"/>
                <a:gd name="T14" fmla="*/ 198 w 1963"/>
                <a:gd name="T15" fmla="*/ 24 h 1178"/>
                <a:gd name="T16" fmla="*/ 174 w 1963"/>
                <a:gd name="T17" fmla="*/ 32 h 1178"/>
                <a:gd name="T18" fmla="*/ 150 w 1963"/>
                <a:gd name="T19" fmla="*/ 41 h 1178"/>
                <a:gd name="T20" fmla="*/ 126 w 1963"/>
                <a:gd name="T21" fmla="*/ 52 h 1178"/>
                <a:gd name="T22" fmla="*/ 102 w 1963"/>
                <a:gd name="T23" fmla="*/ 64 h 1178"/>
                <a:gd name="T24" fmla="*/ 78 w 1963"/>
                <a:gd name="T25" fmla="*/ 78 h 1178"/>
                <a:gd name="T26" fmla="*/ 54 w 1963"/>
                <a:gd name="T27" fmla="*/ 92 h 1178"/>
                <a:gd name="T28" fmla="*/ 32 w 1963"/>
                <a:gd name="T29" fmla="*/ 109 h 1178"/>
                <a:gd name="T30" fmla="*/ 10 w 1963"/>
                <a:gd name="T31" fmla="*/ 126 h 1178"/>
                <a:gd name="T32" fmla="*/ 0 w 1963"/>
                <a:gd name="T33" fmla="*/ 185 h 1178"/>
                <a:gd name="T34" fmla="*/ 134 w 1963"/>
                <a:gd name="T35" fmla="*/ 228 h 1178"/>
                <a:gd name="T36" fmla="*/ 146 w 1963"/>
                <a:gd name="T37" fmla="*/ 214 h 1178"/>
                <a:gd name="T38" fmla="*/ 159 w 1963"/>
                <a:gd name="T39" fmla="*/ 200 h 1178"/>
                <a:gd name="T40" fmla="*/ 174 w 1963"/>
                <a:gd name="T41" fmla="*/ 188 h 1178"/>
                <a:gd name="T42" fmla="*/ 191 w 1963"/>
                <a:gd name="T43" fmla="*/ 176 h 1178"/>
                <a:gd name="T44" fmla="*/ 208 w 1963"/>
                <a:gd name="T45" fmla="*/ 165 h 1178"/>
                <a:gd name="T46" fmla="*/ 225 w 1963"/>
                <a:gd name="T47" fmla="*/ 154 h 1178"/>
                <a:gd name="T48" fmla="*/ 244 w 1963"/>
                <a:gd name="T49" fmla="*/ 144 h 1178"/>
                <a:gd name="T50" fmla="*/ 262 w 1963"/>
                <a:gd name="T51" fmla="*/ 135 h 1178"/>
                <a:gd name="T52" fmla="*/ 281 w 1963"/>
                <a:gd name="T53" fmla="*/ 128 h 1178"/>
                <a:gd name="T54" fmla="*/ 300 w 1963"/>
                <a:gd name="T55" fmla="*/ 121 h 1178"/>
                <a:gd name="T56" fmla="*/ 319 w 1963"/>
                <a:gd name="T57" fmla="*/ 115 h 1178"/>
                <a:gd name="T58" fmla="*/ 337 w 1963"/>
                <a:gd name="T59" fmla="*/ 110 h 1178"/>
                <a:gd name="T60" fmla="*/ 354 w 1963"/>
                <a:gd name="T61" fmla="*/ 107 h 1178"/>
                <a:gd name="T62" fmla="*/ 371 w 1963"/>
                <a:gd name="T63" fmla="*/ 104 h 1178"/>
                <a:gd name="T64" fmla="*/ 386 w 1963"/>
                <a:gd name="T65" fmla="*/ 103 h 1178"/>
                <a:gd name="T66" fmla="*/ 393 w 1963"/>
                <a:gd name="T67" fmla="*/ 61 h 11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Freeform 10"/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5 w 1963"/>
                <a:gd name="T1" fmla="*/ 1 h 1178"/>
                <a:gd name="T2" fmla="*/ 315 w 1963"/>
                <a:gd name="T3" fmla="*/ 0 h 1178"/>
                <a:gd name="T4" fmla="*/ 303 w 1963"/>
                <a:gd name="T5" fmla="*/ 0 h 1178"/>
                <a:gd name="T6" fmla="*/ 287 w 1963"/>
                <a:gd name="T7" fmla="*/ 2 h 1178"/>
                <a:gd name="T8" fmla="*/ 270 w 1963"/>
                <a:gd name="T9" fmla="*/ 5 h 1178"/>
                <a:gd name="T10" fmla="*/ 251 w 1963"/>
                <a:gd name="T11" fmla="*/ 9 h 1178"/>
                <a:gd name="T12" fmla="*/ 231 w 1963"/>
                <a:gd name="T13" fmla="*/ 14 h 1178"/>
                <a:gd name="T14" fmla="*/ 209 w 1963"/>
                <a:gd name="T15" fmla="*/ 20 h 1178"/>
                <a:gd name="T16" fmla="*/ 186 w 1963"/>
                <a:gd name="T17" fmla="*/ 28 h 1178"/>
                <a:gd name="T18" fmla="*/ 162 w 1963"/>
                <a:gd name="T19" fmla="*/ 37 h 1178"/>
                <a:gd name="T20" fmla="*/ 138 w 1963"/>
                <a:gd name="T21" fmla="*/ 47 h 1178"/>
                <a:gd name="T22" fmla="*/ 114 w 1963"/>
                <a:gd name="T23" fmla="*/ 58 h 1178"/>
                <a:gd name="T24" fmla="*/ 90 w 1963"/>
                <a:gd name="T25" fmla="*/ 71 h 1178"/>
                <a:gd name="T26" fmla="*/ 66 w 1963"/>
                <a:gd name="T27" fmla="*/ 85 h 1178"/>
                <a:gd name="T28" fmla="*/ 43 w 1963"/>
                <a:gd name="T29" fmla="*/ 100 h 1178"/>
                <a:gd name="T30" fmla="*/ 21 w 1963"/>
                <a:gd name="T31" fmla="*/ 117 h 1178"/>
                <a:gd name="T32" fmla="*/ 0 w 1963"/>
                <a:gd name="T33" fmla="*/ 135 h 1178"/>
                <a:gd name="T34" fmla="*/ 128 w 1963"/>
                <a:gd name="T35" fmla="*/ 235 h 1178"/>
                <a:gd name="T36" fmla="*/ 134 w 1963"/>
                <a:gd name="T37" fmla="*/ 228 h 1178"/>
                <a:gd name="T38" fmla="*/ 146 w 1963"/>
                <a:gd name="T39" fmla="*/ 214 h 1178"/>
                <a:gd name="T40" fmla="*/ 159 w 1963"/>
                <a:gd name="T41" fmla="*/ 200 h 1178"/>
                <a:gd name="T42" fmla="*/ 174 w 1963"/>
                <a:gd name="T43" fmla="*/ 188 h 1178"/>
                <a:gd name="T44" fmla="*/ 191 w 1963"/>
                <a:gd name="T45" fmla="*/ 176 h 1178"/>
                <a:gd name="T46" fmla="*/ 208 w 1963"/>
                <a:gd name="T47" fmla="*/ 165 h 1178"/>
                <a:gd name="T48" fmla="*/ 225 w 1963"/>
                <a:gd name="T49" fmla="*/ 154 h 1178"/>
                <a:gd name="T50" fmla="*/ 244 w 1963"/>
                <a:gd name="T51" fmla="*/ 144 h 1178"/>
                <a:gd name="T52" fmla="*/ 262 w 1963"/>
                <a:gd name="T53" fmla="*/ 135 h 1178"/>
                <a:gd name="T54" fmla="*/ 281 w 1963"/>
                <a:gd name="T55" fmla="*/ 128 h 1178"/>
                <a:gd name="T56" fmla="*/ 300 w 1963"/>
                <a:gd name="T57" fmla="*/ 121 h 1178"/>
                <a:gd name="T58" fmla="*/ 319 w 1963"/>
                <a:gd name="T59" fmla="*/ 115 h 1178"/>
                <a:gd name="T60" fmla="*/ 337 w 1963"/>
                <a:gd name="T61" fmla="*/ 110 h 1178"/>
                <a:gd name="T62" fmla="*/ 354 w 1963"/>
                <a:gd name="T63" fmla="*/ 107 h 1178"/>
                <a:gd name="T64" fmla="*/ 371 w 1963"/>
                <a:gd name="T65" fmla="*/ 104 h 1178"/>
                <a:gd name="T66" fmla="*/ 386 w 1963"/>
                <a:gd name="T67" fmla="*/ 103 h 1178"/>
                <a:gd name="T68" fmla="*/ 393 w 1963"/>
                <a:gd name="T69" fmla="*/ 61 h 11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23" y="4"/>
                  </a:ln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Freeform 11"/>
            <p:cNvSpPr>
              <a:spLocks noChangeAspect="1"/>
            </p:cNvSpPr>
            <p:nvPr/>
          </p:nvSpPr>
          <p:spPr bwMode="auto">
            <a:xfrm>
              <a:off x="1264" y="1635"/>
              <a:ext cx="263" cy="175"/>
            </a:xfrm>
            <a:custGeom>
              <a:avLst/>
              <a:gdLst>
                <a:gd name="T0" fmla="*/ 263 w 1316"/>
                <a:gd name="T1" fmla="*/ 0 h 876"/>
                <a:gd name="T2" fmla="*/ 263 w 1316"/>
                <a:gd name="T3" fmla="*/ 0 h 876"/>
                <a:gd name="T4" fmla="*/ 256 w 1316"/>
                <a:gd name="T5" fmla="*/ 0 h 876"/>
                <a:gd name="T6" fmla="*/ 248 w 1316"/>
                <a:gd name="T7" fmla="*/ 1 h 876"/>
                <a:gd name="T8" fmla="*/ 240 w 1316"/>
                <a:gd name="T9" fmla="*/ 1 h 876"/>
                <a:gd name="T10" fmla="*/ 232 w 1316"/>
                <a:gd name="T11" fmla="*/ 2 h 876"/>
                <a:gd name="T12" fmla="*/ 224 w 1316"/>
                <a:gd name="T13" fmla="*/ 4 h 876"/>
                <a:gd name="T14" fmla="*/ 215 w 1316"/>
                <a:gd name="T15" fmla="*/ 5 h 876"/>
                <a:gd name="T16" fmla="*/ 206 w 1316"/>
                <a:gd name="T17" fmla="*/ 7 h 876"/>
                <a:gd name="T18" fmla="*/ 197 w 1316"/>
                <a:gd name="T19" fmla="*/ 9 h 876"/>
                <a:gd name="T20" fmla="*/ 188 w 1316"/>
                <a:gd name="T21" fmla="*/ 11 h 876"/>
                <a:gd name="T22" fmla="*/ 178 w 1316"/>
                <a:gd name="T23" fmla="*/ 14 h 876"/>
                <a:gd name="T24" fmla="*/ 169 w 1316"/>
                <a:gd name="T25" fmla="*/ 17 h 876"/>
                <a:gd name="T26" fmla="*/ 159 w 1316"/>
                <a:gd name="T27" fmla="*/ 20 h 876"/>
                <a:gd name="T28" fmla="*/ 150 w 1316"/>
                <a:gd name="T29" fmla="*/ 23 h 876"/>
                <a:gd name="T30" fmla="*/ 140 w 1316"/>
                <a:gd name="T31" fmla="*/ 27 h 876"/>
                <a:gd name="T32" fmla="*/ 131 w 1316"/>
                <a:gd name="T33" fmla="*/ 31 h 876"/>
                <a:gd name="T34" fmla="*/ 121 w 1316"/>
                <a:gd name="T35" fmla="*/ 35 h 876"/>
                <a:gd name="T36" fmla="*/ 112 w 1316"/>
                <a:gd name="T37" fmla="*/ 39 h 876"/>
                <a:gd name="T38" fmla="*/ 103 w 1316"/>
                <a:gd name="T39" fmla="*/ 44 h 876"/>
                <a:gd name="T40" fmla="*/ 93 w 1316"/>
                <a:gd name="T41" fmla="*/ 49 h 876"/>
                <a:gd name="T42" fmla="*/ 85 w 1316"/>
                <a:gd name="T43" fmla="*/ 53 h 876"/>
                <a:gd name="T44" fmla="*/ 76 w 1316"/>
                <a:gd name="T45" fmla="*/ 59 h 876"/>
                <a:gd name="T46" fmla="*/ 67 w 1316"/>
                <a:gd name="T47" fmla="*/ 64 h 876"/>
                <a:gd name="T48" fmla="*/ 59 w 1316"/>
                <a:gd name="T49" fmla="*/ 70 h 876"/>
                <a:gd name="T50" fmla="*/ 51 w 1316"/>
                <a:gd name="T51" fmla="*/ 76 h 876"/>
                <a:gd name="T52" fmla="*/ 43 w 1316"/>
                <a:gd name="T53" fmla="*/ 82 h 876"/>
                <a:gd name="T54" fmla="*/ 35 w 1316"/>
                <a:gd name="T55" fmla="*/ 88 h 876"/>
                <a:gd name="T56" fmla="*/ 28 w 1316"/>
                <a:gd name="T57" fmla="*/ 94 h 876"/>
                <a:gd name="T58" fmla="*/ 22 w 1316"/>
                <a:gd name="T59" fmla="*/ 101 h 876"/>
                <a:gd name="T60" fmla="*/ 16 w 1316"/>
                <a:gd name="T61" fmla="*/ 108 h 876"/>
                <a:gd name="T62" fmla="*/ 10 w 1316"/>
                <a:gd name="T63" fmla="*/ 115 h 876"/>
                <a:gd name="T64" fmla="*/ 5 w 1316"/>
                <a:gd name="T65" fmla="*/ 123 h 876"/>
                <a:gd name="T66" fmla="*/ 0 w 1316"/>
                <a:gd name="T67" fmla="*/ 130 h 876"/>
                <a:gd name="T68" fmla="*/ 0 w 1316"/>
                <a:gd name="T69" fmla="*/ 175 h 8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6" h="876">
                  <a:moveTo>
                    <a:pt x="1316" y="0"/>
                  </a:moveTo>
                  <a:lnTo>
                    <a:pt x="1316" y="0"/>
                  </a:lnTo>
                  <a:lnTo>
                    <a:pt x="1280" y="1"/>
                  </a:lnTo>
                  <a:lnTo>
                    <a:pt x="1243" y="3"/>
                  </a:lnTo>
                  <a:lnTo>
                    <a:pt x="1203" y="6"/>
                  </a:lnTo>
                  <a:lnTo>
                    <a:pt x="1162" y="11"/>
                  </a:lnTo>
                  <a:lnTo>
                    <a:pt x="1120" y="18"/>
                  </a:lnTo>
                  <a:lnTo>
                    <a:pt x="1077" y="26"/>
                  </a:lnTo>
                  <a:lnTo>
                    <a:pt x="1032" y="34"/>
                  </a:lnTo>
                  <a:lnTo>
                    <a:pt x="987" y="45"/>
                  </a:lnTo>
                  <a:lnTo>
                    <a:pt x="940" y="57"/>
                  </a:lnTo>
                  <a:lnTo>
                    <a:pt x="893" y="69"/>
                  </a:lnTo>
                  <a:lnTo>
                    <a:pt x="846" y="84"/>
                  </a:lnTo>
                  <a:lnTo>
                    <a:pt x="798" y="100"/>
                  </a:lnTo>
                  <a:lnTo>
                    <a:pt x="750" y="117"/>
                  </a:lnTo>
                  <a:lnTo>
                    <a:pt x="703" y="135"/>
                  </a:lnTo>
                  <a:lnTo>
                    <a:pt x="655" y="153"/>
                  </a:lnTo>
                  <a:lnTo>
                    <a:pt x="607" y="174"/>
                  </a:lnTo>
                  <a:lnTo>
                    <a:pt x="560" y="195"/>
                  </a:lnTo>
                  <a:lnTo>
                    <a:pt x="513" y="219"/>
                  </a:lnTo>
                  <a:lnTo>
                    <a:pt x="467" y="243"/>
                  </a:lnTo>
                  <a:lnTo>
                    <a:pt x="423" y="267"/>
                  </a:lnTo>
                  <a:lnTo>
                    <a:pt x="378" y="294"/>
                  </a:lnTo>
                  <a:lnTo>
                    <a:pt x="335" y="320"/>
                  </a:lnTo>
                  <a:lnTo>
                    <a:pt x="293" y="350"/>
                  </a:lnTo>
                  <a:lnTo>
                    <a:pt x="253" y="379"/>
                  </a:lnTo>
                  <a:lnTo>
                    <a:pt x="214" y="409"/>
                  </a:lnTo>
                  <a:lnTo>
                    <a:pt x="177" y="441"/>
                  </a:lnTo>
                  <a:lnTo>
                    <a:pt x="142" y="473"/>
                  </a:lnTo>
                  <a:lnTo>
                    <a:pt x="110" y="507"/>
                  </a:lnTo>
                  <a:lnTo>
                    <a:pt x="78" y="542"/>
                  </a:lnTo>
                  <a:lnTo>
                    <a:pt x="50" y="578"/>
                  </a:lnTo>
                  <a:lnTo>
                    <a:pt x="24" y="614"/>
                  </a:lnTo>
                  <a:lnTo>
                    <a:pt x="0" y="652"/>
                  </a:lnTo>
                  <a:lnTo>
                    <a:pt x="0" y="8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Line 12"/>
            <p:cNvSpPr>
              <a:spLocks noChangeAspect="1" noChangeShapeType="1"/>
            </p:cNvSpPr>
            <p:nvPr/>
          </p:nvSpPr>
          <p:spPr bwMode="auto">
            <a:xfrm flipH="1" flipV="1">
              <a:off x="1140" y="1714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Freeform 13"/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Freeform 14"/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Freeform 15"/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91 w 803"/>
                <a:gd name="T5" fmla="*/ 0 h 836"/>
                <a:gd name="T6" fmla="*/ 97 w 803"/>
                <a:gd name="T7" fmla="*/ 0 h 836"/>
                <a:gd name="T8" fmla="*/ 102 w 803"/>
                <a:gd name="T9" fmla="*/ 1 h 836"/>
                <a:gd name="T10" fmla="*/ 107 w 803"/>
                <a:gd name="T11" fmla="*/ 2 h 836"/>
                <a:gd name="T12" fmla="*/ 113 w 803"/>
                <a:gd name="T13" fmla="*/ 4 h 836"/>
                <a:gd name="T14" fmla="*/ 118 w 803"/>
                <a:gd name="T15" fmla="*/ 7 h 836"/>
                <a:gd name="T16" fmla="*/ 123 w 803"/>
                <a:gd name="T17" fmla="*/ 10 h 836"/>
                <a:gd name="T18" fmla="*/ 127 w 803"/>
                <a:gd name="T19" fmla="*/ 14 h 836"/>
                <a:gd name="T20" fmla="*/ 132 w 803"/>
                <a:gd name="T21" fmla="*/ 18 h 836"/>
                <a:gd name="T22" fmla="*/ 136 w 803"/>
                <a:gd name="T23" fmla="*/ 23 h 836"/>
                <a:gd name="T24" fmla="*/ 140 w 803"/>
                <a:gd name="T25" fmla="*/ 29 h 836"/>
                <a:gd name="T26" fmla="*/ 144 w 803"/>
                <a:gd name="T27" fmla="*/ 35 h 836"/>
                <a:gd name="T28" fmla="*/ 148 w 803"/>
                <a:gd name="T29" fmla="*/ 41 h 836"/>
                <a:gd name="T30" fmla="*/ 151 w 803"/>
                <a:gd name="T31" fmla="*/ 48 h 836"/>
                <a:gd name="T32" fmla="*/ 154 w 803"/>
                <a:gd name="T33" fmla="*/ 55 h 836"/>
                <a:gd name="T34" fmla="*/ 156 w 803"/>
                <a:gd name="T35" fmla="*/ 62 h 836"/>
                <a:gd name="T36" fmla="*/ 158 w 803"/>
                <a:gd name="T37" fmla="*/ 70 h 836"/>
                <a:gd name="T38" fmla="*/ 160 w 803"/>
                <a:gd name="T39" fmla="*/ 77 h 836"/>
                <a:gd name="T40" fmla="*/ 161 w 803"/>
                <a:gd name="T41" fmla="*/ 85 h 836"/>
                <a:gd name="T42" fmla="*/ 161 w 803"/>
                <a:gd name="T43" fmla="*/ 92 h 836"/>
                <a:gd name="T44" fmla="*/ 161 w 803"/>
                <a:gd name="T45" fmla="*/ 99 h 836"/>
                <a:gd name="T46" fmla="*/ 161 w 803"/>
                <a:gd name="T47" fmla="*/ 105 h 836"/>
                <a:gd name="T48" fmla="*/ 160 w 803"/>
                <a:gd name="T49" fmla="*/ 112 h 836"/>
                <a:gd name="T50" fmla="*/ 158 w 803"/>
                <a:gd name="T51" fmla="*/ 118 h 836"/>
                <a:gd name="T52" fmla="*/ 156 w 803"/>
                <a:gd name="T53" fmla="*/ 124 h 836"/>
                <a:gd name="T54" fmla="*/ 154 w 803"/>
                <a:gd name="T55" fmla="*/ 129 h 836"/>
                <a:gd name="T56" fmla="*/ 151 w 803"/>
                <a:gd name="T57" fmla="*/ 133 h 836"/>
                <a:gd name="T58" fmla="*/ 148 w 803"/>
                <a:gd name="T59" fmla="*/ 137 h 836"/>
                <a:gd name="T60" fmla="*/ 144 w 803"/>
                <a:gd name="T61" fmla="*/ 141 h 836"/>
                <a:gd name="T62" fmla="*/ 140 w 803"/>
                <a:gd name="T63" fmla="*/ 144 h 836"/>
                <a:gd name="T64" fmla="*/ 135 w 803"/>
                <a:gd name="T65" fmla="*/ 146 h 836"/>
                <a:gd name="T66" fmla="*/ 130 w 803"/>
                <a:gd name="T67" fmla="*/ 148 h 836"/>
                <a:gd name="T68" fmla="*/ 33 w 803"/>
                <a:gd name="T69" fmla="*/ 167 h 836"/>
                <a:gd name="T70" fmla="*/ 0 w 803"/>
                <a:gd name="T71" fmla="*/ 9 h 8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Freeform 16"/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86 w 803"/>
                <a:gd name="T5" fmla="*/ 1 h 836"/>
                <a:gd name="T6" fmla="*/ 91 w 803"/>
                <a:gd name="T7" fmla="*/ 0 h 836"/>
                <a:gd name="T8" fmla="*/ 97 w 803"/>
                <a:gd name="T9" fmla="*/ 0 h 836"/>
                <a:gd name="T10" fmla="*/ 102 w 803"/>
                <a:gd name="T11" fmla="*/ 1 h 836"/>
                <a:gd name="T12" fmla="*/ 107 w 803"/>
                <a:gd name="T13" fmla="*/ 2 h 836"/>
                <a:gd name="T14" fmla="*/ 113 w 803"/>
                <a:gd name="T15" fmla="*/ 4 h 836"/>
                <a:gd name="T16" fmla="*/ 118 w 803"/>
                <a:gd name="T17" fmla="*/ 7 h 836"/>
                <a:gd name="T18" fmla="*/ 123 w 803"/>
                <a:gd name="T19" fmla="*/ 10 h 836"/>
                <a:gd name="T20" fmla="*/ 127 w 803"/>
                <a:gd name="T21" fmla="*/ 14 h 836"/>
                <a:gd name="T22" fmla="*/ 132 w 803"/>
                <a:gd name="T23" fmla="*/ 18 h 836"/>
                <a:gd name="T24" fmla="*/ 136 w 803"/>
                <a:gd name="T25" fmla="*/ 23 h 836"/>
                <a:gd name="T26" fmla="*/ 140 w 803"/>
                <a:gd name="T27" fmla="*/ 29 h 836"/>
                <a:gd name="T28" fmla="*/ 144 w 803"/>
                <a:gd name="T29" fmla="*/ 35 h 836"/>
                <a:gd name="T30" fmla="*/ 148 w 803"/>
                <a:gd name="T31" fmla="*/ 41 h 836"/>
                <a:gd name="T32" fmla="*/ 151 w 803"/>
                <a:gd name="T33" fmla="*/ 48 h 836"/>
                <a:gd name="T34" fmla="*/ 154 w 803"/>
                <a:gd name="T35" fmla="*/ 55 h 836"/>
                <a:gd name="T36" fmla="*/ 156 w 803"/>
                <a:gd name="T37" fmla="*/ 62 h 836"/>
                <a:gd name="T38" fmla="*/ 156 w 803"/>
                <a:gd name="T39" fmla="*/ 62 h 836"/>
                <a:gd name="T40" fmla="*/ 158 w 803"/>
                <a:gd name="T41" fmla="*/ 70 h 836"/>
                <a:gd name="T42" fmla="*/ 160 w 803"/>
                <a:gd name="T43" fmla="*/ 77 h 836"/>
                <a:gd name="T44" fmla="*/ 161 w 803"/>
                <a:gd name="T45" fmla="*/ 85 h 836"/>
                <a:gd name="T46" fmla="*/ 161 w 803"/>
                <a:gd name="T47" fmla="*/ 92 h 836"/>
                <a:gd name="T48" fmla="*/ 161 w 803"/>
                <a:gd name="T49" fmla="*/ 99 h 836"/>
                <a:gd name="T50" fmla="*/ 161 w 803"/>
                <a:gd name="T51" fmla="*/ 105 h 836"/>
                <a:gd name="T52" fmla="*/ 160 w 803"/>
                <a:gd name="T53" fmla="*/ 112 h 836"/>
                <a:gd name="T54" fmla="*/ 158 w 803"/>
                <a:gd name="T55" fmla="*/ 118 h 836"/>
                <a:gd name="T56" fmla="*/ 156 w 803"/>
                <a:gd name="T57" fmla="*/ 124 h 836"/>
                <a:gd name="T58" fmla="*/ 154 w 803"/>
                <a:gd name="T59" fmla="*/ 129 h 836"/>
                <a:gd name="T60" fmla="*/ 151 w 803"/>
                <a:gd name="T61" fmla="*/ 133 h 836"/>
                <a:gd name="T62" fmla="*/ 148 w 803"/>
                <a:gd name="T63" fmla="*/ 137 h 836"/>
                <a:gd name="T64" fmla="*/ 144 w 803"/>
                <a:gd name="T65" fmla="*/ 141 h 836"/>
                <a:gd name="T66" fmla="*/ 140 w 803"/>
                <a:gd name="T67" fmla="*/ 144 h 836"/>
                <a:gd name="T68" fmla="*/ 135 w 803"/>
                <a:gd name="T69" fmla="*/ 146 h 836"/>
                <a:gd name="T70" fmla="*/ 130 w 803"/>
                <a:gd name="T71" fmla="*/ 148 h 836"/>
                <a:gd name="T72" fmla="*/ 33 w 803"/>
                <a:gd name="T73" fmla="*/ 167 h 8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" name="Freeform 17"/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84 w 555"/>
                <a:gd name="T1" fmla="*/ 154 h 785"/>
                <a:gd name="T2" fmla="*/ 93 w 555"/>
                <a:gd name="T3" fmla="*/ 149 h 785"/>
                <a:gd name="T4" fmla="*/ 100 w 555"/>
                <a:gd name="T5" fmla="*/ 141 h 785"/>
                <a:gd name="T6" fmla="*/ 106 w 555"/>
                <a:gd name="T7" fmla="*/ 130 h 785"/>
                <a:gd name="T8" fmla="*/ 109 w 555"/>
                <a:gd name="T9" fmla="*/ 118 h 785"/>
                <a:gd name="T10" fmla="*/ 111 w 555"/>
                <a:gd name="T11" fmla="*/ 104 h 785"/>
                <a:gd name="T12" fmla="*/ 111 w 555"/>
                <a:gd name="T13" fmla="*/ 89 h 785"/>
                <a:gd name="T14" fmla="*/ 108 w 555"/>
                <a:gd name="T15" fmla="*/ 74 h 785"/>
                <a:gd name="T16" fmla="*/ 103 w 555"/>
                <a:gd name="T17" fmla="*/ 58 h 785"/>
                <a:gd name="T18" fmla="*/ 97 w 555"/>
                <a:gd name="T19" fmla="*/ 43 h 785"/>
                <a:gd name="T20" fmla="*/ 89 w 555"/>
                <a:gd name="T21" fmla="*/ 30 h 785"/>
                <a:gd name="T22" fmla="*/ 80 w 555"/>
                <a:gd name="T23" fmla="*/ 19 h 785"/>
                <a:gd name="T24" fmla="*/ 70 w 555"/>
                <a:gd name="T25" fmla="*/ 10 h 785"/>
                <a:gd name="T26" fmla="*/ 60 w 555"/>
                <a:gd name="T27" fmla="*/ 4 h 785"/>
                <a:gd name="T28" fmla="*/ 49 w 555"/>
                <a:gd name="T29" fmla="*/ 1 h 785"/>
                <a:gd name="T30" fmla="*/ 38 w 555"/>
                <a:gd name="T31" fmla="*/ 0 h 785"/>
                <a:gd name="T32" fmla="*/ 27 w 555"/>
                <a:gd name="T33" fmla="*/ 3 h 785"/>
                <a:gd name="T34" fmla="*/ 18 w 555"/>
                <a:gd name="T35" fmla="*/ 8 h 785"/>
                <a:gd name="T36" fmla="*/ 11 w 555"/>
                <a:gd name="T37" fmla="*/ 17 h 785"/>
                <a:gd name="T38" fmla="*/ 5 w 555"/>
                <a:gd name="T39" fmla="*/ 27 h 785"/>
                <a:gd name="T40" fmla="*/ 1 w 555"/>
                <a:gd name="T41" fmla="*/ 39 h 785"/>
                <a:gd name="T42" fmla="*/ 0 w 555"/>
                <a:gd name="T43" fmla="*/ 53 h 785"/>
                <a:gd name="T44" fmla="*/ 0 w 555"/>
                <a:gd name="T45" fmla="*/ 68 h 785"/>
                <a:gd name="T46" fmla="*/ 3 w 555"/>
                <a:gd name="T47" fmla="*/ 83 h 785"/>
                <a:gd name="T48" fmla="*/ 8 w 555"/>
                <a:gd name="T49" fmla="*/ 99 h 785"/>
                <a:gd name="T50" fmla="*/ 14 w 555"/>
                <a:gd name="T51" fmla="*/ 114 h 785"/>
                <a:gd name="T52" fmla="*/ 22 w 555"/>
                <a:gd name="T53" fmla="*/ 127 h 785"/>
                <a:gd name="T54" fmla="*/ 31 w 555"/>
                <a:gd name="T55" fmla="*/ 138 h 785"/>
                <a:gd name="T56" fmla="*/ 40 w 555"/>
                <a:gd name="T57" fmla="*/ 147 h 785"/>
                <a:gd name="T58" fmla="*/ 51 w 555"/>
                <a:gd name="T59" fmla="*/ 153 h 785"/>
                <a:gd name="T60" fmla="*/ 62 w 555"/>
                <a:gd name="T61" fmla="*/ 157 h 785"/>
                <a:gd name="T62" fmla="*/ 73 w 555"/>
                <a:gd name="T63" fmla="*/ 157 h 7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Freeform 18"/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78 w 555"/>
                <a:gd name="T1" fmla="*/ 156 h 785"/>
                <a:gd name="T2" fmla="*/ 88 w 555"/>
                <a:gd name="T3" fmla="*/ 152 h 785"/>
                <a:gd name="T4" fmla="*/ 97 w 555"/>
                <a:gd name="T5" fmla="*/ 145 h 785"/>
                <a:gd name="T6" fmla="*/ 103 w 555"/>
                <a:gd name="T7" fmla="*/ 136 h 785"/>
                <a:gd name="T8" fmla="*/ 108 w 555"/>
                <a:gd name="T9" fmla="*/ 124 h 785"/>
                <a:gd name="T10" fmla="*/ 111 w 555"/>
                <a:gd name="T11" fmla="*/ 111 h 785"/>
                <a:gd name="T12" fmla="*/ 111 w 555"/>
                <a:gd name="T13" fmla="*/ 97 h 785"/>
                <a:gd name="T14" fmla="*/ 109 w 555"/>
                <a:gd name="T15" fmla="*/ 82 h 785"/>
                <a:gd name="T16" fmla="*/ 106 w 555"/>
                <a:gd name="T17" fmla="*/ 66 h 785"/>
                <a:gd name="T18" fmla="*/ 103 w 555"/>
                <a:gd name="T19" fmla="*/ 58 h 785"/>
                <a:gd name="T20" fmla="*/ 97 w 555"/>
                <a:gd name="T21" fmla="*/ 43 h 785"/>
                <a:gd name="T22" fmla="*/ 89 w 555"/>
                <a:gd name="T23" fmla="*/ 30 h 785"/>
                <a:gd name="T24" fmla="*/ 80 w 555"/>
                <a:gd name="T25" fmla="*/ 19 h 785"/>
                <a:gd name="T26" fmla="*/ 70 w 555"/>
                <a:gd name="T27" fmla="*/ 10 h 785"/>
                <a:gd name="T28" fmla="*/ 60 w 555"/>
                <a:gd name="T29" fmla="*/ 4 h 785"/>
                <a:gd name="T30" fmla="*/ 49 w 555"/>
                <a:gd name="T31" fmla="*/ 1 h 785"/>
                <a:gd name="T32" fmla="*/ 38 w 555"/>
                <a:gd name="T33" fmla="*/ 0 h 785"/>
                <a:gd name="T34" fmla="*/ 32 w 555"/>
                <a:gd name="T35" fmla="*/ 1 h 785"/>
                <a:gd name="T36" fmla="*/ 22 w 555"/>
                <a:gd name="T37" fmla="*/ 5 h 785"/>
                <a:gd name="T38" fmla="*/ 14 w 555"/>
                <a:gd name="T39" fmla="*/ 12 h 785"/>
                <a:gd name="T40" fmla="*/ 7 w 555"/>
                <a:gd name="T41" fmla="*/ 22 h 785"/>
                <a:gd name="T42" fmla="*/ 3 w 555"/>
                <a:gd name="T43" fmla="*/ 33 h 785"/>
                <a:gd name="T44" fmla="*/ 0 w 555"/>
                <a:gd name="T45" fmla="*/ 46 h 785"/>
                <a:gd name="T46" fmla="*/ 0 w 555"/>
                <a:gd name="T47" fmla="*/ 60 h 785"/>
                <a:gd name="T48" fmla="*/ 1 w 555"/>
                <a:gd name="T49" fmla="*/ 76 h 785"/>
                <a:gd name="T50" fmla="*/ 5 w 555"/>
                <a:gd name="T51" fmla="*/ 92 h 785"/>
                <a:gd name="T52" fmla="*/ 8 w 555"/>
                <a:gd name="T53" fmla="*/ 99 h 785"/>
                <a:gd name="T54" fmla="*/ 14 w 555"/>
                <a:gd name="T55" fmla="*/ 114 h 785"/>
                <a:gd name="T56" fmla="*/ 22 w 555"/>
                <a:gd name="T57" fmla="*/ 127 h 785"/>
                <a:gd name="T58" fmla="*/ 31 w 555"/>
                <a:gd name="T59" fmla="*/ 138 h 785"/>
                <a:gd name="T60" fmla="*/ 40 w 555"/>
                <a:gd name="T61" fmla="*/ 147 h 785"/>
                <a:gd name="T62" fmla="*/ 51 w 555"/>
                <a:gd name="T63" fmla="*/ 153 h 785"/>
                <a:gd name="T64" fmla="*/ 62 w 555"/>
                <a:gd name="T65" fmla="*/ 157 h 785"/>
                <a:gd name="T66" fmla="*/ 73 w 555"/>
                <a:gd name="T67" fmla="*/ 157 h 78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392" y="780"/>
                  </a:ln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" name="Freeform 21"/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90 w 507"/>
                <a:gd name="T7" fmla="*/ 69 h 381"/>
                <a:gd name="T8" fmla="*/ 92 w 507"/>
                <a:gd name="T9" fmla="*/ 68 h 381"/>
                <a:gd name="T10" fmla="*/ 94 w 507"/>
                <a:gd name="T11" fmla="*/ 66 h 381"/>
                <a:gd name="T12" fmla="*/ 96 w 507"/>
                <a:gd name="T13" fmla="*/ 65 h 381"/>
                <a:gd name="T14" fmla="*/ 97 w 507"/>
                <a:gd name="T15" fmla="*/ 63 h 381"/>
                <a:gd name="T16" fmla="*/ 99 w 507"/>
                <a:gd name="T17" fmla="*/ 61 h 381"/>
                <a:gd name="T18" fmla="*/ 100 w 507"/>
                <a:gd name="T19" fmla="*/ 58 h 381"/>
                <a:gd name="T20" fmla="*/ 101 w 507"/>
                <a:gd name="T21" fmla="*/ 55 h 381"/>
                <a:gd name="T22" fmla="*/ 101 w 507"/>
                <a:gd name="T23" fmla="*/ 53 h 381"/>
                <a:gd name="T24" fmla="*/ 102 w 507"/>
                <a:gd name="T25" fmla="*/ 50 h 381"/>
                <a:gd name="T26" fmla="*/ 102 w 507"/>
                <a:gd name="T27" fmla="*/ 46 h 381"/>
                <a:gd name="T28" fmla="*/ 102 w 507"/>
                <a:gd name="T29" fmla="*/ 43 h 381"/>
                <a:gd name="T30" fmla="*/ 102 w 507"/>
                <a:gd name="T31" fmla="*/ 40 h 381"/>
                <a:gd name="T32" fmla="*/ 101 w 507"/>
                <a:gd name="T33" fmla="*/ 36 h 381"/>
                <a:gd name="T34" fmla="*/ 101 w 507"/>
                <a:gd name="T35" fmla="*/ 33 h 381"/>
                <a:gd name="T36" fmla="*/ 100 w 507"/>
                <a:gd name="T37" fmla="*/ 29 h 381"/>
                <a:gd name="T38" fmla="*/ 97 w 507"/>
                <a:gd name="T39" fmla="*/ 22 h 381"/>
                <a:gd name="T40" fmla="*/ 94 w 507"/>
                <a:gd name="T41" fmla="*/ 16 h 381"/>
                <a:gd name="T42" fmla="*/ 91 w 507"/>
                <a:gd name="T43" fmla="*/ 11 h 381"/>
                <a:gd name="T44" fmla="*/ 87 w 507"/>
                <a:gd name="T45" fmla="*/ 6 h 381"/>
                <a:gd name="T46" fmla="*/ 82 w 507"/>
                <a:gd name="T47" fmla="*/ 3 h 381"/>
                <a:gd name="T48" fmla="*/ 77 w 507"/>
                <a:gd name="T49" fmla="*/ 1 h 381"/>
                <a:gd name="T50" fmla="*/ 72 w 507"/>
                <a:gd name="T51" fmla="*/ 0 h 381"/>
                <a:gd name="T52" fmla="*/ 67 w 507"/>
                <a:gd name="T53" fmla="*/ 0 h 381"/>
                <a:gd name="T54" fmla="*/ 0 w 507"/>
                <a:gd name="T55" fmla="*/ 8 h 381"/>
                <a:gd name="T56" fmla="*/ 20 w 507"/>
                <a:gd name="T57" fmla="*/ 77 h 3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  <a:lnTo>
                    <a:pt x="101" y="381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" name="Freeform 22"/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88 w 507"/>
                <a:gd name="T7" fmla="*/ 70 h 381"/>
                <a:gd name="T8" fmla="*/ 90 w 507"/>
                <a:gd name="T9" fmla="*/ 69 h 381"/>
                <a:gd name="T10" fmla="*/ 92 w 507"/>
                <a:gd name="T11" fmla="*/ 68 h 381"/>
                <a:gd name="T12" fmla="*/ 94 w 507"/>
                <a:gd name="T13" fmla="*/ 66 h 381"/>
                <a:gd name="T14" fmla="*/ 96 w 507"/>
                <a:gd name="T15" fmla="*/ 65 h 381"/>
                <a:gd name="T16" fmla="*/ 97 w 507"/>
                <a:gd name="T17" fmla="*/ 63 h 381"/>
                <a:gd name="T18" fmla="*/ 99 w 507"/>
                <a:gd name="T19" fmla="*/ 61 h 381"/>
                <a:gd name="T20" fmla="*/ 100 w 507"/>
                <a:gd name="T21" fmla="*/ 58 h 381"/>
                <a:gd name="T22" fmla="*/ 101 w 507"/>
                <a:gd name="T23" fmla="*/ 55 h 381"/>
                <a:gd name="T24" fmla="*/ 101 w 507"/>
                <a:gd name="T25" fmla="*/ 53 h 381"/>
                <a:gd name="T26" fmla="*/ 102 w 507"/>
                <a:gd name="T27" fmla="*/ 50 h 381"/>
                <a:gd name="T28" fmla="*/ 102 w 507"/>
                <a:gd name="T29" fmla="*/ 46 h 381"/>
                <a:gd name="T30" fmla="*/ 102 w 507"/>
                <a:gd name="T31" fmla="*/ 43 h 381"/>
                <a:gd name="T32" fmla="*/ 102 w 507"/>
                <a:gd name="T33" fmla="*/ 40 h 381"/>
                <a:gd name="T34" fmla="*/ 101 w 507"/>
                <a:gd name="T35" fmla="*/ 36 h 381"/>
                <a:gd name="T36" fmla="*/ 101 w 507"/>
                <a:gd name="T37" fmla="*/ 33 h 381"/>
                <a:gd name="T38" fmla="*/ 100 w 507"/>
                <a:gd name="T39" fmla="*/ 29 h 381"/>
                <a:gd name="T40" fmla="*/ 100 w 507"/>
                <a:gd name="T41" fmla="*/ 29 h 381"/>
                <a:gd name="T42" fmla="*/ 97 w 507"/>
                <a:gd name="T43" fmla="*/ 22 h 381"/>
                <a:gd name="T44" fmla="*/ 94 w 507"/>
                <a:gd name="T45" fmla="*/ 16 h 381"/>
                <a:gd name="T46" fmla="*/ 91 w 507"/>
                <a:gd name="T47" fmla="*/ 11 h 381"/>
                <a:gd name="T48" fmla="*/ 87 w 507"/>
                <a:gd name="T49" fmla="*/ 6 h 381"/>
                <a:gd name="T50" fmla="*/ 82 w 507"/>
                <a:gd name="T51" fmla="*/ 3 h 381"/>
                <a:gd name="T52" fmla="*/ 77 w 507"/>
                <a:gd name="T53" fmla="*/ 1 h 381"/>
                <a:gd name="T54" fmla="*/ 72 w 507"/>
                <a:gd name="T55" fmla="*/ 0 h 381"/>
                <a:gd name="T56" fmla="*/ 67 w 507"/>
                <a:gd name="T57" fmla="*/ 0 h 381"/>
                <a:gd name="T58" fmla="*/ 0 w 507"/>
                <a:gd name="T59" fmla="*/ 8 h 3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" name="Freeform 23"/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85 w 1308"/>
                <a:gd name="T5" fmla="*/ 0 h 973"/>
                <a:gd name="T6" fmla="*/ 191 w 1308"/>
                <a:gd name="T7" fmla="*/ 0 h 973"/>
                <a:gd name="T8" fmla="*/ 197 w 1308"/>
                <a:gd name="T9" fmla="*/ 1 h 973"/>
                <a:gd name="T10" fmla="*/ 202 w 1308"/>
                <a:gd name="T11" fmla="*/ 2 h 973"/>
                <a:gd name="T12" fmla="*/ 208 w 1308"/>
                <a:gd name="T13" fmla="*/ 4 h 973"/>
                <a:gd name="T14" fmla="*/ 214 w 1308"/>
                <a:gd name="T15" fmla="*/ 7 h 973"/>
                <a:gd name="T16" fmla="*/ 219 w 1308"/>
                <a:gd name="T17" fmla="*/ 11 h 973"/>
                <a:gd name="T18" fmla="*/ 224 w 1308"/>
                <a:gd name="T19" fmla="*/ 15 h 973"/>
                <a:gd name="T20" fmla="*/ 229 w 1308"/>
                <a:gd name="T21" fmla="*/ 20 h 973"/>
                <a:gd name="T22" fmla="*/ 234 w 1308"/>
                <a:gd name="T23" fmla="*/ 26 h 973"/>
                <a:gd name="T24" fmla="*/ 239 w 1308"/>
                <a:gd name="T25" fmla="*/ 32 h 973"/>
                <a:gd name="T26" fmla="*/ 243 w 1308"/>
                <a:gd name="T27" fmla="*/ 38 h 973"/>
                <a:gd name="T28" fmla="*/ 247 w 1308"/>
                <a:gd name="T29" fmla="*/ 45 h 973"/>
                <a:gd name="T30" fmla="*/ 250 w 1308"/>
                <a:gd name="T31" fmla="*/ 53 h 973"/>
                <a:gd name="T32" fmla="*/ 254 w 1308"/>
                <a:gd name="T33" fmla="*/ 61 h 973"/>
                <a:gd name="T34" fmla="*/ 256 w 1308"/>
                <a:gd name="T35" fmla="*/ 69 h 973"/>
                <a:gd name="T36" fmla="*/ 259 w 1308"/>
                <a:gd name="T37" fmla="*/ 77 h 973"/>
                <a:gd name="T38" fmla="*/ 260 w 1308"/>
                <a:gd name="T39" fmla="*/ 86 h 973"/>
                <a:gd name="T40" fmla="*/ 261 w 1308"/>
                <a:gd name="T41" fmla="*/ 94 h 973"/>
                <a:gd name="T42" fmla="*/ 262 w 1308"/>
                <a:gd name="T43" fmla="*/ 102 h 973"/>
                <a:gd name="T44" fmla="*/ 262 w 1308"/>
                <a:gd name="T45" fmla="*/ 109 h 973"/>
                <a:gd name="T46" fmla="*/ 261 w 1308"/>
                <a:gd name="T47" fmla="*/ 117 h 973"/>
                <a:gd name="T48" fmla="*/ 260 w 1308"/>
                <a:gd name="T49" fmla="*/ 124 h 973"/>
                <a:gd name="T50" fmla="*/ 259 w 1308"/>
                <a:gd name="T51" fmla="*/ 130 h 973"/>
                <a:gd name="T52" fmla="*/ 257 w 1308"/>
                <a:gd name="T53" fmla="*/ 137 h 973"/>
                <a:gd name="T54" fmla="*/ 254 w 1308"/>
                <a:gd name="T55" fmla="*/ 142 h 973"/>
                <a:gd name="T56" fmla="*/ 251 w 1308"/>
                <a:gd name="T57" fmla="*/ 148 h 973"/>
                <a:gd name="T58" fmla="*/ 247 w 1308"/>
                <a:gd name="T59" fmla="*/ 152 h 973"/>
                <a:gd name="T60" fmla="*/ 243 w 1308"/>
                <a:gd name="T61" fmla="*/ 156 h 973"/>
                <a:gd name="T62" fmla="*/ 238 w 1308"/>
                <a:gd name="T63" fmla="*/ 160 h 973"/>
                <a:gd name="T64" fmla="*/ 233 w 1308"/>
                <a:gd name="T65" fmla="*/ 162 h 973"/>
                <a:gd name="T66" fmla="*/ 228 w 1308"/>
                <a:gd name="T67" fmla="*/ 164 h 973"/>
                <a:gd name="T68" fmla="*/ 40 w 1308"/>
                <a:gd name="T69" fmla="*/ 194 h 973"/>
                <a:gd name="T70" fmla="*/ 0 w 1308"/>
                <a:gd name="T71" fmla="*/ 21 h 9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" name="Freeform 24"/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79 w 1308"/>
                <a:gd name="T5" fmla="*/ 1 h 973"/>
                <a:gd name="T6" fmla="*/ 185 w 1308"/>
                <a:gd name="T7" fmla="*/ 0 h 973"/>
                <a:gd name="T8" fmla="*/ 191 w 1308"/>
                <a:gd name="T9" fmla="*/ 0 h 973"/>
                <a:gd name="T10" fmla="*/ 197 w 1308"/>
                <a:gd name="T11" fmla="*/ 1 h 973"/>
                <a:gd name="T12" fmla="*/ 202 w 1308"/>
                <a:gd name="T13" fmla="*/ 2 h 973"/>
                <a:gd name="T14" fmla="*/ 208 w 1308"/>
                <a:gd name="T15" fmla="*/ 4 h 973"/>
                <a:gd name="T16" fmla="*/ 214 w 1308"/>
                <a:gd name="T17" fmla="*/ 7 h 973"/>
                <a:gd name="T18" fmla="*/ 219 w 1308"/>
                <a:gd name="T19" fmla="*/ 11 h 973"/>
                <a:gd name="T20" fmla="*/ 224 w 1308"/>
                <a:gd name="T21" fmla="*/ 15 h 973"/>
                <a:gd name="T22" fmla="*/ 229 w 1308"/>
                <a:gd name="T23" fmla="*/ 20 h 973"/>
                <a:gd name="T24" fmla="*/ 234 w 1308"/>
                <a:gd name="T25" fmla="*/ 26 h 973"/>
                <a:gd name="T26" fmla="*/ 239 w 1308"/>
                <a:gd name="T27" fmla="*/ 32 h 973"/>
                <a:gd name="T28" fmla="*/ 243 w 1308"/>
                <a:gd name="T29" fmla="*/ 38 h 973"/>
                <a:gd name="T30" fmla="*/ 247 w 1308"/>
                <a:gd name="T31" fmla="*/ 45 h 973"/>
                <a:gd name="T32" fmla="*/ 250 w 1308"/>
                <a:gd name="T33" fmla="*/ 53 h 973"/>
                <a:gd name="T34" fmla="*/ 254 w 1308"/>
                <a:gd name="T35" fmla="*/ 61 h 973"/>
                <a:gd name="T36" fmla="*/ 256 w 1308"/>
                <a:gd name="T37" fmla="*/ 69 h 973"/>
                <a:gd name="T38" fmla="*/ 256 w 1308"/>
                <a:gd name="T39" fmla="*/ 69 h 973"/>
                <a:gd name="T40" fmla="*/ 259 w 1308"/>
                <a:gd name="T41" fmla="*/ 77 h 973"/>
                <a:gd name="T42" fmla="*/ 260 w 1308"/>
                <a:gd name="T43" fmla="*/ 86 h 973"/>
                <a:gd name="T44" fmla="*/ 261 w 1308"/>
                <a:gd name="T45" fmla="*/ 94 h 973"/>
                <a:gd name="T46" fmla="*/ 262 w 1308"/>
                <a:gd name="T47" fmla="*/ 102 h 973"/>
                <a:gd name="T48" fmla="*/ 262 w 1308"/>
                <a:gd name="T49" fmla="*/ 109 h 973"/>
                <a:gd name="T50" fmla="*/ 261 w 1308"/>
                <a:gd name="T51" fmla="*/ 117 h 973"/>
                <a:gd name="T52" fmla="*/ 260 w 1308"/>
                <a:gd name="T53" fmla="*/ 124 h 973"/>
                <a:gd name="T54" fmla="*/ 259 w 1308"/>
                <a:gd name="T55" fmla="*/ 130 h 973"/>
                <a:gd name="T56" fmla="*/ 257 w 1308"/>
                <a:gd name="T57" fmla="*/ 137 h 973"/>
                <a:gd name="T58" fmla="*/ 254 w 1308"/>
                <a:gd name="T59" fmla="*/ 142 h 973"/>
                <a:gd name="T60" fmla="*/ 251 w 1308"/>
                <a:gd name="T61" fmla="*/ 148 h 973"/>
                <a:gd name="T62" fmla="*/ 247 w 1308"/>
                <a:gd name="T63" fmla="*/ 152 h 973"/>
                <a:gd name="T64" fmla="*/ 243 w 1308"/>
                <a:gd name="T65" fmla="*/ 156 h 973"/>
                <a:gd name="T66" fmla="*/ 238 w 1308"/>
                <a:gd name="T67" fmla="*/ 160 h 973"/>
                <a:gd name="T68" fmla="*/ 233 w 1308"/>
                <a:gd name="T69" fmla="*/ 162 h 973"/>
                <a:gd name="T70" fmla="*/ 228 w 1308"/>
                <a:gd name="T71" fmla="*/ 164 h 973"/>
                <a:gd name="T72" fmla="*/ 40 w 1308"/>
                <a:gd name="T73" fmla="*/ 194 h 97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0" name="Freeform 25"/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93 w 616"/>
                <a:gd name="T1" fmla="*/ 171 h 871"/>
                <a:gd name="T2" fmla="*/ 103 w 616"/>
                <a:gd name="T3" fmla="*/ 165 h 871"/>
                <a:gd name="T4" fmla="*/ 111 w 616"/>
                <a:gd name="T5" fmla="*/ 156 h 871"/>
                <a:gd name="T6" fmla="*/ 117 w 616"/>
                <a:gd name="T7" fmla="*/ 144 h 871"/>
                <a:gd name="T8" fmla="*/ 121 w 616"/>
                <a:gd name="T9" fmla="*/ 130 h 871"/>
                <a:gd name="T10" fmla="*/ 123 w 616"/>
                <a:gd name="T11" fmla="*/ 115 h 871"/>
                <a:gd name="T12" fmla="*/ 123 w 616"/>
                <a:gd name="T13" fmla="*/ 99 h 871"/>
                <a:gd name="T14" fmla="*/ 120 w 616"/>
                <a:gd name="T15" fmla="*/ 82 h 871"/>
                <a:gd name="T16" fmla="*/ 114 w 616"/>
                <a:gd name="T17" fmla="*/ 64 h 871"/>
                <a:gd name="T18" fmla="*/ 107 w 616"/>
                <a:gd name="T19" fmla="*/ 48 h 871"/>
                <a:gd name="T20" fmla="*/ 99 w 616"/>
                <a:gd name="T21" fmla="*/ 34 h 871"/>
                <a:gd name="T22" fmla="*/ 89 w 616"/>
                <a:gd name="T23" fmla="*/ 21 h 871"/>
                <a:gd name="T24" fmla="*/ 78 w 616"/>
                <a:gd name="T25" fmla="*/ 12 h 871"/>
                <a:gd name="T26" fmla="*/ 67 w 616"/>
                <a:gd name="T27" fmla="*/ 5 h 871"/>
                <a:gd name="T28" fmla="*/ 55 w 616"/>
                <a:gd name="T29" fmla="*/ 1 h 871"/>
                <a:gd name="T30" fmla="*/ 42 w 616"/>
                <a:gd name="T31" fmla="*/ 0 h 871"/>
                <a:gd name="T32" fmla="*/ 30 w 616"/>
                <a:gd name="T33" fmla="*/ 3 h 871"/>
                <a:gd name="T34" fmla="*/ 20 w 616"/>
                <a:gd name="T35" fmla="*/ 9 h 871"/>
                <a:gd name="T36" fmla="*/ 12 w 616"/>
                <a:gd name="T37" fmla="*/ 18 h 871"/>
                <a:gd name="T38" fmla="*/ 6 w 616"/>
                <a:gd name="T39" fmla="*/ 30 h 871"/>
                <a:gd name="T40" fmla="*/ 2 w 616"/>
                <a:gd name="T41" fmla="*/ 43 h 871"/>
                <a:gd name="T42" fmla="*/ 0 w 616"/>
                <a:gd name="T43" fmla="*/ 59 h 871"/>
                <a:gd name="T44" fmla="*/ 1 w 616"/>
                <a:gd name="T45" fmla="*/ 75 h 871"/>
                <a:gd name="T46" fmla="*/ 4 w 616"/>
                <a:gd name="T47" fmla="*/ 92 h 871"/>
                <a:gd name="T48" fmla="*/ 9 w 616"/>
                <a:gd name="T49" fmla="*/ 110 h 871"/>
                <a:gd name="T50" fmla="*/ 16 w 616"/>
                <a:gd name="T51" fmla="*/ 126 h 871"/>
                <a:gd name="T52" fmla="*/ 24 w 616"/>
                <a:gd name="T53" fmla="*/ 141 h 871"/>
                <a:gd name="T54" fmla="*/ 34 w 616"/>
                <a:gd name="T55" fmla="*/ 153 h 871"/>
                <a:gd name="T56" fmla="*/ 45 w 616"/>
                <a:gd name="T57" fmla="*/ 162 h 871"/>
                <a:gd name="T58" fmla="*/ 57 w 616"/>
                <a:gd name="T59" fmla="*/ 169 h 871"/>
                <a:gd name="T60" fmla="*/ 68 w 616"/>
                <a:gd name="T61" fmla="*/ 173 h 871"/>
                <a:gd name="T62" fmla="*/ 81 w 616"/>
                <a:gd name="T63" fmla="*/ 174 h 8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" name="Freeform 26"/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87 w 616"/>
                <a:gd name="T1" fmla="*/ 173 h 871"/>
                <a:gd name="T2" fmla="*/ 98 w 616"/>
                <a:gd name="T3" fmla="*/ 168 h 871"/>
                <a:gd name="T4" fmla="*/ 107 w 616"/>
                <a:gd name="T5" fmla="*/ 160 h 871"/>
                <a:gd name="T6" fmla="*/ 115 w 616"/>
                <a:gd name="T7" fmla="*/ 150 h 871"/>
                <a:gd name="T8" fmla="*/ 120 w 616"/>
                <a:gd name="T9" fmla="*/ 137 h 871"/>
                <a:gd name="T10" fmla="*/ 122 w 616"/>
                <a:gd name="T11" fmla="*/ 123 h 871"/>
                <a:gd name="T12" fmla="*/ 123 w 616"/>
                <a:gd name="T13" fmla="*/ 107 h 871"/>
                <a:gd name="T14" fmla="*/ 121 w 616"/>
                <a:gd name="T15" fmla="*/ 90 h 871"/>
                <a:gd name="T16" fmla="*/ 117 w 616"/>
                <a:gd name="T17" fmla="*/ 73 h 871"/>
                <a:gd name="T18" fmla="*/ 114 w 616"/>
                <a:gd name="T19" fmla="*/ 64 h 871"/>
                <a:gd name="T20" fmla="*/ 107 w 616"/>
                <a:gd name="T21" fmla="*/ 48 h 871"/>
                <a:gd name="T22" fmla="*/ 99 w 616"/>
                <a:gd name="T23" fmla="*/ 34 h 871"/>
                <a:gd name="T24" fmla="*/ 89 w 616"/>
                <a:gd name="T25" fmla="*/ 21 h 871"/>
                <a:gd name="T26" fmla="*/ 78 w 616"/>
                <a:gd name="T27" fmla="*/ 12 h 871"/>
                <a:gd name="T28" fmla="*/ 67 w 616"/>
                <a:gd name="T29" fmla="*/ 5 h 871"/>
                <a:gd name="T30" fmla="*/ 55 w 616"/>
                <a:gd name="T31" fmla="*/ 1 h 871"/>
                <a:gd name="T32" fmla="*/ 42 w 616"/>
                <a:gd name="T33" fmla="*/ 0 h 871"/>
                <a:gd name="T34" fmla="*/ 36 w 616"/>
                <a:gd name="T35" fmla="*/ 1 h 871"/>
                <a:gd name="T36" fmla="*/ 25 w 616"/>
                <a:gd name="T37" fmla="*/ 6 h 871"/>
                <a:gd name="T38" fmla="*/ 15 w 616"/>
                <a:gd name="T39" fmla="*/ 13 h 871"/>
                <a:gd name="T40" fmla="*/ 8 w 616"/>
                <a:gd name="T41" fmla="*/ 24 h 871"/>
                <a:gd name="T42" fmla="*/ 3 w 616"/>
                <a:gd name="T43" fmla="*/ 36 h 871"/>
                <a:gd name="T44" fmla="*/ 1 w 616"/>
                <a:gd name="T45" fmla="*/ 51 h 871"/>
                <a:gd name="T46" fmla="*/ 0 w 616"/>
                <a:gd name="T47" fmla="*/ 67 h 871"/>
                <a:gd name="T48" fmla="*/ 2 w 616"/>
                <a:gd name="T49" fmla="*/ 84 h 871"/>
                <a:gd name="T50" fmla="*/ 6 w 616"/>
                <a:gd name="T51" fmla="*/ 101 h 871"/>
                <a:gd name="T52" fmla="*/ 9 w 616"/>
                <a:gd name="T53" fmla="*/ 110 h 871"/>
                <a:gd name="T54" fmla="*/ 16 w 616"/>
                <a:gd name="T55" fmla="*/ 126 h 871"/>
                <a:gd name="T56" fmla="*/ 24 w 616"/>
                <a:gd name="T57" fmla="*/ 141 h 871"/>
                <a:gd name="T58" fmla="*/ 34 w 616"/>
                <a:gd name="T59" fmla="*/ 153 h 871"/>
                <a:gd name="T60" fmla="*/ 45 w 616"/>
                <a:gd name="T61" fmla="*/ 162 h 871"/>
                <a:gd name="T62" fmla="*/ 57 w 616"/>
                <a:gd name="T63" fmla="*/ 169 h 871"/>
                <a:gd name="T64" fmla="*/ 68 w 616"/>
                <a:gd name="T65" fmla="*/ 173 h 871"/>
                <a:gd name="T66" fmla="*/ 81 w 616"/>
                <a:gd name="T67" fmla="*/ 174 h 8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36" y="865"/>
                  </a:ln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" name="Freeform 27"/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4 w 675"/>
                <a:gd name="T7" fmla="*/ 0 h 305"/>
                <a:gd name="T8" fmla="*/ 117 w 675"/>
                <a:gd name="T9" fmla="*/ 0 h 305"/>
                <a:gd name="T10" fmla="*/ 121 w 675"/>
                <a:gd name="T11" fmla="*/ 2 h 305"/>
                <a:gd name="T12" fmla="*/ 124 w 675"/>
                <a:gd name="T13" fmla="*/ 4 h 305"/>
                <a:gd name="T14" fmla="*/ 127 w 675"/>
                <a:gd name="T15" fmla="*/ 7 h 305"/>
                <a:gd name="T16" fmla="*/ 129 w 675"/>
                <a:gd name="T17" fmla="*/ 11 h 305"/>
                <a:gd name="T18" fmla="*/ 132 w 675"/>
                <a:gd name="T19" fmla="*/ 15 h 305"/>
                <a:gd name="T20" fmla="*/ 133 w 675"/>
                <a:gd name="T21" fmla="*/ 20 h 305"/>
                <a:gd name="T22" fmla="*/ 135 w 675"/>
                <a:gd name="T23" fmla="*/ 25 h 305"/>
                <a:gd name="T24" fmla="*/ 135 w 675"/>
                <a:gd name="T25" fmla="*/ 30 h 305"/>
                <a:gd name="T26" fmla="*/ 135 w 675"/>
                <a:gd name="T27" fmla="*/ 34 h 305"/>
                <a:gd name="T28" fmla="*/ 134 w 675"/>
                <a:gd name="T29" fmla="*/ 38 h 305"/>
                <a:gd name="T30" fmla="*/ 133 w 675"/>
                <a:gd name="T31" fmla="*/ 42 h 305"/>
                <a:gd name="T32" fmla="*/ 131 w 675"/>
                <a:gd name="T33" fmla="*/ 45 h 305"/>
                <a:gd name="T34" fmla="*/ 128 w 675"/>
                <a:gd name="T35" fmla="*/ 47 h 305"/>
                <a:gd name="T36" fmla="*/ 125 w 675"/>
                <a:gd name="T37" fmla="*/ 48 h 305"/>
                <a:gd name="T38" fmla="*/ 8 w 675"/>
                <a:gd name="T39" fmla="*/ 61 h 305"/>
                <a:gd name="T40" fmla="*/ 0 w 675"/>
                <a:gd name="T41" fmla="*/ 13 h 3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" name="Freeform 28"/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1 w 675"/>
                <a:gd name="T7" fmla="*/ 0 h 305"/>
                <a:gd name="T8" fmla="*/ 114 w 675"/>
                <a:gd name="T9" fmla="*/ 0 h 305"/>
                <a:gd name="T10" fmla="*/ 117 w 675"/>
                <a:gd name="T11" fmla="*/ 0 h 305"/>
                <a:gd name="T12" fmla="*/ 121 w 675"/>
                <a:gd name="T13" fmla="*/ 2 h 305"/>
                <a:gd name="T14" fmla="*/ 124 w 675"/>
                <a:gd name="T15" fmla="*/ 4 h 305"/>
                <a:gd name="T16" fmla="*/ 127 w 675"/>
                <a:gd name="T17" fmla="*/ 7 h 305"/>
                <a:gd name="T18" fmla="*/ 129 w 675"/>
                <a:gd name="T19" fmla="*/ 11 h 305"/>
                <a:gd name="T20" fmla="*/ 132 w 675"/>
                <a:gd name="T21" fmla="*/ 15 h 305"/>
                <a:gd name="T22" fmla="*/ 133 w 675"/>
                <a:gd name="T23" fmla="*/ 20 h 305"/>
                <a:gd name="T24" fmla="*/ 133 w 675"/>
                <a:gd name="T25" fmla="*/ 20 h 305"/>
                <a:gd name="T26" fmla="*/ 135 w 675"/>
                <a:gd name="T27" fmla="*/ 25 h 305"/>
                <a:gd name="T28" fmla="*/ 135 w 675"/>
                <a:gd name="T29" fmla="*/ 30 h 305"/>
                <a:gd name="T30" fmla="*/ 135 w 675"/>
                <a:gd name="T31" fmla="*/ 34 h 305"/>
                <a:gd name="T32" fmla="*/ 134 w 675"/>
                <a:gd name="T33" fmla="*/ 38 h 305"/>
                <a:gd name="T34" fmla="*/ 133 w 675"/>
                <a:gd name="T35" fmla="*/ 42 h 305"/>
                <a:gd name="T36" fmla="*/ 131 w 675"/>
                <a:gd name="T37" fmla="*/ 45 h 305"/>
                <a:gd name="T38" fmla="*/ 128 w 675"/>
                <a:gd name="T39" fmla="*/ 47 h 305"/>
                <a:gd name="T40" fmla="*/ 125 w 675"/>
                <a:gd name="T41" fmla="*/ 48 h 305"/>
                <a:gd name="T42" fmla="*/ 8 w 675"/>
                <a:gd name="T43" fmla="*/ 61 h 3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34" name="Freeform 29"/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53 w 4846"/>
                <a:gd name="T11" fmla="*/ 69 h 4343"/>
                <a:gd name="T12" fmla="*/ 937 w 4846"/>
                <a:gd name="T13" fmla="*/ 71 h 4343"/>
                <a:gd name="T14" fmla="*/ 919 w 4846"/>
                <a:gd name="T15" fmla="*/ 74 h 4343"/>
                <a:gd name="T16" fmla="*/ 899 w 4846"/>
                <a:gd name="T17" fmla="*/ 78 h 4343"/>
                <a:gd name="T18" fmla="*/ 878 w 4846"/>
                <a:gd name="T19" fmla="*/ 83 h 4343"/>
                <a:gd name="T20" fmla="*/ 855 w 4846"/>
                <a:gd name="T21" fmla="*/ 90 h 4343"/>
                <a:gd name="T22" fmla="*/ 832 w 4846"/>
                <a:gd name="T23" fmla="*/ 98 h 4343"/>
                <a:gd name="T24" fmla="*/ 808 w 4846"/>
                <a:gd name="T25" fmla="*/ 108 h 4343"/>
                <a:gd name="T26" fmla="*/ 783 w 4846"/>
                <a:gd name="T27" fmla="*/ 121 h 4343"/>
                <a:gd name="T28" fmla="*/ 759 w 4846"/>
                <a:gd name="T29" fmla="*/ 136 h 4343"/>
                <a:gd name="T30" fmla="*/ 736 w 4846"/>
                <a:gd name="T31" fmla="*/ 154 h 4343"/>
                <a:gd name="T32" fmla="*/ 712 w 4846"/>
                <a:gd name="T33" fmla="*/ 175 h 4343"/>
                <a:gd name="T34" fmla="*/ 690 w 4846"/>
                <a:gd name="T35" fmla="*/ 200 h 4343"/>
                <a:gd name="T36" fmla="*/ 669 w 4846"/>
                <a:gd name="T37" fmla="*/ 228 h 4343"/>
                <a:gd name="T38" fmla="*/ 650 w 4846"/>
                <a:gd name="T39" fmla="*/ 260 h 4343"/>
                <a:gd name="T40" fmla="*/ 633 w 4846"/>
                <a:gd name="T41" fmla="*/ 296 h 4343"/>
                <a:gd name="T42" fmla="*/ 623 w 4846"/>
                <a:gd name="T43" fmla="*/ 315 h 4343"/>
                <a:gd name="T44" fmla="*/ 613 w 4846"/>
                <a:gd name="T45" fmla="*/ 334 h 4343"/>
                <a:gd name="T46" fmla="*/ 603 w 4846"/>
                <a:gd name="T47" fmla="*/ 353 h 4343"/>
                <a:gd name="T48" fmla="*/ 592 w 4846"/>
                <a:gd name="T49" fmla="*/ 373 h 4343"/>
                <a:gd name="T50" fmla="*/ 581 w 4846"/>
                <a:gd name="T51" fmla="*/ 392 h 4343"/>
                <a:gd name="T52" fmla="*/ 571 w 4846"/>
                <a:gd name="T53" fmla="*/ 411 h 4343"/>
                <a:gd name="T54" fmla="*/ 560 w 4846"/>
                <a:gd name="T55" fmla="*/ 429 h 4343"/>
                <a:gd name="T56" fmla="*/ 550 w 4846"/>
                <a:gd name="T57" fmla="*/ 446 h 4343"/>
                <a:gd name="T58" fmla="*/ 540 w 4846"/>
                <a:gd name="T59" fmla="*/ 462 h 4343"/>
                <a:gd name="T60" fmla="*/ 532 w 4846"/>
                <a:gd name="T61" fmla="*/ 477 h 4343"/>
                <a:gd name="T62" fmla="*/ 524 w 4846"/>
                <a:gd name="T63" fmla="*/ 490 h 4343"/>
                <a:gd name="T64" fmla="*/ 517 w 4846"/>
                <a:gd name="T65" fmla="*/ 501 h 4343"/>
                <a:gd name="T66" fmla="*/ 511 w 4846"/>
                <a:gd name="T67" fmla="*/ 510 h 4343"/>
                <a:gd name="T68" fmla="*/ 507 w 4846"/>
                <a:gd name="T69" fmla="*/ 517 h 4343"/>
                <a:gd name="T70" fmla="*/ 504 w 4846"/>
                <a:gd name="T71" fmla="*/ 521 h 4343"/>
                <a:gd name="T72" fmla="*/ 503 w 4846"/>
                <a:gd name="T73" fmla="*/ 523 h 4343"/>
                <a:gd name="T74" fmla="*/ 310 w 4846"/>
                <a:gd name="T75" fmla="*/ 869 h 4343"/>
                <a:gd name="T76" fmla="*/ 72 w 4846"/>
                <a:gd name="T77" fmla="*/ 787 h 4343"/>
                <a:gd name="T78" fmla="*/ 10 w 4846"/>
                <a:gd name="T79" fmla="*/ 648 h 43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35" name="Freeform 30"/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60 w 4846"/>
                <a:gd name="T11" fmla="*/ 68 h 4343"/>
                <a:gd name="T12" fmla="*/ 946 w 4846"/>
                <a:gd name="T13" fmla="*/ 70 h 4343"/>
                <a:gd name="T14" fmla="*/ 928 w 4846"/>
                <a:gd name="T15" fmla="*/ 73 h 4343"/>
                <a:gd name="T16" fmla="*/ 909 w 4846"/>
                <a:gd name="T17" fmla="*/ 76 h 4343"/>
                <a:gd name="T18" fmla="*/ 889 w 4846"/>
                <a:gd name="T19" fmla="*/ 81 h 4343"/>
                <a:gd name="T20" fmla="*/ 866 w 4846"/>
                <a:gd name="T21" fmla="*/ 86 h 4343"/>
                <a:gd name="T22" fmla="*/ 844 w 4846"/>
                <a:gd name="T23" fmla="*/ 94 h 4343"/>
                <a:gd name="T24" fmla="*/ 820 w 4846"/>
                <a:gd name="T25" fmla="*/ 103 h 4343"/>
                <a:gd name="T26" fmla="*/ 796 w 4846"/>
                <a:gd name="T27" fmla="*/ 114 h 4343"/>
                <a:gd name="T28" fmla="*/ 771 w 4846"/>
                <a:gd name="T29" fmla="*/ 128 h 4343"/>
                <a:gd name="T30" fmla="*/ 747 w 4846"/>
                <a:gd name="T31" fmla="*/ 145 h 4343"/>
                <a:gd name="T32" fmla="*/ 724 w 4846"/>
                <a:gd name="T33" fmla="*/ 164 h 4343"/>
                <a:gd name="T34" fmla="*/ 701 w 4846"/>
                <a:gd name="T35" fmla="*/ 187 h 4343"/>
                <a:gd name="T36" fmla="*/ 679 w 4846"/>
                <a:gd name="T37" fmla="*/ 213 h 4343"/>
                <a:gd name="T38" fmla="*/ 660 w 4846"/>
                <a:gd name="T39" fmla="*/ 244 h 4343"/>
                <a:gd name="T40" fmla="*/ 641 w 4846"/>
                <a:gd name="T41" fmla="*/ 278 h 4343"/>
                <a:gd name="T42" fmla="*/ 633 w 4846"/>
                <a:gd name="T43" fmla="*/ 296 h 4343"/>
                <a:gd name="T44" fmla="*/ 623 w 4846"/>
                <a:gd name="T45" fmla="*/ 315 h 4343"/>
                <a:gd name="T46" fmla="*/ 613 w 4846"/>
                <a:gd name="T47" fmla="*/ 334 h 4343"/>
                <a:gd name="T48" fmla="*/ 603 w 4846"/>
                <a:gd name="T49" fmla="*/ 353 h 4343"/>
                <a:gd name="T50" fmla="*/ 592 w 4846"/>
                <a:gd name="T51" fmla="*/ 373 h 4343"/>
                <a:gd name="T52" fmla="*/ 581 w 4846"/>
                <a:gd name="T53" fmla="*/ 392 h 4343"/>
                <a:gd name="T54" fmla="*/ 571 w 4846"/>
                <a:gd name="T55" fmla="*/ 411 h 4343"/>
                <a:gd name="T56" fmla="*/ 560 w 4846"/>
                <a:gd name="T57" fmla="*/ 429 h 4343"/>
                <a:gd name="T58" fmla="*/ 550 w 4846"/>
                <a:gd name="T59" fmla="*/ 446 h 4343"/>
                <a:gd name="T60" fmla="*/ 540 w 4846"/>
                <a:gd name="T61" fmla="*/ 462 h 4343"/>
                <a:gd name="T62" fmla="*/ 532 w 4846"/>
                <a:gd name="T63" fmla="*/ 477 h 4343"/>
                <a:gd name="T64" fmla="*/ 524 w 4846"/>
                <a:gd name="T65" fmla="*/ 490 h 4343"/>
                <a:gd name="T66" fmla="*/ 517 w 4846"/>
                <a:gd name="T67" fmla="*/ 501 h 4343"/>
                <a:gd name="T68" fmla="*/ 511 w 4846"/>
                <a:gd name="T69" fmla="*/ 510 h 4343"/>
                <a:gd name="T70" fmla="*/ 507 w 4846"/>
                <a:gd name="T71" fmla="*/ 517 h 4343"/>
                <a:gd name="T72" fmla="*/ 504 w 4846"/>
                <a:gd name="T73" fmla="*/ 521 h 4343"/>
                <a:gd name="T74" fmla="*/ 503 w 4846"/>
                <a:gd name="T75" fmla="*/ 523 h 4343"/>
                <a:gd name="T76" fmla="*/ 310 w 4846"/>
                <a:gd name="T77" fmla="*/ 869 h 4343"/>
                <a:gd name="T78" fmla="*/ 72 w 4846"/>
                <a:gd name="T79" fmla="*/ 787 h 4343"/>
                <a:gd name="T80" fmla="*/ 10 w 4846"/>
                <a:gd name="T81" fmla="*/ 648 h 43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" name="Freeform 31"/>
            <p:cNvSpPr>
              <a:spLocks noChangeAspect="1"/>
            </p:cNvSpPr>
            <p:nvPr/>
          </p:nvSpPr>
          <p:spPr bwMode="auto">
            <a:xfrm>
              <a:off x="429" y="1510"/>
              <a:ext cx="1505" cy="938"/>
            </a:xfrm>
            <a:custGeom>
              <a:avLst/>
              <a:gdLst>
                <a:gd name="T0" fmla="*/ 980 w 7527"/>
                <a:gd name="T1" fmla="*/ 66 h 4689"/>
                <a:gd name="T2" fmla="*/ 797 w 7527"/>
                <a:gd name="T3" fmla="*/ 146 h 4689"/>
                <a:gd name="T4" fmla="*/ 626 w 7527"/>
                <a:gd name="T5" fmla="*/ 302 h 4689"/>
                <a:gd name="T6" fmla="*/ 483 w 7527"/>
                <a:gd name="T7" fmla="*/ 455 h 4689"/>
                <a:gd name="T8" fmla="*/ 363 w 7527"/>
                <a:gd name="T9" fmla="*/ 577 h 4689"/>
                <a:gd name="T10" fmla="*/ 290 w 7527"/>
                <a:gd name="T11" fmla="*/ 640 h 4689"/>
                <a:gd name="T12" fmla="*/ 202 w 7527"/>
                <a:gd name="T13" fmla="*/ 654 h 4689"/>
                <a:gd name="T14" fmla="*/ 90 w 7527"/>
                <a:gd name="T15" fmla="*/ 655 h 4689"/>
                <a:gd name="T16" fmla="*/ 36 w 7527"/>
                <a:gd name="T17" fmla="*/ 654 h 4689"/>
                <a:gd name="T18" fmla="*/ 94 w 7527"/>
                <a:gd name="T19" fmla="*/ 682 h 4689"/>
                <a:gd name="T20" fmla="*/ 211 w 7527"/>
                <a:gd name="T21" fmla="*/ 677 h 4689"/>
                <a:gd name="T22" fmla="*/ 295 w 7527"/>
                <a:gd name="T23" fmla="*/ 656 h 4689"/>
                <a:gd name="T24" fmla="*/ 389 w 7527"/>
                <a:gd name="T25" fmla="*/ 560 h 4689"/>
                <a:gd name="T26" fmla="*/ 450 w 7527"/>
                <a:gd name="T27" fmla="*/ 496 h 4689"/>
                <a:gd name="T28" fmla="*/ 540 w 7527"/>
                <a:gd name="T29" fmla="*/ 408 h 4689"/>
                <a:gd name="T30" fmla="*/ 609 w 7527"/>
                <a:gd name="T31" fmla="*/ 340 h 4689"/>
                <a:gd name="T32" fmla="*/ 578 w 7527"/>
                <a:gd name="T33" fmla="*/ 384 h 4689"/>
                <a:gd name="T34" fmla="*/ 510 w 7527"/>
                <a:gd name="T35" fmla="*/ 467 h 4689"/>
                <a:gd name="T36" fmla="*/ 460 w 7527"/>
                <a:gd name="T37" fmla="*/ 526 h 4689"/>
                <a:gd name="T38" fmla="*/ 379 w 7527"/>
                <a:gd name="T39" fmla="*/ 610 h 4689"/>
                <a:gd name="T40" fmla="*/ 276 w 7527"/>
                <a:gd name="T41" fmla="*/ 680 h 4689"/>
                <a:gd name="T42" fmla="*/ 145 w 7527"/>
                <a:gd name="T43" fmla="*/ 722 h 4689"/>
                <a:gd name="T44" fmla="*/ 28 w 7527"/>
                <a:gd name="T45" fmla="*/ 759 h 4689"/>
                <a:gd name="T46" fmla="*/ 43 w 7527"/>
                <a:gd name="T47" fmla="*/ 789 h 4689"/>
                <a:gd name="T48" fmla="*/ 179 w 7527"/>
                <a:gd name="T49" fmla="*/ 740 h 4689"/>
                <a:gd name="T50" fmla="*/ 320 w 7527"/>
                <a:gd name="T51" fmla="*/ 677 h 4689"/>
                <a:gd name="T52" fmla="*/ 395 w 7527"/>
                <a:gd name="T53" fmla="*/ 607 h 4689"/>
                <a:gd name="T54" fmla="*/ 455 w 7527"/>
                <a:gd name="T55" fmla="*/ 536 h 4689"/>
                <a:gd name="T56" fmla="*/ 525 w 7527"/>
                <a:gd name="T57" fmla="*/ 461 h 4689"/>
                <a:gd name="T58" fmla="*/ 608 w 7527"/>
                <a:gd name="T59" fmla="*/ 369 h 4689"/>
                <a:gd name="T60" fmla="*/ 647 w 7527"/>
                <a:gd name="T61" fmla="*/ 325 h 4689"/>
                <a:gd name="T62" fmla="*/ 588 w 7527"/>
                <a:gd name="T63" fmla="*/ 403 h 4689"/>
                <a:gd name="T64" fmla="*/ 523 w 7527"/>
                <a:gd name="T65" fmla="*/ 492 h 4689"/>
                <a:gd name="T66" fmla="*/ 472 w 7527"/>
                <a:gd name="T67" fmla="*/ 558 h 4689"/>
                <a:gd name="T68" fmla="*/ 336 w 7527"/>
                <a:gd name="T69" fmla="*/ 694 h 4689"/>
                <a:gd name="T70" fmla="*/ 202 w 7527"/>
                <a:gd name="T71" fmla="*/ 787 h 4689"/>
                <a:gd name="T72" fmla="*/ 148 w 7527"/>
                <a:gd name="T73" fmla="*/ 863 h 4689"/>
                <a:gd name="T74" fmla="*/ 265 w 7527"/>
                <a:gd name="T75" fmla="*/ 770 h 4689"/>
                <a:gd name="T76" fmla="*/ 398 w 7527"/>
                <a:gd name="T77" fmla="*/ 648 h 4689"/>
                <a:gd name="T78" fmla="*/ 500 w 7527"/>
                <a:gd name="T79" fmla="*/ 528 h 4689"/>
                <a:gd name="T80" fmla="*/ 576 w 7527"/>
                <a:gd name="T81" fmla="*/ 442 h 4689"/>
                <a:gd name="T82" fmla="*/ 646 w 7527"/>
                <a:gd name="T83" fmla="*/ 361 h 4689"/>
                <a:gd name="T84" fmla="*/ 648 w 7527"/>
                <a:gd name="T85" fmla="*/ 364 h 4689"/>
                <a:gd name="T86" fmla="*/ 577 w 7527"/>
                <a:gd name="T87" fmla="*/ 463 h 4689"/>
                <a:gd name="T88" fmla="*/ 521 w 7527"/>
                <a:gd name="T89" fmla="*/ 540 h 4689"/>
                <a:gd name="T90" fmla="*/ 487 w 7527"/>
                <a:gd name="T91" fmla="*/ 580 h 4689"/>
                <a:gd name="T92" fmla="*/ 433 w 7527"/>
                <a:gd name="T93" fmla="*/ 642 h 4689"/>
                <a:gd name="T94" fmla="*/ 393 w 7527"/>
                <a:gd name="T95" fmla="*/ 700 h 4689"/>
                <a:gd name="T96" fmla="*/ 362 w 7527"/>
                <a:gd name="T97" fmla="*/ 924 h 4689"/>
                <a:gd name="T98" fmla="*/ 376 w 7527"/>
                <a:gd name="T99" fmla="*/ 833 h 4689"/>
                <a:gd name="T100" fmla="*/ 405 w 7527"/>
                <a:gd name="T101" fmla="*/ 721 h 4689"/>
                <a:gd name="T102" fmla="*/ 458 w 7527"/>
                <a:gd name="T103" fmla="*/ 634 h 4689"/>
                <a:gd name="T104" fmla="*/ 510 w 7527"/>
                <a:gd name="T105" fmla="*/ 561 h 4689"/>
                <a:gd name="T106" fmla="*/ 567 w 7527"/>
                <a:gd name="T107" fmla="*/ 496 h 4689"/>
                <a:gd name="T108" fmla="*/ 625 w 7527"/>
                <a:gd name="T109" fmla="*/ 429 h 4689"/>
                <a:gd name="T110" fmla="*/ 671 w 7527"/>
                <a:gd name="T111" fmla="*/ 372 h 4689"/>
                <a:gd name="T112" fmla="*/ 788 w 7527"/>
                <a:gd name="T113" fmla="*/ 227 h 4689"/>
                <a:gd name="T114" fmla="*/ 941 w 7527"/>
                <a:gd name="T115" fmla="*/ 109 h 4689"/>
                <a:gd name="T116" fmla="*/ 1140 w 7527"/>
                <a:gd name="T117" fmla="*/ 55 h 4689"/>
                <a:gd name="T118" fmla="*/ 1220 w 7527"/>
                <a:gd name="T119" fmla="*/ 45 h 4689"/>
                <a:gd name="T120" fmla="*/ 1277 w 7527"/>
                <a:gd name="T121" fmla="*/ 43 h 46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527" h="4689">
                  <a:moveTo>
                    <a:pt x="7527" y="0"/>
                  </a:moveTo>
                  <a:lnTo>
                    <a:pt x="6401" y="49"/>
                  </a:lnTo>
                  <a:lnTo>
                    <a:pt x="5662" y="235"/>
                  </a:lnTo>
                  <a:lnTo>
                    <a:pt x="5561" y="239"/>
                  </a:lnTo>
                  <a:lnTo>
                    <a:pt x="5462" y="245"/>
                  </a:lnTo>
                  <a:lnTo>
                    <a:pt x="5365" y="253"/>
                  </a:lnTo>
                  <a:lnTo>
                    <a:pt x="5268" y="263"/>
                  </a:lnTo>
                  <a:lnTo>
                    <a:pt x="5174" y="276"/>
                  </a:lnTo>
                  <a:lnTo>
                    <a:pt x="5082" y="292"/>
                  </a:lnTo>
                  <a:lnTo>
                    <a:pt x="4990" y="309"/>
                  </a:lnTo>
                  <a:lnTo>
                    <a:pt x="4901" y="330"/>
                  </a:lnTo>
                  <a:lnTo>
                    <a:pt x="4814" y="353"/>
                  </a:lnTo>
                  <a:lnTo>
                    <a:pt x="4726" y="378"/>
                  </a:lnTo>
                  <a:lnTo>
                    <a:pt x="4640" y="406"/>
                  </a:lnTo>
                  <a:lnTo>
                    <a:pt x="4555" y="436"/>
                  </a:lnTo>
                  <a:lnTo>
                    <a:pt x="4472" y="470"/>
                  </a:lnTo>
                  <a:lnTo>
                    <a:pt x="4389" y="507"/>
                  </a:lnTo>
                  <a:lnTo>
                    <a:pt x="4307" y="545"/>
                  </a:lnTo>
                  <a:lnTo>
                    <a:pt x="4225" y="588"/>
                  </a:lnTo>
                  <a:lnTo>
                    <a:pt x="4145" y="633"/>
                  </a:lnTo>
                  <a:lnTo>
                    <a:pt x="4065" y="681"/>
                  </a:lnTo>
                  <a:lnTo>
                    <a:pt x="3986" y="732"/>
                  </a:lnTo>
                  <a:lnTo>
                    <a:pt x="3908" y="787"/>
                  </a:lnTo>
                  <a:lnTo>
                    <a:pt x="3828" y="844"/>
                  </a:lnTo>
                  <a:lnTo>
                    <a:pt x="3751" y="905"/>
                  </a:lnTo>
                  <a:lnTo>
                    <a:pt x="3673" y="968"/>
                  </a:lnTo>
                  <a:lnTo>
                    <a:pt x="3595" y="1036"/>
                  </a:lnTo>
                  <a:lnTo>
                    <a:pt x="3518" y="1106"/>
                  </a:lnTo>
                  <a:lnTo>
                    <a:pt x="3441" y="1179"/>
                  </a:lnTo>
                  <a:lnTo>
                    <a:pt x="3363" y="1256"/>
                  </a:lnTo>
                  <a:lnTo>
                    <a:pt x="3286" y="1338"/>
                  </a:lnTo>
                  <a:lnTo>
                    <a:pt x="3208" y="1421"/>
                  </a:lnTo>
                  <a:lnTo>
                    <a:pt x="3130" y="1509"/>
                  </a:lnTo>
                  <a:lnTo>
                    <a:pt x="3051" y="1601"/>
                  </a:lnTo>
                  <a:lnTo>
                    <a:pt x="2972" y="1696"/>
                  </a:lnTo>
                  <a:lnTo>
                    <a:pt x="2911" y="1760"/>
                  </a:lnTo>
                  <a:lnTo>
                    <a:pt x="2848" y="1825"/>
                  </a:lnTo>
                  <a:lnTo>
                    <a:pt x="2786" y="1891"/>
                  </a:lnTo>
                  <a:lnTo>
                    <a:pt x="2723" y="1955"/>
                  </a:lnTo>
                  <a:lnTo>
                    <a:pt x="2660" y="2021"/>
                  </a:lnTo>
                  <a:lnTo>
                    <a:pt x="2599" y="2085"/>
                  </a:lnTo>
                  <a:lnTo>
                    <a:pt x="2537" y="2149"/>
                  </a:lnTo>
                  <a:lnTo>
                    <a:pt x="2475" y="2214"/>
                  </a:lnTo>
                  <a:lnTo>
                    <a:pt x="2415" y="2276"/>
                  </a:lnTo>
                  <a:lnTo>
                    <a:pt x="2355" y="2339"/>
                  </a:lnTo>
                  <a:lnTo>
                    <a:pt x="2295" y="2399"/>
                  </a:lnTo>
                  <a:lnTo>
                    <a:pt x="2237" y="2460"/>
                  </a:lnTo>
                  <a:lnTo>
                    <a:pt x="2179" y="2518"/>
                  </a:lnTo>
                  <a:lnTo>
                    <a:pt x="2123" y="2575"/>
                  </a:lnTo>
                  <a:lnTo>
                    <a:pt x="2067" y="2631"/>
                  </a:lnTo>
                  <a:lnTo>
                    <a:pt x="2015" y="2686"/>
                  </a:lnTo>
                  <a:lnTo>
                    <a:pt x="1962" y="2738"/>
                  </a:lnTo>
                  <a:lnTo>
                    <a:pt x="1911" y="2788"/>
                  </a:lnTo>
                  <a:lnTo>
                    <a:pt x="1862" y="2836"/>
                  </a:lnTo>
                  <a:lnTo>
                    <a:pt x="1815" y="2882"/>
                  </a:lnTo>
                  <a:lnTo>
                    <a:pt x="1770" y="2926"/>
                  </a:lnTo>
                  <a:lnTo>
                    <a:pt x="1727" y="2967"/>
                  </a:lnTo>
                  <a:lnTo>
                    <a:pt x="1686" y="3005"/>
                  </a:lnTo>
                  <a:lnTo>
                    <a:pt x="1648" y="3040"/>
                  </a:lnTo>
                  <a:lnTo>
                    <a:pt x="1612" y="3073"/>
                  </a:lnTo>
                  <a:lnTo>
                    <a:pt x="1578" y="3102"/>
                  </a:lnTo>
                  <a:lnTo>
                    <a:pt x="1547" y="3128"/>
                  </a:lnTo>
                  <a:lnTo>
                    <a:pt x="1519" y="3150"/>
                  </a:lnTo>
                  <a:lnTo>
                    <a:pt x="1494" y="3170"/>
                  </a:lnTo>
                  <a:lnTo>
                    <a:pt x="1471" y="3185"/>
                  </a:lnTo>
                  <a:lnTo>
                    <a:pt x="1452" y="3198"/>
                  </a:lnTo>
                  <a:lnTo>
                    <a:pt x="1436" y="3205"/>
                  </a:lnTo>
                  <a:lnTo>
                    <a:pt x="1405" y="3215"/>
                  </a:lnTo>
                  <a:lnTo>
                    <a:pt x="1371" y="3224"/>
                  </a:lnTo>
                  <a:lnTo>
                    <a:pt x="1334" y="3233"/>
                  </a:lnTo>
                  <a:lnTo>
                    <a:pt x="1293" y="3240"/>
                  </a:lnTo>
                  <a:lnTo>
                    <a:pt x="1251" y="3246"/>
                  </a:lnTo>
                  <a:lnTo>
                    <a:pt x="1205" y="3252"/>
                  </a:lnTo>
                  <a:lnTo>
                    <a:pt x="1158" y="3258"/>
                  </a:lnTo>
                  <a:lnTo>
                    <a:pt x="1109" y="3262"/>
                  </a:lnTo>
                  <a:lnTo>
                    <a:pt x="1059" y="3266"/>
                  </a:lnTo>
                  <a:lnTo>
                    <a:pt x="1008" y="3269"/>
                  </a:lnTo>
                  <a:lnTo>
                    <a:pt x="956" y="3272"/>
                  </a:lnTo>
                  <a:lnTo>
                    <a:pt x="903" y="3274"/>
                  </a:lnTo>
                  <a:lnTo>
                    <a:pt x="850" y="3275"/>
                  </a:lnTo>
                  <a:lnTo>
                    <a:pt x="797" y="3276"/>
                  </a:lnTo>
                  <a:lnTo>
                    <a:pt x="744" y="3278"/>
                  </a:lnTo>
                  <a:lnTo>
                    <a:pt x="693" y="3278"/>
                  </a:lnTo>
                  <a:lnTo>
                    <a:pt x="641" y="3278"/>
                  </a:lnTo>
                  <a:lnTo>
                    <a:pt x="592" y="3278"/>
                  </a:lnTo>
                  <a:lnTo>
                    <a:pt x="542" y="3278"/>
                  </a:lnTo>
                  <a:lnTo>
                    <a:pt x="497" y="3276"/>
                  </a:lnTo>
                  <a:lnTo>
                    <a:pt x="451" y="3276"/>
                  </a:lnTo>
                  <a:lnTo>
                    <a:pt x="409" y="3275"/>
                  </a:lnTo>
                  <a:lnTo>
                    <a:pt x="369" y="3274"/>
                  </a:lnTo>
                  <a:lnTo>
                    <a:pt x="333" y="3273"/>
                  </a:lnTo>
                  <a:lnTo>
                    <a:pt x="299" y="3272"/>
                  </a:lnTo>
                  <a:lnTo>
                    <a:pt x="269" y="3270"/>
                  </a:lnTo>
                  <a:lnTo>
                    <a:pt x="244" y="3269"/>
                  </a:lnTo>
                  <a:lnTo>
                    <a:pt x="221" y="3269"/>
                  </a:lnTo>
                  <a:lnTo>
                    <a:pt x="204" y="3268"/>
                  </a:lnTo>
                  <a:lnTo>
                    <a:pt x="191" y="3267"/>
                  </a:lnTo>
                  <a:lnTo>
                    <a:pt x="183" y="3267"/>
                  </a:lnTo>
                  <a:lnTo>
                    <a:pt x="180" y="3267"/>
                  </a:lnTo>
                  <a:lnTo>
                    <a:pt x="21" y="3410"/>
                  </a:lnTo>
                  <a:lnTo>
                    <a:pt x="57" y="3410"/>
                  </a:lnTo>
                  <a:lnTo>
                    <a:pt x="96" y="3410"/>
                  </a:lnTo>
                  <a:lnTo>
                    <a:pt x="136" y="3410"/>
                  </a:lnTo>
                  <a:lnTo>
                    <a:pt x="179" y="3410"/>
                  </a:lnTo>
                  <a:lnTo>
                    <a:pt x="223" y="3411"/>
                  </a:lnTo>
                  <a:lnTo>
                    <a:pt x="270" y="3411"/>
                  </a:lnTo>
                  <a:lnTo>
                    <a:pt x="320" y="3411"/>
                  </a:lnTo>
                  <a:lnTo>
                    <a:pt x="369" y="3411"/>
                  </a:lnTo>
                  <a:lnTo>
                    <a:pt x="420" y="3410"/>
                  </a:lnTo>
                  <a:lnTo>
                    <a:pt x="471" y="3410"/>
                  </a:lnTo>
                  <a:lnTo>
                    <a:pt x="524" y="3410"/>
                  </a:lnTo>
                  <a:lnTo>
                    <a:pt x="578" y="3409"/>
                  </a:lnTo>
                  <a:lnTo>
                    <a:pt x="631" y="3407"/>
                  </a:lnTo>
                  <a:lnTo>
                    <a:pt x="685" y="3405"/>
                  </a:lnTo>
                  <a:lnTo>
                    <a:pt x="739" y="3404"/>
                  </a:lnTo>
                  <a:lnTo>
                    <a:pt x="794" y="3401"/>
                  </a:lnTo>
                  <a:lnTo>
                    <a:pt x="848" y="3399"/>
                  </a:lnTo>
                  <a:lnTo>
                    <a:pt x="901" y="3395"/>
                  </a:lnTo>
                  <a:lnTo>
                    <a:pt x="952" y="3392"/>
                  </a:lnTo>
                  <a:lnTo>
                    <a:pt x="1004" y="3387"/>
                  </a:lnTo>
                  <a:lnTo>
                    <a:pt x="1053" y="3382"/>
                  </a:lnTo>
                  <a:lnTo>
                    <a:pt x="1103" y="3376"/>
                  </a:lnTo>
                  <a:lnTo>
                    <a:pt x="1150" y="3370"/>
                  </a:lnTo>
                  <a:lnTo>
                    <a:pt x="1195" y="3364"/>
                  </a:lnTo>
                  <a:lnTo>
                    <a:pt x="1239" y="3355"/>
                  </a:lnTo>
                  <a:lnTo>
                    <a:pt x="1281" y="3347"/>
                  </a:lnTo>
                  <a:lnTo>
                    <a:pt x="1319" y="3338"/>
                  </a:lnTo>
                  <a:lnTo>
                    <a:pt x="1357" y="3329"/>
                  </a:lnTo>
                  <a:lnTo>
                    <a:pt x="1390" y="3318"/>
                  </a:lnTo>
                  <a:lnTo>
                    <a:pt x="1422" y="3306"/>
                  </a:lnTo>
                  <a:lnTo>
                    <a:pt x="1449" y="3292"/>
                  </a:lnTo>
                  <a:lnTo>
                    <a:pt x="1473" y="3279"/>
                  </a:lnTo>
                  <a:lnTo>
                    <a:pt x="1521" y="3238"/>
                  </a:lnTo>
                  <a:lnTo>
                    <a:pt x="1569" y="3195"/>
                  </a:lnTo>
                  <a:lnTo>
                    <a:pt x="1616" y="3151"/>
                  </a:lnTo>
                  <a:lnTo>
                    <a:pt x="1662" y="3107"/>
                  </a:lnTo>
                  <a:lnTo>
                    <a:pt x="1707" y="3062"/>
                  </a:lnTo>
                  <a:lnTo>
                    <a:pt x="1751" y="3016"/>
                  </a:lnTo>
                  <a:lnTo>
                    <a:pt x="1793" y="2971"/>
                  </a:lnTo>
                  <a:lnTo>
                    <a:pt x="1834" y="2926"/>
                  </a:lnTo>
                  <a:lnTo>
                    <a:pt x="1873" y="2882"/>
                  </a:lnTo>
                  <a:lnTo>
                    <a:pt x="1910" y="2840"/>
                  </a:lnTo>
                  <a:lnTo>
                    <a:pt x="1946" y="2798"/>
                  </a:lnTo>
                  <a:lnTo>
                    <a:pt x="1978" y="2760"/>
                  </a:lnTo>
                  <a:lnTo>
                    <a:pt x="2010" y="2723"/>
                  </a:lnTo>
                  <a:lnTo>
                    <a:pt x="2039" y="2690"/>
                  </a:lnTo>
                  <a:lnTo>
                    <a:pt x="2064" y="2659"/>
                  </a:lnTo>
                  <a:lnTo>
                    <a:pt x="2088" y="2632"/>
                  </a:lnTo>
                  <a:lnTo>
                    <a:pt x="2108" y="2614"/>
                  </a:lnTo>
                  <a:lnTo>
                    <a:pt x="2131" y="2592"/>
                  </a:lnTo>
                  <a:lnTo>
                    <a:pt x="2158" y="2567"/>
                  </a:lnTo>
                  <a:lnTo>
                    <a:pt x="2187" y="2540"/>
                  </a:lnTo>
                  <a:lnTo>
                    <a:pt x="2218" y="2510"/>
                  </a:lnTo>
                  <a:lnTo>
                    <a:pt x="2251" y="2477"/>
                  </a:lnTo>
                  <a:lnTo>
                    <a:pt x="2288" y="2442"/>
                  </a:lnTo>
                  <a:lnTo>
                    <a:pt x="2325" y="2405"/>
                  </a:lnTo>
                  <a:lnTo>
                    <a:pt x="2365" y="2368"/>
                  </a:lnTo>
                  <a:lnTo>
                    <a:pt x="2404" y="2329"/>
                  </a:lnTo>
                  <a:lnTo>
                    <a:pt x="2445" y="2289"/>
                  </a:lnTo>
                  <a:lnTo>
                    <a:pt x="2487" y="2248"/>
                  </a:lnTo>
                  <a:lnTo>
                    <a:pt x="2531" y="2206"/>
                  </a:lnTo>
                  <a:lnTo>
                    <a:pt x="2573" y="2164"/>
                  </a:lnTo>
                  <a:lnTo>
                    <a:pt x="2616" y="2123"/>
                  </a:lnTo>
                  <a:lnTo>
                    <a:pt x="2658" y="2081"/>
                  </a:lnTo>
                  <a:lnTo>
                    <a:pt x="2700" y="2040"/>
                  </a:lnTo>
                  <a:lnTo>
                    <a:pt x="2741" y="2000"/>
                  </a:lnTo>
                  <a:lnTo>
                    <a:pt x="2781" y="1961"/>
                  </a:lnTo>
                  <a:lnTo>
                    <a:pt x="2819" y="1924"/>
                  </a:lnTo>
                  <a:lnTo>
                    <a:pt x="2855" y="1887"/>
                  </a:lnTo>
                  <a:lnTo>
                    <a:pt x="2891" y="1852"/>
                  </a:lnTo>
                  <a:lnTo>
                    <a:pt x="2924" y="1821"/>
                  </a:lnTo>
                  <a:lnTo>
                    <a:pt x="2954" y="1790"/>
                  </a:lnTo>
                  <a:lnTo>
                    <a:pt x="2983" y="1762"/>
                  </a:lnTo>
                  <a:lnTo>
                    <a:pt x="3007" y="1738"/>
                  </a:lnTo>
                  <a:lnTo>
                    <a:pt x="3030" y="1716"/>
                  </a:lnTo>
                  <a:lnTo>
                    <a:pt x="3048" y="1698"/>
                  </a:lnTo>
                  <a:lnTo>
                    <a:pt x="3062" y="1683"/>
                  </a:lnTo>
                  <a:lnTo>
                    <a:pt x="3073" y="1673"/>
                  </a:lnTo>
                  <a:lnTo>
                    <a:pt x="3080" y="1666"/>
                  </a:lnTo>
                  <a:lnTo>
                    <a:pt x="3083" y="1664"/>
                  </a:lnTo>
                  <a:lnTo>
                    <a:pt x="3059" y="1698"/>
                  </a:lnTo>
                  <a:lnTo>
                    <a:pt x="3032" y="1733"/>
                  </a:lnTo>
                  <a:lnTo>
                    <a:pt x="3006" y="1768"/>
                  </a:lnTo>
                  <a:lnTo>
                    <a:pt x="2978" y="1805"/>
                  </a:lnTo>
                  <a:lnTo>
                    <a:pt x="2949" y="1842"/>
                  </a:lnTo>
                  <a:lnTo>
                    <a:pt x="2920" y="1880"/>
                  </a:lnTo>
                  <a:lnTo>
                    <a:pt x="2890" y="1918"/>
                  </a:lnTo>
                  <a:lnTo>
                    <a:pt x="2860" y="1956"/>
                  </a:lnTo>
                  <a:lnTo>
                    <a:pt x="2829" y="1995"/>
                  </a:lnTo>
                  <a:lnTo>
                    <a:pt x="2799" y="2034"/>
                  </a:lnTo>
                  <a:lnTo>
                    <a:pt x="2768" y="2073"/>
                  </a:lnTo>
                  <a:lnTo>
                    <a:pt x="2736" y="2112"/>
                  </a:lnTo>
                  <a:lnTo>
                    <a:pt x="2705" y="2149"/>
                  </a:lnTo>
                  <a:lnTo>
                    <a:pt x="2674" y="2188"/>
                  </a:lnTo>
                  <a:lnTo>
                    <a:pt x="2642" y="2226"/>
                  </a:lnTo>
                  <a:lnTo>
                    <a:pt x="2612" y="2262"/>
                  </a:lnTo>
                  <a:lnTo>
                    <a:pt x="2582" y="2299"/>
                  </a:lnTo>
                  <a:lnTo>
                    <a:pt x="2553" y="2334"/>
                  </a:lnTo>
                  <a:lnTo>
                    <a:pt x="2525" y="2368"/>
                  </a:lnTo>
                  <a:lnTo>
                    <a:pt x="2497" y="2400"/>
                  </a:lnTo>
                  <a:lnTo>
                    <a:pt x="2470" y="2432"/>
                  </a:lnTo>
                  <a:lnTo>
                    <a:pt x="2444" y="2462"/>
                  </a:lnTo>
                  <a:lnTo>
                    <a:pt x="2420" y="2491"/>
                  </a:lnTo>
                  <a:lnTo>
                    <a:pt x="2396" y="2519"/>
                  </a:lnTo>
                  <a:lnTo>
                    <a:pt x="2374" y="2545"/>
                  </a:lnTo>
                  <a:lnTo>
                    <a:pt x="2354" y="2568"/>
                  </a:lnTo>
                  <a:lnTo>
                    <a:pt x="2334" y="2590"/>
                  </a:lnTo>
                  <a:lnTo>
                    <a:pt x="2318" y="2610"/>
                  </a:lnTo>
                  <a:lnTo>
                    <a:pt x="2302" y="2627"/>
                  </a:lnTo>
                  <a:lnTo>
                    <a:pt x="2289" y="2643"/>
                  </a:lnTo>
                  <a:lnTo>
                    <a:pt x="2278" y="2656"/>
                  </a:lnTo>
                  <a:lnTo>
                    <a:pt x="2268" y="2666"/>
                  </a:lnTo>
                  <a:lnTo>
                    <a:pt x="2230" y="2704"/>
                  </a:lnTo>
                  <a:lnTo>
                    <a:pt x="2188" y="2746"/>
                  </a:lnTo>
                  <a:lnTo>
                    <a:pt x="2143" y="2791"/>
                  </a:lnTo>
                  <a:lnTo>
                    <a:pt x="2096" y="2841"/>
                  </a:lnTo>
                  <a:lnTo>
                    <a:pt x="2047" y="2892"/>
                  </a:lnTo>
                  <a:lnTo>
                    <a:pt x="1998" y="2944"/>
                  </a:lnTo>
                  <a:lnTo>
                    <a:pt x="1946" y="2996"/>
                  </a:lnTo>
                  <a:lnTo>
                    <a:pt x="1894" y="3048"/>
                  </a:lnTo>
                  <a:lnTo>
                    <a:pt x="1844" y="3101"/>
                  </a:lnTo>
                  <a:lnTo>
                    <a:pt x="1792" y="3149"/>
                  </a:lnTo>
                  <a:lnTo>
                    <a:pt x="1741" y="3195"/>
                  </a:lnTo>
                  <a:lnTo>
                    <a:pt x="1692" y="3238"/>
                  </a:lnTo>
                  <a:lnTo>
                    <a:pt x="1645" y="3275"/>
                  </a:lnTo>
                  <a:lnTo>
                    <a:pt x="1600" y="3307"/>
                  </a:lnTo>
                  <a:lnTo>
                    <a:pt x="1556" y="3333"/>
                  </a:lnTo>
                  <a:lnTo>
                    <a:pt x="1517" y="3352"/>
                  </a:lnTo>
                  <a:lnTo>
                    <a:pt x="1474" y="3365"/>
                  </a:lnTo>
                  <a:lnTo>
                    <a:pt x="1430" y="3380"/>
                  </a:lnTo>
                  <a:lnTo>
                    <a:pt x="1382" y="3397"/>
                  </a:lnTo>
                  <a:lnTo>
                    <a:pt x="1330" y="3412"/>
                  </a:lnTo>
                  <a:lnTo>
                    <a:pt x="1276" y="3430"/>
                  </a:lnTo>
                  <a:lnTo>
                    <a:pt x="1219" y="3449"/>
                  </a:lnTo>
                  <a:lnTo>
                    <a:pt x="1160" y="3467"/>
                  </a:lnTo>
                  <a:lnTo>
                    <a:pt x="1100" y="3486"/>
                  </a:lnTo>
                  <a:lnTo>
                    <a:pt x="1039" y="3507"/>
                  </a:lnTo>
                  <a:lnTo>
                    <a:pt x="978" y="3526"/>
                  </a:lnTo>
                  <a:lnTo>
                    <a:pt x="914" y="3547"/>
                  </a:lnTo>
                  <a:lnTo>
                    <a:pt x="850" y="3568"/>
                  </a:lnTo>
                  <a:lnTo>
                    <a:pt x="788" y="3588"/>
                  </a:lnTo>
                  <a:lnTo>
                    <a:pt x="724" y="3608"/>
                  </a:lnTo>
                  <a:lnTo>
                    <a:pt x="661" y="3628"/>
                  </a:lnTo>
                  <a:lnTo>
                    <a:pt x="600" y="3648"/>
                  </a:lnTo>
                  <a:lnTo>
                    <a:pt x="539" y="3667"/>
                  </a:lnTo>
                  <a:lnTo>
                    <a:pt x="480" y="3686"/>
                  </a:lnTo>
                  <a:lnTo>
                    <a:pt x="423" y="3705"/>
                  </a:lnTo>
                  <a:lnTo>
                    <a:pt x="368" y="3722"/>
                  </a:lnTo>
                  <a:lnTo>
                    <a:pt x="316" y="3739"/>
                  </a:lnTo>
                  <a:lnTo>
                    <a:pt x="267" y="3754"/>
                  </a:lnTo>
                  <a:lnTo>
                    <a:pt x="220" y="3769"/>
                  </a:lnTo>
                  <a:lnTo>
                    <a:pt x="178" y="3782"/>
                  </a:lnTo>
                  <a:lnTo>
                    <a:pt x="138" y="3796"/>
                  </a:lnTo>
                  <a:lnTo>
                    <a:pt x="103" y="3807"/>
                  </a:lnTo>
                  <a:lnTo>
                    <a:pt x="73" y="3816"/>
                  </a:lnTo>
                  <a:lnTo>
                    <a:pt x="48" y="3824"/>
                  </a:lnTo>
                  <a:lnTo>
                    <a:pt x="27" y="3831"/>
                  </a:lnTo>
                  <a:lnTo>
                    <a:pt x="12" y="3836"/>
                  </a:lnTo>
                  <a:lnTo>
                    <a:pt x="3" y="3838"/>
                  </a:lnTo>
                  <a:lnTo>
                    <a:pt x="0" y="3839"/>
                  </a:lnTo>
                  <a:lnTo>
                    <a:pt x="92" y="3986"/>
                  </a:lnTo>
                  <a:lnTo>
                    <a:pt x="128" y="3973"/>
                  </a:lnTo>
                  <a:lnTo>
                    <a:pt x="169" y="3958"/>
                  </a:lnTo>
                  <a:lnTo>
                    <a:pt x="214" y="3942"/>
                  </a:lnTo>
                  <a:lnTo>
                    <a:pt x="263" y="3925"/>
                  </a:lnTo>
                  <a:lnTo>
                    <a:pt x="316" y="3907"/>
                  </a:lnTo>
                  <a:lnTo>
                    <a:pt x="371" y="3888"/>
                  </a:lnTo>
                  <a:lnTo>
                    <a:pt x="430" y="3867"/>
                  </a:lnTo>
                  <a:lnTo>
                    <a:pt x="492" y="3845"/>
                  </a:lnTo>
                  <a:lnTo>
                    <a:pt x="555" y="3824"/>
                  </a:lnTo>
                  <a:lnTo>
                    <a:pt x="620" y="3799"/>
                  </a:lnTo>
                  <a:lnTo>
                    <a:pt x="688" y="3776"/>
                  </a:lnTo>
                  <a:lnTo>
                    <a:pt x="755" y="3751"/>
                  </a:lnTo>
                  <a:lnTo>
                    <a:pt x="825" y="3725"/>
                  </a:lnTo>
                  <a:lnTo>
                    <a:pt x="893" y="3699"/>
                  </a:lnTo>
                  <a:lnTo>
                    <a:pt x="963" y="3672"/>
                  </a:lnTo>
                  <a:lnTo>
                    <a:pt x="1033" y="3645"/>
                  </a:lnTo>
                  <a:lnTo>
                    <a:pt x="1103" y="3617"/>
                  </a:lnTo>
                  <a:lnTo>
                    <a:pt x="1171" y="3588"/>
                  </a:lnTo>
                  <a:lnTo>
                    <a:pt x="1239" y="3560"/>
                  </a:lnTo>
                  <a:lnTo>
                    <a:pt x="1304" y="3531"/>
                  </a:lnTo>
                  <a:lnTo>
                    <a:pt x="1369" y="3501"/>
                  </a:lnTo>
                  <a:lnTo>
                    <a:pt x="1430" y="3472"/>
                  </a:lnTo>
                  <a:lnTo>
                    <a:pt x="1490" y="3443"/>
                  </a:lnTo>
                  <a:lnTo>
                    <a:pt x="1547" y="3412"/>
                  </a:lnTo>
                  <a:lnTo>
                    <a:pt x="1600" y="3382"/>
                  </a:lnTo>
                  <a:lnTo>
                    <a:pt x="1650" y="3353"/>
                  </a:lnTo>
                  <a:lnTo>
                    <a:pt x="1696" y="3323"/>
                  </a:lnTo>
                  <a:lnTo>
                    <a:pt x="1738" y="3293"/>
                  </a:lnTo>
                  <a:lnTo>
                    <a:pt x="1775" y="3264"/>
                  </a:lnTo>
                  <a:lnTo>
                    <a:pt x="1809" y="3234"/>
                  </a:lnTo>
                  <a:lnTo>
                    <a:pt x="1837" y="3206"/>
                  </a:lnTo>
                  <a:lnTo>
                    <a:pt x="1858" y="3177"/>
                  </a:lnTo>
                  <a:lnTo>
                    <a:pt x="1882" y="3147"/>
                  </a:lnTo>
                  <a:lnTo>
                    <a:pt x="1910" y="3111"/>
                  </a:lnTo>
                  <a:lnTo>
                    <a:pt x="1941" y="3075"/>
                  </a:lnTo>
                  <a:lnTo>
                    <a:pt x="1974" y="3035"/>
                  </a:lnTo>
                  <a:lnTo>
                    <a:pt x="2009" y="2994"/>
                  </a:lnTo>
                  <a:lnTo>
                    <a:pt x="2043" y="2952"/>
                  </a:lnTo>
                  <a:lnTo>
                    <a:pt x="2079" y="2911"/>
                  </a:lnTo>
                  <a:lnTo>
                    <a:pt x="2114" y="2870"/>
                  </a:lnTo>
                  <a:lnTo>
                    <a:pt x="2147" y="2831"/>
                  </a:lnTo>
                  <a:lnTo>
                    <a:pt x="2178" y="2795"/>
                  </a:lnTo>
                  <a:lnTo>
                    <a:pt x="2207" y="2762"/>
                  </a:lnTo>
                  <a:lnTo>
                    <a:pt x="2232" y="2734"/>
                  </a:lnTo>
                  <a:lnTo>
                    <a:pt x="2253" y="2710"/>
                  </a:lnTo>
                  <a:lnTo>
                    <a:pt x="2268" y="2693"/>
                  </a:lnTo>
                  <a:lnTo>
                    <a:pt x="2278" y="2681"/>
                  </a:lnTo>
                  <a:lnTo>
                    <a:pt x="2282" y="2677"/>
                  </a:lnTo>
                  <a:lnTo>
                    <a:pt x="2309" y="2648"/>
                  </a:lnTo>
                  <a:lnTo>
                    <a:pt x="2338" y="2618"/>
                  </a:lnTo>
                  <a:lnTo>
                    <a:pt x="2369" y="2584"/>
                  </a:lnTo>
                  <a:lnTo>
                    <a:pt x="2403" y="2548"/>
                  </a:lnTo>
                  <a:lnTo>
                    <a:pt x="2437" y="2511"/>
                  </a:lnTo>
                  <a:lnTo>
                    <a:pt x="2473" y="2472"/>
                  </a:lnTo>
                  <a:lnTo>
                    <a:pt x="2510" y="2431"/>
                  </a:lnTo>
                  <a:lnTo>
                    <a:pt x="2549" y="2390"/>
                  </a:lnTo>
                  <a:lnTo>
                    <a:pt x="2587" y="2347"/>
                  </a:lnTo>
                  <a:lnTo>
                    <a:pt x="2627" y="2303"/>
                  </a:lnTo>
                  <a:lnTo>
                    <a:pt x="2666" y="2260"/>
                  </a:lnTo>
                  <a:lnTo>
                    <a:pt x="2706" y="2216"/>
                  </a:lnTo>
                  <a:lnTo>
                    <a:pt x="2746" y="2171"/>
                  </a:lnTo>
                  <a:lnTo>
                    <a:pt x="2786" y="2128"/>
                  </a:lnTo>
                  <a:lnTo>
                    <a:pt x="2824" y="2084"/>
                  </a:lnTo>
                  <a:lnTo>
                    <a:pt x="2864" y="2040"/>
                  </a:lnTo>
                  <a:lnTo>
                    <a:pt x="2901" y="1999"/>
                  </a:lnTo>
                  <a:lnTo>
                    <a:pt x="2937" y="1958"/>
                  </a:lnTo>
                  <a:lnTo>
                    <a:pt x="2973" y="1918"/>
                  </a:lnTo>
                  <a:lnTo>
                    <a:pt x="3007" y="1880"/>
                  </a:lnTo>
                  <a:lnTo>
                    <a:pt x="3039" y="1844"/>
                  </a:lnTo>
                  <a:lnTo>
                    <a:pt x="3071" y="1808"/>
                  </a:lnTo>
                  <a:lnTo>
                    <a:pt x="3100" y="1777"/>
                  </a:lnTo>
                  <a:lnTo>
                    <a:pt x="3126" y="1747"/>
                  </a:lnTo>
                  <a:lnTo>
                    <a:pt x="3150" y="1720"/>
                  </a:lnTo>
                  <a:lnTo>
                    <a:pt x="3172" y="1696"/>
                  </a:lnTo>
                  <a:lnTo>
                    <a:pt x="3190" y="1674"/>
                  </a:lnTo>
                  <a:lnTo>
                    <a:pt x="3205" y="1656"/>
                  </a:lnTo>
                  <a:lnTo>
                    <a:pt x="3219" y="1642"/>
                  </a:lnTo>
                  <a:lnTo>
                    <a:pt x="3228" y="1631"/>
                  </a:lnTo>
                  <a:lnTo>
                    <a:pt x="3233" y="1625"/>
                  </a:lnTo>
                  <a:lnTo>
                    <a:pt x="3235" y="1623"/>
                  </a:lnTo>
                  <a:lnTo>
                    <a:pt x="3214" y="1651"/>
                  </a:lnTo>
                  <a:lnTo>
                    <a:pt x="3191" y="1681"/>
                  </a:lnTo>
                  <a:lnTo>
                    <a:pt x="3167" y="1713"/>
                  </a:lnTo>
                  <a:lnTo>
                    <a:pt x="3142" y="1747"/>
                  </a:lnTo>
                  <a:lnTo>
                    <a:pt x="3115" y="1782"/>
                  </a:lnTo>
                  <a:lnTo>
                    <a:pt x="3087" y="1818"/>
                  </a:lnTo>
                  <a:lnTo>
                    <a:pt x="3060" y="1856"/>
                  </a:lnTo>
                  <a:lnTo>
                    <a:pt x="3031" y="1895"/>
                  </a:lnTo>
                  <a:lnTo>
                    <a:pt x="3001" y="1935"/>
                  </a:lnTo>
                  <a:lnTo>
                    <a:pt x="2971" y="1975"/>
                  </a:lnTo>
                  <a:lnTo>
                    <a:pt x="2941" y="2016"/>
                  </a:lnTo>
                  <a:lnTo>
                    <a:pt x="2911" y="2058"/>
                  </a:lnTo>
                  <a:lnTo>
                    <a:pt x="2879" y="2100"/>
                  </a:lnTo>
                  <a:lnTo>
                    <a:pt x="2849" y="2142"/>
                  </a:lnTo>
                  <a:lnTo>
                    <a:pt x="2818" y="2183"/>
                  </a:lnTo>
                  <a:lnTo>
                    <a:pt x="2788" y="2225"/>
                  </a:lnTo>
                  <a:lnTo>
                    <a:pt x="2758" y="2266"/>
                  </a:lnTo>
                  <a:lnTo>
                    <a:pt x="2728" y="2306"/>
                  </a:lnTo>
                  <a:lnTo>
                    <a:pt x="2699" y="2346"/>
                  </a:lnTo>
                  <a:lnTo>
                    <a:pt x="2670" y="2385"/>
                  </a:lnTo>
                  <a:lnTo>
                    <a:pt x="2642" y="2422"/>
                  </a:lnTo>
                  <a:lnTo>
                    <a:pt x="2615" y="2458"/>
                  </a:lnTo>
                  <a:lnTo>
                    <a:pt x="2590" y="2493"/>
                  </a:lnTo>
                  <a:lnTo>
                    <a:pt x="2564" y="2525"/>
                  </a:lnTo>
                  <a:lnTo>
                    <a:pt x="2540" y="2557"/>
                  </a:lnTo>
                  <a:lnTo>
                    <a:pt x="2519" y="2586"/>
                  </a:lnTo>
                  <a:lnTo>
                    <a:pt x="2497" y="2614"/>
                  </a:lnTo>
                  <a:lnTo>
                    <a:pt x="2478" y="2638"/>
                  </a:lnTo>
                  <a:lnTo>
                    <a:pt x="2460" y="2660"/>
                  </a:lnTo>
                  <a:lnTo>
                    <a:pt x="2444" y="2681"/>
                  </a:lnTo>
                  <a:lnTo>
                    <a:pt x="2430" y="2698"/>
                  </a:lnTo>
                  <a:lnTo>
                    <a:pt x="2417" y="2711"/>
                  </a:lnTo>
                  <a:lnTo>
                    <a:pt x="2359" y="2789"/>
                  </a:lnTo>
                  <a:lnTo>
                    <a:pt x="2300" y="2864"/>
                  </a:lnTo>
                  <a:lnTo>
                    <a:pt x="2239" y="2936"/>
                  </a:lnTo>
                  <a:lnTo>
                    <a:pt x="2179" y="3005"/>
                  </a:lnTo>
                  <a:lnTo>
                    <a:pt x="2118" y="3071"/>
                  </a:lnTo>
                  <a:lnTo>
                    <a:pt x="2057" y="3136"/>
                  </a:lnTo>
                  <a:lnTo>
                    <a:pt x="1994" y="3196"/>
                  </a:lnTo>
                  <a:lnTo>
                    <a:pt x="1932" y="3256"/>
                  </a:lnTo>
                  <a:lnTo>
                    <a:pt x="1869" y="3313"/>
                  </a:lnTo>
                  <a:lnTo>
                    <a:pt x="1806" y="3367"/>
                  </a:lnTo>
                  <a:lnTo>
                    <a:pt x="1744" y="3420"/>
                  </a:lnTo>
                  <a:lnTo>
                    <a:pt x="1681" y="3471"/>
                  </a:lnTo>
                  <a:lnTo>
                    <a:pt x="1619" y="3519"/>
                  </a:lnTo>
                  <a:lnTo>
                    <a:pt x="1556" y="3566"/>
                  </a:lnTo>
                  <a:lnTo>
                    <a:pt x="1494" y="3612"/>
                  </a:lnTo>
                  <a:lnTo>
                    <a:pt x="1431" y="3656"/>
                  </a:lnTo>
                  <a:lnTo>
                    <a:pt x="1370" y="3699"/>
                  </a:lnTo>
                  <a:lnTo>
                    <a:pt x="1307" y="3741"/>
                  </a:lnTo>
                  <a:lnTo>
                    <a:pt x="1247" y="3781"/>
                  </a:lnTo>
                  <a:lnTo>
                    <a:pt x="1186" y="3820"/>
                  </a:lnTo>
                  <a:lnTo>
                    <a:pt x="1127" y="3859"/>
                  </a:lnTo>
                  <a:lnTo>
                    <a:pt x="1067" y="3896"/>
                  </a:lnTo>
                  <a:lnTo>
                    <a:pt x="1009" y="3934"/>
                  </a:lnTo>
                  <a:lnTo>
                    <a:pt x="951" y="3970"/>
                  </a:lnTo>
                  <a:lnTo>
                    <a:pt x="895" y="4007"/>
                  </a:lnTo>
                  <a:lnTo>
                    <a:pt x="838" y="4042"/>
                  </a:lnTo>
                  <a:lnTo>
                    <a:pt x="784" y="4077"/>
                  </a:lnTo>
                  <a:lnTo>
                    <a:pt x="730" y="4112"/>
                  </a:lnTo>
                  <a:lnTo>
                    <a:pt x="677" y="4149"/>
                  </a:lnTo>
                  <a:lnTo>
                    <a:pt x="626" y="4184"/>
                  </a:lnTo>
                  <a:lnTo>
                    <a:pt x="576" y="4219"/>
                  </a:lnTo>
                  <a:lnTo>
                    <a:pt x="528" y="4255"/>
                  </a:lnTo>
                  <a:lnTo>
                    <a:pt x="695" y="4345"/>
                  </a:lnTo>
                  <a:lnTo>
                    <a:pt x="738" y="4314"/>
                  </a:lnTo>
                  <a:lnTo>
                    <a:pt x="783" y="4280"/>
                  </a:lnTo>
                  <a:lnTo>
                    <a:pt x="830" y="4245"/>
                  </a:lnTo>
                  <a:lnTo>
                    <a:pt x="879" y="4207"/>
                  </a:lnTo>
                  <a:lnTo>
                    <a:pt x="931" y="4168"/>
                  </a:lnTo>
                  <a:lnTo>
                    <a:pt x="982" y="4127"/>
                  </a:lnTo>
                  <a:lnTo>
                    <a:pt x="1038" y="4084"/>
                  </a:lnTo>
                  <a:lnTo>
                    <a:pt x="1093" y="4041"/>
                  </a:lnTo>
                  <a:lnTo>
                    <a:pt x="1150" y="3995"/>
                  </a:lnTo>
                  <a:lnTo>
                    <a:pt x="1209" y="3947"/>
                  </a:lnTo>
                  <a:lnTo>
                    <a:pt x="1268" y="3900"/>
                  </a:lnTo>
                  <a:lnTo>
                    <a:pt x="1326" y="3850"/>
                  </a:lnTo>
                  <a:lnTo>
                    <a:pt x="1387" y="3799"/>
                  </a:lnTo>
                  <a:lnTo>
                    <a:pt x="1448" y="3747"/>
                  </a:lnTo>
                  <a:lnTo>
                    <a:pt x="1509" y="3694"/>
                  </a:lnTo>
                  <a:lnTo>
                    <a:pt x="1571" y="3640"/>
                  </a:lnTo>
                  <a:lnTo>
                    <a:pt x="1632" y="3585"/>
                  </a:lnTo>
                  <a:lnTo>
                    <a:pt x="1693" y="3530"/>
                  </a:lnTo>
                  <a:lnTo>
                    <a:pt x="1754" y="3473"/>
                  </a:lnTo>
                  <a:lnTo>
                    <a:pt x="1815" y="3416"/>
                  </a:lnTo>
                  <a:lnTo>
                    <a:pt x="1874" y="3358"/>
                  </a:lnTo>
                  <a:lnTo>
                    <a:pt x="1934" y="3299"/>
                  </a:lnTo>
                  <a:lnTo>
                    <a:pt x="1992" y="3240"/>
                  </a:lnTo>
                  <a:lnTo>
                    <a:pt x="2048" y="3181"/>
                  </a:lnTo>
                  <a:lnTo>
                    <a:pt x="2105" y="3121"/>
                  </a:lnTo>
                  <a:lnTo>
                    <a:pt x="2159" y="3062"/>
                  </a:lnTo>
                  <a:lnTo>
                    <a:pt x="2212" y="3001"/>
                  </a:lnTo>
                  <a:lnTo>
                    <a:pt x="2264" y="2942"/>
                  </a:lnTo>
                  <a:lnTo>
                    <a:pt x="2313" y="2881"/>
                  </a:lnTo>
                  <a:lnTo>
                    <a:pt x="2361" y="2820"/>
                  </a:lnTo>
                  <a:lnTo>
                    <a:pt x="2405" y="2760"/>
                  </a:lnTo>
                  <a:lnTo>
                    <a:pt x="2449" y="2700"/>
                  </a:lnTo>
                  <a:lnTo>
                    <a:pt x="2474" y="2671"/>
                  </a:lnTo>
                  <a:lnTo>
                    <a:pt x="2502" y="2639"/>
                  </a:lnTo>
                  <a:lnTo>
                    <a:pt x="2531" y="2607"/>
                  </a:lnTo>
                  <a:lnTo>
                    <a:pt x="2562" y="2572"/>
                  </a:lnTo>
                  <a:lnTo>
                    <a:pt x="2594" y="2535"/>
                  </a:lnTo>
                  <a:lnTo>
                    <a:pt x="2627" y="2496"/>
                  </a:lnTo>
                  <a:lnTo>
                    <a:pt x="2662" y="2458"/>
                  </a:lnTo>
                  <a:lnTo>
                    <a:pt x="2697" y="2416"/>
                  </a:lnTo>
                  <a:lnTo>
                    <a:pt x="2733" y="2376"/>
                  </a:lnTo>
                  <a:lnTo>
                    <a:pt x="2769" y="2334"/>
                  </a:lnTo>
                  <a:lnTo>
                    <a:pt x="2806" y="2293"/>
                  </a:lnTo>
                  <a:lnTo>
                    <a:pt x="2843" y="2250"/>
                  </a:lnTo>
                  <a:lnTo>
                    <a:pt x="2879" y="2208"/>
                  </a:lnTo>
                  <a:lnTo>
                    <a:pt x="2917" y="2165"/>
                  </a:lnTo>
                  <a:lnTo>
                    <a:pt x="2953" y="2124"/>
                  </a:lnTo>
                  <a:lnTo>
                    <a:pt x="2988" y="2084"/>
                  </a:lnTo>
                  <a:lnTo>
                    <a:pt x="3023" y="2044"/>
                  </a:lnTo>
                  <a:lnTo>
                    <a:pt x="3057" y="2005"/>
                  </a:lnTo>
                  <a:lnTo>
                    <a:pt x="3090" y="1967"/>
                  </a:lnTo>
                  <a:lnTo>
                    <a:pt x="3121" y="1931"/>
                  </a:lnTo>
                  <a:lnTo>
                    <a:pt x="3151" y="1897"/>
                  </a:lnTo>
                  <a:lnTo>
                    <a:pt x="3179" y="1864"/>
                  </a:lnTo>
                  <a:lnTo>
                    <a:pt x="3205" y="1834"/>
                  </a:lnTo>
                  <a:lnTo>
                    <a:pt x="3231" y="1806"/>
                  </a:lnTo>
                  <a:lnTo>
                    <a:pt x="3252" y="1781"/>
                  </a:lnTo>
                  <a:lnTo>
                    <a:pt x="3273" y="1757"/>
                  </a:lnTo>
                  <a:lnTo>
                    <a:pt x="3290" y="1738"/>
                  </a:lnTo>
                  <a:lnTo>
                    <a:pt x="3304" y="1721"/>
                  </a:lnTo>
                  <a:lnTo>
                    <a:pt x="3316" y="1708"/>
                  </a:lnTo>
                  <a:lnTo>
                    <a:pt x="3324" y="1698"/>
                  </a:lnTo>
                  <a:lnTo>
                    <a:pt x="3330" y="1692"/>
                  </a:lnTo>
                  <a:lnTo>
                    <a:pt x="3332" y="1690"/>
                  </a:lnTo>
                  <a:lnTo>
                    <a:pt x="3303" y="1731"/>
                  </a:lnTo>
                  <a:lnTo>
                    <a:pt x="3274" y="1774"/>
                  </a:lnTo>
                  <a:lnTo>
                    <a:pt x="3243" y="1818"/>
                  </a:lnTo>
                  <a:lnTo>
                    <a:pt x="3213" y="1862"/>
                  </a:lnTo>
                  <a:lnTo>
                    <a:pt x="3180" y="1908"/>
                  </a:lnTo>
                  <a:lnTo>
                    <a:pt x="3148" y="1953"/>
                  </a:lnTo>
                  <a:lnTo>
                    <a:pt x="3115" y="1999"/>
                  </a:lnTo>
                  <a:lnTo>
                    <a:pt x="3083" y="2045"/>
                  </a:lnTo>
                  <a:lnTo>
                    <a:pt x="3049" y="2091"/>
                  </a:lnTo>
                  <a:lnTo>
                    <a:pt x="3017" y="2137"/>
                  </a:lnTo>
                  <a:lnTo>
                    <a:pt x="2983" y="2183"/>
                  </a:lnTo>
                  <a:lnTo>
                    <a:pt x="2950" y="2228"/>
                  </a:lnTo>
                  <a:lnTo>
                    <a:pt x="2918" y="2273"/>
                  </a:lnTo>
                  <a:lnTo>
                    <a:pt x="2887" y="2317"/>
                  </a:lnTo>
                  <a:lnTo>
                    <a:pt x="2855" y="2359"/>
                  </a:lnTo>
                  <a:lnTo>
                    <a:pt x="2825" y="2400"/>
                  </a:lnTo>
                  <a:lnTo>
                    <a:pt x="2795" y="2442"/>
                  </a:lnTo>
                  <a:lnTo>
                    <a:pt x="2766" y="2481"/>
                  </a:lnTo>
                  <a:lnTo>
                    <a:pt x="2739" y="2517"/>
                  </a:lnTo>
                  <a:lnTo>
                    <a:pt x="2712" y="2553"/>
                  </a:lnTo>
                  <a:lnTo>
                    <a:pt x="2688" y="2587"/>
                  </a:lnTo>
                  <a:lnTo>
                    <a:pt x="2664" y="2619"/>
                  </a:lnTo>
                  <a:lnTo>
                    <a:pt x="2642" y="2648"/>
                  </a:lnTo>
                  <a:lnTo>
                    <a:pt x="2623" y="2675"/>
                  </a:lnTo>
                  <a:lnTo>
                    <a:pt x="2605" y="2699"/>
                  </a:lnTo>
                  <a:lnTo>
                    <a:pt x="2588" y="2721"/>
                  </a:lnTo>
                  <a:lnTo>
                    <a:pt x="2575" y="2739"/>
                  </a:lnTo>
                  <a:lnTo>
                    <a:pt x="2563" y="2755"/>
                  </a:lnTo>
                  <a:lnTo>
                    <a:pt x="2553" y="2767"/>
                  </a:lnTo>
                  <a:lnTo>
                    <a:pt x="2547" y="2777"/>
                  </a:lnTo>
                  <a:lnTo>
                    <a:pt x="2543" y="2781"/>
                  </a:lnTo>
                  <a:lnTo>
                    <a:pt x="2541" y="2784"/>
                  </a:lnTo>
                  <a:lnTo>
                    <a:pt x="2515" y="2812"/>
                  </a:lnTo>
                  <a:lnTo>
                    <a:pt x="2488" y="2841"/>
                  </a:lnTo>
                  <a:lnTo>
                    <a:pt x="2462" y="2869"/>
                  </a:lnTo>
                  <a:lnTo>
                    <a:pt x="2436" y="2898"/>
                  </a:lnTo>
                  <a:lnTo>
                    <a:pt x="2409" y="2926"/>
                  </a:lnTo>
                  <a:lnTo>
                    <a:pt x="2384" y="2955"/>
                  </a:lnTo>
                  <a:lnTo>
                    <a:pt x="2357" y="2983"/>
                  </a:lnTo>
                  <a:lnTo>
                    <a:pt x="2332" y="3012"/>
                  </a:lnTo>
                  <a:lnTo>
                    <a:pt x="2308" y="3040"/>
                  </a:lnTo>
                  <a:lnTo>
                    <a:pt x="2283" y="3068"/>
                  </a:lnTo>
                  <a:lnTo>
                    <a:pt x="2259" y="3096"/>
                  </a:lnTo>
                  <a:lnTo>
                    <a:pt x="2235" y="3124"/>
                  </a:lnTo>
                  <a:lnTo>
                    <a:pt x="2212" y="3151"/>
                  </a:lnTo>
                  <a:lnTo>
                    <a:pt x="2189" y="3179"/>
                  </a:lnTo>
                  <a:lnTo>
                    <a:pt x="2166" y="3207"/>
                  </a:lnTo>
                  <a:lnTo>
                    <a:pt x="2144" y="3235"/>
                  </a:lnTo>
                  <a:lnTo>
                    <a:pt x="2124" y="3262"/>
                  </a:lnTo>
                  <a:lnTo>
                    <a:pt x="2104" y="3289"/>
                  </a:lnTo>
                  <a:lnTo>
                    <a:pt x="2083" y="3316"/>
                  </a:lnTo>
                  <a:lnTo>
                    <a:pt x="2064" y="3343"/>
                  </a:lnTo>
                  <a:lnTo>
                    <a:pt x="2046" y="3370"/>
                  </a:lnTo>
                  <a:lnTo>
                    <a:pt x="2028" y="3395"/>
                  </a:lnTo>
                  <a:lnTo>
                    <a:pt x="2011" y="3422"/>
                  </a:lnTo>
                  <a:lnTo>
                    <a:pt x="1995" y="3447"/>
                  </a:lnTo>
                  <a:lnTo>
                    <a:pt x="1980" y="3473"/>
                  </a:lnTo>
                  <a:lnTo>
                    <a:pt x="1966" y="3498"/>
                  </a:lnTo>
                  <a:lnTo>
                    <a:pt x="1953" y="3523"/>
                  </a:lnTo>
                  <a:lnTo>
                    <a:pt x="1940" y="3548"/>
                  </a:lnTo>
                  <a:lnTo>
                    <a:pt x="1929" y="3572"/>
                  </a:lnTo>
                  <a:lnTo>
                    <a:pt x="1918" y="3595"/>
                  </a:lnTo>
                  <a:lnTo>
                    <a:pt x="1910" y="3620"/>
                  </a:lnTo>
                  <a:lnTo>
                    <a:pt x="1901" y="3643"/>
                  </a:lnTo>
                  <a:lnTo>
                    <a:pt x="1615" y="4655"/>
                  </a:lnTo>
                  <a:lnTo>
                    <a:pt x="1797" y="4689"/>
                  </a:lnTo>
                  <a:lnTo>
                    <a:pt x="1802" y="4669"/>
                  </a:lnTo>
                  <a:lnTo>
                    <a:pt x="1806" y="4647"/>
                  </a:lnTo>
                  <a:lnTo>
                    <a:pt x="1811" y="4621"/>
                  </a:lnTo>
                  <a:lnTo>
                    <a:pt x="1816" y="4592"/>
                  </a:lnTo>
                  <a:lnTo>
                    <a:pt x="1821" y="4559"/>
                  </a:lnTo>
                  <a:lnTo>
                    <a:pt x="1827" y="4524"/>
                  </a:lnTo>
                  <a:lnTo>
                    <a:pt x="1833" y="4486"/>
                  </a:lnTo>
                  <a:lnTo>
                    <a:pt x="1839" y="4446"/>
                  </a:lnTo>
                  <a:lnTo>
                    <a:pt x="1845" y="4403"/>
                  </a:lnTo>
                  <a:lnTo>
                    <a:pt x="1851" y="4359"/>
                  </a:lnTo>
                  <a:lnTo>
                    <a:pt x="1858" y="4312"/>
                  </a:lnTo>
                  <a:lnTo>
                    <a:pt x="1867" y="4265"/>
                  </a:lnTo>
                  <a:lnTo>
                    <a:pt x="1875" y="4215"/>
                  </a:lnTo>
                  <a:lnTo>
                    <a:pt x="1883" y="4166"/>
                  </a:lnTo>
                  <a:lnTo>
                    <a:pt x="1893" y="4115"/>
                  </a:lnTo>
                  <a:lnTo>
                    <a:pt x="1903" y="4063"/>
                  </a:lnTo>
                  <a:lnTo>
                    <a:pt x="1913" y="4010"/>
                  </a:lnTo>
                  <a:lnTo>
                    <a:pt x="1924" y="3958"/>
                  </a:lnTo>
                  <a:lnTo>
                    <a:pt x="1936" y="3906"/>
                  </a:lnTo>
                  <a:lnTo>
                    <a:pt x="1950" y="3854"/>
                  </a:lnTo>
                  <a:lnTo>
                    <a:pt x="1964" y="3802"/>
                  </a:lnTo>
                  <a:lnTo>
                    <a:pt x="1978" y="3751"/>
                  </a:lnTo>
                  <a:lnTo>
                    <a:pt x="1994" y="3700"/>
                  </a:lnTo>
                  <a:lnTo>
                    <a:pt x="2010" y="3651"/>
                  </a:lnTo>
                  <a:lnTo>
                    <a:pt x="2028" y="3604"/>
                  </a:lnTo>
                  <a:lnTo>
                    <a:pt x="2046" y="3557"/>
                  </a:lnTo>
                  <a:lnTo>
                    <a:pt x="2066" y="3513"/>
                  </a:lnTo>
                  <a:lnTo>
                    <a:pt x="2087" y="3471"/>
                  </a:lnTo>
                  <a:lnTo>
                    <a:pt x="2108" y="3429"/>
                  </a:lnTo>
                  <a:lnTo>
                    <a:pt x="2131" y="3392"/>
                  </a:lnTo>
                  <a:lnTo>
                    <a:pt x="2156" y="3356"/>
                  </a:lnTo>
                  <a:lnTo>
                    <a:pt x="2182" y="3324"/>
                  </a:lnTo>
                  <a:lnTo>
                    <a:pt x="2207" y="3290"/>
                  </a:lnTo>
                  <a:lnTo>
                    <a:pt x="2235" y="3252"/>
                  </a:lnTo>
                  <a:lnTo>
                    <a:pt x="2264" y="3212"/>
                  </a:lnTo>
                  <a:lnTo>
                    <a:pt x="2292" y="3171"/>
                  </a:lnTo>
                  <a:lnTo>
                    <a:pt x="2322" y="3130"/>
                  </a:lnTo>
                  <a:lnTo>
                    <a:pt x="2353" y="3087"/>
                  </a:lnTo>
                  <a:lnTo>
                    <a:pt x="2383" y="3046"/>
                  </a:lnTo>
                  <a:lnTo>
                    <a:pt x="2411" y="3005"/>
                  </a:lnTo>
                  <a:lnTo>
                    <a:pt x="2438" y="2966"/>
                  </a:lnTo>
                  <a:lnTo>
                    <a:pt x="2464" y="2929"/>
                  </a:lnTo>
                  <a:lnTo>
                    <a:pt x="2488" y="2895"/>
                  </a:lnTo>
                  <a:lnTo>
                    <a:pt x="2509" y="2865"/>
                  </a:lnTo>
                  <a:lnTo>
                    <a:pt x="2527" y="2840"/>
                  </a:lnTo>
                  <a:lnTo>
                    <a:pt x="2543" y="2819"/>
                  </a:lnTo>
                  <a:lnTo>
                    <a:pt x="2553" y="2803"/>
                  </a:lnTo>
                  <a:lnTo>
                    <a:pt x="2561" y="2795"/>
                  </a:lnTo>
                  <a:lnTo>
                    <a:pt x="2588" y="2763"/>
                  </a:lnTo>
                  <a:lnTo>
                    <a:pt x="2616" y="2730"/>
                  </a:lnTo>
                  <a:lnTo>
                    <a:pt x="2644" y="2699"/>
                  </a:lnTo>
                  <a:lnTo>
                    <a:pt x="2671" y="2667"/>
                  </a:lnTo>
                  <a:lnTo>
                    <a:pt x="2699" y="2635"/>
                  </a:lnTo>
                  <a:lnTo>
                    <a:pt x="2727" y="2603"/>
                  </a:lnTo>
                  <a:lnTo>
                    <a:pt x="2755" y="2572"/>
                  </a:lnTo>
                  <a:lnTo>
                    <a:pt x="2783" y="2540"/>
                  </a:lnTo>
                  <a:lnTo>
                    <a:pt x="2811" y="2508"/>
                  </a:lnTo>
                  <a:lnTo>
                    <a:pt x="2837" y="2478"/>
                  </a:lnTo>
                  <a:lnTo>
                    <a:pt x="2865" y="2447"/>
                  </a:lnTo>
                  <a:lnTo>
                    <a:pt x="2893" y="2415"/>
                  </a:lnTo>
                  <a:lnTo>
                    <a:pt x="2919" y="2385"/>
                  </a:lnTo>
                  <a:lnTo>
                    <a:pt x="2947" y="2354"/>
                  </a:lnTo>
                  <a:lnTo>
                    <a:pt x="2973" y="2324"/>
                  </a:lnTo>
                  <a:lnTo>
                    <a:pt x="2998" y="2294"/>
                  </a:lnTo>
                  <a:lnTo>
                    <a:pt x="3025" y="2263"/>
                  </a:lnTo>
                  <a:lnTo>
                    <a:pt x="3050" y="2234"/>
                  </a:lnTo>
                  <a:lnTo>
                    <a:pt x="3075" y="2205"/>
                  </a:lnTo>
                  <a:lnTo>
                    <a:pt x="3101" y="2176"/>
                  </a:lnTo>
                  <a:lnTo>
                    <a:pt x="3125" y="2147"/>
                  </a:lnTo>
                  <a:lnTo>
                    <a:pt x="3149" y="2119"/>
                  </a:lnTo>
                  <a:lnTo>
                    <a:pt x="3172" y="2091"/>
                  </a:lnTo>
                  <a:lnTo>
                    <a:pt x="3195" y="2063"/>
                  </a:lnTo>
                  <a:lnTo>
                    <a:pt x="3217" y="2037"/>
                  </a:lnTo>
                  <a:lnTo>
                    <a:pt x="3239" y="2010"/>
                  </a:lnTo>
                  <a:lnTo>
                    <a:pt x="3261" y="1983"/>
                  </a:lnTo>
                  <a:lnTo>
                    <a:pt x="3281" y="1958"/>
                  </a:lnTo>
                  <a:lnTo>
                    <a:pt x="3302" y="1932"/>
                  </a:lnTo>
                  <a:lnTo>
                    <a:pt x="3321" y="1907"/>
                  </a:lnTo>
                  <a:lnTo>
                    <a:pt x="3339" y="1882"/>
                  </a:lnTo>
                  <a:lnTo>
                    <a:pt x="3357" y="1858"/>
                  </a:lnTo>
                  <a:lnTo>
                    <a:pt x="3405" y="1791"/>
                  </a:lnTo>
                  <a:lnTo>
                    <a:pt x="3454" y="1724"/>
                  </a:lnTo>
                  <a:lnTo>
                    <a:pt x="3505" y="1657"/>
                  </a:lnTo>
                  <a:lnTo>
                    <a:pt x="3555" y="1590"/>
                  </a:lnTo>
                  <a:lnTo>
                    <a:pt x="3607" y="1522"/>
                  </a:lnTo>
                  <a:lnTo>
                    <a:pt x="3660" y="1455"/>
                  </a:lnTo>
                  <a:lnTo>
                    <a:pt x="3714" y="1390"/>
                  </a:lnTo>
                  <a:lnTo>
                    <a:pt x="3768" y="1324"/>
                  </a:lnTo>
                  <a:lnTo>
                    <a:pt x="3825" y="1259"/>
                  </a:lnTo>
                  <a:lnTo>
                    <a:pt x="3883" y="1196"/>
                  </a:lnTo>
                  <a:lnTo>
                    <a:pt x="3942" y="1133"/>
                  </a:lnTo>
                  <a:lnTo>
                    <a:pt x="4002" y="1071"/>
                  </a:lnTo>
                  <a:lnTo>
                    <a:pt x="4064" y="1010"/>
                  </a:lnTo>
                  <a:lnTo>
                    <a:pt x="4128" y="951"/>
                  </a:lnTo>
                  <a:lnTo>
                    <a:pt x="4193" y="894"/>
                  </a:lnTo>
                  <a:lnTo>
                    <a:pt x="4260" y="838"/>
                  </a:lnTo>
                  <a:lnTo>
                    <a:pt x="4330" y="783"/>
                  </a:lnTo>
                  <a:lnTo>
                    <a:pt x="4401" y="731"/>
                  </a:lnTo>
                  <a:lnTo>
                    <a:pt x="4474" y="681"/>
                  </a:lnTo>
                  <a:lnTo>
                    <a:pt x="4550" y="633"/>
                  </a:lnTo>
                  <a:lnTo>
                    <a:pt x="4628" y="588"/>
                  </a:lnTo>
                  <a:lnTo>
                    <a:pt x="4708" y="544"/>
                  </a:lnTo>
                  <a:lnTo>
                    <a:pt x="4791" y="504"/>
                  </a:lnTo>
                  <a:lnTo>
                    <a:pt x="4876" y="467"/>
                  </a:lnTo>
                  <a:lnTo>
                    <a:pt x="4964" y="431"/>
                  </a:lnTo>
                  <a:lnTo>
                    <a:pt x="5055" y="400"/>
                  </a:lnTo>
                  <a:lnTo>
                    <a:pt x="5148" y="371"/>
                  </a:lnTo>
                  <a:lnTo>
                    <a:pt x="5245" y="345"/>
                  </a:lnTo>
                  <a:lnTo>
                    <a:pt x="5344" y="323"/>
                  </a:lnTo>
                  <a:lnTo>
                    <a:pt x="5448" y="305"/>
                  </a:lnTo>
                  <a:lnTo>
                    <a:pt x="5552" y="291"/>
                  </a:lnTo>
                  <a:lnTo>
                    <a:pt x="5662" y="280"/>
                  </a:lnTo>
                  <a:lnTo>
                    <a:pt x="5701" y="273"/>
                  </a:lnTo>
                  <a:lnTo>
                    <a:pt x="5741" y="265"/>
                  </a:lnTo>
                  <a:lnTo>
                    <a:pt x="5780" y="259"/>
                  </a:lnTo>
                  <a:lnTo>
                    <a:pt x="5819" y="253"/>
                  </a:lnTo>
                  <a:lnTo>
                    <a:pt x="5857" y="247"/>
                  </a:lnTo>
                  <a:lnTo>
                    <a:pt x="5894" y="242"/>
                  </a:lnTo>
                  <a:lnTo>
                    <a:pt x="5931" y="239"/>
                  </a:lnTo>
                  <a:lnTo>
                    <a:pt x="5967" y="234"/>
                  </a:lnTo>
                  <a:lnTo>
                    <a:pt x="6003" y="231"/>
                  </a:lnTo>
                  <a:lnTo>
                    <a:pt x="6038" y="228"/>
                  </a:lnTo>
                  <a:lnTo>
                    <a:pt x="6072" y="225"/>
                  </a:lnTo>
                  <a:lnTo>
                    <a:pt x="6104" y="223"/>
                  </a:lnTo>
                  <a:lnTo>
                    <a:pt x="6137" y="222"/>
                  </a:lnTo>
                  <a:lnTo>
                    <a:pt x="6167" y="219"/>
                  </a:lnTo>
                  <a:lnTo>
                    <a:pt x="6197" y="218"/>
                  </a:lnTo>
                  <a:lnTo>
                    <a:pt x="6226" y="217"/>
                  </a:lnTo>
                  <a:lnTo>
                    <a:pt x="6252" y="217"/>
                  </a:lnTo>
                  <a:lnTo>
                    <a:pt x="6279" y="216"/>
                  </a:lnTo>
                  <a:lnTo>
                    <a:pt x="6303" y="216"/>
                  </a:lnTo>
                  <a:lnTo>
                    <a:pt x="6327" y="216"/>
                  </a:lnTo>
                  <a:lnTo>
                    <a:pt x="6348" y="216"/>
                  </a:lnTo>
                  <a:lnTo>
                    <a:pt x="6368" y="216"/>
                  </a:lnTo>
                  <a:lnTo>
                    <a:pt x="6387" y="216"/>
                  </a:lnTo>
                  <a:lnTo>
                    <a:pt x="6404" y="216"/>
                  </a:lnTo>
                  <a:lnTo>
                    <a:pt x="6418" y="216"/>
                  </a:lnTo>
                  <a:lnTo>
                    <a:pt x="6431" y="217"/>
                  </a:lnTo>
                  <a:lnTo>
                    <a:pt x="6444" y="217"/>
                  </a:lnTo>
                  <a:lnTo>
                    <a:pt x="6453" y="217"/>
                  </a:lnTo>
                  <a:lnTo>
                    <a:pt x="6460" y="218"/>
                  </a:lnTo>
                  <a:lnTo>
                    <a:pt x="6465" y="218"/>
                  </a:lnTo>
                  <a:lnTo>
                    <a:pt x="6469" y="218"/>
                  </a:lnTo>
                  <a:lnTo>
                    <a:pt x="6470" y="218"/>
                  </a:lnTo>
                  <a:lnTo>
                    <a:pt x="752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" name="Freeform 32"/>
            <p:cNvSpPr>
              <a:spLocks noChangeAspect="1"/>
            </p:cNvSpPr>
            <p:nvPr/>
          </p:nvSpPr>
          <p:spPr bwMode="auto">
            <a:xfrm>
              <a:off x="561" y="1816"/>
              <a:ext cx="575" cy="494"/>
            </a:xfrm>
            <a:custGeom>
              <a:avLst/>
              <a:gdLst>
                <a:gd name="T0" fmla="*/ 575 w 2877"/>
                <a:gd name="T1" fmla="*/ 0 h 2470"/>
                <a:gd name="T2" fmla="*/ 492 w 2877"/>
                <a:gd name="T3" fmla="*/ 149 h 2470"/>
                <a:gd name="T4" fmla="*/ 349 w 2877"/>
                <a:gd name="T5" fmla="*/ 315 h 2470"/>
                <a:gd name="T6" fmla="*/ 295 w 2877"/>
                <a:gd name="T7" fmla="*/ 494 h 2470"/>
                <a:gd name="T8" fmla="*/ 153 w 2877"/>
                <a:gd name="T9" fmla="*/ 467 h 2470"/>
                <a:gd name="T10" fmla="*/ 56 w 2877"/>
                <a:gd name="T11" fmla="*/ 417 h 2470"/>
                <a:gd name="T12" fmla="*/ 0 w 2877"/>
                <a:gd name="T13" fmla="*/ 364 h 24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77" h="2470">
                  <a:moveTo>
                    <a:pt x="2877" y="0"/>
                  </a:moveTo>
                  <a:lnTo>
                    <a:pt x="2461" y="747"/>
                  </a:lnTo>
                  <a:lnTo>
                    <a:pt x="1745" y="1577"/>
                  </a:lnTo>
                  <a:lnTo>
                    <a:pt x="1477" y="2470"/>
                  </a:lnTo>
                  <a:lnTo>
                    <a:pt x="764" y="2335"/>
                  </a:lnTo>
                  <a:lnTo>
                    <a:pt x="278" y="2083"/>
                  </a:lnTo>
                  <a:lnTo>
                    <a:pt x="0" y="18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8" name="Freeform 33"/>
            <p:cNvSpPr>
              <a:spLocks noChangeAspect="1"/>
            </p:cNvSpPr>
            <p:nvPr/>
          </p:nvSpPr>
          <p:spPr bwMode="auto">
            <a:xfrm>
              <a:off x="870" y="1925"/>
              <a:ext cx="183" cy="130"/>
            </a:xfrm>
            <a:custGeom>
              <a:avLst/>
              <a:gdLst>
                <a:gd name="T0" fmla="*/ 0 w 915"/>
                <a:gd name="T1" fmla="*/ 0 h 650"/>
                <a:gd name="T2" fmla="*/ 183 w 915"/>
                <a:gd name="T3" fmla="*/ 41 h 650"/>
                <a:gd name="T4" fmla="*/ 183 w 915"/>
                <a:gd name="T5" fmla="*/ 130 h 6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5" h="650">
                  <a:moveTo>
                    <a:pt x="0" y="0"/>
                  </a:moveTo>
                  <a:lnTo>
                    <a:pt x="915" y="207"/>
                  </a:lnTo>
                  <a:lnTo>
                    <a:pt x="915" y="6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9" name="Freeform 34"/>
            <p:cNvSpPr>
              <a:spLocks noChangeAspect="1"/>
            </p:cNvSpPr>
            <p:nvPr/>
          </p:nvSpPr>
          <p:spPr bwMode="auto">
            <a:xfrm>
              <a:off x="736" y="2089"/>
              <a:ext cx="174" cy="151"/>
            </a:xfrm>
            <a:custGeom>
              <a:avLst/>
              <a:gdLst>
                <a:gd name="T0" fmla="*/ 0 w 870"/>
                <a:gd name="T1" fmla="*/ 0 h 758"/>
                <a:gd name="T2" fmla="*/ 174 w 870"/>
                <a:gd name="T3" fmla="*/ 46 h 758"/>
                <a:gd name="T4" fmla="*/ 174 w 870"/>
                <a:gd name="T5" fmla="*/ 151 h 7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0" h="758">
                  <a:moveTo>
                    <a:pt x="0" y="0"/>
                  </a:moveTo>
                  <a:lnTo>
                    <a:pt x="870" y="230"/>
                  </a:lnTo>
                  <a:lnTo>
                    <a:pt x="870" y="75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" name="Line 35"/>
            <p:cNvSpPr>
              <a:spLocks noChangeAspect="1" noChangeShapeType="1"/>
            </p:cNvSpPr>
            <p:nvPr/>
          </p:nvSpPr>
          <p:spPr bwMode="auto">
            <a:xfrm>
              <a:off x="854" y="2312"/>
              <a:ext cx="1" cy="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Line 36"/>
            <p:cNvSpPr>
              <a:spLocks noChangeAspect="1" noChangeShapeType="1"/>
            </p:cNvSpPr>
            <p:nvPr/>
          </p:nvSpPr>
          <p:spPr bwMode="auto">
            <a:xfrm>
              <a:off x="712" y="2283"/>
              <a:ext cx="1" cy="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2" name="Line 37"/>
            <p:cNvSpPr>
              <a:spLocks noChangeAspect="1" noChangeShapeType="1"/>
            </p:cNvSpPr>
            <p:nvPr/>
          </p:nvSpPr>
          <p:spPr bwMode="auto">
            <a:xfrm>
              <a:off x="616" y="2232"/>
              <a:ext cx="1" cy="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3" name="Freeform 38"/>
            <p:cNvSpPr>
              <a:spLocks noChangeAspect="1"/>
            </p:cNvSpPr>
            <p:nvPr/>
          </p:nvSpPr>
          <p:spPr bwMode="auto">
            <a:xfrm>
              <a:off x="1136" y="1574"/>
              <a:ext cx="393" cy="235"/>
            </a:xfrm>
            <a:custGeom>
              <a:avLst/>
              <a:gdLst>
                <a:gd name="T0" fmla="*/ 393 w 1963"/>
                <a:gd name="T1" fmla="*/ 61 h 1177"/>
                <a:gd name="T2" fmla="*/ 324 w 1963"/>
                <a:gd name="T3" fmla="*/ 1 h 1177"/>
                <a:gd name="T4" fmla="*/ 324 w 1963"/>
                <a:gd name="T5" fmla="*/ 1 h 1177"/>
                <a:gd name="T6" fmla="*/ 320 w 1963"/>
                <a:gd name="T7" fmla="*/ 0 h 1177"/>
                <a:gd name="T8" fmla="*/ 315 w 1963"/>
                <a:gd name="T9" fmla="*/ 0 h 1177"/>
                <a:gd name="T10" fmla="*/ 309 w 1963"/>
                <a:gd name="T11" fmla="*/ 0 h 1177"/>
                <a:gd name="T12" fmla="*/ 302 w 1963"/>
                <a:gd name="T13" fmla="*/ 1 h 1177"/>
                <a:gd name="T14" fmla="*/ 295 w 1963"/>
                <a:gd name="T15" fmla="*/ 2 h 1177"/>
                <a:gd name="T16" fmla="*/ 288 w 1963"/>
                <a:gd name="T17" fmla="*/ 3 h 1177"/>
                <a:gd name="T18" fmla="*/ 279 w 1963"/>
                <a:gd name="T19" fmla="*/ 4 h 1177"/>
                <a:gd name="T20" fmla="*/ 271 w 1963"/>
                <a:gd name="T21" fmla="*/ 6 h 1177"/>
                <a:gd name="T22" fmla="*/ 262 w 1963"/>
                <a:gd name="T23" fmla="*/ 8 h 1177"/>
                <a:gd name="T24" fmla="*/ 252 w 1963"/>
                <a:gd name="T25" fmla="*/ 10 h 1177"/>
                <a:gd name="T26" fmla="*/ 242 w 1963"/>
                <a:gd name="T27" fmla="*/ 13 h 1177"/>
                <a:gd name="T28" fmla="*/ 232 w 1963"/>
                <a:gd name="T29" fmla="*/ 16 h 1177"/>
                <a:gd name="T30" fmla="*/ 222 w 1963"/>
                <a:gd name="T31" fmla="*/ 19 h 1177"/>
                <a:gd name="T32" fmla="*/ 211 w 1963"/>
                <a:gd name="T33" fmla="*/ 22 h 1177"/>
                <a:gd name="T34" fmla="*/ 200 w 1963"/>
                <a:gd name="T35" fmla="*/ 26 h 1177"/>
                <a:gd name="T36" fmla="*/ 188 w 1963"/>
                <a:gd name="T37" fmla="*/ 30 h 1177"/>
                <a:gd name="T38" fmla="*/ 177 w 1963"/>
                <a:gd name="T39" fmla="*/ 35 h 1177"/>
                <a:gd name="T40" fmla="*/ 165 w 1963"/>
                <a:gd name="T41" fmla="*/ 39 h 1177"/>
                <a:gd name="T42" fmla="*/ 153 w 1963"/>
                <a:gd name="T43" fmla="*/ 44 h 1177"/>
                <a:gd name="T44" fmla="*/ 141 w 1963"/>
                <a:gd name="T45" fmla="*/ 50 h 1177"/>
                <a:gd name="T46" fmla="*/ 129 w 1963"/>
                <a:gd name="T47" fmla="*/ 55 h 1177"/>
                <a:gd name="T48" fmla="*/ 117 w 1963"/>
                <a:gd name="T49" fmla="*/ 61 h 1177"/>
                <a:gd name="T50" fmla="*/ 105 w 1963"/>
                <a:gd name="T51" fmla="*/ 67 h 1177"/>
                <a:gd name="T52" fmla="*/ 93 w 1963"/>
                <a:gd name="T53" fmla="*/ 74 h 1177"/>
                <a:gd name="T54" fmla="*/ 81 w 1963"/>
                <a:gd name="T55" fmla="*/ 80 h 1177"/>
                <a:gd name="T56" fmla="*/ 68 w 1963"/>
                <a:gd name="T57" fmla="*/ 87 h 1177"/>
                <a:gd name="T58" fmla="*/ 56 w 1963"/>
                <a:gd name="T59" fmla="*/ 95 h 1177"/>
                <a:gd name="T60" fmla="*/ 45 w 1963"/>
                <a:gd name="T61" fmla="*/ 102 h 1177"/>
                <a:gd name="T62" fmla="*/ 33 w 1963"/>
                <a:gd name="T63" fmla="*/ 110 h 1177"/>
                <a:gd name="T64" fmla="*/ 22 w 1963"/>
                <a:gd name="T65" fmla="*/ 118 h 1177"/>
                <a:gd name="T66" fmla="*/ 11 w 1963"/>
                <a:gd name="T67" fmla="*/ 127 h 1177"/>
                <a:gd name="T68" fmla="*/ 0 w 1963"/>
                <a:gd name="T69" fmla="*/ 135 h 1177"/>
                <a:gd name="T70" fmla="*/ 0 w 1963"/>
                <a:gd name="T71" fmla="*/ 185 h 1177"/>
                <a:gd name="T72" fmla="*/ 128 w 1963"/>
                <a:gd name="T73" fmla="*/ 235 h 11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63" h="1177">
                  <a:moveTo>
                    <a:pt x="1963" y="307"/>
                  </a:moveTo>
                  <a:lnTo>
                    <a:pt x="1620" y="4"/>
                  </a:lnTo>
                  <a:lnTo>
                    <a:pt x="1597" y="2"/>
                  </a:lnTo>
                  <a:lnTo>
                    <a:pt x="1572" y="0"/>
                  </a:lnTo>
                  <a:lnTo>
                    <a:pt x="1542" y="2"/>
                  </a:lnTo>
                  <a:lnTo>
                    <a:pt x="1509" y="4"/>
                  </a:lnTo>
                  <a:lnTo>
                    <a:pt x="1474" y="8"/>
                  </a:lnTo>
                  <a:lnTo>
                    <a:pt x="1437" y="14"/>
                  </a:lnTo>
                  <a:lnTo>
                    <a:pt x="1396" y="20"/>
                  </a:lnTo>
                  <a:lnTo>
                    <a:pt x="1353" y="28"/>
                  </a:lnTo>
                  <a:lnTo>
                    <a:pt x="1308" y="39"/>
                  </a:lnTo>
                  <a:lnTo>
                    <a:pt x="1260" y="50"/>
                  </a:lnTo>
                  <a:lnTo>
                    <a:pt x="1211" y="64"/>
                  </a:lnTo>
                  <a:lnTo>
                    <a:pt x="1160" y="78"/>
                  </a:lnTo>
                  <a:lnTo>
                    <a:pt x="1107" y="94"/>
                  </a:lnTo>
                  <a:lnTo>
                    <a:pt x="1053" y="112"/>
                  </a:lnTo>
                  <a:lnTo>
                    <a:pt x="997" y="131"/>
                  </a:lnTo>
                  <a:lnTo>
                    <a:pt x="940" y="151"/>
                  </a:lnTo>
                  <a:lnTo>
                    <a:pt x="882" y="174"/>
                  </a:lnTo>
                  <a:lnTo>
                    <a:pt x="824" y="197"/>
                  </a:lnTo>
                  <a:lnTo>
                    <a:pt x="765" y="222"/>
                  </a:lnTo>
                  <a:lnTo>
                    <a:pt x="704" y="249"/>
                  </a:lnTo>
                  <a:lnTo>
                    <a:pt x="644" y="277"/>
                  </a:lnTo>
                  <a:lnTo>
                    <a:pt x="584" y="306"/>
                  </a:lnTo>
                  <a:lnTo>
                    <a:pt x="523" y="336"/>
                  </a:lnTo>
                  <a:lnTo>
                    <a:pt x="463" y="369"/>
                  </a:lnTo>
                  <a:lnTo>
                    <a:pt x="403" y="402"/>
                  </a:lnTo>
                  <a:lnTo>
                    <a:pt x="342" y="437"/>
                  </a:lnTo>
                  <a:lnTo>
                    <a:pt x="282" y="474"/>
                  </a:lnTo>
                  <a:lnTo>
                    <a:pt x="225" y="512"/>
                  </a:lnTo>
                  <a:lnTo>
                    <a:pt x="167" y="551"/>
                  </a:lnTo>
                  <a:lnTo>
                    <a:pt x="109" y="592"/>
                  </a:lnTo>
                  <a:lnTo>
                    <a:pt x="54" y="634"/>
                  </a:lnTo>
                  <a:lnTo>
                    <a:pt x="0" y="677"/>
                  </a:lnTo>
                  <a:lnTo>
                    <a:pt x="0" y="925"/>
                  </a:lnTo>
                  <a:lnTo>
                    <a:pt x="639" y="11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4" name="Line 39"/>
            <p:cNvSpPr>
              <a:spLocks noChangeAspect="1" noChangeShapeType="1"/>
            </p:cNvSpPr>
            <p:nvPr/>
          </p:nvSpPr>
          <p:spPr bwMode="auto">
            <a:xfrm flipH="1" flipV="1">
              <a:off x="1139" y="1713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5" name="Freeform 40"/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4 w 1963"/>
                <a:gd name="T1" fmla="*/ 1 h 1047"/>
                <a:gd name="T2" fmla="*/ 322 w 1963"/>
                <a:gd name="T3" fmla="*/ 0 h 1047"/>
                <a:gd name="T4" fmla="*/ 308 w 1963"/>
                <a:gd name="T5" fmla="*/ 0 h 1047"/>
                <a:gd name="T6" fmla="*/ 291 w 1963"/>
                <a:gd name="T7" fmla="*/ 1 h 1047"/>
                <a:gd name="T8" fmla="*/ 272 w 1963"/>
                <a:gd name="T9" fmla="*/ 2 h 1047"/>
                <a:gd name="T10" fmla="*/ 251 w 1963"/>
                <a:gd name="T11" fmla="*/ 5 h 1047"/>
                <a:gd name="T12" fmla="*/ 228 w 1963"/>
                <a:gd name="T13" fmla="*/ 8 h 1047"/>
                <a:gd name="T14" fmla="*/ 205 w 1963"/>
                <a:gd name="T15" fmla="*/ 12 h 1047"/>
                <a:gd name="T16" fmla="*/ 180 w 1963"/>
                <a:gd name="T17" fmla="*/ 18 h 1047"/>
                <a:gd name="T18" fmla="*/ 155 w 1963"/>
                <a:gd name="T19" fmla="*/ 25 h 1047"/>
                <a:gd name="T20" fmla="*/ 130 w 1963"/>
                <a:gd name="T21" fmla="*/ 33 h 1047"/>
                <a:gd name="T22" fmla="*/ 104 w 1963"/>
                <a:gd name="T23" fmla="*/ 43 h 1047"/>
                <a:gd name="T24" fmla="*/ 79 w 1963"/>
                <a:gd name="T25" fmla="*/ 55 h 1047"/>
                <a:gd name="T26" fmla="*/ 55 w 1963"/>
                <a:gd name="T27" fmla="*/ 68 h 1047"/>
                <a:gd name="T28" fmla="*/ 32 w 1963"/>
                <a:gd name="T29" fmla="*/ 83 h 1047"/>
                <a:gd name="T30" fmla="*/ 10 w 1963"/>
                <a:gd name="T31" fmla="*/ 100 h 1047"/>
                <a:gd name="T32" fmla="*/ 0 w 1963"/>
                <a:gd name="T33" fmla="*/ 158 h 1047"/>
                <a:gd name="T34" fmla="*/ 133 w 1963"/>
                <a:gd name="T35" fmla="*/ 201 h 1047"/>
                <a:gd name="T36" fmla="*/ 144 w 1963"/>
                <a:gd name="T37" fmla="*/ 187 h 1047"/>
                <a:gd name="T38" fmla="*/ 157 w 1963"/>
                <a:gd name="T39" fmla="*/ 174 h 1047"/>
                <a:gd name="T40" fmla="*/ 171 w 1963"/>
                <a:gd name="T41" fmla="*/ 161 h 1047"/>
                <a:gd name="T42" fmla="*/ 187 w 1963"/>
                <a:gd name="T43" fmla="*/ 149 h 1047"/>
                <a:gd name="T44" fmla="*/ 204 w 1963"/>
                <a:gd name="T45" fmla="*/ 138 h 1047"/>
                <a:gd name="T46" fmla="*/ 222 w 1963"/>
                <a:gd name="T47" fmla="*/ 128 h 1047"/>
                <a:gd name="T48" fmla="*/ 241 w 1963"/>
                <a:gd name="T49" fmla="*/ 118 h 1047"/>
                <a:gd name="T50" fmla="*/ 260 w 1963"/>
                <a:gd name="T51" fmla="*/ 110 h 1047"/>
                <a:gd name="T52" fmla="*/ 279 w 1963"/>
                <a:gd name="T53" fmla="*/ 103 h 1047"/>
                <a:gd name="T54" fmla="*/ 298 w 1963"/>
                <a:gd name="T55" fmla="*/ 96 h 1047"/>
                <a:gd name="T56" fmla="*/ 318 w 1963"/>
                <a:gd name="T57" fmla="*/ 91 h 1047"/>
                <a:gd name="T58" fmla="*/ 336 w 1963"/>
                <a:gd name="T59" fmla="*/ 87 h 1047"/>
                <a:gd name="T60" fmla="*/ 354 w 1963"/>
                <a:gd name="T61" fmla="*/ 83 h 1047"/>
                <a:gd name="T62" fmla="*/ 370 w 1963"/>
                <a:gd name="T63" fmla="*/ 81 h 1047"/>
                <a:gd name="T64" fmla="*/ 386 w 1963"/>
                <a:gd name="T65" fmla="*/ 80 h 1047"/>
                <a:gd name="T66" fmla="*/ 393 w 1963"/>
                <a:gd name="T67" fmla="*/ 42 h 10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6" name="Freeform 41"/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8 w 1963"/>
                <a:gd name="T1" fmla="*/ 1 h 1047"/>
                <a:gd name="T2" fmla="*/ 328 w 1963"/>
                <a:gd name="T3" fmla="*/ 0 h 1047"/>
                <a:gd name="T4" fmla="*/ 315 w 1963"/>
                <a:gd name="T5" fmla="*/ 0 h 1047"/>
                <a:gd name="T6" fmla="*/ 300 w 1963"/>
                <a:gd name="T7" fmla="*/ 0 h 1047"/>
                <a:gd name="T8" fmla="*/ 281 w 1963"/>
                <a:gd name="T9" fmla="*/ 1 h 1047"/>
                <a:gd name="T10" fmla="*/ 261 w 1963"/>
                <a:gd name="T11" fmla="*/ 3 h 1047"/>
                <a:gd name="T12" fmla="*/ 240 w 1963"/>
                <a:gd name="T13" fmla="*/ 6 h 1047"/>
                <a:gd name="T14" fmla="*/ 217 w 1963"/>
                <a:gd name="T15" fmla="*/ 10 h 1047"/>
                <a:gd name="T16" fmla="*/ 192 w 1963"/>
                <a:gd name="T17" fmla="*/ 15 h 1047"/>
                <a:gd name="T18" fmla="*/ 168 w 1963"/>
                <a:gd name="T19" fmla="*/ 21 h 1047"/>
                <a:gd name="T20" fmla="*/ 142 w 1963"/>
                <a:gd name="T21" fmla="*/ 29 h 1047"/>
                <a:gd name="T22" fmla="*/ 117 w 1963"/>
                <a:gd name="T23" fmla="*/ 38 h 1047"/>
                <a:gd name="T24" fmla="*/ 92 w 1963"/>
                <a:gd name="T25" fmla="*/ 49 h 1047"/>
                <a:gd name="T26" fmla="*/ 67 w 1963"/>
                <a:gd name="T27" fmla="*/ 61 h 1047"/>
                <a:gd name="T28" fmla="*/ 43 w 1963"/>
                <a:gd name="T29" fmla="*/ 75 h 1047"/>
                <a:gd name="T30" fmla="*/ 21 w 1963"/>
                <a:gd name="T31" fmla="*/ 91 h 1047"/>
                <a:gd name="T32" fmla="*/ 0 w 1963"/>
                <a:gd name="T33" fmla="*/ 109 h 1047"/>
                <a:gd name="T34" fmla="*/ 128 w 1963"/>
                <a:gd name="T35" fmla="*/ 209 h 1047"/>
                <a:gd name="T36" fmla="*/ 133 w 1963"/>
                <a:gd name="T37" fmla="*/ 201 h 1047"/>
                <a:gd name="T38" fmla="*/ 144 w 1963"/>
                <a:gd name="T39" fmla="*/ 187 h 1047"/>
                <a:gd name="T40" fmla="*/ 157 w 1963"/>
                <a:gd name="T41" fmla="*/ 174 h 1047"/>
                <a:gd name="T42" fmla="*/ 171 w 1963"/>
                <a:gd name="T43" fmla="*/ 161 h 1047"/>
                <a:gd name="T44" fmla="*/ 187 w 1963"/>
                <a:gd name="T45" fmla="*/ 149 h 1047"/>
                <a:gd name="T46" fmla="*/ 204 w 1963"/>
                <a:gd name="T47" fmla="*/ 138 h 1047"/>
                <a:gd name="T48" fmla="*/ 222 w 1963"/>
                <a:gd name="T49" fmla="*/ 128 h 1047"/>
                <a:gd name="T50" fmla="*/ 241 w 1963"/>
                <a:gd name="T51" fmla="*/ 118 h 1047"/>
                <a:gd name="T52" fmla="*/ 260 w 1963"/>
                <a:gd name="T53" fmla="*/ 110 h 1047"/>
                <a:gd name="T54" fmla="*/ 279 w 1963"/>
                <a:gd name="T55" fmla="*/ 103 h 1047"/>
                <a:gd name="T56" fmla="*/ 298 w 1963"/>
                <a:gd name="T57" fmla="*/ 96 h 1047"/>
                <a:gd name="T58" fmla="*/ 318 w 1963"/>
                <a:gd name="T59" fmla="*/ 91 h 1047"/>
                <a:gd name="T60" fmla="*/ 336 w 1963"/>
                <a:gd name="T61" fmla="*/ 87 h 1047"/>
                <a:gd name="T62" fmla="*/ 354 w 1963"/>
                <a:gd name="T63" fmla="*/ 83 h 1047"/>
                <a:gd name="T64" fmla="*/ 370 w 1963"/>
                <a:gd name="T65" fmla="*/ 81 h 1047"/>
                <a:gd name="T66" fmla="*/ 386 w 1963"/>
                <a:gd name="T67" fmla="*/ 80 h 1047"/>
                <a:gd name="T68" fmla="*/ 393 w 1963"/>
                <a:gd name="T69" fmla="*/ 42 h 10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90" y="7"/>
                  </a:ln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7" name="Freeform 42"/>
            <p:cNvSpPr>
              <a:spLocks noChangeAspect="1"/>
            </p:cNvSpPr>
            <p:nvPr/>
          </p:nvSpPr>
          <p:spPr bwMode="auto">
            <a:xfrm>
              <a:off x="1259" y="1502"/>
              <a:ext cx="263" cy="169"/>
            </a:xfrm>
            <a:custGeom>
              <a:avLst/>
              <a:gdLst>
                <a:gd name="T0" fmla="*/ 263 w 1317"/>
                <a:gd name="T1" fmla="*/ 0 h 843"/>
                <a:gd name="T2" fmla="*/ 263 w 1317"/>
                <a:gd name="T3" fmla="*/ 0 h 843"/>
                <a:gd name="T4" fmla="*/ 256 w 1317"/>
                <a:gd name="T5" fmla="*/ 0 h 843"/>
                <a:gd name="T6" fmla="*/ 248 w 1317"/>
                <a:gd name="T7" fmla="*/ 0 h 843"/>
                <a:gd name="T8" fmla="*/ 240 w 1317"/>
                <a:gd name="T9" fmla="*/ 1 h 843"/>
                <a:gd name="T10" fmla="*/ 232 w 1317"/>
                <a:gd name="T11" fmla="*/ 2 h 843"/>
                <a:gd name="T12" fmla="*/ 224 w 1317"/>
                <a:gd name="T13" fmla="*/ 4 h 843"/>
                <a:gd name="T14" fmla="*/ 215 w 1317"/>
                <a:gd name="T15" fmla="*/ 5 h 843"/>
                <a:gd name="T16" fmla="*/ 206 w 1317"/>
                <a:gd name="T17" fmla="*/ 7 h 843"/>
                <a:gd name="T18" fmla="*/ 197 w 1317"/>
                <a:gd name="T19" fmla="*/ 9 h 843"/>
                <a:gd name="T20" fmla="*/ 188 w 1317"/>
                <a:gd name="T21" fmla="*/ 11 h 843"/>
                <a:gd name="T22" fmla="*/ 179 w 1317"/>
                <a:gd name="T23" fmla="*/ 14 h 843"/>
                <a:gd name="T24" fmla="*/ 169 w 1317"/>
                <a:gd name="T25" fmla="*/ 17 h 843"/>
                <a:gd name="T26" fmla="*/ 160 w 1317"/>
                <a:gd name="T27" fmla="*/ 20 h 843"/>
                <a:gd name="T28" fmla="*/ 150 w 1317"/>
                <a:gd name="T29" fmla="*/ 23 h 843"/>
                <a:gd name="T30" fmla="*/ 140 w 1317"/>
                <a:gd name="T31" fmla="*/ 27 h 843"/>
                <a:gd name="T32" fmla="*/ 131 w 1317"/>
                <a:gd name="T33" fmla="*/ 31 h 843"/>
                <a:gd name="T34" fmla="*/ 121 w 1317"/>
                <a:gd name="T35" fmla="*/ 35 h 843"/>
                <a:gd name="T36" fmla="*/ 112 w 1317"/>
                <a:gd name="T37" fmla="*/ 39 h 843"/>
                <a:gd name="T38" fmla="*/ 102 w 1317"/>
                <a:gd name="T39" fmla="*/ 44 h 843"/>
                <a:gd name="T40" fmla="*/ 93 w 1317"/>
                <a:gd name="T41" fmla="*/ 49 h 843"/>
                <a:gd name="T42" fmla="*/ 84 w 1317"/>
                <a:gd name="T43" fmla="*/ 54 h 843"/>
                <a:gd name="T44" fmla="*/ 75 w 1317"/>
                <a:gd name="T45" fmla="*/ 59 h 843"/>
                <a:gd name="T46" fmla="*/ 67 w 1317"/>
                <a:gd name="T47" fmla="*/ 64 h 843"/>
                <a:gd name="T48" fmla="*/ 58 w 1317"/>
                <a:gd name="T49" fmla="*/ 70 h 843"/>
                <a:gd name="T50" fmla="*/ 51 w 1317"/>
                <a:gd name="T51" fmla="*/ 76 h 843"/>
                <a:gd name="T52" fmla="*/ 43 w 1317"/>
                <a:gd name="T53" fmla="*/ 82 h 843"/>
                <a:gd name="T54" fmla="*/ 35 w 1317"/>
                <a:gd name="T55" fmla="*/ 88 h 843"/>
                <a:gd name="T56" fmla="*/ 28 w 1317"/>
                <a:gd name="T57" fmla="*/ 95 h 843"/>
                <a:gd name="T58" fmla="*/ 22 w 1317"/>
                <a:gd name="T59" fmla="*/ 102 h 843"/>
                <a:gd name="T60" fmla="*/ 16 w 1317"/>
                <a:gd name="T61" fmla="*/ 109 h 843"/>
                <a:gd name="T62" fmla="*/ 10 w 1317"/>
                <a:gd name="T63" fmla="*/ 116 h 843"/>
                <a:gd name="T64" fmla="*/ 5 w 1317"/>
                <a:gd name="T65" fmla="*/ 123 h 843"/>
                <a:gd name="T66" fmla="*/ 0 w 1317"/>
                <a:gd name="T67" fmla="*/ 131 h 843"/>
                <a:gd name="T68" fmla="*/ 0 w 1317"/>
                <a:gd name="T69" fmla="*/ 169 h 8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7" h="843">
                  <a:moveTo>
                    <a:pt x="1317" y="0"/>
                  </a:moveTo>
                  <a:lnTo>
                    <a:pt x="1317" y="0"/>
                  </a:lnTo>
                  <a:lnTo>
                    <a:pt x="1281" y="1"/>
                  </a:lnTo>
                  <a:lnTo>
                    <a:pt x="1244" y="2"/>
                  </a:lnTo>
                  <a:lnTo>
                    <a:pt x="1204" y="6"/>
                  </a:lnTo>
                  <a:lnTo>
                    <a:pt x="1163" y="10"/>
                  </a:lnTo>
                  <a:lnTo>
                    <a:pt x="1121" y="18"/>
                  </a:lnTo>
                  <a:lnTo>
                    <a:pt x="1078" y="25"/>
                  </a:lnTo>
                  <a:lnTo>
                    <a:pt x="1032" y="35"/>
                  </a:lnTo>
                  <a:lnTo>
                    <a:pt x="988" y="44"/>
                  </a:lnTo>
                  <a:lnTo>
                    <a:pt x="941" y="57"/>
                  </a:lnTo>
                  <a:lnTo>
                    <a:pt x="894" y="69"/>
                  </a:lnTo>
                  <a:lnTo>
                    <a:pt x="846" y="83"/>
                  </a:lnTo>
                  <a:lnTo>
                    <a:pt x="799" y="99"/>
                  </a:lnTo>
                  <a:lnTo>
                    <a:pt x="751" y="116"/>
                  </a:lnTo>
                  <a:lnTo>
                    <a:pt x="703" y="134"/>
                  </a:lnTo>
                  <a:lnTo>
                    <a:pt x="654" y="154"/>
                  </a:lnTo>
                  <a:lnTo>
                    <a:pt x="606" y="174"/>
                  </a:lnTo>
                  <a:lnTo>
                    <a:pt x="559" y="195"/>
                  </a:lnTo>
                  <a:lnTo>
                    <a:pt x="512" y="218"/>
                  </a:lnTo>
                  <a:lnTo>
                    <a:pt x="467" y="242"/>
                  </a:lnTo>
                  <a:lnTo>
                    <a:pt x="421" y="268"/>
                  </a:lnTo>
                  <a:lnTo>
                    <a:pt x="378" y="293"/>
                  </a:lnTo>
                  <a:lnTo>
                    <a:pt x="334" y="321"/>
                  </a:lnTo>
                  <a:lnTo>
                    <a:pt x="292" y="349"/>
                  </a:lnTo>
                  <a:lnTo>
                    <a:pt x="253" y="379"/>
                  </a:lnTo>
                  <a:lnTo>
                    <a:pt x="214" y="410"/>
                  </a:lnTo>
                  <a:lnTo>
                    <a:pt x="177" y="441"/>
                  </a:lnTo>
                  <a:lnTo>
                    <a:pt x="142" y="474"/>
                  </a:lnTo>
                  <a:lnTo>
                    <a:pt x="108" y="507"/>
                  </a:lnTo>
                  <a:lnTo>
                    <a:pt x="78" y="542"/>
                  </a:lnTo>
                  <a:lnTo>
                    <a:pt x="49" y="577"/>
                  </a:lnTo>
                  <a:lnTo>
                    <a:pt x="23" y="613"/>
                  </a:lnTo>
                  <a:lnTo>
                    <a:pt x="0" y="651"/>
                  </a:lnTo>
                  <a:lnTo>
                    <a:pt x="0" y="84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8" name="Line 43"/>
            <p:cNvSpPr>
              <a:spLocks noChangeAspect="1" noChangeShapeType="1"/>
            </p:cNvSpPr>
            <p:nvPr/>
          </p:nvSpPr>
          <p:spPr bwMode="auto">
            <a:xfrm flipH="1" flipV="1">
              <a:off x="1135" y="1574"/>
              <a:ext cx="124" cy="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9" name="Freeform 44"/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0" name="Freeform 45"/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1" name="Freeform 46"/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2" name="Freeform 47"/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3" name="Freeform 48"/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4" name="Freeform 49"/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5" name="Freeform 50"/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" name="Freeform 51"/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pic>
        <p:nvPicPr>
          <p:cNvPr id="5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093" y="2613249"/>
            <a:ext cx="1900238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5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15" b="12856"/>
          <a:stretch>
            <a:fillRect/>
          </a:stretch>
        </p:blipFill>
        <p:spPr bwMode="auto">
          <a:xfrm>
            <a:off x="777614" y="3582499"/>
            <a:ext cx="1157679" cy="792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ZoneTexte 13"/>
          <p:cNvSpPr txBox="1">
            <a:spLocks noChangeArrowheads="1"/>
          </p:cNvSpPr>
          <p:nvPr/>
        </p:nvSpPr>
        <p:spPr bwMode="auto">
          <a:xfrm>
            <a:off x="1827434" y="3658822"/>
            <a:ext cx="2016899" cy="1304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050" b="1" baseline="30000" dirty="0"/>
              <a:t>111</a:t>
            </a:r>
            <a:r>
              <a:rPr lang="en-US" altLang="en-US" sz="1050" b="1" dirty="0"/>
              <a:t>In-CHX-A’’-DTPA-FcTEM1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1050" b="1" dirty="0"/>
              <a:t>	and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1050" b="1" baseline="30000" dirty="0"/>
              <a:t>152</a:t>
            </a:r>
            <a:r>
              <a:rPr lang="en-US" altLang="en-US" sz="1050" b="1" dirty="0"/>
              <a:t>Tb-CHX-A’’-DTPA-FcTEM1</a:t>
            </a:r>
          </a:p>
          <a:p>
            <a:pPr eaLnBrk="1" hangingPunct="1">
              <a:lnSpc>
                <a:spcPct val="150000"/>
              </a:lnSpc>
            </a:pPr>
            <a:endParaRPr lang="en-US" altLang="en-US" sz="1050" b="1" dirty="0"/>
          </a:p>
          <a:p>
            <a:pPr eaLnBrk="1" hangingPunct="1">
              <a:lnSpc>
                <a:spcPct val="150000"/>
              </a:lnSpc>
            </a:pPr>
            <a:endParaRPr lang="fr-CH" alt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1741707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27562" y="1583223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alibri" charset="0"/>
              </a:rPr>
              <a:t>Final conference                        30</a:t>
            </a:r>
            <a:r>
              <a:rPr lang="en-US" sz="1400" baseline="30000" dirty="0" smtClean="0">
                <a:solidFill>
                  <a:srgbClr val="000000"/>
                </a:solidFill>
                <a:latin typeface="Calibri" charset="0"/>
              </a:rPr>
              <a:t>st</a:t>
            </a:r>
            <a:r>
              <a:rPr lang="en-US" sz="1400" dirty="0" smtClean="0">
                <a:solidFill>
                  <a:srgbClr val="000000"/>
                </a:solidFill>
                <a:latin typeface="Calibri" charset="0"/>
              </a:rPr>
              <a:t> April-4</a:t>
            </a:r>
            <a:r>
              <a:rPr lang="en-US" sz="1400" baseline="30000" dirty="0" smtClean="0">
                <a:solidFill>
                  <a:srgbClr val="000000"/>
                </a:solidFill>
                <a:latin typeface="Calibri" charset="0"/>
              </a:rPr>
              <a:t>th</a:t>
            </a:r>
            <a:r>
              <a:rPr lang="en-US" sz="1400" dirty="0" smtClean="0">
                <a:solidFill>
                  <a:srgbClr val="000000"/>
                </a:solidFill>
                <a:latin typeface="Calibri" charset="0"/>
              </a:rPr>
              <a:t> May 2019, </a:t>
            </a:r>
            <a:r>
              <a:rPr lang="en-US" sz="1400" dirty="0" err="1" smtClean="0">
                <a:solidFill>
                  <a:srgbClr val="000000"/>
                </a:solidFill>
                <a:latin typeface="Calibri" charset="0"/>
              </a:rPr>
              <a:t>Erice</a:t>
            </a:r>
            <a:r>
              <a:rPr lang="en-US" sz="1400" dirty="0" smtClean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alibri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alibri" charset="0"/>
              </a:rPr>
              <a:t>(1</a:t>
            </a:r>
            <a:r>
              <a:rPr lang="en-US" sz="1400" baseline="30000" dirty="0" smtClean="0">
                <a:solidFill>
                  <a:srgbClr val="000000"/>
                </a:solidFill>
                <a:latin typeface="Calibri" charset="0"/>
              </a:rPr>
              <a:t>st</a:t>
            </a:r>
            <a:r>
              <a:rPr lang="en-US" sz="1400" dirty="0" smtClean="0">
                <a:solidFill>
                  <a:srgbClr val="000000"/>
                </a:solidFill>
                <a:latin typeface="Calibri" charset="0"/>
              </a:rPr>
              <a:t> Flyer </a:t>
            </a:r>
            <a:r>
              <a:rPr lang="en-US" sz="1400" dirty="0" smtClean="0">
                <a:solidFill>
                  <a:srgbClr val="000000"/>
                </a:solidFill>
                <a:latin typeface="Calibri" charset="0"/>
              </a:rPr>
              <a:t>distributed)</a:t>
            </a:r>
            <a:endParaRPr lang="en-US" sz="1400" dirty="0" smtClean="0">
              <a:solidFill>
                <a:srgbClr val="000000"/>
              </a:solidFill>
              <a:latin typeface="Calibri" charset="0"/>
            </a:endParaRPr>
          </a:p>
          <a:p>
            <a:endParaRPr lang="en-US" sz="1400" dirty="0" smtClean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130" y="2138305"/>
            <a:ext cx="3129964" cy="17606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423" y="1613004"/>
            <a:ext cx="884787" cy="247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9923" y="527786"/>
            <a:ext cx="2946400" cy="37719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801429" y="78126"/>
            <a:ext cx="7659663" cy="45720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rgbClr val="0070C0"/>
                </a:solidFill>
              </a:rPr>
              <a:t>Final Conference</a:t>
            </a:r>
            <a:endParaRPr lang="en-US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192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423" y="175120"/>
            <a:ext cx="7340654" cy="434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226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612" y="104852"/>
            <a:ext cx="3672765" cy="46021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935" y="104852"/>
            <a:ext cx="3291349" cy="447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8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Distribution of the conference announcement</a:t>
            </a:r>
          </a:p>
          <a:p>
            <a:r>
              <a:rPr lang="en-US" sz="1800" dirty="0" smtClean="0"/>
              <a:t>Program of the conference : thematic days, cross disciplinary by essence</a:t>
            </a:r>
          </a:p>
          <a:p>
            <a:r>
              <a:rPr lang="en-US" sz="1800" dirty="0" smtClean="0"/>
              <a:t>Mix of network presentations and regular conference</a:t>
            </a:r>
          </a:p>
          <a:p>
            <a:r>
              <a:rPr lang="en-US" sz="1800" dirty="0" smtClean="0"/>
              <a:t>Invited talks: covering the scientific topics : this is an urgent topics !</a:t>
            </a:r>
          </a:p>
          <a:p>
            <a:r>
              <a:rPr lang="en-US" sz="1800" dirty="0" smtClean="0"/>
              <a:t>Conference web site under construction : </a:t>
            </a:r>
            <a:r>
              <a:rPr lang="en-US" sz="1800" dirty="0" err="1" smtClean="0"/>
              <a:t>indico</a:t>
            </a:r>
            <a:r>
              <a:rPr lang="en-US" sz="1800" dirty="0" smtClean="0"/>
              <a:t> link to be sent </a:t>
            </a:r>
          </a:p>
          <a:p>
            <a:r>
              <a:rPr lang="en-US" sz="1800" dirty="0" smtClean="0"/>
              <a:t>Abstract submission : format, review, </a:t>
            </a:r>
            <a:r>
              <a:rPr lang="en-US" sz="1800" dirty="0" err="1" smtClean="0"/>
              <a:t>etc</a:t>
            </a:r>
            <a:endParaRPr lang="en-US" sz="1800" dirty="0" smtClean="0"/>
          </a:p>
          <a:p>
            <a:r>
              <a:rPr lang="en-US" sz="1800" dirty="0" smtClean="0"/>
              <a:t>AOB, next meeting</a:t>
            </a:r>
          </a:p>
          <a:p>
            <a:endParaRPr lang="en-US" sz="1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36608" y="35656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Input From IAC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7913984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-RENILDE-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13620</TotalTime>
  <Words>383</Words>
  <Application>Microsoft Macintosh PowerPoint</Application>
  <PresentationFormat>On-screen Show (16:9)</PresentationFormat>
  <Paragraphs>222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Times New Roman</vt:lpstr>
      <vt:lpstr>Ubuntu Light</vt:lpstr>
      <vt:lpstr>Arial</vt:lpstr>
      <vt:lpstr>CERNCorporate-RENILDE-16-9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Renilde Vanden Broeck</dc:creator>
  <cp:lastModifiedBy>Thierry Stora</cp:lastModifiedBy>
  <cp:revision>610</cp:revision>
  <cp:lastPrinted>2015-04-10T11:27:47Z</cp:lastPrinted>
  <dcterms:created xsi:type="dcterms:W3CDTF">2014-04-24T09:32:15Z</dcterms:created>
  <dcterms:modified xsi:type="dcterms:W3CDTF">2018-12-07T12:27:45Z</dcterms:modified>
</cp:coreProperties>
</file>